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5giJfHMj94PtvqVsjNSLsyU3j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esearchgate.net/publication/259892479_Complex_dynamical_systems_in_social_and_personality_psychology_Theory_modeling_and_analysis?enrichId=rgreq-bcebbf73a4248c6b01b12408f8271282-XXX&amp;enrichSource=Y292ZXJQYWdlOzI1OTg5MjQ3OTtBUzo5OTgwNjQ1ODQxNzE2MkAxNDAwODA3MTIyNjk3&amp;el=1_x_3&amp;_esc=publicationCoverPdf" TargetMode="External"/><Relationship Id="rId4" Type="http://schemas.openxmlformats.org/officeDocument/2006/relationships/hyperlink" Target="https://medium.com/@kamaldlk/why-do-people-change-their-minds-all-the-time-4e60c1bf02fd" TargetMode="External"/><Relationship Id="rId5" Type="http://schemas.openxmlformats.org/officeDocument/2006/relationships/hyperlink" Target="https://www.frontiersin.org/research-topics/39076/collective-behavior-and-social-movements-socio-psychological-perspectives" TargetMode="External"/><Relationship Id="rId6" Type="http://schemas.openxmlformats.org/officeDocument/2006/relationships/hyperlink" Target="https://pubmed.ncbi.nlm.nih.gov/2511815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ackwestin.com/resources/mcat-content/normative-and-non-normative-behavior/social-norms#:~:text=Social%20norms%20are%20neither%20static%20nor%20universal%3B%20they,social%20group%20may%20not%20be%20acceptable%20in%20another.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hyperlink" Target="https://drive.google.com/drive/folders/1eqPZoZZUGepWOJFfuxMZG8Hdx4XeoIcd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787018" y="6233913"/>
            <a:ext cx="10617964" cy="73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haroni"/>
              <a:buNone/>
            </a:pPr>
            <a:r>
              <a:rPr b="1" lang="en-US" sz="3100">
                <a:solidFill>
                  <a:srgbClr val="262626"/>
                </a:solidFill>
                <a:latin typeface="Aharoni"/>
                <a:ea typeface="Aharoni"/>
                <a:cs typeface="Aharoni"/>
                <a:sym typeface="Aharoni"/>
              </a:rPr>
              <a:t>Why do people change their minds/behaviors over the time?</a:t>
            </a:r>
            <a:br>
              <a:rPr b="1" lang="en-US" sz="3100">
                <a:solidFill>
                  <a:srgbClr val="262626"/>
                </a:solidFill>
                <a:latin typeface="Aharoni"/>
                <a:ea typeface="Aharoni"/>
                <a:cs typeface="Aharoni"/>
                <a:sym typeface="Aharoni"/>
              </a:rPr>
            </a:br>
            <a:b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Modelling of Complex Systems July 31, 2022</a:t>
            </a:r>
            <a:b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Majdal Hindi</a:t>
            </a:r>
            <a:b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262626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A group of jellyfish&#10;&#10;Description automatically generated with low confidence" id="87" name="Google Shape;87;p1"/>
          <p:cNvPicPr preferRelativeResize="0"/>
          <p:nvPr/>
        </p:nvPicPr>
        <p:blipFill rotWithShape="1">
          <a:blip r:embed="rId3">
            <a:alphaModFix/>
          </a:blip>
          <a:srcRect b="14165" l="0" r="0" t="0"/>
          <a:stretch/>
        </p:blipFill>
        <p:spPr>
          <a:xfrm>
            <a:off x="20" y="10"/>
            <a:ext cx="12191979" cy="5886523"/>
          </a:xfrm>
          <a:custGeom>
            <a:rect b="b" l="l" r="r" t="t"/>
            <a:pathLst>
              <a:path extrusionOk="0" h="5886533" w="12191999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haroni"/>
              <a:buNone/>
            </a:pPr>
            <a:r>
              <a:rPr lang="en-US" sz="5400">
                <a:latin typeface="Aharoni"/>
                <a:ea typeface="Aharoni"/>
                <a:cs typeface="Aharoni"/>
                <a:sym typeface="Aharoni"/>
              </a:rPr>
              <a:t>Literature Research </a:t>
            </a:r>
            <a:endParaRPr sz="54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68353"/>
            <a:ext cx="10515600" cy="4787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Most researchers in social-personality psychology would agree that social processes and behavior are dynamical and change over time.(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 general people stick to their beliefs but under the pressure of the new facts/ resources (ex. the influence of media) many of them give up and change their beliefs.(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reference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New types of connectivity’ between people appear to have an important influence on social processes.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transmission from one option to another is a rational decision-making process whereby people weigh the costs and benefits of their transmission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payoff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reference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Mood can be considered a memory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stochastic process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; it is a flexible, dynamic process that has a 'short memory' both in healthy controls and euthymic patients with bipolar disorder. The results suggest that nonlinear measures can be applied to the study of mood disorders.(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reference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haroni"/>
              <a:buNone/>
            </a:pPr>
            <a:r>
              <a:rPr lang="en-US" sz="5400">
                <a:latin typeface="Aharoni"/>
                <a:ea typeface="Aharoni"/>
                <a:cs typeface="Aharoni"/>
                <a:sym typeface="Aharoni"/>
              </a:rPr>
              <a:t>Chaotic behavior</a:t>
            </a:r>
            <a:endParaRPr sz="54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cap="rnd" cmpd="sng" w="44450">
            <a:solidFill>
              <a:schemeClr val="accent2">
                <a:alpha val="7490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Simple deterministic nonlinear systems produce extremely complex , unpredictable behavior.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is sensitive dependence on initial conditions: knowing the initial conditions of any natural dynamical system with perfect precision is impossible, it is therefore equally impossible to predict the long-term behavior of such systems if they are chaotic.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daily mood of an individual diagnosed with bipolar disorder.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36842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Discrete dynamical equation=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( t+1 ) = r * x ( t ) * (1 − x ( t ) )</a:t>
            </a:r>
            <a:endParaRPr/>
          </a:p>
          <a:p>
            <a:pPr indent="-1530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x: represents the individual’s daily mood on a scale of 0 to 1: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1:  perfectly positive mood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0: perfectly negative mood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r: represents the severity of the individual’s diagnosis on a scale of 0 to 4, with 4 corresponding to a severe diagnosis.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3684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071316"/>
            <a:ext cx="3972560" cy="326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>
            <p:ph type="title"/>
          </p:nvPr>
        </p:nvSpPr>
        <p:spPr>
          <a:xfrm>
            <a:off x="612648" y="365125"/>
            <a:ext cx="6986015" cy="1776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haroni"/>
              <a:buNone/>
            </a:pPr>
            <a:r>
              <a:rPr lang="en-US" sz="5400">
                <a:latin typeface="Aharoni"/>
                <a:ea typeface="Aharoni"/>
                <a:cs typeface="Aharoni"/>
                <a:sym typeface="Aharoni"/>
              </a:rPr>
              <a:t>Dynamic behaviors</a:t>
            </a:r>
            <a:endParaRPr sz="5400"/>
          </a:p>
        </p:txBody>
      </p:sp>
      <p:sp>
        <p:nvSpPr>
          <p:cNvPr id="111" name="Google Shape;111;p4"/>
          <p:cNvSpPr/>
          <p:nvPr/>
        </p:nvSpPr>
        <p:spPr>
          <a:xfrm>
            <a:off x="838200" y="2315691"/>
            <a:ext cx="4343400" cy="18288"/>
          </a:xfrm>
          <a:custGeom>
            <a:rect b="b" l="l" r="r" t="t"/>
            <a:pathLst>
              <a:path extrusionOk="0" fill="none" h="18288" w="434340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34340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681793" y="2626878"/>
            <a:ext cx="9849789" cy="3672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194" y="3164618"/>
            <a:ext cx="3749694" cy="259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7677" y="3134284"/>
            <a:ext cx="3702612" cy="251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659" y="3134284"/>
            <a:ext cx="3489669" cy="2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643278" y="669490"/>
            <a:ext cx="7513604" cy="954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haroni"/>
              <a:buNone/>
            </a:pPr>
            <a:r>
              <a:rPr lang="en-US" sz="4600">
                <a:latin typeface="Aharoni"/>
                <a:ea typeface="Aharoni"/>
                <a:cs typeface="Aharoni"/>
                <a:sym typeface="Aharoni"/>
              </a:rPr>
              <a:t>Interactional Behavior</a:t>
            </a:r>
            <a:endParaRPr sz="46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7956919" y="928761"/>
          <a:ext cx="3295650" cy="914400"/>
        </p:xfrm>
        <a:graphic>
          <a:graphicData uri="http://schemas.openxmlformats.org/presentationml/2006/ole">
            <mc:AlternateContent>
              <mc:Choice Requires="v">
                <p:oleObj r:id="rId4" imgH="914400" imgW="3295650" progId="Paint.Picture" spid="_x0000_s1">
                  <p:embed/>
                </p:oleObj>
              </mc:Choice>
              <mc:Fallback>
                <p:oleObj r:id="rId5" imgH="914400" imgW="3295650" progId="Paint.Picture">
                  <p:embed/>
                  <p:pic>
                    <p:nvPicPr>
                      <p:cNvPr id="123" name="Google Shape;123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956919" y="928761"/>
                        <a:ext cx="3295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" name="Google Shape;12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120" y="3149982"/>
            <a:ext cx="3805723" cy="259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1619" y="3226061"/>
            <a:ext cx="3880884" cy="252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89425" y="3226061"/>
            <a:ext cx="3423347" cy="250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838199" y="365125"/>
            <a:ext cx="125142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n-US" sz="4200">
                <a:latin typeface="Aharoni"/>
                <a:ea typeface="Aharoni"/>
                <a:cs typeface="Aharoni"/>
                <a:sym typeface="Aharoni"/>
              </a:rPr>
              <a:t>Change behavior by influence/attraction</a:t>
            </a:r>
            <a:endParaRPr sz="42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836676" y="2145877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someone favored one politician/football team, but today s/he prefers different one.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Decision depends on the payoff of each option.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Payoff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is the interest of 'conversion' of adopters from one option to another. Based on: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5F12"/>
              </a:buClr>
              <a:buSzPts val="1800"/>
              <a:buChar char="•"/>
            </a:pPr>
            <a:r>
              <a:rPr lang="en-US" sz="1800">
                <a:solidFill>
                  <a:srgbClr val="D05F12"/>
                </a:solidFill>
                <a:latin typeface="Arial"/>
                <a:ea typeface="Arial"/>
                <a:cs typeface="Arial"/>
                <a:sym typeface="Arial"/>
              </a:rPr>
              <a:t>The number of people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adopting one option makes this option more attractive ( for some people means the opposite).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5F12"/>
              </a:buClr>
              <a:buSzPts val="1800"/>
              <a:buChar char="•"/>
            </a:pPr>
            <a:r>
              <a:rPr lang="en-US" sz="1800">
                <a:solidFill>
                  <a:srgbClr val="D05F12"/>
                </a:solidFill>
                <a:latin typeface="Arial"/>
                <a:ea typeface="Arial"/>
                <a:cs typeface="Arial"/>
                <a:sym typeface="Arial"/>
              </a:rPr>
              <a:t>Attraction: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Some beliefs could be  more interesting for some people so they could adopt them even if they are a minority.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Social norms are not static so the attractiveness of specific beliefs can vary over time (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648929" y="297712"/>
            <a:ext cx="6422849" cy="1378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Simulation results</a:t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8041042" y="557784"/>
            <a:ext cx="3666744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1082" y="2284811"/>
            <a:ext cx="3026664" cy="22851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7"/>
          <p:cNvGrpSpPr/>
          <p:nvPr/>
        </p:nvGrpSpPr>
        <p:grpSpPr>
          <a:xfrm>
            <a:off x="1022760" y="2439380"/>
            <a:ext cx="5675188" cy="3783458"/>
            <a:chOff x="373829" y="980"/>
            <a:chExt cx="5675188" cy="3783458"/>
          </a:xfrm>
        </p:grpSpPr>
        <p:sp>
          <p:nvSpPr>
            <p:cNvPr id="144" name="Google Shape;144;p7"/>
            <p:cNvSpPr/>
            <p:nvPr/>
          </p:nvSpPr>
          <p:spPr>
            <a:xfrm>
              <a:off x="373829" y="980"/>
              <a:ext cx="2364661" cy="141879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 txBox="1"/>
            <p:nvPr/>
          </p:nvSpPr>
          <p:spPr>
            <a:xfrm>
              <a:off x="415384" y="42535"/>
              <a:ext cx="2281551" cy="1335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Each option has initial attractiveness ( feature strength)</a:t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2946581" y="417160"/>
              <a:ext cx="501308" cy="5864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 txBox="1"/>
            <p:nvPr/>
          </p:nvSpPr>
          <p:spPr>
            <a:xfrm>
              <a:off x="2946581" y="534447"/>
              <a:ext cx="350916" cy="351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3684356" y="980"/>
              <a:ext cx="2364661" cy="1418797"/>
            </a:xfrm>
            <a:prstGeom prst="roundRect">
              <a:avLst>
                <a:gd fmla="val 10000" name="adj"/>
              </a:avLst>
            </a:prstGeom>
            <a:solidFill>
              <a:srgbClr val="D07A5B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 txBox="1"/>
            <p:nvPr/>
          </p:nvSpPr>
          <p:spPr>
            <a:xfrm>
              <a:off x="3725911" y="42535"/>
              <a:ext cx="2281551" cy="1335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By calculating the difference of the payoff  between the two options, we can decide which option is more attractive.</a:t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 rot="5400000">
              <a:off x="4616033" y="1585303"/>
              <a:ext cx="501308" cy="5864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4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 txBox="1"/>
            <p:nvPr/>
          </p:nvSpPr>
          <p:spPr>
            <a:xfrm>
              <a:off x="4690756" y="1627867"/>
              <a:ext cx="351862" cy="35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3684356" y="2365641"/>
              <a:ext cx="2364661" cy="1418797"/>
            </a:xfrm>
            <a:prstGeom prst="roundRect">
              <a:avLst>
                <a:gd fmla="val 10000" name="adj"/>
              </a:avLst>
            </a:prstGeom>
            <a:solidFill>
              <a:srgbClr val="B8888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3725911" y="2407196"/>
              <a:ext cx="2281551" cy="1335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Alpha is  a rate to  control  how strong the transmission from option A to option  B and back.</a:t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rot="10800000">
              <a:off x="2974957" y="2781822"/>
              <a:ext cx="501308" cy="5864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3125349" y="2899109"/>
              <a:ext cx="350916" cy="351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373829" y="2365641"/>
              <a:ext cx="2364661" cy="1418797"/>
            </a:xfrm>
            <a:prstGeom prst="roundRect">
              <a:avLst>
                <a:gd fmla="val 10000" name="adj"/>
              </a:avLst>
            </a:prstGeom>
            <a:solidFill>
              <a:srgbClr val="A4A4A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415384" y="2407196"/>
              <a:ext cx="2281551" cy="1335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We can  update the attractiveness of each option to be  changing over time. For example: stochastic normal distribution, Gamma distribution. 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280" y="2168525"/>
            <a:ext cx="3078163" cy="234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1164280" y="5026712"/>
            <a:ext cx="3078163" cy="46831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Attractiveness  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0409" y="2168524"/>
            <a:ext cx="3065463" cy="234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4563268" y="5038592"/>
            <a:ext cx="3065463" cy="46831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Stochastic Attractiveness  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3838" y="2168525"/>
            <a:ext cx="3387725" cy="234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7949556" y="5038593"/>
            <a:ext cx="3387725" cy="46831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Gamma Stochastic Attractiveness  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310640" y="719117"/>
            <a:ext cx="9672320" cy="485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Different options for modelling attractiveness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3251200" y="601164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Jupyter Notebook</a:t>
            </a:r>
            <a:endParaRPr b="1" i="0" sz="1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9"/>
          <p:cNvGraphicFramePr/>
          <p:nvPr/>
        </p:nvGraphicFramePr>
        <p:xfrm>
          <a:off x="1382233" y="1732996"/>
          <a:ext cx="8793125" cy="4541278"/>
        </p:xfrm>
        <a:graphic>
          <a:graphicData uri="http://schemas.openxmlformats.org/presentationml/2006/ole">
            <mc:AlternateContent>
              <mc:Choice Requires="v">
                <p:oleObj r:id="rId4" imgH="4541278" imgW="8793125" progId="Paint.Picture" spid="_x0000_s1">
                  <p:embed/>
                </p:oleObj>
              </mc:Choice>
              <mc:Fallback>
                <p:oleObj r:id="rId5" imgH="4541278" imgW="8793125" progId="Paint.Picture">
                  <p:embed/>
                  <p:pic>
                    <p:nvPicPr>
                      <p:cNvPr id="174" name="Google Shape;174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82233" y="1732996"/>
                        <a:ext cx="8793125" cy="4541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Google Shape;175;p9"/>
          <p:cNvSpPr txBox="1"/>
          <p:nvPr/>
        </p:nvSpPr>
        <p:spPr>
          <a:xfrm>
            <a:off x="2594345" y="583726"/>
            <a:ext cx="737899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Holiday Mood Simulation </a:t>
            </a:r>
            <a:endParaRPr b="0" i="0" sz="4200" u="none" cap="none" strike="noStrik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2022-06-28T16:27:00Z</dcterms:created>
  <dc:creator>Guzman Bajo Sosa</dc:creator>
</cp:coreProperties>
</file>