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1BF0-D303-2DA1-2CFC-0E8797B82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1489-81CA-EBBC-B724-CDFAB94B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8A51-C991-B6A5-9628-F01D0EA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669A-552C-EDA2-FFAD-D5F09CD6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DE81-70D6-E5C5-D4FA-0EF42F9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E8B8-BAFF-C944-BEA8-67C0AFF1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D1444-FC71-74A5-EF2C-A8D4F3B5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D5E6-37EC-237D-7DDE-F910246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5032-6C61-7C53-C9DD-ABCC8992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5A2F-5C83-A15D-2A25-FE8D6951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A91BB-D16B-3146-F965-AF14AE94B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EA6C-9AE1-8AB1-BDB5-2AD6940B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FCCA-EB1E-A3C5-C1FD-F0381F39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E1D9-1E47-7044-6CE4-93484B02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1815-7C0A-3800-473F-9560AB7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DCA9-B198-AC82-6DF7-CE50A75E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6A23-106F-5A17-8389-5B9020F8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E0E8-72A0-F5D6-B82B-09EA1B7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CC05-9581-3323-15B1-2F6C0890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1132-9B2C-5721-1637-7006869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4CAA-3541-16C4-D30D-A830817D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C6D7-4B69-1A1E-6982-593BFBF7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B01-9644-370A-D6AA-F36C8359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6B2C-0D43-D851-2479-18F971E5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34F5-50E4-3AA9-F8CB-2B54ADEE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D0F7-B60A-988A-F525-5428231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DE51-57BA-9BB7-6388-E93A78F1B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95D24-2174-5980-26E8-08F71864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C9B6-EABB-CAA2-233B-FA95A079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9EA9C-31A0-887B-3004-32D4DAD4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DC79-8923-C199-785B-2721906B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2D03-7AA6-9238-FF1C-3DFE285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5EE9-0894-DFC4-04E6-C530D970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7E8CE-E0FC-AE6D-9E51-10ACF448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1D653-6ADC-A8DE-CE30-1BF38656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58989-F849-2EA4-635D-E7A0391F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3FF8-821A-7322-2E19-29CECAD7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BE2EF-8519-EF8A-CE80-03C7E6C2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1F8A-E5E8-B36B-F1ED-10500C87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D2B1-61F8-5D14-A8F2-EEF6FC1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20ABC-0D75-2599-0902-C29ED41F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C0B12-0B92-5F84-5B26-AC755F6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5721E-641A-2131-1469-08EF080C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55BEC-B8A4-D198-C793-303AA5A7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8897E-7B0F-4D31-A15A-439B3A85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6D582-0E0E-85DA-8BB8-95ED35B7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6B5A-8294-B156-4BA0-DF5C748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49E7-B55B-691B-6596-96F7BE83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6F3BA-F3B0-778C-233C-619DEB9D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84F52-3109-4BCC-7CF6-06815FAB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49EF9-57B6-C9D0-39A0-9B3C4AC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B35A9-E2C8-F794-6D13-C5711F21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001-FCDB-5FE9-34F5-535865F9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1427-AD01-D5D3-1D09-EFB23069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6420A-5C68-C301-0618-81F75FEC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887F-1A39-DC51-237C-35C10B67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B5C9-70C2-C6E4-BC35-69EBBFDF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E8D45-AE2B-1A9F-0C27-9D04C9F9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4F13D-DE4E-34C3-B18E-C9522F1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CB2F-3EAD-7A85-92AD-C53830F3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4EBC-3CA4-B489-C956-A28E14A7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362-3B66-4D73-8E0D-114E2110E51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81D5-8CCA-3D97-C29A-5450E0997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3250-AB94-E748-BA33-5F228AF2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9D1E-5E8D-487C-8670-B56995F6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66327873-15F5-8ADA-446E-ED9D2A31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641"/>
            <a:ext cx="2440021" cy="244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79FBA-77C1-FDDF-1C8B-0F75EDEB8AD2}"/>
              </a:ext>
            </a:extLst>
          </p:cNvPr>
          <p:cNvSpPr txBox="1"/>
          <p:nvPr/>
        </p:nvSpPr>
        <p:spPr>
          <a:xfrm>
            <a:off x="3048811" y="395371"/>
            <a:ext cx="6094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0" i="0" dirty="0">
                <a:effectLst/>
                <a:latin typeface="Vijaya" panose="02020604020202020204" pitchFamily="18" charset="0"/>
                <a:cs typeface="Vijaya" panose="02020604020202020204" pitchFamily="18" charset="0"/>
              </a:rPr>
              <a:t>Ecole Supérieure Privée d'Ingénierie et de Technologies</a:t>
            </a:r>
            <a:endParaRPr lang="en-US" sz="32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B0059-4D25-815A-FD7F-54FFEED84388}"/>
              </a:ext>
            </a:extLst>
          </p:cNvPr>
          <p:cNvSpPr txBox="1"/>
          <p:nvPr/>
        </p:nvSpPr>
        <p:spPr>
          <a:xfrm>
            <a:off x="2772918" y="1942011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Conception et development d’un </a:t>
            </a:r>
          </a:p>
          <a:p>
            <a:pPr algn="ctr"/>
            <a:r>
              <a:rPr lang="en-US" sz="3600" b="1" dirty="0" err="1">
                <a:solidFill>
                  <a:srgbClr val="00206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système</a:t>
            </a:r>
            <a:r>
              <a:rPr lang="en-US" sz="3600" b="1" dirty="0">
                <a:solidFill>
                  <a:srgbClr val="00206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de gestion </a:t>
            </a:r>
            <a:r>
              <a:rPr lang="en-US" sz="3600" b="1" dirty="0" err="1">
                <a:solidFill>
                  <a:srgbClr val="00206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universitaire</a:t>
            </a:r>
            <a:endParaRPr lang="en-US" sz="3600" b="1" dirty="0">
              <a:solidFill>
                <a:srgbClr val="002060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3" name="Google Shape;163;p29">
            <a:extLst>
              <a:ext uri="{FF2B5EF4-FFF2-40B4-BE49-F238E27FC236}">
                <a16:creationId xmlns:a16="http://schemas.microsoft.com/office/drawing/2014/main" id="{FDD69E64-060C-C3F8-7F4E-6ED65E954D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666" y="1888108"/>
            <a:ext cx="6316980" cy="9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3;p29">
            <a:extLst>
              <a:ext uri="{FF2B5EF4-FFF2-40B4-BE49-F238E27FC236}">
                <a16:creationId xmlns:a16="http://schemas.microsoft.com/office/drawing/2014/main" id="{67F2E7AB-227A-B53B-0BD0-7B916DF800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666" y="4223562"/>
            <a:ext cx="6316980" cy="909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4;p29">
            <a:extLst>
              <a:ext uri="{FF2B5EF4-FFF2-40B4-BE49-F238E27FC236}">
                <a16:creationId xmlns:a16="http://schemas.microsoft.com/office/drawing/2014/main" id="{59439E68-3746-3121-4A18-0C5CE7CB810C}"/>
              </a:ext>
            </a:extLst>
          </p:cNvPr>
          <p:cNvSpPr txBox="1"/>
          <p:nvPr/>
        </p:nvSpPr>
        <p:spPr>
          <a:xfrm>
            <a:off x="384876" y="4876480"/>
            <a:ext cx="3986232" cy="166196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endParaRPr lang="en-US" sz="2400" b="0" i="0" u="none" strike="noStrike" cap="none" dirty="0">
              <a:solidFill>
                <a:srgbClr val="000000"/>
              </a:solidFill>
              <a:latin typeface="Vijaya" panose="02020604020202020204" pitchFamily="18" charset="0"/>
              <a:ea typeface="Georgia"/>
              <a:cs typeface="Vijaya" panose="02020604020202020204" pitchFamily="18" charset="0"/>
              <a:sym typeface="Georgia"/>
            </a:endParaRPr>
          </a:p>
          <a:p>
            <a:pPr>
              <a:buSzPts val="1600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Belhassen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 KHALED</a:t>
            </a:r>
          </a:p>
          <a:p>
            <a:pPr>
              <a:buSzPts val="1600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Jobrane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 BEN SALAH</a:t>
            </a:r>
          </a:p>
          <a:p>
            <a:pPr>
              <a:buSzPts val="1600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Imen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ijaya" panose="02020604020202020204" pitchFamily="18" charset="0"/>
                <a:ea typeface="Georgia"/>
                <a:cs typeface="Vijaya" panose="02020604020202020204" pitchFamily="18" charset="0"/>
                <a:sym typeface="Georgia"/>
              </a:rPr>
              <a:t> SEBTEOUI</a:t>
            </a:r>
          </a:p>
        </p:txBody>
      </p:sp>
      <p:sp>
        <p:nvSpPr>
          <p:cNvPr id="10" name="Google Shape;164;p29">
            <a:extLst>
              <a:ext uri="{FF2B5EF4-FFF2-40B4-BE49-F238E27FC236}">
                <a16:creationId xmlns:a16="http://schemas.microsoft.com/office/drawing/2014/main" id="{BFBDCA02-42E2-A5C3-815B-E503756B83B0}"/>
              </a:ext>
            </a:extLst>
          </p:cNvPr>
          <p:cNvSpPr txBox="1"/>
          <p:nvPr/>
        </p:nvSpPr>
        <p:spPr>
          <a:xfrm>
            <a:off x="3326196" y="4903989"/>
            <a:ext cx="3986232" cy="160040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endParaRPr lang="en-US" sz="2000" b="0" i="0" u="none" strike="noStrike" cap="none" dirty="0">
              <a:solidFill>
                <a:srgbClr val="000000"/>
              </a:solidFill>
              <a:latin typeface="Vijaya" panose="02020604020202020204" pitchFamily="18" charset="0"/>
              <a:ea typeface="Georgia"/>
              <a:cs typeface="Vijaya" panose="02020604020202020204" pitchFamily="18" charset="0"/>
              <a:sym typeface="Georgia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Majdi ZLITNI</a:t>
            </a:r>
            <a:endParaRPr lang="en-US" sz="28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Sana BEN HAMMOUDA</a:t>
            </a:r>
            <a:endParaRPr lang="en-US" sz="28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kern="1200" dirty="0" err="1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Sayf</a:t>
            </a:r>
            <a:r>
              <a:rPr lang="en-US" sz="2400" b="0" i="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 JRIDI</a:t>
            </a:r>
            <a:endParaRPr lang="en-US" sz="28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11" name="Google Shape;164;p29">
            <a:extLst>
              <a:ext uri="{FF2B5EF4-FFF2-40B4-BE49-F238E27FC236}">
                <a16:creationId xmlns:a16="http://schemas.microsoft.com/office/drawing/2014/main" id="{AAA58273-8E39-EDA9-DBC3-C69061DC6888}"/>
              </a:ext>
            </a:extLst>
          </p:cNvPr>
          <p:cNvSpPr txBox="1"/>
          <p:nvPr/>
        </p:nvSpPr>
        <p:spPr>
          <a:xfrm>
            <a:off x="8205768" y="4599990"/>
            <a:ext cx="3986232" cy="4924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0566D"/>
                </a:solidFill>
                <a:latin typeface="Vijaya" panose="02020604020202020204" pitchFamily="18" charset="0"/>
                <a:ea typeface="Proxima Nova"/>
                <a:cs typeface="Vijaya" panose="02020604020202020204" pitchFamily="18" charset="0"/>
                <a:sym typeface="Proxima Nova"/>
              </a:rPr>
              <a:t>Encadrant professionnel :</a:t>
            </a:r>
          </a:p>
        </p:txBody>
      </p:sp>
      <p:sp>
        <p:nvSpPr>
          <p:cNvPr id="12" name="Google Shape;164;p29">
            <a:extLst>
              <a:ext uri="{FF2B5EF4-FFF2-40B4-BE49-F238E27FC236}">
                <a16:creationId xmlns:a16="http://schemas.microsoft.com/office/drawing/2014/main" id="{A401C6AD-7E96-C486-AFCC-5CBF53ECE003}"/>
              </a:ext>
            </a:extLst>
          </p:cNvPr>
          <p:cNvSpPr txBox="1"/>
          <p:nvPr/>
        </p:nvSpPr>
        <p:spPr>
          <a:xfrm>
            <a:off x="384876" y="4645993"/>
            <a:ext cx="1624032" cy="4924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dirty="0" err="1">
                <a:solidFill>
                  <a:srgbClr val="40566D"/>
                </a:solidFill>
                <a:effectLst/>
                <a:latin typeface="Vijaya" panose="02020604020202020204" pitchFamily="18" charset="0"/>
                <a:ea typeface="Proxima Nova" panose="020B0604020202020204" charset="0"/>
                <a:cs typeface="Vijaya" panose="02020604020202020204" pitchFamily="18" charset="0"/>
              </a:rPr>
              <a:t>Réalisé</a:t>
            </a:r>
            <a:r>
              <a:rPr lang="en-US" sz="2000" b="1" i="0" kern="1200" dirty="0">
                <a:solidFill>
                  <a:srgbClr val="40566D"/>
                </a:solidFill>
                <a:effectLst/>
                <a:latin typeface="Vijaya" panose="02020604020202020204" pitchFamily="18" charset="0"/>
                <a:ea typeface="Proxima Nova" panose="020B0604020202020204" charset="0"/>
                <a:cs typeface="Vijaya" panose="02020604020202020204" pitchFamily="18" charset="0"/>
              </a:rPr>
              <a:t> par :</a:t>
            </a:r>
            <a:endParaRPr lang="en-US" sz="20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13" name="Google Shape;164;p29">
            <a:extLst>
              <a:ext uri="{FF2B5EF4-FFF2-40B4-BE49-F238E27FC236}">
                <a16:creationId xmlns:a16="http://schemas.microsoft.com/office/drawing/2014/main" id="{C65FEF1D-42E5-A03C-B4B7-E25A018259B0}"/>
              </a:ext>
            </a:extLst>
          </p:cNvPr>
          <p:cNvSpPr txBox="1"/>
          <p:nvPr/>
        </p:nvSpPr>
        <p:spPr>
          <a:xfrm>
            <a:off x="8205768" y="5061625"/>
            <a:ext cx="3986232" cy="129263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0" i="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Mr. Mohamed HOSNI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400" b="0" i="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Mme. Maroua BELKNENI</a:t>
            </a:r>
            <a:endParaRPr lang="en-US" sz="28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400" b="0" i="0" kern="1200" dirty="0">
                <a:solidFill>
                  <a:srgbClr val="000000"/>
                </a:solidFill>
                <a:effectLst/>
                <a:latin typeface="Vijaya" panose="02020604020202020204" pitchFamily="18" charset="0"/>
                <a:ea typeface="Georgia" panose="02040502050405020303" pitchFamily="18" charset="0"/>
                <a:cs typeface="Vijaya" panose="02020604020202020204" pitchFamily="18" charset="0"/>
              </a:rPr>
              <a:t>Mme. Sana FAYECHI</a:t>
            </a:r>
            <a:endParaRPr lang="en-US" sz="2800" dirty="0">
              <a:effectLst/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5;p30">
            <a:extLst>
              <a:ext uri="{FF2B5EF4-FFF2-40B4-BE49-F238E27FC236}">
                <a16:creationId xmlns:a16="http://schemas.microsoft.com/office/drawing/2014/main" id="{8DDA061D-FE63-0555-A750-5963D7C76B44}"/>
              </a:ext>
            </a:extLst>
          </p:cNvPr>
          <p:cNvSpPr txBox="1">
            <a:spLocks/>
          </p:cNvSpPr>
          <p:nvPr/>
        </p:nvSpPr>
        <p:spPr>
          <a:xfrm>
            <a:off x="513482" y="4281489"/>
            <a:ext cx="550327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03: </a:t>
            </a:r>
            <a:r>
              <a:rPr lang="en-US" dirty="0"/>
              <a:t>Solution </a:t>
            </a:r>
            <a:r>
              <a:rPr lang="en-US" dirty="0" err="1"/>
              <a:t>proposé</a:t>
            </a:r>
            <a:endParaRPr lang="en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47" name="Google Shape;185;p30">
            <a:extLst>
              <a:ext uri="{FF2B5EF4-FFF2-40B4-BE49-F238E27FC236}">
                <a16:creationId xmlns:a16="http://schemas.microsoft.com/office/drawing/2014/main" id="{F9157D1C-BBAA-0204-64FD-4CFCF2FFC8A0}"/>
              </a:ext>
            </a:extLst>
          </p:cNvPr>
          <p:cNvSpPr txBox="1">
            <a:spLocks/>
          </p:cNvSpPr>
          <p:nvPr/>
        </p:nvSpPr>
        <p:spPr>
          <a:xfrm>
            <a:off x="513482" y="2827593"/>
            <a:ext cx="568615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02: </a:t>
            </a:r>
            <a:r>
              <a:rPr lang="en-US" dirty="0" err="1"/>
              <a:t>Problématique</a:t>
            </a:r>
            <a:r>
              <a:rPr lang="en-US" dirty="0"/>
              <a:t> </a:t>
            </a:r>
            <a:endParaRPr lang="en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48" name="Google Shape;185;p30">
            <a:extLst>
              <a:ext uri="{FF2B5EF4-FFF2-40B4-BE49-F238E27FC236}">
                <a16:creationId xmlns:a16="http://schemas.microsoft.com/office/drawing/2014/main" id="{1D426E4D-D287-B47B-C174-5CC5D680BEFE}"/>
              </a:ext>
            </a:extLst>
          </p:cNvPr>
          <p:cNvSpPr txBox="1">
            <a:spLocks/>
          </p:cNvSpPr>
          <p:nvPr/>
        </p:nvSpPr>
        <p:spPr>
          <a:xfrm>
            <a:off x="675026" y="1373697"/>
            <a:ext cx="6025896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01: </a:t>
            </a:r>
            <a:r>
              <a:rPr lang="en-US" dirty="0"/>
              <a:t>Etude de </a:t>
            </a:r>
            <a:r>
              <a:rPr lang="en-US" dirty="0" err="1"/>
              <a:t>l’existant</a:t>
            </a:r>
            <a:endParaRPr lang="en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49" name="Google Shape;185;p30">
            <a:extLst>
              <a:ext uri="{FF2B5EF4-FFF2-40B4-BE49-F238E27FC236}">
                <a16:creationId xmlns:a16="http://schemas.microsoft.com/office/drawing/2014/main" id="{939FC3A4-D1D4-9BFA-6403-42ECAD93F397}"/>
              </a:ext>
            </a:extLst>
          </p:cNvPr>
          <p:cNvSpPr txBox="1">
            <a:spLocks/>
          </p:cNvSpPr>
          <p:nvPr/>
        </p:nvSpPr>
        <p:spPr>
          <a:xfrm>
            <a:off x="513482" y="5735385"/>
            <a:ext cx="568615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04: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fonctionnel</a:t>
            </a:r>
            <a:endParaRPr lang="en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50" name="Google Shape;185;p30">
            <a:extLst>
              <a:ext uri="{FF2B5EF4-FFF2-40B4-BE49-F238E27FC236}">
                <a16:creationId xmlns:a16="http://schemas.microsoft.com/office/drawing/2014/main" id="{BA0513DA-002D-D0D8-5C34-47D0D88A8D37}"/>
              </a:ext>
            </a:extLst>
          </p:cNvPr>
          <p:cNvSpPr txBox="1">
            <a:spLocks/>
          </p:cNvSpPr>
          <p:nvPr/>
        </p:nvSpPr>
        <p:spPr>
          <a:xfrm>
            <a:off x="6548522" y="428148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07</a:t>
            </a:r>
          </a:p>
        </p:txBody>
      </p:sp>
      <p:sp>
        <p:nvSpPr>
          <p:cNvPr id="51" name="Google Shape;185;p30">
            <a:extLst>
              <a:ext uri="{FF2B5EF4-FFF2-40B4-BE49-F238E27FC236}">
                <a16:creationId xmlns:a16="http://schemas.microsoft.com/office/drawing/2014/main" id="{44C3214A-99AB-1389-8452-8AFC3CF0BF43}"/>
              </a:ext>
            </a:extLst>
          </p:cNvPr>
          <p:cNvSpPr txBox="1">
            <a:spLocks/>
          </p:cNvSpPr>
          <p:nvPr/>
        </p:nvSpPr>
        <p:spPr>
          <a:xfrm>
            <a:off x="6548522" y="282759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06</a:t>
            </a:r>
          </a:p>
        </p:txBody>
      </p:sp>
      <p:sp>
        <p:nvSpPr>
          <p:cNvPr id="52" name="Google Shape;185;p30">
            <a:extLst>
              <a:ext uri="{FF2B5EF4-FFF2-40B4-BE49-F238E27FC236}">
                <a16:creationId xmlns:a16="http://schemas.microsoft.com/office/drawing/2014/main" id="{A91FF1FD-D4C9-5BC4-B8D5-F63A2E4D0ED7}"/>
              </a:ext>
            </a:extLst>
          </p:cNvPr>
          <p:cNvSpPr txBox="1">
            <a:spLocks/>
          </p:cNvSpPr>
          <p:nvPr/>
        </p:nvSpPr>
        <p:spPr>
          <a:xfrm>
            <a:off x="6700922" y="1526097"/>
            <a:ext cx="5862934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05: </a:t>
            </a:r>
            <a:r>
              <a:rPr lang="en-US" dirty="0" err="1"/>
              <a:t>Diagrame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53" name="Google Shape;185;p30">
            <a:extLst>
              <a:ext uri="{FF2B5EF4-FFF2-40B4-BE49-F238E27FC236}">
                <a16:creationId xmlns:a16="http://schemas.microsoft.com/office/drawing/2014/main" id="{CFAB1B1E-B000-EF2D-87D1-43F9718A7B74}"/>
              </a:ext>
            </a:extLst>
          </p:cNvPr>
          <p:cNvSpPr txBox="1">
            <a:spLocks/>
          </p:cNvSpPr>
          <p:nvPr/>
        </p:nvSpPr>
        <p:spPr>
          <a:xfrm>
            <a:off x="6548522" y="573538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4000"/>
            </a:pPr>
            <a:r>
              <a:rPr lang="en" dirty="0">
                <a:latin typeface="Vijaya" panose="020B0502040204020203" pitchFamily="18" charset="0"/>
                <a:cs typeface="Vijaya" panose="020B0502040204020203" pitchFamily="18" charset="0"/>
              </a:rPr>
              <a:t>08</a:t>
            </a:r>
          </a:p>
        </p:txBody>
      </p:sp>
      <p:sp>
        <p:nvSpPr>
          <p:cNvPr id="54" name="Google Shape;202;p30">
            <a:extLst>
              <a:ext uri="{FF2B5EF4-FFF2-40B4-BE49-F238E27FC236}">
                <a16:creationId xmlns:a16="http://schemas.microsoft.com/office/drawing/2014/main" id="{79B22528-D3CC-06DA-AD47-B1D65AB3BE92}"/>
              </a:ext>
            </a:extLst>
          </p:cNvPr>
          <p:cNvSpPr txBox="1">
            <a:spLocks/>
          </p:cNvSpPr>
          <p:nvPr/>
        </p:nvSpPr>
        <p:spPr>
          <a:xfrm>
            <a:off x="780596" y="178935"/>
            <a:ext cx="1641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 Plan :</a:t>
            </a:r>
          </a:p>
        </p:txBody>
      </p:sp>
      <p:grpSp>
        <p:nvGrpSpPr>
          <p:cNvPr id="55" name="Google Shape;203;p30">
            <a:extLst>
              <a:ext uri="{FF2B5EF4-FFF2-40B4-BE49-F238E27FC236}">
                <a16:creationId xmlns:a16="http://schemas.microsoft.com/office/drawing/2014/main" id="{477C9FC8-D9AD-3FDD-5598-BAAE3219BD45}"/>
              </a:ext>
            </a:extLst>
          </p:cNvPr>
          <p:cNvGrpSpPr/>
          <p:nvPr/>
        </p:nvGrpSpPr>
        <p:grpSpPr>
          <a:xfrm>
            <a:off x="376204" y="285646"/>
            <a:ext cx="503120" cy="539717"/>
            <a:chOff x="1394741" y="1512061"/>
            <a:chExt cx="252444" cy="351721"/>
          </a:xfrm>
        </p:grpSpPr>
        <p:sp>
          <p:nvSpPr>
            <p:cNvPr id="56" name="Google Shape;204;p30">
              <a:extLst>
                <a:ext uri="{FF2B5EF4-FFF2-40B4-BE49-F238E27FC236}">
                  <a16:creationId xmlns:a16="http://schemas.microsoft.com/office/drawing/2014/main" id="{4B9CEAE4-1C8E-59E0-D921-10A13D51B39D}"/>
                </a:ext>
              </a:extLst>
            </p:cNvPr>
            <p:cNvSpPr/>
            <p:nvPr/>
          </p:nvSpPr>
          <p:spPr>
            <a:xfrm>
              <a:off x="1394741" y="1512061"/>
              <a:ext cx="252444" cy="351721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05;p30">
              <a:extLst>
                <a:ext uri="{FF2B5EF4-FFF2-40B4-BE49-F238E27FC236}">
                  <a16:creationId xmlns:a16="http://schemas.microsoft.com/office/drawing/2014/main" id="{A5A239D2-D1ED-9166-9955-FA5153765EA3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06;p30">
              <a:extLst>
                <a:ext uri="{FF2B5EF4-FFF2-40B4-BE49-F238E27FC236}">
                  <a16:creationId xmlns:a16="http://schemas.microsoft.com/office/drawing/2014/main" id="{15EA958A-BA15-E873-3180-06BF4B5ABCE8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07;p30">
              <a:extLst>
                <a:ext uri="{FF2B5EF4-FFF2-40B4-BE49-F238E27FC236}">
                  <a16:creationId xmlns:a16="http://schemas.microsoft.com/office/drawing/2014/main" id="{4E1DE97E-4378-9993-2B7E-A201F2A380E3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08;p30">
              <a:extLst>
                <a:ext uri="{FF2B5EF4-FFF2-40B4-BE49-F238E27FC236}">
                  <a16:creationId xmlns:a16="http://schemas.microsoft.com/office/drawing/2014/main" id="{16183675-F3B2-0577-C04C-3E82B10DDE0B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09;p30">
              <a:extLst>
                <a:ext uri="{FF2B5EF4-FFF2-40B4-BE49-F238E27FC236}">
                  <a16:creationId xmlns:a16="http://schemas.microsoft.com/office/drawing/2014/main" id="{DF4170F9-53DE-8BDF-145A-89680D52F052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0;p30">
              <a:extLst>
                <a:ext uri="{FF2B5EF4-FFF2-40B4-BE49-F238E27FC236}">
                  <a16:creationId xmlns:a16="http://schemas.microsoft.com/office/drawing/2014/main" id="{AC5D6B41-69D2-E377-8884-E87AB46DF01D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1;p30">
              <a:extLst>
                <a:ext uri="{FF2B5EF4-FFF2-40B4-BE49-F238E27FC236}">
                  <a16:creationId xmlns:a16="http://schemas.microsoft.com/office/drawing/2014/main" id="{9A6C960C-AC4F-496B-BB6D-FECF50FB507B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12;p30">
              <a:extLst>
                <a:ext uri="{FF2B5EF4-FFF2-40B4-BE49-F238E27FC236}">
                  <a16:creationId xmlns:a16="http://schemas.microsoft.com/office/drawing/2014/main" id="{6066D3D3-431C-1C47-A5CF-C744702AC952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13;p30">
              <a:extLst>
                <a:ext uri="{FF2B5EF4-FFF2-40B4-BE49-F238E27FC236}">
                  <a16:creationId xmlns:a16="http://schemas.microsoft.com/office/drawing/2014/main" id="{54B3355A-045B-1DEB-A0D4-BA27CE3C742C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4;p30">
              <a:extLst>
                <a:ext uri="{FF2B5EF4-FFF2-40B4-BE49-F238E27FC236}">
                  <a16:creationId xmlns:a16="http://schemas.microsoft.com/office/drawing/2014/main" id="{0F67D8E4-2F0F-D83C-49F6-A6A2EFE03A62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5;p30">
              <a:extLst>
                <a:ext uri="{FF2B5EF4-FFF2-40B4-BE49-F238E27FC236}">
                  <a16:creationId xmlns:a16="http://schemas.microsoft.com/office/drawing/2014/main" id="{B4CC2E3C-4E1A-4822-67D7-2F9EA2E2396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6;p30">
              <a:extLst>
                <a:ext uri="{FF2B5EF4-FFF2-40B4-BE49-F238E27FC236}">
                  <a16:creationId xmlns:a16="http://schemas.microsoft.com/office/drawing/2014/main" id="{A62DBE21-7518-985C-5459-F78A9A8C085E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7;p30">
              <a:extLst>
                <a:ext uri="{FF2B5EF4-FFF2-40B4-BE49-F238E27FC236}">
                  <a16:creationId xmlns:a16="http://schemas.microsoft.com/office/drawing/2014/main" id="{1994E279-A672-5B1E-6EB1-524FA3414FCB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8;p30">
              <a:extLst>
                <a:ext uri="{FF2B5EF4-FFF2-40B4-BE49-F238E27FC236}">
                  <a16:creationId xmlns:a16="http://schemas.microsoft.com/office/drawing/2014/main" id="{E5947391-4DC2-F3A1-3B94-6569E81B5515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;p30">
              <a:extLst>
                <a:ext uri="{FF2B5EF4-FFF2-40B4-BE49-F238E27FC236}">
                  <a16:creationId xmlns:a16="http://schemas.microsoft.com/office/drawing/2014/main" id="{21D1AB3F-2CFC-858C-CF91-F0D23A66A86E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20;p30">
              <a:extLst>
                <a:ext uri="{FF2B5EF4-FFF2-40B4-BE49-F238E27FC236}">
                  <a16:creationId xmlns:a16="http://schemas.microsoft.com/office/drawing/2014/main" id="{3A06CE57-BB1B-97AF-B7C7-0D113F522BBB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34C4-A0A1-FE87-AD66-8221776F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de </a:t>
            </a:r>
            <a:r>
              <a:rPr lang="en-US" dirty="0" err="1"/>
              <a:t>l’existant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DC45-AA86-3665-BF59-37DFD8A9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0064-E430-FDB7-C405-6C2DC2A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03BD-68C0-DC8E-C047-D381AE1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FC4B-F832-D28E-7A41-558130B7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err="1"/>
              <a:t>proposé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748F-7824-5034-E4C0-3D7BFE62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35C-0894-D56D-D273-44A1479F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fonctionnel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415B-021D-04F4-57CF-1BEB710B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685C-459F-4D9E-F0C6-159E565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28A7-18B4-8E83-9470-BB046FA9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21A0-CFFB-4F31-380F-565F3B11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en-US" dirty="0" err="1"/>
              <a:t>Diagrame</a:t>
            </a:r>
            <a:r>
              <a:rPr lang="en-US" dirty="0"/>
              <a:t> de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C27A-5B9C-C149-A711-F5C9D804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19D-E715-2F68-93D4-CA92E7B1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Maquettes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C40C-6CD3-282D-F314-09B9E721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Etude de l’existant</vt:lpstr>
      <vt:lpstr>Problématique </vt:lpstr>
      <vt:lpstr>Solution proposé</vt:lpstr>
      <vt:lpstr>Besoin fonctionnel</vt:lpstr>
      <vt:lpstr>Diagrame de cas d’utilisation</vt:lpstr>
      <vt:lpstr>Diagrame de class </vt:lpstr>
      <vt:lpstr>Maquettes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majdizlitni</dc:creator>
  <cp:lastModifiedBy>majdizlitni@istic.u-carthage.tn</cp:lastModifiedBy>
  <cp:revision>2</cp:revision>
  <dcterms:created xsi:type="dcterms:W3CDTF">2023-05-04T18:05:13Z</dcterms:created>
  <dcterms:modified xsi:type="dcterms:W3CDTF">2023-05-07T21:53:40Z</dcterms:modified>
</cp:coreProperties>
</file>