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951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9" r:id="rId6"/>
    <p:sldId id="27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7"/>
  </p:normalViewPr>
  <p:slideViewPr>
    <p:cSldViewPr snapToGrid="0" snapToObjects="1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BA64-290B-DD48-AF23-DB15E8CFB6B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F1C15-41AB-CD43-8D76-1958CA8F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10E5-D8B9-E44C-B06F-A6A2B92E4978}" type="datetime1">
              <a:rPr lang="en-IN" smtClean="0"/>
              <a:t>06-01-2021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0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A4C-5AE7-BD43-ABF3-1BE7D8BEFE1C}" type="datetime1">
              <a:rPr lang="en-IN" smtClean="0"/>
              <a:t>06-01-2021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0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A4C-5AE7-BD43-ABF3-1BE7D8BEFE1C}" type="datetime1">
              <a:rPr lang="en-IN" smtClean="0"/>
              <a:t>06-01-2021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0199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A4C-5AE7-BD43-ABF3-1BE7D8BEFE1C}" type="datetime1">
              <a:rPr lang="en-IN" smtClean="0"/>
              <a:t>06-01-2021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77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A4C-5AE7-BD43-ABF3-1BE7D8BEFE1C}" type="datetime1">
              <a:rPr lang="en-IN" smtClean="0"/>
              <a:t>06-01-2021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78995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A4C-5AE7-BD43-ABF3-1BE7D8BEFE1C}" type="datetime1">
              <a:rPr lang="en-IN" smtClean="0"/>
              <a:t>06-01-2021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88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A203-4E5B-7C4F-BA70-481DD4DF6F5C}" type="datetime1">
              <a:rPr lang="en-IN" smtClean="0"/>
              <a:t>06-01-2021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1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9373-E5A3-3646-94F5-0C005CD8EAF1}" type="datetime1">
              <a:rPr lang="en-IN" smtClean="0"/>
              <a:t>06-01-2021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53AA-E8AF-4C43-AA4A-F8A01109514E}" type="datetime1">
              <a:rPr lang="en-IN" smtClean="0"/>
              <a:t>06-01-2021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080-3392-FE44-881A-731CA9A78B97}" type="datetime1">
              <a:rPr lang="en-IN" smtClean="0"/>
              <a:t>06-01-2021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7255-BA56-F44A-B3CD-AA6CEB676C47}" type="datetime1">
              <a:rPr lang="en-IN" smtClean="0"/>
              <a:t>06-01-2021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9747-1E79-8041-A160-084EBAD79B6C}" type="datetime1">
              <a:rPr lang="en-IN" smtClean="0"/>
              <a:t>06-01-2021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4E3-A734-744E-89DD-E939AF88222F}" type="datetime1">
              <a:rPr lang="en-IN" smtClean="0"/>
              <a:t>06-01-2021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50D-0CC1-0446-B0A6-7D95C9D42A83}" type="datetime1">
              <a:rPr lang="en-IN" smtClean="0"/>
              <a:t>06-01-2021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3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615-CDCF-2442-9D77-7006D701BC5C}" type="datetime1">
              <a:rPr lang="en-IN" smtClean="0"/>
              <a:t>06-01-2021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31DE-91AE-A640-9D05-DE0C10762CA3}" type="datetime1">
              <a:rPr lang="en-IN" smtClean="0"/>
              <a:t>06-01-2021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9A4C-5AE7-BD43-ABF3-1BE7D8BEFE1C}" type="datetime1">
              <a:rPr lang="en-IN" smtClean="0"/>
              <a:t>06-01-2021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_of_neighbourhoods_in_Mumb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4F876-BCB5-EF4B-9FC5-3CB9EA09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976" y="1358818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Starting your new restaurant in Mumbai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3D6A53-3F4C-0C46-81AB-B6D57A80E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248" y="6388336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By: </a:t>
            </a:r>
            <a:r>
              <a:rPr lang="en-US" dirty="0" err="1" smtClean="0">
                <a:solidFill>
                  <a:schemeClr val="bg1"/>
                </a:solidFill>
              </a:rPr>
              <a:t>Rawand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Guerfel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2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41507-1BAE-684B-B872-F4AAD4CA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F972DB-EDF0-2346-8013-1E1DC5E0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797"/>
            <a:ext cx="7752463" cy="4865166"/>
          </a:xfrm>
        </p:spPr>
        <p:txBody>
          <a:bodyPr>
            <a:noAutofit/>
          </a:bodyPr>
          <a:lstStyle/>
          <a:p>
            <a:r>
              <a:rPr lang="en-IN" sz="2400" dirty="0" smtClean="0"/>
              <a:t>One of the biggest </a:t>
            </a:r>
            <a:r>
              <a:rPr lang="en-IN" sz="2400" dirty="0"/>
              <a:t>financial hub of the </a:t>
            </a:r>
            <a:r>
              <a:rPr lang="en-IN" sz="2400" dirty="0" smtClean="0"/>
              <a:t>world: </a:t>
            </a:r>
            <a:r>
              <a:rPr lang="en-IN" sz="2400" dirty="0"/>
              <a:t>Mumbai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most densely populated cities in the globe. </a:t>
            </a:r>
            <a:endParaRPr lang="en-IN" sz="2400" dirty="0" smtClean="0"/>
          </a:p>
          <a:p>
            <a:r>
              <a:rPr lang="en-IN" sz="2400" dirty="0" smtClean="0"/>
              <a:t>As </a:t>
            </a:r>
            <a:r>
              <a:rPr lang="en-IN" sz="2400" dirty="0"/>
              <a:t>multi-cultural city, Mumbai attract so many people for either working or enjoying their holidays.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Thus</a:t>
            </a:r>
            <a:r>
              <a:rPr lang="en-IN" sz="2400" dirty="0"/>
              <a:t>, the aim of this project is to study the Mumbai </a:t>
            </a:r>
            <a:r>
              <a:rPr lang="en-IN" sz="2400" dirty="0" err="1"/>
              <a:t>neighborhoods</a:t>
            </a:r>
            <a:r>
              <a:rPr lang="en-IN" sz="2400" dirty="0"/>
              <a:t> in order to determine suitable locations for new restaurant.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4A281D-55E3-784D-86AE-4564547C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AA465-E05B-3A4E-A169-6F5F069E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04334-C0C2-CE42-9D61-5ADEB93C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00011" cy="3880773"/>
          </a:xfrm>
        </p:spPr>
        <p:txBody>
          <a:bodyPr>
            <a:normAutofit/>
          </a:bodyPr>
          <a:lstStyle/>
          <a:p>
            <a:r>
              <a:rPr lang="en-US" dirty="0"/>
              <a:t>The following data was collected for this project:</a:t>
            </a:r>
          </a:p>
          <a:p>
            <a:pPr lvl="1"/>
            <a:r>
              <a:rPr lang="en-US" dirty="0"/>
              <a:t>Neighborhood data of Mumbai from </a:t>
            </a:r>
            <a:r>
              <a:rPr lang="en-US" u="sng" dirty="0">
                <a:hlinkClick r:id="rId2"/>
              </a:rPr>
              <a:t>https://en.wikipedia.org/wiki/List_of_neighborhoods_in_Mumbai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Geographical coordinates of Mumbai and all </a:t>
            </a:r>
            <a:r>
              <a:rPr lang="en-IN" dirty="0" err="1"/>
              <a:t>neighborhoods</a:t>
            </a:r>
            <a:r>
              <a:rPr lang="en-IN" dirty="0"/>
              <a:t> in Mumbai using </a:t>
            </a:r>
            <a:r>
              <a:rPr lang="en-IN" dirty="0" err="1"/>
              <a:t>GeoPy</a:t>
            </a:r>
            <a:r>
              <a:rPr lang="en-IN" dirty="0"/>
              <a:t> and Geocoder libraries in python</a:t>
            </a:r>
          </a:p>
          <a:p>
            <a:pPr lvl="1"/>
            <a:r>
              <a:rPr lang="en-IN" dirty="0"/>
              <a:t>Venue data for all </a:t>
            </a:r>
            <a:r>
              <a:rPr lang="en-IN" dirty="0" err="1"/>
              <a:t>neighborhoods</a:t>
            </a:r>
            <a:r>
              <a:rPr lang="en-IN" dirty="0"/>
              <a:t> in Mumbai using Foursquare API</a:t>
            </a:r>
            <a:endParaRPr lang="en-US" dirty="0"/>
          </a:p>
          <a:p>
            <a:r>
              <a:rPr lang="en-US" dirty="0"/>
              <a:t>The data was then cleaned to produce the final datasets shown in the upcoming slides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7E2680-6887-EB41-8D22-2FED3C9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A520FD-8EA9-CF4C-A757-8806C39791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2211081"/>
            <a:ext cx="4413809" cy="35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2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8D73D-41C9-1445-B597-A93F3BF5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6370DB-44A2-B84F-A483-13E98D36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6382" cy="4351338"/>
          </a:xfrm>
        </p:spPr>
        <p:txBody>
          <a:bodyPr>
            <a:normAutofit/>
          </a:bodyPr>
          <a:lstStyle/>
          <a:p>
            <a:r>
              <a:rPr lang="en-US" b="1" dirty="0"/>
              <a:t>Data Visualization</a:t>
            </a:r>
          </a:p>
          <a:p>
            <a:pPr lvl="1"/>
            <a:r>
              <a:rPr lang="en-US" dirty="0"/>
              <a:t>Mumbai neighborhoods data was plotted for providing a better understanding</a:t>
            </a:r>
          </a:p>
          <a:p>
            <a:pPr lvl="1"/>
            <a:r>
              <a:rPr lang="en-US" dirty="0"/>
              <a:t>The graph alongside depicts the number of neighborhoods in each location of Mumbai</a:t>
            </a:r>
          </a:p>
          <a:p>
            <a:pPr lvl="1"/>
            <a:r>
              <a:rPr lang="en-US" dirty="0"/>
              <a:t>All neighborhoods on the outskirts of the city have been grouped as “Mumbai”</a:t>
            </a:r>
          </a:p>
          <a:p>
            <a:pPr lvl="1"/>
            <a:r>
              <a:rPr lang="en-US" dirty="0"/>
              <a:t>Western Suburbs and South Mumbai contain the highest number of neighborhoods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81E0BB-EE37-6142-8DF6-57B601E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13037" t="13953" r="28293" b="10604"/>
          <a:stretch/>
        </p:blipFill>
        <p:spPr bwMode="auto">
          <a:xfrm>
            <a:off x="6379672" y="2379864"/>
            <a:ext cx="3360420" cy="2430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494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D88FE-CD43-B646-AA80-6DBD27C5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CF7F4D-2EDA-AE4D-89B4-731A1B1A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2338" t="18490" r="8809" b="5385"/>
          <a:stretch/>
        </p:blipFill>
        <p:spPr bwMode="auto">
          <a:xfrm>
            <a:off x="531460" y="1529052"/>
            <a:ext cx="8742541" cy="4877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009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D88FE-CD43-B646-AA80-6DBD27C5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CF7F4D-2EDA-AE4D-89B4-731A1B1A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 a result we are exposing the most common venues for each </a:t>
            </a:r>
            <a:r>
              <a:rPr lang="en-IN" dirty="0" err="1"/>
              <a:t>neighborhood</a:t>
            </a:r>
            <a:r>
              <a:rPr lang="en-IN" dirty="0"/>
              <a:t>. The same would be healthy and first data driven decision making </a:t>
            </a:r>
            <a:r>
              <a:rPr lang="en-IN" dirty="0" smtClean="0"/>
              <a:t>followed </a:t>
            </a:r>
            <a:r>
              <a:rPr lang="en-IN" dirty="0"/>
              <a:t>process to choose the right place and type for your next restaurant.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3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8202F-D96B-904C-88C5-ED47AF6E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7B4DE-46CE-824D-B159-49E37E7A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have successfully </a:t>
            </a:r>
            <a:r>
              <a:rPr lang="en-IN" dirty="0" smtClean="0"/>
              <a:t>analysed </a:t>
            </a:r>
            <a:r>
              <a:rPr lang="en-IN" dirty="0"/>
              <a:t>the </a:t>
            </a:r>
            <a:r>
              <a:rPr lang="en-IN" dirty="0" smtClean="0"/>
              <a:t>neighbourhoods </a:t>
            </a:r>
            <a:r>
              <a:rPr lang="en-IN" dirty="0"/>
              <a:t>in Mumbai, India for determining which would be the best </a:t>
            </a:r>
            <a:r>
              <a:rPr lang="en-IN" dirty="0" smtClean="0"/>
              <a:t>neighbourhoods </a:t>
            </a:r>
            <a:r>
              <a:rPr lang="en-IN" dirty="0"/>
              <a:t>for opening a new restaurant.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stakeholders and investors can further tune this by considering various other factors like transport.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9738AA-F73E-6F4E-AE5F-8FEF34F5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5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272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Starting your new restaurant in Mumbai</vt:lpstr>
      <vt:lpstr>Introduction</vt:lpstr>
      <vt:lpstr>Data Collection</vt:lpstr>
      <vt:lpstr>Methodology</vt:lpstr>
      <vt:lpstr>Results</vt:lpstr>
      <vt:lpstr>Results 2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Neighborhoods in Mumbai for Starting a Restaurant</dc:title>
  <dc:creator>raunakbhutoria@gmail.com</dc:creator>
  <cp:lastModifiedBy>Majdi Naoui</cp:lastModifiedBy>
  <cp:revision>20</cp:revision>
  <dcterms:created xsi:type="dcterms:W3CDTF">2020-08-04T12:52:02Z</dcterms:created>
  <dcterms:modified xsi:type="dcterms:W3CDTF">2021-01-06T17:42:56Z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Owner">
    <vt:lpwstr>jnaouim@onjci.com</vt:lpwstr>
  </property>
  <property fmtid="{D5CDD505-2E9C-101B-9397-08002B2CF9AE}" pid="5" name="MSIP_Label_6be01c0c-f9b3-4dc4-af0b-a82110cc37cd_SetDate">
    <vt:lpwstr>2021-01-06T17:37:02.3637482Z</vt:lpwstr>
  </property>
  <property fmtid="{D5CDD505-2E9C-101B-9397-08002B2CF9AE}" pid="6" name="MSIP_Label_6be01c0c-f9b3-4dc4-af0b-a82110cc37cd_Name">
    <vt:lpwstr>Internal</vt:lpwstr>
  </property>
  <property fmtid="{D5CDD505-2E9C-101B-9397-08002B2CF9AE}" pid="7" name="MSIP_Label_6be01c0c-f9b3-4dc4-af0b-a82110cc37cd_Application">
    <vt:lpwstr>Microsoft Azure Information Protection</vt:lpwstr>
  </property>
  <property fmtid="{D5CDD505-2E9C-101B-9397-08002B2CF9AE}" pid="8" name="MSIP_Label_6be01c0c-f9b3-4dc4-af0b-a82110cc37cd_ActionId">
    <vt:lpwstr>55276136-a4c9-407b-8a7b-ee4cbe5e0fde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</vt:lpwstr>
  </property>
</Properties>
</file>