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1"/>
  </p:notesMasterIdLst>
  <p:sldIdLst>
    <p:sldId id="331" r:id="rId2"/>
    <p:sldId id="333" r:id="rId3"/>
    <p:sldId id="334" r:id="rId4"/>
    <p:sldId id="335" r:id="rId5"/>
    <p:sldId id="336" r:id="rId6"/>
    <p:sldId id="337" r:id="rId7"/>
    <p:sldId id="338" r:id="rId8"/>
    <p:sldId id="339" r:id="rId9"/>
    <p:sldId id="340" r:id="rId10"/>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4262209-3213-4C0C-9F0F-0BD573DB1212}" type="datetimeFigureOut">
              <a:rPr lang="ar-SA" smtClean="0"/>
              <a:t>24/11/1441</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B643835-011A-428C-8E60-FADCFC761F8A}" type="slidenum">
              <a:rPr lang="ar-SA" smtClean="0"/>
              <a:t>‹#›</a:t>
            </a:fld>
            <a:endParaRPr lang="ar-SA"/>
          </a:p>
        </p:txBody>
      </p:sp>
    </p:spTree>
    <p:extLst>
      <p:ext uri="{BB962C8B-B14F-4D97-AF65-F5344CB8AC3E}">
        <p14:creationId xmlns:p14="http://schemas.microsoft.com/office/powerpoint/2010/main" val="25024514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C05A6995-277D-4C47-B075-AD85F466DE52}" type="slidenum">
              <a:rPr lang="en-US" smtClean="0"/>
              <a:t>1</a:t>
            </a:fld>
            <a:endParaRPr lang="en-US"/>
          </a:p>
        </p:txBody>
      </p:sp>
    </p:spTree>
    <p:extLst>
      <p:ext uri="{BB962C8B-B14F-4D97-AF65-F5344CB8AC3E}">
        <p14:creationId xmlns:p14="http://schemas.microsoft.com/office/powerpoint/2010/main" val="207115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CFE8D7-01EB-458A-BFBA-DEDF80767051}"/>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58DB1C6B-F164-4CD9-8563-E663CD876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B40340B0-D0AE-4944-B364-486659C5E852}"/>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FD2B3272-139F-4D65-897B-9B9C94034B20}"/>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D35DBD85-F2BF-4C08-8274-597957D8EFF5}"/>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151220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00E67FC-5BAD-4BE2-93EE-0F91DB62CC79}"/>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6D7C0652-9927-4591-9016-FD9C08DDFAFE}"/>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B9B5EF67-BC28-491E-94C0-887DAE407461}"/>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72B13654-297A-4280-B1A9-B5D61566B618}"/>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36254FE-8E29-4CF0-A42F-43870518EB84}"/>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3772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F076B845-8C70-41D7-9E34-EF42CD70722F}"/>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5C93196C-0495-40FB-9CFE-20D5867B4DDE}"/>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87DE1859-D027-45DE-9A3B-7841CA9E7EB1}"/>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E554A41C-7462-4943-A8A2-13ACA076635E}"/>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AB992E30-C700-4DEF-BFEB-5FC8703861E8}"/>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51603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98936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C339E48-25E7-4DFC-ACF1-B5716CDDAC5A}"/>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9F2292A0-A209-4242-95A8-852750A92156}"/>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BB9EC519-1F3B-4125-A6FE-BC6CBCC3E5EE}"/>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40F24F17-DDE4-41A4-A1D2-A0D84BD545BB}"/>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FFAA04C-EBE0-4C7E-8B0F-A4A2198DCAB4}"/>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73657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579069E-EE3F-438B-8F02-09DE0922DCFF}"/>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54CA23B1-14E2-4016-91E5-E7F07343D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E6DA6834-623E-4AAC-87E1-0FBED9867625}"/>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8B7A620B-52EC-428B-A000-2A53267696C2}"/>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7ED75A57-6966-404D-B028-99FDD4808649}"/>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95886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58B228E-9DD1-483F-ACBF-BEC3479B63E8}"/>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1593A427-821D-42D5-9781-657D3A15B338}"/>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0BDDBFB2-A1E1-447B-BE06-73E092A3F6DE}"/>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3D4F4BEA-2837-4EBC-9F69-7645C77D2B08}"/>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6" name="عنصر نائب للتذييل 5">
            <a:extLst>
              <a:ext uri="{FF2B5EF4-FFF2-40B4-BE49-F238E27FC236}">
                <a16:creationId xmlns:a16="http://schemas.microsoft.com/office/drawing/2014/main" id="{CFDAF2F4-78E2-4023-BF2C-B317267A0688}"/>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BE1BB077-9914-4B7F-A28B-3E0254D52BF9}"/>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6387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6D3BAC-5F68-471D-BE40-EE4510321888}"/>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9D246B84-D8C2-482C-8268-2C24C529A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341AE77F-4282-4EB8-9231-63C86CB07976}"/>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0D2CEC3E-2A1E-4EB2-A165-38E0241DE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0EDE29E1-D7D9-4CFA-A0F5-387B71412EB8}"/>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D0B2B0F1-FE5A-43FC-B4F1-206E8981EBF7}"/>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8" name="عنصر نائب للتذييل 7">
            <a:extLst>
              <a:ext uri="{FF2B5EF4-FFF2-40B4-BE49-F238E27FC236}">
                <a16:creationId xmlns:a16="http://schemas.microsoft.com/office/drawing/2014/main" id="{7B6446E2-9DE2-4356-84A2-297F33A4F0CF}"/>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F968D018-1466-4FA6-BB48-7FDFADB66134}"/>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49937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2EAAC9E-F0E6-4E9A-97D6-F1E4D6F19876}"/>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D6E35848-CE79-4DA8-B8B5-5A1BE83E64EF}"/>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4" name="عنصر نائب للتذييل 3">
            <a:extLst>
              <a:ext uri="{FF2B5EF4-FFF2-40B4-BE49-F238E27FC236}">
                <a16:creationId xmlns:a16="http://schemas.microsoft.com/office/drawing/2014/main" id="{6044D61E-45BF-4785-B285-BFE20530DE3C}"/>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B584A902-72DB-4324-8FA3-50002A46829C}"/>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286102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A2188281-B504-4801-8FE7-5D9C7DB949A8}"/>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3" name="عنصر نائب للتذييل 2">
            <a:extLst>
              <a:ext uri="{FF2B5EF4-FFF2-40B4-BE49-F238E27FC236}">
                <a16:creationId xmlns:a16="http://schemas.microsoft.com/office/drawing/2014/main" id="{67DE25C1-FED5-4D5F-BC9E-737339EDB479}"/>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DE9DD782-827D-49D3-A176-34FD87353A94}"/>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222806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CB632E5-6650-45B6-840F-19F8D7F04BD8}"/>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F636A48-49CB-4DAD-8A3C-0653E0233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DDE9127D-A321-4124-A660-0090010B2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289A4902-31AE-4CB3-962C-D0C7165B8190}"/>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6" name="عنصر نائب للتذييل 5">
            <a:extLst>
              <a:ext uri="{FF2B5EF4-FFF2-40B4-BE49-F238E27FC236}">
                <a16:creationId xmlns:a16="http://schemas.microsoft.com/office/drawing/2014/main" id="{765C5A7C-6502-42CD-95A2-931C944DFB2A}"/>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7DD3BC59-9946-434F-AA99-087BA54912F9}"/>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5232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18EB4F-8B71-431B-8959-7B79EC21D834}"/>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7C2CB3F7-766E-40CA-A63A-421DE8D97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2855CAE6-1748-455E-8F34-35322B0DA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0819EECA-5344-4B3B-B102-8FF9B7D4A1F3}"/>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6" name="عنصر نائب للتذييل 5">
            <a:extLst>
              <a:ext uri="{FF2B5EF4-FFF2-40B4-BE49-F238E27FC236}">
                <a16:creationId xmlns:a16="http://schemas.microsoft.com/office/drawing/2014/main" id="{426787E5-F156-4CEF-99EA-35444F44BB70}"/>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8F868B17-3204-4C65-8417-C08B46AC30D9}"/>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143643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DEA53C40-B491-4DBF-A8A7-C05828DFBC1D}"/>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1CBDBA7B-DD0D-4946-9B9E-2339A62A9C2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E8150EAD-BCB0-4A08-8098-BEDE510AA6DA}"/>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22DAEC97-9E27-46D2-A9F4-9774AE9C6F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36CAA6AC-5654-49B9-9F2C-41A606920D5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148E481-2C00-4C18-B170-87092378E92C}" type="slidenum">
              <a:rPr lang="ar-SA" smtClean="0"/>
              <a:t>‹#›</a:t>
            </a:fld>
            <a:endParaRPr lang="ar-SA"/>
          </a:p>
        </p:txBody>
      </p:sp>
    </p:spTree>
    <p:extLst>
      <p:ext uri="{BB962C8B-B14F-4D97-AF65-F5344CB8AC3E}">
        <p14:creationId xmlns:p14="http://schemas.microsoft.com/office/powerpoint/2010/main" val="2277781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B47F0C09-935A-4A9F-9D9B-75F670BC2EFB}"/>
              </a:ext>
            </a:extLst>
          </p:cNvPr>
          <p:cNvSpPr txBox="1"/>
          <p:nvPr/>
        </p:nvSpPr>
        <p:spPr>
          <a:xfrm>
            <a:off x="1405051" y="2585387"/>
            <a:ext cx="9381897" cy="2585323"/>
          </a:xfrm>
          <a:prstGeom prst="rect">
            <a:avLst/>
          </a:prstGeom>
          <a:noFill/>
        </p:spPr>
        <p:txBody>
          <a:bodyPr wrap="square" rtlCol="0" anchor="ctr">
            <a:spAutoFit/>
          </a:bodyPr>
          <a:lstStyle/>
          <a:p>
            <a:pPr algn="ctr"/>
            <a:r>
              <a:rPr lang="en-US" sz="5400" dirty="0">
                <a:solidFill>
                  <a:schemeClr val="bg1"/>
                </a:solidFill>
                <a:latin typeface="Arial Black" panose="020B0A04020102020204" pitchFamily="34" charset="0"/>
              </a:rPr>
              <a:t>Design Control System for Robot Similar to </a:t>
            </a:r>
            <a:r>
              <a:rPr lang="en-US" sz="5400" dirty="0">
                <a:solidFill>
                  <a:srgbClr val="FF0000"/>
                </a:solidFill>
                <a:latin typeface="Arial Black" panose="020B0A04020102020204" pitchFamily="34" charset="0"/>
              </a:rPr>
              <a:t>TurtleBot</a:t>
            </a:r>
            <a:endParaRPr lang="ko-KR" altLang="en-US" sz="5400" dirty="0">
              <a:solidFill>
                <a:srgbClr val="FF0000"/>
              </a:solidFill>
              <a:latin typeface="Arial Black" panose="020B0A04020102020204" pitchFamily="34" charset="0"/>
              <a:cs typeface="Arial" pitchFamily="34" charset="0"/>
            </a:endParaRPr>
          </a:p>
        </p:txBody>
      </p:sp>
      <p:pic>
        <p:nvPicPr>
          <p:cNvPr id="5" name="صورة 4">
            <a:extLst>
              <a:ext uri="{FF2B5EF4-FFF2-40B4-BE49-F238E27FC236}">
                <a16:creationId xmlns:a16="http://schemas.microsoft.com/office/drawing/2014/main" id="{15496B5F-8647-44DA-A1A6-385176AF397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875520" y="126609"/>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مربع نص 3">
            <a:extLst>
              <a:ext uri="{FF2B5EF4-FFF2-40B4-BE49-F238E27FC236}">
                <a16:creationId xmlns:a16="http://schemas.microsoft.com/office/drawing/2014/main" id="{0583B772-7595-43E9-B67F-78B63FDBC1A8}"/>
              </a:ext>
            </a:extLst>
          </p:cNvPr>
          <p:cNvSpPr txBox="1"/>
          <p:nvPr/>
        </p:nvSpPr>
        <p:spPr>
          <a:xfrm>
            <a:off x="363721" y="5992344"/>
            <a:ext cx="4079631" cy="646331"/>
          </a:xfrm>
          <a:prstGeom prst="rect">
            <a:avLst/>
          </a:prstGeom>
          <a:noFill/>
        </p:spPr>
        <p:txBody>
          <a:bodyPr wrap="square" rtlCol="1">
            <a:spAutoFit/>
          </a:bodyPr>
          <a:lstStyle/>
          <a:p>
            <a:r>
              <a:rPr lang="en-US" altLang="ko-KR" sz="1800" dirty="0">
                <a:solidFill>
                  <a:schemeClr val="bg1"/>
                </a:solidFill>
                <a:latin typeface="Arial Black" panose="020B0A04020102020204" pitchFamily="34" charset="0"/>
                <a:cs typeface="Arial" pitchFamily="34" charset="0"/>
              </a:rPr>
              <a:t>Prepared by:</a:t>
            </a:r>
            <a:r>
              <a:rPr lang="ko-KR" altLang="en-US" sz="1800" dirty="0">
                <a:solidFill>
                  <a:schemeClr val="bg1"/>
                </a:solidFill>
                <a:latin typeface="Arial Black" panose="020B0A04020102020204" pitchFamily="34" charset="0"/>
                <a:cs typeface="Arial" pitchFamily="34" charset="0"/>
              </a:rPr>
              <a:t> </a:t>
            </a:r>
            <a:r>
              <a:rPr lang="en-US" altLang="ko-KR" sz="1800" dirty="0">
                <a:solidFill>
                  <a:schemeClr val="bg1"/>
                </a:solidFill>
                <a:latin typeface="Arial Black" panose="020B0A04020102020204" pitchFamily="34" charset="0"/>
                <a:cs typeface="Arial" pitchFamily="34" charset="0"/>
              </a:rPr>
              <a:t>Majed</a:t>
            </a:r>
            <a:r>
              <a:rPr lang="ko-KR" altLang="en-US" sz="1800" dirty="0">
                <a:solidFill>
                  <a:schemeClr val="bg1"/>
                </a:solidFill>
                <a:latin typeface="Arial Black" panose="020B0A04020102020204" pitchFamily="34" charset="0"/>
                <a:cs typeface="Arial" pitchFamily="34" charset="0"/>
              </a:rPr>
              <a:t> </a:t>
            </a:r>
            <a:r>
              <a:rPr lang="en-US" altLang="ko-KR" sz="1800" dirty="0">
                <a:solidFill>
                  <a:schemeClr val="bg1"/>
                </a:solidFill>
                <a:latin typeface="Arial Black" panose="020B0A04020102020204" pitchFamily="34" charset="0"/>
                <a:cs typeface="Arial" pitchFamily="34" charset="0"/>
              </a:rPr>
              <a:t>AbdulQadir</a:t>
            </a:r>
            <a:r>
              <a:rPr lang="ko-KR" altLang="en-US" sz="1800" dirty="0">
                <a:solidFill>
                  <a:schemeClr val="bg1"/>
                </a:solidFill>
                <a:latin typeface="Arial Black" panose="020B0A04020102020204" pitchFamily="34" charset="0"/>
                <a:cs typeface="Arial" pitchFamily="34" charset="0"/>
              </a:rPr>
              <a:t> </a:t>
            </a:r>
            <a:endParaRPr lang="en-US" altLang="ko-KR" sz="1800" dirty="0">
              <a:solidFill>
                <a:schemeClr val="bg1"/>
              </a:solidFill>
              <a:latin typeface="Arial Black" panose="020B0A04020102020204" pitchFamily="34" charset="0"/>
              <a:cs typeface="Arial" pitchFamily="34" charset="0"/>
            </a:endParaRPr>
          </a:p>
          <a:p>
            <a:endParaRPr lang="ar-SA" dirty="0"/>
          </a:p>
        </p:txBody>
      </p:sp>
      <p:pic>
        <p:nvPicPr>
          <p:cNvPr id="6" name="صورة 5" descr="صورة تحتوي على كعكة, كرسي, شاحنة, منضدة&#10;&#10;تم إنشاء الوصف تلقائياً">
            <a:extLst>
              <a:ext uri="{FF2B5EF4-FFF2-40B4-BE49-F238E27FC236}">
                <a16:creationId xmlns:a16="http://schemas.microsoft.com/office/drawing/2014/main" id="{FEC072B5-E82C-4765-A893-5E29BE96022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774482" y="4430645"/>
            <a:ext cx="2012466" cy="1911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مربع نص 6">
            <a:extLst>
              <a:ext uri="{FF2B5EF4-FFF2-40B4-BE49-F238E27FC236}">
                <a16:creationId xmlns:a16="http://schemas.microsoft.com/office/drawing/2014/main" id="{94B62220-674F-4AE6-9527-2BD99C421443}"/>
              </a:ext>
            </a:extLst>
          </p:cNvPr>
          <p:cNvSpPr txBox="1"/>
          <p:nvPr/>
        </p:nvSpPr>
        <p:spPr>
          <a:xfrm>
            <a:off x="154745" y="454640"/>
            <a:ext cx="4870174" cy="769441"/>
          </a:xfrm>
          <a:prstGeom prst="rect">
            <a:avLst/>
          </a:prstGeom>
          <a:noFill/>
        </p:spPr>
        <p:txBody>
          <a:bodyPr wrap="square">
            <a:spAutoFit/>
          </a:bodyPr>
          <a:lstStyle/>
          <a:p>
            <a:pPr algn="l" rtl="0"/>
            <a:r>
              <a:rPr lang="en-US" sz="4400" b="1" dirty="0">
                <a:solidFill>
                  <a:schemeClr val="bg1"/>
                </a:solidFill>
                <a:latin typeface="3ds" panose="02000503020000020004" pitchFamily="2" charset="0"/>
              </a:rPr>
              <a:t>Work Algorithm</a:t>
            </a:r>
            <a:endParaRPr lang="ar-SA" sz="4400" b="1" dirty="0">
              <a:solidFill>
                <a:schemeClr val="bg1"/>
              </a:solidFill>
              <a:latin typeface="3ds" panose="02000503020000020004" pitchFamily="2" charset="0"/>
            </a:endParaRPr>
          </a:p>
        </p:txBody>
      </p:sp>
    </p:spTree>
    <p:extLst>
      <p:ext uri="{BB962C8B-B14F-4D97-AF65-F5344CB8AC3E}">
        <p14:creationId xmlns:p14="http://schemas.microsoft.com/office/powerpoint/2010/main" val="8854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BB9782DC-F1C3-47E8-B0DC-A822C9B77A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875520" y="126609"/>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مربع نص 2">
            <a:extLst>
              <a:ext uri="{FF2B5EF4-FFF2-40B4-BE49-F238E27FC236}">
                <a16:creationId xmlns:a16="http://schemas.microsoft.com/office/drawing/2014/main" id="{AD88FBDB-C118-4EE2-843A-BE11DD5835B7}"/>
              </a:ext>
            </a:extLst>
          </p:cNvPr>
          <p:cNvSpPr txBox="1"/>
          <p:nvPr/>
        </p:nvSpPr>
        <p:spPr>
          <a:xfrm>
            <a:off x="1192696" y="832646"/>
            <a:ext cx="4903304" cy="830997"/>
          </a:xfrm>
          <a:prstGeom prst="rect">
            <a:avLst/>
          </a:prstGeom>
          <a:noFill/>
        </p:spPr>
        <p:txBody>
          <a:bodyPr wrap="square" rtlCol="1">
            <a:spAutoFit/>
          </a:bodyPr>
          <a:lstStyle/>
          <a:p>
            <a:pPr algn="l" rtl="0"/>
            <a:r>
              <a:rPr lang="en-US" altLang="ko-KR" sz="4800" b="1" dirty="0">
                <a:solidFill>
                  <a:schemeClr val="bg1"/>
                </a:solidFill>
                <a:latin typeface="Arial Black" panose="020B0A04020102020204" pitchFamily="34" charset="0"/>
                <a:cs typeface="Arial" pitchFamily="34" charset="0"/>
              </a:rPr>
              <a:t>Contents</a:t>
            </a:r>
            <a:endParaRPr lang="ar-SA" dirty="0">
              <a:latin typeface="Arial Black" panose="020B0A04020102020204" pitchFamily="34" charset="0"/>
            </a:endParaRPr>
          </a:p>
        </p:txBody>
      </p:sp>
      <p:grpSp>
        <p:nvGrpSpPr>
          <p:cNvPr id="4" name="Group 3">
            <a:extLst>
              <a:ext uri="{FF2B5EF4-FFF2-40B4-BE49-F238E27FC236}">
                <a16:creationId xmlns:a16="http://schemas.microsoft.com/office/drawing/2014/main" id="{A79CEAFD-7957-4767-A759-4C58BFC29DDC}"/>
              </a:ext>
            </a:extLst>
          </p:cNvPr>
          <p:cNvGrpSpPr/>
          <p:nvPr/>
        </p:nvGrpSpPr>
        <p:grpSpPr>
          <a:xfrm>
            <a:off x="1565130" y="1980926"/>
            <a:ext cx="5419664" cy="777510"/>
            <a:chOff x="6102442" y="1547255"/>
            <a:chExt cx="5419664" cy="777510"/>
          </a:xfrm>
        </p:grpSpPr>
        <p:sp>
          <p:nvSpPr>
            <p:cNvPr id="5" name="TextBox 4">
              <a:extLst>
                <a:ext uri="{FF2B5EF4-FFF2-40B4-BE49-F238E27FC236}">
                  <a16:creationId xmlns:a16="http://schemas.microsoft.com/office/drawing/2014/main" id="{A71C1AC0-E157-4BF7-ACED-0D4B038E351E}"/>
                </a:ext>
              </a:extLst>
            </p:cNvPr>
            <p:cNvSpPr txBox="1"/>
            <p:nvPr/>
          </p:nvSpPr>
          <p:spPr>
            <a:xfrm>
              <a:off x="6860266" y="1678152"/>
              <a:ext cx="4661840" cy="507831"/>
            </a:xfrm>
            <a:prstGeom prst="rect">
              <a:avLst/>
            </a:prstGeom>
            <a:noFill/>
          </p:spPr>
          <p:txBody>
            <a:bodyPr wrap="square" lIns="108000" rIns="108000" rtlCol="0">
              <a:spAutoFit/>
            </a:bodyPr>
            <a:lstStyle/>
            <a:p>
              <a:pPr algn="l" rtl="0"/>
              <a:r>
                <a:rPr lang="en-US" altLang="ko-KR" sz="2700" b="1" dirty="0">
                  <a:solidFill>
                    <a:schemeClr val="bg1"/>
                  </a:solidFill>
                  <a:latin typeface="Arial Black" panose="020B0A04020102020204" pitchFamily="34" charset="0"/>
                  <a:cs typeface="Arial" pitchFamily="34" charset="0"/>
                </a:rPr>
                <a:t>The Aim</a:t>
              </a:r>
              <a:endParaRPr lang="ko-KR" altLang="en-US" sz="2700" b="1" dirty="0">
                <a:solidFill>
                  <a:schemeClr val="bg1"/>
                </a:solidFill>
                <a:latin typeface="Arial Black" panose="020B0A04020102020204" pitchFamily="34" charset="0"/>
                <a:cs typeface="Arial" pitchFamily="34" charset="0"/>
              </a:endParaRPr>
            </a:p>
          </p:txBody>
        </p:sp>
        <p:sp>
          <p:nvSpPr>
            <p:cNvPr id="6" name="TextBox 5">
              <a:extLst>
                <a:ext uri="{FF2B5EF4-FFF2-40B4-BE49-F238E27FC236}">
                  <a16:creationId xmlns:a16="http://schemas.microsoft.com/office/drawing/2014/main" id="{34232A97-C777-42B8-88BA-64740656652E}"/>
                </a:ext>
              </a:extLst>
            </p:cNvPr>
            <p:cNvSpPr txBox="1"/>
            <p:nvPr/>
          </p:nvSpPr>
          <p:spPr>
            <a:xfrm>
              <a:off x="6102442" y="1547255"/>
              <a:ext cx="981106" cy="777510"/>
            </a:xfrm>
            <a:prstGeom prst="rect">
              <a:avLst/>
            </a:prstGeom>
            <a:noFill/>
          </p:spPr>
          <p:txBody>
            <a:bodyPr wrap="square" lIns="108000" rIns="108000" rtlCol="0">
              <a:spAutoFit/>
            </a:bodyPr>
            <a:lstStyle/>
            <a:p>
              <a:pPr algn="l" rtl="0"/>
              <a:r>
                <a:rPr lang="en-US" altLang="ko-KR" sz="4400" b="1" dirty="0">
                  <a:solidFill>
                    <a:schemeClr val="bg1"/>
                  </a:solidFill>
                  <a:cs typeface="Arial" pitchFamily="34" charset="0"/>
                </a:rPr>
                <a:t>1</a:t>
              </a:r>
              <a:endParaRPr lang="ko-KR" altLang="en-US" sz="4400" b="1" dirty="0">
                <a:solidFill>
                  <a:schemeClr val="bg1"/>
                </a:solidFill>
                <a:cs typeface="Arial" pitchFamily="34" charset="0"/>
              </a:endParaRPr>
            </a:p>
          </p:txBody>
        </p:sp>
      </p:grpSp>
      <p:sp>
        <p:nvSpPr>
          <p:cNvPr id="7" name="TextBox 8">
            <a:extLst>
              <a:ext uri="{FF2B5EF4-FFF2-40B4-BE49-F238E27FC236}">
                <a16:creationId xmlns:a16="http://schemas.microsoft.com/office/drawing/2014/main" id="{54D69D98-65CB-4E22-A128-58F0578E2B72}"/>
              </a:ext>
            </a:extLst>
          </p:cNvPr>
          <p:cNvSpPr txBox="1"/>
          <p:nvPr/>
        </p:nvSpPr>
        <p:spPr>
          <a:xfrm>
            <a:off x="2322954" y="3067834"/>
            <a:ext cx="4661840" cy="507831"/>
          </a:xfrm>
          <a:prstGeom prst="rect">
            <a:avLst/>
          </a:prstGeom>
          <a:noFill/>
        </p:spPr>
        <p:txBody>
          <a:bodyPr wrap="square" lIns="108000" rIns="108000" rtlCol="0">
            <a:spAutoFit/>
          </a:bodyPr>
          <a:lstStyle/>
          <a:p>
            <a:pPr algn="l" rtl="0"/>
            <a:r>
              <a:rPr lang="en-US" altLang="ko-KR" sz="2700" b="1" dirty="0">
                <a:solidFill>
                  <a:schemeClr val="bg1"/>
                </a:solidFill>
                <a:latin typeface="Arial Black" panose="020B0A04020102020204" pitchFamily="34" charset="0"/>
                <a:cs typeface="Arial" pitchFamily="34" charset="0"/>
              </a:rPr>
              <a:t>The Technique</a:t>
            </a:r>
            <a:endParaRPr lang="ko-KR" altLang="en-US" sz="2700" b="1" dirty="0">
              <a:solidFill>
                <a:schemeClr val="bg1"/>
              </a:solidFill>
              <a:latin typeface="Arial Black" panose="020B0A04020102020204" pitchFamily="34" charset="0"/>
              <a:cs typeface="Arial" pitchFamily="34" charset="0"/>
            </a:endParaRPr>
          </a:p>
        </p:txBody>
      </p:sp>
      <p:sp>
        <p:nvSpPr>
          <p:cNvPr id="8" name="TextBox 9">
            <a:extLst>
              <a:ext uri="{FF2B5EF4-FFF2-40B4-BE49-F238E27FC236}">
                <a16:creationId xmlns:a16="http://schemas.microsoft.com/office/drawing/2014/main" id="{344A1003-FB9B-417E-A26A-1ECD25CF3AE2}"/>
              </a:ext>
            </a:extLst>
          </p:cNvPr>
          <p:cNvSpPr txBox="1"/>
          <p:nvPr/>
        </p:nvSpPr>
        <p:spPr>
          <a:xfrm>
            <a:off x="1565130" y="2889333"/>
            <a:ext cx="981106" cy="777510"/>
          </a:xfrm>
          <a:prstGeom prst="rect">
            <a:avLst/>
          </a:prstGeom>
          <a:noFill/>
        </p:spPr>
        <p:txBody>
          <a:bodyPr wrap="square" lIns="108000" rIns="108000" rtlCol="0">
            <a:spAutoFit/>
          </a:bodyPr>
          <a:lstStyle/>
          <a:p>
            <a:pPr algn="l" rtl="0"/>
            <a:r>
              <a:rPr lang="en-US"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grpSp>
        <p:nvGrpSpPr>
          <p:cNvPr id="9" name="Group 11">
            <a:extLst>
              <a:ext uri="{FF2B5EF4-FFF2-40B4-BE49-F238E27FC236}">
                <a16:creationId xmlns:a16="http://schemas.microsoft.com/office/drawing/2014/main" id="{3D257E6C-4B19-4946-81AD-5C283A75760C}"/>
              </a:ext>
            </a:extLst>
          </p:cNvPr>
          <p:cNvGrpSpPr/>
          <p:nvPr/>
        </p:nvGrpSpPr>
        <p:grpSpPr>
          <a:xfrm>
            <a:off x="1565129" y="3894215"/>
            <a:ext cx="6310745" cy="1043545"/>
            <a:chOff x="6116051" y="1539370"/>
            <a:chExt cx="5298056" cy="1521914"/>
          </a:xfrm>
        </p:grpSpPr>
        <p:sp>
          <p:nvSpPr>
            <p:cNvPr id="10" name="TextBox 12">
              <a:extLst>
                <a:ext uri="{FF2B5EF4-FFF2-40B4-BE49-F238E27FC236}">
                  <a16:creationId xmlns:a16="http://schemas.microsoft.com/office/drawing/2014/main" id="{70D07A65-80AC-4975-ABB1-6EC40689D7EF}"/>
                </a:ext>
              </a:extLst>
            </p:cNvPr>
            <p:cNvSpPr txBox="1"/>
            <p:nvPr/>
          </p:nvSpPr>
          <p:spPr>
            <a:xfrm>
              <a:off x="6752267" y="1722456"/>
              <a:ext cx="4661840" cy="1338828"/>
            </a:xfrm>
            <a:prstGeom prst="rect">
              <a:avLst/>
            </a:prstGeom>
            <a:noFill/>
          </p:spPr>
          <p:txBody>
            <a:bodyPr wrap="square" lIns="108000" rIns="108000" rtlCol="0">
              <a:spAutoFit/>
            </a:bodyPr>
            <a:lstStyle/>
            <a:p>
              <a:pPr algn="l" rtl="0"/>
              <a:r>
                <a:rPr lang="en-US" altLang="ko-KR" sz="2700" b="1" dirty="0">
                  <a:solidFill>
                    <a:schemeClr val="bg1"/>
                  </a:solidFill>
                  <a:latin typeface="Arial Black" panose="020B0A04020102020204" pitchFamily="34" charset="0"/>
                  <a:cs typeface="Arial" pitchFamily="34" charset="0"/>
                </a:rPr>
                <a:t>How to use The Technique</a:t>
              </a:r>
            </a:p>
            <a:p>
              <a:pPr algn="l" rtl="0"/>
              <a:endParaRPr lang="ko-KR" altLang="en-US" sz="2700" b="1" dirty="0">
                <a:solidFill>
                  <a:schemeClr val="bg1"/>
                </a:solidFill>
                <a:latin typeface="Arial Black" panose="020B0A04020102020204" pitchFamily="34" charset="0"/>
                <a:cs typeface="Arial" pitchFamily="34" charset="0"/>
              </a:endParaRPr>
            </a:p>
          </p:txBody>
        </p:sp>
        <p:sp>
          <p:nvSpPr>
            <p:cNvPr id="11" name="TextBox 13">
              <a:extLst>
                <a:ext uri="{FF2B5EF4-FFF2-40B4-BE49-F238E27FC236}">
                  <a16:creationId xmlns:a16="http://schemas.microsoft.com/office/drawing/2014/main" id="{0755F281-4C7B-4F56-A6EB-B2C8635DF755}"/>
                </a:ext>
              </a:extLst>
            </p:cNvPr>
            <p:cNvSpPr txBox="1"/>
            <p:nvPr/>
          </p:nvSpPr>
          <p:spPr>
            <a:xfrm>
              <a:off x="6116051" y="1539370"/>
              <a:ext cx="981106" cy="777510"/>
            </a:xfrm>
            <a:prstGeom prst="rect">
              <a:avLst/>
            </a:prstGeom>
            <a:noFill/>
          </p:spPr>
          <p:txBody>
            <a:bodyPr wrap="square" lIns="108000" rIns="108000" rtlCol="0">
              <a:spAutoFit/>
            </a:bodyPr>
            <a:lstStyle/>
            <a:p>
              <a:pPr algn="l" rtl="0"/>
              <a:r>
                <a:rPr lang="en-US" altLang="ko-KR" sz="4400" b="1" dirty="0">
                  <a:solidFill>
                    <a:schemeClr val="bg1"/>
                  </a:solidFill>
                  <a:cs typeface="Arial" pitchFamily="34" charset="0"/>
                </a:rPr>
                <a:t>3</a:t>
              </a:r>
              <a:endParaRPr lang="ko-KR" altLang="en-US" sz="4400" b="1" dirty="0">
                <a:solidFill>
                  <a:schemeClr val="bg1"/>
                </a:solidFill>
                <a:cs typeface="Arial" pitchFamily="34" charset="0"/>
              </a:endParaRPr>
            </a:p>
          </p:txBody>
        </p:sp>
      </p:grpSp>
      <p:grpSp>
        <p:nvGrpSpPr>
          <p:cNvPr id="12" name="Group 15">
            <a:extLst>
              <a:ext uri="{FF2B5EF4-FFF2-40B4-BE49-F238E27FC236}">
                <a16:creationId xmlns:a16="http://schemas.microsoft.com/office/drawing/2014/main" id="{256BE1F4-8457-4A9F-89DD-1BD9BC714762}"/>
              </a:ext>
            </a:extLst>
          </p:cNvPr>
          <p:cNvGrpSpPr/>
          <p:nvPr/>
        </p:nvGrpSpPr>
        <p:grpSpPr>
          <a:xfrm>
            <a:off x="1565129" y="4878236"/>
            <a:ext cx="5421820" cy="777510"/>
            <a:chOff x="6100286" y="1543312"/>
            <a:chExt cx="5421820" cy="777510"/>
          </a:xfrm>
        </p:grpSpPr>
        <p:sp>
          <p:nvSpPr>
            <p:cNvPr id="13" name="TextBox 16">
              <a:extLst>
                <a:ext uri="{FF2B5EF4-FFF2-40B4-BE49-F238E27FC236}">
                  <a16:creationId xmlns:a16="http://schemas.microsoft.com/office/drawing/2014/main" id="{0B8DF323-28DB-45DE-B74E-B89E280DA3B2}"/>
                </a:ext>
              </a:extLst>
            </p:cNvPr>
            <p:cNvSpPr txBox="1"/>
            <p:nvPr/>
          </p:nvSpPr>
          <p:spPr>
            <a:xfrm>
              <a:off x="6860266" y="1678152"/>
              <a:ext cx="4661840" cy="507831"/>
            </a:xfrm>
            <a:prstGeom prst="rect">
              <a:avLst/>
            </a:prstGeom>
            <a:noFill/>
          </p:spPr>
          <p:txBody>
            <a:bodyPr wrap="square" lIns="108000" rIns="108000" rtlCol="0">
              <a:spAutoFit/>
            </a:bodyPr>
            <a:lstStyle/>
            <a:p>
              <a:pPr algn="l" rtl="0"/>
              <a:r>
                <a:rPr lang="en-US" altLang="ko-KR" sz="2700" b="1" dirty="0">
                  <a:solidFill>
                    <a:schemeClr val="bg1"/>
                  </a:solidFill>
                  <a:latin typeface="Arial Black" panose="020B0A04020102020204" pitchFamily="34" charset="0"/>
                  <a:cs typeface="Arial" pitchFamily="34" charset="0"/>
                </a:rPr>
                <a:t>Stages of work</a:t>
              </a:r>
            </a:p>
          </p:txBody>
        </p:sp>
        <p:sp>
          <p:nvSpPr>
            <p:cNvPr id="14" name="TextBox 17">
              <a:extLst>
                <a:ext uri="{FF2B5EF4-FFF2-40B4-BE49-F238E27FC236}">
                  <a16:creationId xmlns:a16="http://schemas.microsoft.com/office/drawing/2014/main" id="{816A70D4-FB85-4942-8869-6C69B2F74961}"/>
                </a:ext>
              </a:extLst>
            </p:cNvPr>
            <p:cNvSpPr txBox="1"/>
            <p:nvPr/>
          </p:nvSpPr>
          <p:spPr>
            <a:xfrm>
              <a:off x="6100286" y="1543312"/>
              <a:ext cx="981106" cy="777510"/>
            </a:xfrm>
            <a:prstGeom prst="rect">
              <a:avLst/>
            </a:prstGeom>
            <a:noFill/>
          </p:spPr>
          <p:txBody>
            <a:bodyPr wrap="square" lIns="108000" rIns="108000" rtlCol="0">
              <a:spAutoFit/>
            </a:bodyPr>
            <a:lstStyle/>
            <a:p>
              <a:pPr algn="l" rtl="0"/>
              <a:r>
                <a:rPr lang="en-US" altLang="ko-KR" sz="4400" b="1" dirty="0">
                  <a:solidFill>
                    <a:schemeClr val="bg1"/>
                  </a:solidFill>
                  <a:cs typeface="Arial" pitchFamily="34" charset="0"/>
                </a:rPr>
                <a:t>4</a:t>
              </a:r>
              <a:endParaRPr lang="ko-KR" altLang="en-US" sz="4400" b="1" dirty="0">
                <a:solidFill>
                  <a:schemeClr val="bg1"/>
                </a:solidFill>
                <a:cs typeface="Arial" pitchFamily="34" charset="0"/>
              </a:endParaRPr>
            </a:p>
          </p:txBody>
        </p:sp>
      </p:grpSp>
    </p:spTree>
    <p:extLst>
      <p:ext uri="{BB962C8B-B14F-4D97-AF65-F5344CB8AC3E}">
        <p14:creationId xmlns:p14="http://schemas.microsoft.com/office/powerpoint/2010/main" val="251761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3" name="صورة 2" descr="صورة تحتوي على كمبيوتر&#10;&#10;تم إنشاء الوصف تلقائياً">
            <a:extLst>
              <a:ext uri="{FF2B5EF4-FFF2-40B4-BE49-F238E27FC236}">
                <a16:creationId xmlns:a16="http://schemas.microsoft.com/office/drawing/2014/main" id="{A0B52634-43BF-444E-817E-224221CB2D8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371637" y="4171548"/>
            <a:ext cx="2346637" cy="1899138"/>
          </a:xfrm>
          <a:prstGeom prst="rect">
            <a:avLst/>
          </a:prstGeom>
          <a:ln>
            <a:noFill/>
          </a:ln>
          <a:effectLst>
            <a:softEdge rad="112500"/>
          </a:effectLst>
        </p:spPr>
      </p:pic>
      <p:pic>
        <p:nvPicPr>
          <p:cNvPr id="4" name="صورة 3">
            <a:extLst>
              <a:ext uri="{FF2B5EF4-FFF2-40B4-BE49-F238E27FC236}">
                <a16:creationId xmlns:a16="http://schemas.microsoft.com/office/drawing/2014/main" id="{60B415F9-BD05-4736-8EED-3D8646AE8CB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875520" y="126609"/>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مربع نص 5">
            <a:extLst>
              <a:ext uri="{FF2B5EF4-FFF2-40B4-BE49-F238E27FC236}">
                <a16:creationId xmlns:a16="http://schemas.microsoft.com/office/drawing/2014/main" id="{AAA908DE-DC9E-4F0A-A54A-CFDDD0691783}"/>
              </a:ext>
            </a:extLst>
          </p:cNvPr>
          <p:cNvSpPr txBox="1"/>
          <p:nvPr/>
        </p:nvSpPr>
        <p:spPr>
          <a:xfrm>
            <a:off x="993913" y="1248145"/>
            <a:ext cx="3611218" cy="707886"/>
          </a:xfrm>
          <a:prstGeom prst="rect">
            <a:avLst/>
          </a:prstGeom>
          <a:noFill/>
        </p:spPr>
        <p:txBody>
          <a:bodyPr wrap="square">
            <a:spAutoFit/>
          </a:bodyPr>
          <a:lstStyle/>
          <a:p>
            <a:pPr algn="l" rtl="0"/>
            <a:r>
              <a:rPr lang="en-US" altLang="ko-KR" sz="4000" b="1" dirty="0">
                <a:solidFill>
                  <a:schemeClr val="bg1"/>
                </a:solidFill>
                <a:latin typeface="Arial Black" panose="020B0A04020102020204" pitchFamily="34" charset="0"/>
                <a:cs typeface="Arial" pitchFamily="34" charset="0"/>
              </a:rPr>
              <a:t>The Aim</a:t>
            </a:r>
            <a:endParaRPr lang="ko-KR" altLang="en-US" sz="4000" b="1" dirty="0">
              <a:solidFill>
                <a:schemeClr val="bg1"/>
              </a:solidFill>
              <a:latin typeface="Arial Black" panose="020B0A04020102020204" pitchFamily="34" charset="0"/>
              <a:cs typeface="Arial" pitchFamily="34" charset="0"/>
            </a:endParaRPr>
          </a:p>
        </p:txBody>
      </p:sp>
      <p:sp>
        <p:nvSpPr>
          <p:cNvPr id="7" name="مربع نص 6">
            <a:extLst>
              <a:ext uri="{FF2B5EF4-FFF2-40B4-BE49-F238E27FC236}">
                <a16:creationId xmlns:a16="http://schemas.microsoft.com/office/drawing/2014/main" id="{84F2B3E3-B295-470E-8D27-31C09E3FDC50}"/>
              </a:ext>
            </a:extLst>
          </p:cNvPr>
          <p:cNvSpPr txBox="1"/>
          <p:nvPr/>
        </p:nvSpPr>
        <p:spPr>
          <a:xfrm>
            <a:off x="1106558" y="2545859"/>
            <a:ext cx="7951304" cy="707886"/>
          </a:xfrm>
          <a:prstGeom prst="rect">
            <a:avLst/>
          </a:prstGeom>
          <a:noFill/>
        </p:spPr>
        <p:txBody>
          <a:bodyPr wrap="square" rtlCol="1">
            <a:spAutoFit/>
          </a:bodyPr>
          <a:lstStyle/>
          <a:p>
            <a:pPr algn="just" rtl="0"/>
            <a:r>
              <a:rPr lang="en-US" sz="2000" b="1" dirty="0">
                <a:solidFill>
                  <a:schemeClr val="bg1"/>
                </a:solidFill>
                <a:cs typeface="+mj-cs"/>
              </a:rPr>
              <a:t>The Aim is to Design a control system for TurtleBot by using Arduino uno, similar to that in Rose operation system.</a:t>
            </a:r>
            <a:endParaRPr lang="ar-SA" sz="2000" b="1" dirty="0">
              <a:solidFill>
                <a:schemeClr val="bg1"/>
              </a:solidFill>
              <a:cs typeface="+mj-cs"/>
            </a:endParaRPr>
          </a:p>
        </p:txBody>
      </p:sp>
      <p:pic>
        <p:nvPicPr>
          <p:cNvPr id="11" name="صورة 10" descr="صورة تحتوي على كعكة, كرسي, شاحنة, منضدة&#10;&#10;تم إنشاء الوصف تلقائياً">
            <a:extLst>
              <a:ext uri="{FF2B5EF4-FFF2-40B4-BE49-F238E27FC236}">
                <a16:creationId xmlns:a16="http://schemas.microsoft.com/office/drawing/2014/main" id="{B7088635-E712-40A8-8AD0-0FC6091AC21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045396" y="4159144"/>
            <a:ext cx="2012466" cy="1911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رسم 14" descr="إضافة">
            <a:extLst>
              <a:ext uri="{FF2B5EF4-FFF2-40B4-BE49-F238E27FC236}">
                <a16:creationId xmlns:a16="http://schemas.microsoft.com/office/drawing/2014/main" id="{7CC1524D-4091-46A6-90A7-6F04AD079343}"/>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424635" y="4663917"/>
            <a:ext cx="914400" cy="914400"/>
          </a:xfrm>
          <a:prstGeom prst="rect">
            <a:avLst/>
          </a:prstGeom>
        </p:spPr>
      </p:pic>
    </p:spTree>
    <p:extLst>
      <p:ext uri="{BB962C8B-B14F-4D97-AF65-F5344CB8AC3E}">
        <p14:creationId xmlns:p14="http://schemas.microsoft.com/office/powerpoint/2010/main" val="178013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130D0DAE-8013-431C-8396-A46B759BA65B}"/>
              </a:ext>
            </a:extLst>
          </p:cNvPr>
          <p:cNvSpPr txBox="1"/>
          <p:nvPr/>
        </p:nvSpPr>
        <p:spPr>
          <a:xfrm>
            <a:off x="1232656" y="1131930"/>
            <a:ext cx="6109252" cy="707886"/>
          </a:xfrm>
          <a:prstGeom prst="rect">
            <a:avLst/>
          </a:prstGeom>
          <a:noFill/>
        </p:spPr>
        <p:txBody>
          <a:bodyPr wrap="square">
            <a:spAutoFit/>
          </a:bodyPr>
          <a:lstStyle/>
          <a:p>
            <a:pPr algn="l" rtl="0"/>
            <a:r>
              <a:rPr lang="en-US" altLang="ko-KR" sz="4000" b="1" dirty="0">
                <a:solidFill>
                  <a:schemeClr val="bg1"/>
                </a:solidFill>
                <a:latin typeface="Arial Black" panose="020B0A04020102020204" pitchFamily="34" charset="0"/>
                <a:cs typeface="Arial" pitchFamily="34" charset="0"/>
              </a:rPr>
              <a:t>The Technique</a:t>
            </a:r>
            <a:endParaRPr lang="ko-KR" altLang="en-US" sz="4000" b="1" dirty="0">
              <a:solidFill>
                <a:schemeClr val="bg1"/>
              </a:solidFill>
              <a:latin typeface="Arial Black" panose="020B0A04020102020204" pitchFamily="34" charset="0"/>
              <a:cs typeface="Arial" pitchFamily="34" charset="0"/>
            </a:endParaRPr>
          </a:p>
        </p:txBody>
      </p:sp>
      <p:pic>
        <p:nvPicPr>
          <p:cNvPr id="4" name="صورة 3">
            <a:extLst>
              <a:ext uri="{FF2B5EF4-FFF2-40B4-BE49-F238E27FC236}">
                <a16:creationId xmlns:a16="http://schemas.microsoft.com/office/drawing/2014/main" id="{503FD707-D803-4F6F-9A85-17DE91A4D84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مربع نص 4">
            <a:extLst>
              <a:ext uri="{FF2B5EF4-FFF2-40B4-BE49-F238E27FC236}">
                <a16:creationId xmlns:a16="http://schemas.microsoft.com/office/drawing/2014/main" id="{4D64E85A-4CC1-4510-AC1C-03C49BFFA123}"/>
              </a:ext>
            </a:extLst>
          </p:cNvPr>
          <p:cNvSpPr txBox="1"/>
          <p:nvPr/>
        </p:nvSpPr>
        <p:spPr>
          <a:xfrm>
            <a:off x="1457739" y="2817582"/>
            <a:ext cx="4956313" cy="2554545"/>
          </a:xfrm>
          <a:prstGeom prst="rect">
            <a:avLst/>
          </a:prstGeom>
          <a:noFill/>
        </p:spPr>
        <p:txBody>
          <a:bodyPr wrap="square" rtlCol="1">
            <a:spAutoFit/>
          </a:bodyPr>
          <a:lstStyle/>
          <a:p>
            <a:pPr algn="l" rtl="0"/>
            <a:r>
              <a:rPr lang="en-US" sz="2000" b="1" dirty="0">
                <a:solidFill>
                  <a:schemeClr val="bg1"/>
                </a:solidFill>
              </a:rPr>
              <a:t>To make the TurtleBot robot move smarter, we will use the ultrasonic sensor.</a:t>
            </a:r>
          </a:p>
          <a:p>
            <a:pPr algn="l" rtl="0"/>
            <a:endParaRPr lang="en-US" sz="2000" b="1" dirty="0">
              <a:solidFill>
                <a:schemeClr val="bg1"/>
              </a:solidFill>
            </a:endParaRPr>
          </a:p>
          <a:p>
            <a:pPr algn="l" rtl="0"/>
            <a:r>
              <a:rPr lang="en-US" sz="2000" b="1" dirty="0">
                <a:solidFill>
                  <a:schemeClr val="bg1"/>
                </a:solidFill>
              </a:rPr>
              <a:t>Ultrasonic Sensors measure the distance to the target by measuring the time between the emission and reception.</a:t>
            </a:r>
          </a:p>
          <a:p>
            <a:pPr algn="l" rtl="0"/>
            <a:endParaRPr lang="en-US" sz="2000" b="1" dirty="0">
              <a:solidFill>
                <a:schemeClr val="bg1"/>
              </a:solidFill>
            </a:endParaRPr>
          </a:p>
          <a:p>
            <a:pPr algn="l" rtl="0"/>
            <a:r>
              <a:rPr lang="en-US" sz="2000" b="1" dirty="0">
                <a:solidFill>
                  <a:schemeClr val="bg1"/>
                </a:solidFill>
              </a:rPr>
              <a:t>This will help us avoid hitting the objects</a:t>
            </a:r>
          </a:p>
        </p:txBody>
      </p:sp>
      <p:pic>
        <p:nvPicPr>
          <p:cNvPr id="7" name="صورة 6" descr="صورة تحتوي على لقطة شاشة&#10;&#10;تم إنشاء الوصف تلقائياً">
            <a:extLst>
              <a:ext uri="{FF2B5EF4-FFF2-40B4-BE49-F238E27FC236}">
                <a16:creationId xmlns:a16="http://schemas.microsoft.com/office/drawing/2014/main" id="{D1DB339B-501F-4166-9AF8-CA85AA9785A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654229" y="2650393"/>
            <a:ext cx="4956313" cy="2888921"/>
          </a:xfrm>
          <a:prstGeom prst="rect">
            <a:avLst/>
          </a:prstGeom>
          <a:ln>
            <a:noFill/>
          </a:ln>
          <a:effectLst>
            <a:softEdge rad="112500"/>
          </a:effectLst>
        </p:spPr>
      </p:pic>
    </p:spTree>
    <p:extLst>
      <p:ext uri="{BB962C8B-B14F-4D97-AF65-F5344CB8AC3E}">
        <p14:creationId xmlns:p14="http://schemas.microsoft.com/office/powerpoint/2010/main" val="375647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FE49A17B-7EF2-4837-9080-C0DABFFC0C3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مربع نص 3">
            <a:extLst>
              <a:ext uri="{FF2B5EF4-FFF2-40B4-BE49-F238E27FC236}">
                <a16:creationId xmlns:a16="http://schemas.microsoft.com/office/drawing/2014/main" id="{CDECC0AB-8EC8-41D1-875E-48CB4C538F74}"/>
              </a:ext>
            </a:extLst>
          </p:cNvPr>
          <p:cNvSpPr txBox="1"/>
          <p:nvPr/>
        </p:nvSpPr>
        <p:spPr>
          <a:xfrm>
            <a:off x="1470991" y="995520"/>
            <a:ext cx="8335618" cy="1323439"/>
          </a:xfrm>
          <a:prstGeom prst="rect">
            <a:avLst/>
          </a:prstGeom>
          <a:noFill/>
        </p:spPr>
        <p:txBody>
          <a:bodyPr wrap="square">
            <a:spAutoFit/>
          </a:bodyPr>
          <a:lstStyle/>
          <a:p>
            <a:pPr algn="l" rtl="0"/>
            <a:r>
              <a:rPr lang="en-US" altLang="ko-KR" sz="4000" b="1" dirty="0">
                <a:solidFill>
                  <a:schemeClr val="bg1"/>
                </a:solidFill>
                <a:latin typeface="Arial Black" panose="020B0A04020102020204" pitchFamily="34" charset="0"/>
                <a:cs typeface="Arial" pitchFamily="34" charset="0"/>
              </a:rPr>
              <a:t>How to use The Technique</a:t>
            </a:r>
          </a:p>
          <a:p>
            <a:pPr algn="l" rtl="0"/>
            <a:endParaRPr lang="ko-KR" altLang="en-US" sz="4000" b="1" dirty="0">
              <a:solidFill>
                <a:schemeClr val="bg1"/>
              </a:solidFill>
              <a:latin typeface="Arial Black" panose="020B0A04020102020204" pitchFamily="34" charset="0"/>
              <a:cs typeface="Arial" pitchFamily="34" charset="0"/>
            </a:endParaRPr>
          </a:p>
        </p:txBody>
      </p:sp>
      <p:pic>
        <p:nvPicPr>
          <p:cNvPr id="5" name="صورة 4">
            <a:extLst>
              <a:ext uri="{FF2B5EF4-FFF2-40B4-BE49-F238E27FC236}">
                <a16:creationId xmlns:a16="http://schemas.microsoft.com/office/drawing/2014/main" id="{85F2921A-573F-40AB-B864-9CC46B99875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827577" y="1974574"/>
            <a:ext cx="3979032" cy="3673772"/>
          </a:xfrm>
          <a:prstGeom prst="rect">
            <a:avLst/>
          </a:prstGeom>
          <a:ln>
            <a:noFill/>
          </a:ln>
          <a:effectLst>
            <a:outerShdw blurRad="190500" algn="tl" rotWithShape="0">
              <a:srgbClr val="000000">
                <a:alpha val="70000"/>
              </a:srgbClr>
            </a:outerShdw>
          </a:effectLst>
        </p:spPr>
      </p:pic>
      <p:sp>
        <p:nvSpPr>
          <p:cNvPr id="6" name="مربع نص 5">
            <a:extLst>
              <a:ext uri="{FF2B5EF4-FFF2-40B4-BE49-F238E27FC236}">
                <a16:creationId xmlns:a16="http://schemas.microsoft.com/office/drawing/2014/main" id="{54BCE9D6-1CB1-49F2-AC93-B0050FEB2F85}"/>
              </a:ext>
            </a:extLst>
          </p:cNvPr>
          <p:cNvSpPr txBox="1"/>
          <p:nvPr/>
        </p:nvSpPr>
        <p:spPr>
          <a:xfrm>
            <a:off x="1470991" y="1974574"/>
            <a:ext cx="4187687" cy="1477328"/>
          </a:xfrm>
          <a:prstGeom prst="rect">
            <a:avLst/>
          </a:prstGeom>
          <a:noFill/>
        </p:spPr>
        <p:txBody>
          <a:bodyPr wrap="square" rtlCol="1">
            <a:spAutoFit/>
          </a:bodyPr>
          <a:lstStyle/>
          <a:p>
            <a:pPr algn="just" rtl="0"/>
            <a:r>
              <a:rPr lang="en-US" b="1" dirty="0">
                <a:solidFill>
                  <a:schemeClr val="bg1"/>
                </a:solidFill>
                <a:cs typeface="+mj-cs"/>
              </a:rPr>
              <a:t>We will use DC motors with encoder to find out the number revolution per minute RPM, for that we should knowing the number of pulses per revolution PPR from Specification: </a:t>
            </a:r>
          </a:p>
        </p:txBody>
      </p:sp>
      <mc:AlternateContent xmlns:mc="http://schemas.openxmlformats.org/markup-compatibility/2006" xmlns:a14="http://schemas.microsoft.com/office/drawing/2010/main">
        <mc:Choice Requires="a14">
          <p:sp>
            <p:nvSpPr>
              <p:cNvPr id="7" name="مربع نص 6">
                <a:extLst>
                  <a:ext uri="{FF2B5EF4-FFF2-40B4-BE49-F238E27FC236}">
                    <a16:creationId xmlns:a16="http://schemas.microsoft.com/office/drawing/2014/main" id="{279AF5E3-0452-4F91-B3C7-6CFC3497D050}"/>
                  </a:ext>
                </a:extLst>
              </p:cNvPr>
              <p:cNvSpPr txBox="1"/>
              <p:nvPr/>
            </p:nvSpPr>
            <p:spPr>
              <a:xfrm>
                <a:off x="2186608" y="3980341"/>
                <a:ext cx="2173357" cy="518604"/>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𝑹𝑷𝑴</m:t>
                      </m:r>
                      <m:r>
                        <a:rPr lang="en-US" b="1" i="1" smtClean="0">
                          <a:solidFill>
                            <a:schemeClr val="bg1"/>
                          </a:solidFill>
                          <a:latin typeface="Cambria Math" panose="02040503050406030204" pitchFamily="18" charset="0"/>
                        </a:rPr>
                        <m:t>=</m:t>
                      </m:r>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𝑷𝑷𝑺</m:t>
                          </m:r>
                        </m:num>
                        <m:den>
                          <m:r>
                            <a:rPr lang="en-US" b="1" i="1" smtClean="0">
                              <a:solidFill>
                                <a:schemeClr val="bg1"/>
                              </a:solidFill>
                              <a:latin typeface="Cambria Math" panose="02040503050406030204" pitchFamily="18" charset="0"/>
                            </a:rPr>
                            <m:t>𝑷𝑷𝑹</m:t>
                          </m:r>
                        </m:den>
                      </m:f>
                      <m:r>
                        <a:rPr lang="en-US" b="1" i="0" smtClean="0">
                          <a:solidFill>
                            <a:schemeClr val="bg1"/>
                          </a:solidFill>
                          <a:latin typeface="Cambria Math" panose="02040503050406030204" pitchFamily="18" charset="0"/>
                        </a:rPr>
                        <m:t>∗</m:t>
                      </m:r>
                      <m:r>
                        <a:rPr lang="en-US" b="1" i="0" smtClean="0">
                          <a:solidFill>
                            <a:schemeClr val="bg1"/>
                          </a:solidFill>
                          <a:latin typeface="Cambria Math" panose="02040503050406030204" pitchFamily="18" charset="0"/>
                        </a:rPr>
                        <m:t>𝟔𝟎</m:t>
                      </m:r>
                    </m:oMath>
                  </m:oMathPara>
                </a14:m>
                <a:endParaRPr lang="ar-SA" b="1" dirty="0">
                  <a:solidFill>
                    <a:schemeClr val="bg1"/>
                  </a:solidFill>
                </a:endParaRPr>
              </a:p>
            </p:txBody>
          </p:sp>
        </mc:Choice>
        <mc:Fallback xmlns="">
          <p:sp>
            <p:nvSpPr>
              <p:cNvPr id="7" name="مربع نص 6">
                <a:extLst>
                  <a:ext uri="{FF2B5EF4-FFF2-40B4-BE49-F238E27FC236}">
                    <a16:creationId xmlns:a16="http://schemas.microsoft.com/office/drawing/2014/main" id="{279AF5E3-0452-4F91-B3C7-6CFC3497D050}"/>
                  </a:ext>
                </a:extLst>
              </p:cNvPr>
              <p:cNvSpPr txBox="1">
                <a:spLocks noRot="1" noChangeAspect="1" noMove="1" noResize="1" noEditPoints="1" noAdjustHandles="1" noChangeArrowheads="1" noChangeShapeType="1" noTextEdit="1"/>
              </p:cNvSpPr>
              <p:nvPr/>
            </p:nvSpPr>
            <p:spPr>
              <a:xfrm>
                <a:off x="2186608" y="3980341"/>
                <a:ext cx="2173357" cy="518604"/>
              </a:xfrm>
              <a:prstGeom prst="rect">
                <a:avLst/>
              </a:prstGeom>
              <a:blipFill>
                <a:blip r:embed="rId4"/>
                <a:stretch>
                  <a:fillRect/>
                </a:stretch>
              </a:blipFill>
            </p:spPr>
            <p:txBody>
              <a:bodyPr/>
              <a:lstStyle/>
              <a:p>
                <a:r>
                  <a:rPr lang="ar-SA">
                    <a:noFill/>
                  </a:rPr>
                  <a:t> </a:t>
                </a:r>
              </a:p>
            </p:txBody>
          </p:sp>
        </mc:Fallback>
      </mc:AlternateContent>
      <p:sp>
        <p:nvSpPr>
          <p:cNvPr id="10" name="مربع نص 9">
            <a:extLst>
              <a:ext uri="{FF2B5EF4-FFF2-40B4-BE49-F238E27FC236}">
                <a16:creationId xmlns:a16="http://schemas.microsoft.com/office/drawing/2014/main" id="{18F4D353-134D-4C25-9B09-96EE4BF0E689}"/>
              </a:ext>
            </a:extLst>
          </p:cNvPr>
          <p:cNvSpPr txBox="1"/>
          <p:nvPr/>
        </p:nvSpPr>
        <p:spPr>
          <a:xfrm>
            <a:off x="1575318" y="4842718"/>
            <a:ext cx="3979031" cy="369332"/>
          </a:xfrm>
          <a:prstGeom prst="rect">
            <a:avLst/>
          </a:prstGeom>
          <a:noFill/>
        </p:spPr>
        <p:txBody>
          <a:bodyPr wrap="square" rtlCol="1">
            <a:spAutoFit/>
          </a:bodyPr>
          <a:lstStyle/>
          <a:p>
            <a:pPr algn="just" rtl="0"/>
            <a:r>
              <a:rPr lang="en-US" b="1" dirty="0">
                <a:solidFill>
                  <a:schemeClr val="bg1"/>
                </a:solidFill>
                <a:cs typeface="+mj-cs"/>
              </a:rPr>
              <a:t>* PPS = NO. of Pulses per second </a:t>
            </a:r>
            <a:endParaRPr lang="ar-SA" b="1" dirty="0">
              <a:solidFill>
                <a:schemeClr val="bg1"/>
              </a:solidFill>
              <a:cs typeface="+mj-cs"/>
            </a:endParaRPr>
          </a:p>
        </p:txBody>
      </p:sp>
      <p:pic>
        <p:nvPicPr>
          <p:cNvPr id="12" name="صورة 11">
            <a:extLst>
              <a:ext uri="{FF2B5EF4-FFF2-40B4-BE49-F238E27FC236}">
                <a16:creationId xmlns:a16="http://schemas.microsoft.com/office/drawing/2014/main" id="{11193074-8C2E-4C79-A4E4-4BDE80BCC9C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06486" y="5721767"/>
            <a:ext cx="5352192" cy="785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7273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17372186-0A35-4066-967C-2B24DDED58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3" name="رابط كسهم مستقيم 2">
            <a:extLst>
              <a:ext uri="{FF2B5EF4-FFF2-40B4-BE49-F238E27FC236}">
                <a16:creationId xmlns:a16="http://schemas.microsoft.com/office/drawing/2014/main" id="{CFE9B1C6-7268-4127-8BD9-820CD6C346A2}"/>
              </a:ext>
            </a:extLst>
          </p:cNvPr>
          <p:cNvCxnSpPr>
            <a:cxnSpLocks/>
            <a:endCxn id="5" idx="1"/>
          </p:cNvCxnSpPr>
          <p:nvPr/>
        </p:nvCxnSpPr>
        <p:spPr>
          <a:xfrm flipH="1">
            <a:off x="6095999" y="1103242"/>
            <a:ext cx="6617" cy="42844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 name="رابط كسهم مستقيم 3">
            <a:extLst>
              <a:ext uri="{FF2B5EF4-FFF2-40B4-BE49-F238E27FC236}">
                <a16:creationId xmlns:a16="http://schemas.microsoft.com/office/drawing/2014/main" id="{8B16ABE2-E5AD-4412-A309-38472BF8B50B}"/>
              </a:ext>
            </a:extLst>
          </p:cNvPr>
          <p:cNvCxnSpPr>
            <a:cxnSpLocks/>
          </p:cNvCxnSpPr>
          <p:nvPr/>
        </p:nvCxnSpPr>
        <p:spPr>
          <a:xfrm>
            <a:off x="6095999" y="2067339"/>
            <a:ext cx="0" cy="54334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5" name="مخطط انسيابي: بيانات 4">
            <a:extLst>
              <a:ext uri="{FF2B5EF4-FFF2-40B4-BE49-F238E27FC236}">
                <a16:creationId xmlns:a16="http://schemas.microsoft.com/office/drawing/2014/main" id="{7FDDBADD-7010-43F5-8023-36ECB16D8F55}"/>
              </a:ext>
            </a:extLst>
          </p:cNvPr>
          <p:cNvSpPr/>
          <p:nvPr/>
        </p:nvSpPr>
        <p:spPr>
          <a:xfrm>
            <a:off x="4996069" y="1531683"/>
            <a:ext cx="2199860" cy="636105"/>
          </a:xfrm>
          <a:prstGeom prst="flowChartInputOutput">
            <a:avLst/>
          </a:prstGeom>
          <a:ln/>
        </p:spPr>
        <p:style>
          <a:lnRef idx="2">
            <a:schemeClr val="dk1"/>
          </a:lnRef>
          <a:fillRef idx="1">
            <a:schemeClr val="lt1"/>
          </a:fillRef>
          <a:effectRef idx="0">
            <a:schemeClr val="dk1"/>
          </a:effectRef>
          <a:fontRef idx="minor">
            <a:schemeClr val="dk1"/>
          </a:fontRef>
        </p:style>
        <p:txBody>
          <a:bodyPr rtlCol="1" anchor="ctr"/>
          <a:lstStyle/>
          <a:p>
            <a:pPr algn="ctr"/>
            <a:r>
              <a:rPr lang="en-US" b="1" dirty="0"/>
              <a:t>Read signal</a:t>
            </a:r>
            <a:endParaRPr lang="ar-SA" b="1" dirty="0"/>
          </a:p>
        </p:txBody>
      </p:sp>
      <p:sp>
        <p:nvSpPr>
          <p:cNvPr id="6" name="مستطيل 5">
            <a:extLst>
              <a:ext uri="{FF2B5EF4-FFF2-40B4-BE49-F238E27FC236}">
                <a16:creationId xmlns:a16="http://schemas.microsoft.com/office/drawing/2014/main" id="{50416BB0-D0CF-47A9-8706-B153C5EEDF40}"/>
              </a:ext>
            </a:extLst>
          </p:cNvPr>
          <p:cNvSpPr/>
          <p:nvPr/>
        </p:nvSpPr>
        <p:spPr>
          <a:xfrm>
            <a:off x="5102087" y="2610679"/>
            <a:ext cx="1828795" cy="83157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Read distance </a:t>
            </a:r>
            <a:endParaRPr lang="ar-SA" b="1" dirty="0"/>
          </a:p>
        </p:txBody>
      </p:sp>
      <p:cxnSp>
        <p:nvCxnSpPr>
          <p:cNvPr id="7" name="رابط كسهم مستقيم 6">
            <a:extLst>
              <a:ext uri="{FF2B5EF4-FFF2-40B4-BE49-F238E27FC236}">
                <a16:creationId xmlns:a16="http://schemas.microsoft.com/office/drawing/2014/main" id="{53AA2978-F1BB-4E59-9EED-85AECB91223D}"/>
              </a:ext>
            </a:extLst>
          </p:cNvPr>
          <p:cNvCxnSpPr/>
          <p:nvPr/>
        </p:nvCxnSpPr>
        <p:spPr>
          <a:xfrm>
            <a:off x="6095999" y="3465446"/>
            <a:ext cx="0" cy="54333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8" name="مخطط انسيابي: قرار 7">
            <a:extLst>
              <a:ext uri="{FF2B5EF4-FFF2-40B4-BE49-F238E27FC236}">
                <a16:creationId xmlns:a16="http://schemas.microsoft.com/office/drawing/2014/main" id="{39E53300-CAB8-4A2B-900B-1134D9B72A81}"/>
              </a:ext>
            </a:extLst>
          </p:cNvPr>
          <p:cNvSpPr/>
          <p:nvPr/>
        </p:nvSpPr>
        <p:spPr>
          <a:xfrm>
            <a:off x="5546025" y="4008785"/>
            <a:ext cx="1113182" cy="964097"/>
          </a:xfrm>
          <a:prstGeom prst="flowChartDecision">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If</a:t>
            </a:r>
            <a:endParaRPr lang="ar-SA" b="1" dirty="0"/>
          </a:p>
        </p:txBody>
      </p:sp>
      <p:sp>
        <p:nvSpPr>
          <p:cNvPr id="9" name="مستطيل 8">
            <a:extLst>
              <a:ext uri="{FF2B5EF4-FFF2-40B4-BE49-F238E27FC236}">
                <a16:creationId xmlns:a16="http://schemas.microsoft.com/office/drawing/2014/main" id="{5DA53C20-30A5-4B73-90EC-BCD6A80C265B}"/>
              </a:ext>
            </a:extLst>
          </p:cNvPr>
          <p:cNvSpPr/>
          <p:nvPr/>
        </p:nvSpPr>
        <p:spPr>
          <a:xfrm>
            <a:off x="2908852" y="4141308"/>
            <a:ext cx="1828795" cy="83157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700" b="1" dirty="0"/>
              <a:t>Distance &gt;= 20</a:t>
            </a:r>
            <a:endParaRPr lang="ar-SA" sz="1700" b="1" dirty="0"/>
          </a:p>
        </p:txBody>
      </p:sp>
      <p:sp>
        <p:nvSpPr>
          <p:cNvPr id="10" name="مستطيل 9">
            <a:extLst>
              <a:ext uri="{FF2B5EF4-FFF2-40B4-BE49-F238E27FC236}">
                <a16:creationId xmlns:a16="http://schemas.microsoft.com/office/drawing/2014/main" id="{9869DD17-B561-4F88-B030-0EEE713579D5}"/>
              </a:ext>
            </a:extLst>
          </p:cNvPr>
          <p:cNvSpPr/>
          <p:nvPr/>
        </p:nvSpPr>
        <p:spPr>
          <a:xfrm>
            <a:off x="7454355" y="4141308"/>
            <a:ext cx="1828795" cy="83157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en-US" sz="1700" b="1" dirty="0"/>
          </a:p>
          <a:p>
            <a:pPr algn="ctr"/>
            <a:r>
              <a:rPr lang="en-US" sz="1700" b="1" dirty="0"/>
              <a:t>Distance &lt; 20</a:t>
            </a:r>
            <a:endParaRPr lang="ar-SA" sz="1700" b="1" dirty="0"/>
          </a:p>
          <a:p>
            <a:pPr algn="ctr"/>
            <a:endParaRPr lang="ar-SA" b="1" dirty="0"/>
          </a:p>
        </p:txBody>
      </p:sp>
      <p:cxnSp>
        <p:nvCxnSpPr>
          <p:cNvPr id="11" name="رابط كسهم مستقيم 10">
            <a:extLst>
              <a:ext uri="{FF2B5EF4-FFF2-40B4-BE49-F238E27FC236}">
                <a16:creationId xmlns:a16="http://schemas.microsoft.com/office/drawing/2014/main" id="{B7174BB1-3297-4029-A799-33313AF2EE5A}"/>
              </a:ext>
            </a:extLst>
          </p:cNvPr>
          <p:cNvCxnSpPr>
            <a:cxnSpLocks/>
            <a:stCxn id="8" idx="1"/>
          </p:cNvCxnSpPr>
          <p:nvPr/>
        </p:nvCxnSpPr>
        <p:spPr>
          <a:xfrm flipH="1">
            <a:off x="4737649" y="4490834"/>
            <a:ext cx="808376"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2" name="رابط كسهم مستقيم 11">
            <a:extLst>
              <a:ext uri="{FF2B5EF4-FFF2-40B4-BE49-F238E27FC236}">
                <a16:creationId xmlns:a16="http://schemas.microsoft.com/office/drawing/2014/main" id="{2D5FDAB4-446D-453D-A3F7-7655E9ACCFE0}"/>
              </a:ext>
            </a:extLst>
          </p:cNvPr>
          <p:cNvCxnSpPr>
            <a:cxnSpLocks/>
            <a:stCxn id="8" idx="3"/>
          </p:cNvCxnSpPr>
          <p:nvPr/>
        </p:nvCxnSpPr>
        <p:spPr>
          <a:xfrm>
            <a:off x="6659207" y="4490834"/>
            <a:ext cx="795148"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3" name="شكل بيضاوي 12">
            <a:extLst>
              <a:ext uri="{FF2B5EF4-FFF2-40B4-BE49-F238E27FC236}">
                <a16:creationId xmlns:a16="http://schemas.microsoft.com/office/drawing/2014/main" id="{FE83D449-786D-4B59-9047-DD3127FB2A25}"/>
              </a:ext>
            </a:extLst>
          </p:cNvPr>
          <p:cNvSpPr/>
          <p:nvPr/>
        </p:nvSpPr>
        <p:spPr>
          <a:xfrm>
            <a:off x="5128591" y="6127472"/>
            <a:ext cx="1934817" cy="63610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Return</a:t>
            </a:r>
            <a:endParaRPr lang="ar-SA" b="1" dirty="0"/>
          </a:p>
        </p:txBody>
      </p:sp>
      <p:cxnSp>
        <p:nvCxnSpPr>
          <p:cNvPr id="14" name="رابط كسهم مستقيم 13">
            <a:extLst>
              <a:ext uri="{FF2B5EF4-FFF2-40B4-BE49-F238E27FC236}">
                <a16:creationId xmlns:a16="http://schemas.microsoft.com/office/drawing/2014/main" id="{952F3BFD-4198-4DE7-AEDE-B3B792DB2916}"/>
              </a:ext>
            </a:extLst>
          </p:cNvPr>
          <p:cNvCxnSpPr>
            <a:cxnSpLocks/>
            <a:stCxn id="10" idx="2"/>
            <a:endCxn id="19" idx="1"/>
          </p:cNvCxnSpPr>
          <p:nvPr/>
        </p:nvCxnSpPr>
        <p:spPr>
          <a:xfrm>
            <a:off x="8368753" y="4972882"/>
            <a:ext cx="0" cy="36774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5" name="رابط مستقيم 14">
            <a:extLst>
              <a:ext uri="{FF2B5EF4-FFF2-40B4-BE49-F238E27FC236}">
                <a16:creationId xmlns:a16="http://schemas.microsoft.com/office/drawing/2014/main" id="{F9339D49-4841-4997-A4BA-DFBECF086DBA}"/>
              </a:ext>
            </a:extLst>
          </p:cNvPr>
          <p:cNvCxnSpPr>
            <a:stCxn id="9" idx="0"/>
          </p:cNvCxnSpPr>
          <p:nvPr/>
        </p:nvCxnSpPr>
        <p:spPr>
          <a:xfrm flipH="1" flipV="1">
            <a:off x="3823249" y="1630017"/>
            <a:ext cx="1" cy="2511291"/>
          </a:xfrm>
          <a:prstGeom prst="line">
            <a:avLst/>
          </a:prstGeom>
          <a:ln w="28575"/>
        </p:spPr>
        <p:style>
          <a:lnRef idx="2">
            <a:schemeClr val="dk1"/>
          </a:lnRef>
          <a:fillRef idx="0">
            <a:schemeClr val="dk1"/>
          </a:fillRef>
          <a:effectRef idx="1">
            <a:schemeClr val="dk1"/>
          </a:effectRef>
          <a:fontRef idx="minor">
            <a:schemeClr val="tx1"/>
          </a:fontRef>
        </p:style>
      </p:cxnSp>
      <p:cxnSp>
        <p:nvCxnSpPr>
          <p:cNvPr id="16" name="رابط كسهم مستقيم 15">
            <a:extLst>
              <a:ext uri="{FF2B5EF4-FFF2-40B4-BE49-F238E27FC236}">
                <a16:creationId xmlns:a16="http://schemas.microsoft.com/office/drawing/2014/main" id="{9C4E3DCA-E3ED-44CF-9683-28BD2F35980F}"/>
              </a:ext>
            </a:extLst>
          </p:cNvPr>
          <p:cNvCxnSpPr/>
          <p:nvPr/>
        </p:nvCxnSpPr>
        <p:spPr>
          <a:xfrm>
            <a:off x="3823249" y="1603513"/>
            <a:ext cx="1464368"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7" name="رابط مستقيم 16">
            <a:extLst>
              <a:ext uri="{FF2B5EF4-FFF2-40B4-BE49-F238E27FC236}">
                <a16:creationId xmlns:a16="http://schemas.microsoft.com/office/drawing/2014/main" id="{613DAE60-6079-48A6-AAA0-BA5C7B675E54}"/>
              </a:ext>
            </a:extLst>
          </p:cNvPr>
          <p:cNvCxnSpPr>
            <a:cxnSpLocks/>
            <a:stCxn id="19" idx="4"/>
          </p:cNvCxnSpPr>
          <p:nvPr/>
        </p:nvCxnSpPr>
        <p:spPr>
          <a:xfrm>
            <a:off x="8368753" y="5976732"/>
            <a:ext cx="1" cy="468792"/>
          </a:xfrm>
          <a:prstGeom prst="line">
            <a:avLst/>
          </a:prstGeom>
          <a:ln w="28575"/>
        </p:spPr>
        <p:style>
          <a:lnRef idx="2">
            <a:schemeClr val="dk1"/>
          </a:lnRef>
          <a:fillRef idx="0">
            <a:schemeClr val="dk1"/>
          </a:fillRef>
          <a:effectRef idx="1">
            <a:schemeClr val="dk1"/>
          </a:effectRef>
          <a:fontRef idx="minor">
            <a:schemeClr val="tx1"/>
          </a:fontRef>
        </p:style>
      </p:cxnSp>
      <p:cxnSp>
        <p:nvCxnSpPr>
          <p:cNvPr id="18" name="رابط كسهم مستقيم 17">
            <a:extLst>
              <a:ext uri="{FF2B5EF4-FFF2-40B4-BE49-F238E27FC236}">
                <a16:creationId xmlns:a16="http://schemas.microsoft.com/office/drawing/2014/main" id="{BFD85A7F-F0F1-45B1-A1EF-3D371A3F64CD}"/>
              </a:ext>
            </a:extLst>
          </p:cNvPr>
          <p:cNvCxnSpPr>
            <a:cxnSpLocks/>
            <a:endCxn id="13" idx="6"/>
          </p:cNvCxnSpPr>
          <p:nvPr/>
        </p:nvCxnSpPr>
        <p:spPr>
          <a:xfrm flipH="1">
            <a:off x="7063408" y="6445524"/>
            <a:ext cx="1305346"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9" name="مخطط انسيابي: بيانات 18">
            <a:extLst>
              <a:ext uri="{FF2B5EF4-FFF2-40B4-BE49-F238E27FC236}">
                <a16:creationId xmlns:a16="http://schemas.microsoft.com/office/drawing/2014/main" id="{DF192271-1239-4C3D-80FA-0EAA48D50AFB}"/>
              </a:ext>
            </a:extLst>
          </p:cNvPr>
          <p:cNvSpPr/>
          <p:nvPr/>
        </p:nvSpPr>
        <p:spPr>
          <a:xfrm>
            <a:off x="7268823" y="5340627"/>
            <a:ext cx="2199860" cy="636105"/>
          </a:xfrm>
          <a:prstGeom prst="flowChartInputOutput">
            <a:avLst/>
          </a:prstGeom>
          <a:ln/>
        </p:spPr>
        <p:style>
          <a:lnRef idx="2">
            <a:schemeClr val="dk1"/>
          </a:lnRef>
          <a:fillRef idx="1">
            <a:schemeClr val="lt1"/>
          </a:fillRef>
          <a:effectRef idx="0">
            <a:schemeClr val="dk1"/>
          </a:effectRef>
          <a:fontRef idx="minor">
            <a:schemeClr val="dk1"/>
          </a:fontRef>
        </p:style>
        <p:txBody>
          <a:bodyPr rtlCol="1" anchor="ctr"/>
          <a:lstStyle/>
          <a:p>
            <a:pPr algn="ctr"/>
            <a:r>
              <a:rPr lang="en-US" b="1" dirty="0"/>
              <a:t>Stop wheels</a:t>
            </a:r>
            <a:endParaRPr lang="ar-SA" b="1" dirty="0"/>
          </a:p>
        </p:txBody>
      </p:sp>
      <p:sp>
        <p:nvSpPr>
          <p:cNvPr id="20" name="شكل بيضاوي 19">
            <a:extLst>
              <a:ext uri="{FF2B5EF4-FFF2-40B4-BE49-F238E27FC236}">
                <a16:creationId xmlns:a16="http://schemas.microsoft.com/office/drawing/2014/main" id="{AA76B6F0-D81F-477C-A7DF-A4BED5D928F3}"/>
              </a:ext>
            </a:extLst>
          </p:cNvPr>
          <p:cNvSpPr/>
          <p:nvPr/>
        </p:nvSpPr>
        <p:spPr>
          <a:xfrm>
            <a:off x="5201470" y="94423"/>
            <a:ext cx="1802291" cy="1008819"/>
          </a:xfrm>
          <a:prstGeom prst="ellipse">
            <a:avLst/>
          </a:prstGeom>
          <a:ln/>
        </p:spPr>
        <p:style>
          <a:lnRef idx="2">
            <a:schemeClr val="dk1"/>
          </a:lnRef>
          <a:fillRef idx="1">
            <a:schemeClr val="lt1"/>
          </a:fillRef>
          <a:effectRef idx="0">
            <a:schemeClr val="dk1"/>
          </a:effectRef>
          <a:fontRef idx="minor">
            <a:schemeClr val="dk1"/>
          </a:fontRef>
        </p:style>
        <p:txBody>
          <a:bodyPr rtlCol="1" anchor="ctr"/>
          <a:lstStyle/>
          <a:p>
            <a:pPr algn="ctr"/>
            <a:r>
              <a:rPr lang="en-US" b="1" dirty="0"/>
              <a:t>Ultrasonic sensor</a:t>
            </a:r>
            <a:endParaRPr lang="ar-SA" b="1" dirty="0"/>
          </a:p>
        </p:txBody>
      </p:sp>
      <p:sp>
        <p:nvSpPr>
          <p:cNvPr id="22" name="مربع نص 21">
            <a:extLst>
              <a:ext uri="{FF2B5EF4-FFF2-40B4-BE49-F238E27FC236}">
                <a16:creationId xmlns:a16="http://schemas.microsoft.com/office/drawing/2014/main" id="{95185BFF-466D-4119-BB06-96DAFAA5977E}"/>
              </a:ext>
            </a:extLst>
          </p:cNvPr>
          <p:cNvSpPr txBox="1"/>
          <p:nvPr/>
        </p:nvSpPr>
        <p:spPr>
          <a:xfrm>
            <a:off x="324679" y="719460"/>
            <a:ext cx="2961860" cy="1754326"/>
          </a:xfrm>
          <a:prstGeom prst="rect">
            <a:avLst/>
          </a:prstGeom>
          <a:noFill/>
        </p:spPr>
        <p:txBody>
          <a:bodyPr wrap="square">
            <a:spAutoFit/>
          </a:bodyPr>
          <a:lstStyle/>
          <a:p>
            <a:pPr algn="l" rtl="0"/>
            <a:r>
              <a:rPr lang="en-US" altLang="ko-KR" sz="3600" b="1" dirty="0">
                <a:solidFill>
                  <a:schemeClr val="bg1"/>
                </a:solidFill>
                <a:latin typeface="Arial Black" panose="020B0A04020102020204" pitchFamily="34" charset="0"/>
                <a:cs typeface="Arial" pitchFamily="34" charset="0"/>
              </a:rPr>
              <a:t>How to use The Technique</a:t>
            </a:r>
          </a:p>
        </p:txBody>
      </p:sp>
    </p:spTree>
    <p:extLst>
      <p:ext uri="{BB962C8B-B14F-4D97-AF65-F5344CB8AC3E}">
        <p14:creationId xmlns:p14="http://schemas.microsoft.com/office/powerpoint/2010/main" val="368455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5C2FE889-01F6-4118-A576-698C40567F2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مستطيل 2">
            <a:extLst>
              <a:ext uri="{FF2B5EF4-FFF2-40B4-BE49-F238E27FC236}">
                <a16:creationId xmlns:a16="http://schemas.microsoft.com/office/drawing/2014/main" id="{314C18A2-4C77-4D7D-8095-0DEBA25386B8}"/>
              </a:ext>
            </a:extLst>
          </p:cNvPr>
          <p:cNvSpPr/>
          <p:nvPr/>
        </p:nvSpPr>
        <p:spPr>
          <a:xfrm>
            <a:off x="1261408" y="2834195"/>
            <a:ext cx="2053883" cy="133291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Ultrasonic sensor</a:t>
            </a:r>
            <a:endParaRPr lang="ar-SA" b="1" dirty="0"/>
          </a:p>
        </p:txBody>
      </p:sp>
      <p:sp>
        <p:nvSpPr>
          <p:cNvPr id="4" name="مستطيل 3">
            <a:extLst>
              <a:ext uri="{FF2B5EF4-FFF2-40B4-BE49-F238E27FC236}">
                <a16:creationId xmlns:a16="http://schemas.microsoft.com/office/drawing/2014/main" id="{B33208D6-5728-4BC8-B427-D642F574F50C}"/>
              </a:ext>
            </a:extLst>
          </p:cNvPr>
          <p:cNvSpPr/>
          <p:nvPr/>
        </p:nvSpPr>
        <p:spPr>
          <a:xfrm>
            <a:off x="5003613" y="2834195"/>
            <a:ext cx="2053883" cy="133291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Controller</a:t>
            </a:r>
            <a:endParaRPr lang="ar-SA" b="1" dirty="0"/>
          </a:p>
        </p:txBody>
      </p:sp>
      <p:sp>
        <p:nvSpPr>
          <p:cNvPr id="5" name="مستطيل 4">
            <a:extLst>
              <a:ext uri="{FF2B5EF4-FFF2-40B4-BE49-F238E27FC236}">
                <a16:creationId xmlns:a16="http://schemas.microsoft.com/office/drawing/2014/main" id="{60D27375-E000-4397-B854-91E52A4D9BD2}"/>
              </a:ext>
            </a:extLst>
          </p:cNvPr>
          <p:cNvSpPr/>
          <p:nvPr/>
        </p:nvSpPr>
        <p:spPr>
          <a:xfrm>
            <a:off x="8825338" y="2834195"/>
            <a:ext cx="2053883" cy="133291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Distance</a:t>
            </a:r>
            <a:endParaRPr lang="ar-SA" b="1" dirty="0"/>
          </a:p>
        </p:txBody>
      </p:sp>
      <p:sp>
        <p:nvSpPr>
          <p:cNvPr id="7" name="مستطيل 6">
            <a:extLst>
              <a:ext uri="{FF2B5EF4-FFF2-40B4-BE49-F238E27FC236}">
                <a16:creationId xmlns:a16="http://schemas.microsoft.com/office/drawing/2014/main" id="{E7847E2A-50FA-44FF-BE96-3169724E1091}"/>
              </a:ext>
            </a:extLst>
          </p:cNvPr>
          <p:cNvSpPr/>
          <p:nvPr/>
        </p:nvSpPr>
        <p:spPr>
          <a:xfrm>
            <a:off x="8825338" y="4425603"/>
            <a:ext cx="2053883" cy="133291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DC Motors with encoder</a:t>
            </a:r>
            <a:endParaRPr lang="ar-SA" b="1" dirty="0"/>
          </a:p>
        </p:txBody>
      </p:sp>
      <p:cxnSp>
        <p:nvCxnSpPr>
          <p:cNvPr id="8" name="رابط كسهم مستقيم 7">
            <a:extLst>
              <a:ext uri="{FF2B5EF4-FFF2-40B4-BE49-F238E27FC236}">
                <a16:creationId xmlns:a16="http://schemas.microsoft.com/office/drawing/2014/main" id="{16CEB741-95AF-46C6-8E3C-0BB219298EC4}"/>
              </a:ext>
            </a:extLst>
          </p:cNvPr>
          <p:cNvCxnSpPr>
            <a:cxnSpLocks/>
            <a:stCxn id="3" idx="3"/>
            <a:endCxn id="4" idx="1"/>
          </p:cNvCxnSpPr>
          <p:nvPr/>
        </p:nvCxnSpPr>
        <p:spPr>
          <a:xfrm>
            <a:off x="3315291" y="3500652"/>
            <a:ext cx="168832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9" name="رابط كسهم مستقيم 8">
            <a:extLst>
              <a:ext uri="{FF2B5EF4-FFF2-40B4-BE49-F238E27FC236}">
                <a16:creationId xmlns:a16="http://schemas.microsoft.com/office/drawing/2014/main" id="{AC415701-E549-4869-890C-28A8A55A7CD8}"/>
              </a:ext>
            </a:extLst>
          </p:cNvPr>
          <p:cNvCxnSpPr>
            <a:cxnSpLocks/>
          </p:cNvCxnSpPr>
          <p:nvPr/>
        </p:nvCxnSpPr>
        <p:spPr>
          <a:xfrm flipV="1">
            <a:off x="7057496" y="3500652"/>
            <a:ext cx="1767842" cy="527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 name="رابط كسهم مستقيم 10">
            <a:extLst>
              <a:ext uri="{FF2B5EF4-FFF2-40B4-BE49-F238E27FC236}">
                <a16:creationId xmlns:a16="http://schemas.microsoft.com/office/drawing/2014/main" id="{6FBDFC56-118D-4B50-A7CF-D579D0727DE0}"/>
              </a:ext>
            </a:extLst>
          </p:cNvPr>
          <p:cNvCxnSpPr/>
          <p:nvPr/>
        </p:nvCxnSpPr>
        <p:spPr>
          <a:xfrm flipH="1">
            <a:off x="9533613" y="4167109"/>
            <a:ext cx="2" cy="26904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رابط كسهم مستقيم 17">
            <a:extLst>
              <a:ext uri="{FF2B5EF4-FFF2-40B4-BE49-F238E27FC236}">
                <a16:creationId xmlns:a16="http://schemas.microsoft.com/office/drawing/2014/main" id="{39AA8388-006C-4E71-A891-A8F9C03FD2CE}"/>
              </a:ext>
            </a:extLst>
          </p:cNvPr>
          <p:cNvCxnSpPr/>
          <p:nvPr/>
        </p:nvCxnSpPr>
        <p:spPr>
          <a:xfrm flipV="1">
            <a:off x="10091635" y="4167109"/>
            <a:ext cx="0" cy="25849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4" name="مربع نص 23">
            <a:extLst>
              <a:ext uri="{FF2B5EF4-FFF2-40B4-BE49-F238E27FC236}">
                <a16:creationId xmlns:a16="http://schemas.microsoft.com/office/drawing/2014/main" id="{D1594DAA-1F10-40CD-90C4-18D382F84695}"/>
              </a:ext>
            </a:extLst>
          </p:cNvPr>
          <p:cNvSpPr txBox="1"/>
          <p:nvPr/>
        </p:nvSpPr>
        <p:spPr>
          <a:xfrm>
            <a:off x="948244" y="1026299"/>
            <a:ext cx="6109252" cy="584775"/>
          </a:xfrm>
          <a:prstGeom prst="rect">
            <a:avLst/>
          </a:prstGeom>
          <a:noFill/>
        </p:spPr>
        <p:txBody>
          <a:bodyPr wrap="square">
            <a:spAutoFit/>
          </a:bodyPr>
          <a:lstStyle/>
          <a:p>
            <a:pPr algn="l" rtl="0"/>
            <a:r>
              <a:rPr lang="en-US" altLang="ko-KR" sz="3200" b="1" dirty="0">
                <a:solidFill>
                  <a:schemeClr val="bg1"/>
                </a:solidFill>
                <a:latin typeface="Arial Black" panose="020B0A04020102020204" pitchFamily="34" charset="0"/>
                <a:cs typeface="Arial" pitchFamily="34" charset="0"/>
              </a:rPr>
              <a:t>How to use The Technique</a:t>
            </a:r>
          </a:p>
        </p:txBody>
      </p:sp>
      <p:pic>
        <p:nvPicPr>
          <p:cNvPr id="25" name="صورة 24" descr="صورة تحتوي على كمبيوتر&#10;&#10;تم إنشاء الوصف تلقائياً">
            <a:extLst>
              <a:ext uri="{FF2B5EF4-FFF2-40B4-BE49-F238E27FC236}">
                <a16:creationId xmlns:a16="http://schemas.microsoft.com/office/drawing/2014/main" id="{7C114549-9850-45D6-82A5-731454E2AAF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057834" y="4461449"/>
            <a:ext cx="1945439" cy="1574448"/>
          </a:xfrm>
          <a:prstGeom prst="rect">
            <a:avLst/>
          </a:prstGeom>
          <a:ln>
            <a:noFill/>
          </a:ln>
          <a:effectLst>
            <a:softEdge rad="112500"/>
          </a:effectLst>
        </p:spPr>
      </p:pic>
      <p:pic>
        <p:nvPicPr>
          <p:cNvPr id="27" name="صورة 26" descr="صورة تحتوي على إلكترونيات, ستريو&#10;&#10;تم إنشاء الوصف تلقائياً">
            <a:extLst>
              <a:ext uri="{FF2B5EF4-FFF2-40B4-BE49-F238E27FC236}">
                <a16:creationId xmlns:a16="http://schemas.microsoft.com/office/drawing/2014/main" id="{7E9150C8-A989-4A33-89EE-26249C55C23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261407" y="4425603"/>
            <a:ext cx="2053884" cy="1574459"/>
          </a:xfrm>
          <a:prstGeom prst="rect">
            <a:avLst/>
          </a:prstGeom>
          <a:ln>
            <a:noFill/>
          </a:ln>
          <a:effectLst>
            <a:softEdge rad="112500"/>
          </a:effectLst>
        </p:spPr>
      </p:pic>
    </p:spTree>
    <p:extLst>
      <p:ext uri="{BB962C8B-B14F-4D97-AF65-F5344CB8AC3E}">
        <p14:creationId xmlns:p14="http://schemas.microsoft.com/office/powerpoint/2010/main" val="99625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21A205BD-F8C0-4C70-9E9B-AA37E0E3403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مربع نص 3">
            <a:extLst>
              <a:ext uri="{FF2B5EF4-FFF2-40B4-BE49-F238E27FC236}">
                <a16:creationId xmlns:a16="http://schemas.microsoft.com/office/drawing/2014/main" id="{7D153936-6507-4C3B-B0CB-44759010BD4E}"/>
              </a:ext>
            </a:extLst>
          </p:cNvPr>
          <p:cNvSpPr txBox="1"/>
          <p:nvPr/>
        </p:nvSpPr>
        <p:spPr>
          <a:xfrm>
            <a:off x="1172818" y="949354"/>
            <a:ext cx="6109252" cy="584775"/>
          </a:xfrm>
          <a:prstGeom prst="rect">
            <a:avLst/>
          </a:prstGeom>
          <a:noFill/>
        </p:spPr>
        <p:txBody>
          <a:bodyPr wrap="square">
            <a:spAutoFit/>
          </a:bodyPr>
          <a:lstStyle/>
          <a:p>
            <a:pPr algn="l" rtl="0"/>
            <a:r>
              <a:rPr lang="en-US" altLang="ko-KR" sz="3200" b="1" dirty="0">
                <a:solidFill>
                  <a:schemeClr val="bg1"/>
                </a:solidFill>
                <a:latin typeface="Arial Black" panose="020B0A04020102020204" pitchFamily="34" charset="0"/>
                <a:cs typeface="Arial" pitchFamily="34" charset="0"/>
              </a:rPr>
              <a:t>Stages of work</a:t>
            </a:r>
          </a:p>
        </p:txBody>
      </p:sp>
      <p:sp>
        <p:nvSpPr>
          <p:cNvPr id="5" name="مربع نص 4">
            <a:extLst>
              <a:ext uri="{FF2B5EF4-FFF2-40B4-BE49-F238E27FC236}">
                <a16:creationId xmlns:a16="http://schemas.microsoft.com/office/drawing/2014/main" id="{ED317FC0-E666-47D5-A729-A53455C5A4F2}"/>
              </a:ext>
            </a:extLst>
          </p:cNvPr>
          <p:cNvSpPr txBox="1"/>
          <p:nvPr/>
        </p:nvSpPr>
        <p:spPr>
          <a:xfrm>
            <a:off x="1172818" y="1876889"/>
            <a:ext cx="8024191" cy="3693319"/>
          </a:xfrm>
          <a:prstGeom prst="rect">
            <a:avLst/>
          </a:prstGeom>
          <a:noFill/>
        </p:spPr>
        <p:txBody>
          <a:bodyPr wrap="square" rtlCol="1">
            <a:spAutoFit/>
          </a:bodyPr>
          <a:lstStyle/>
          <a:p>
            <a:pPr marL="285750" indent="-285750" algn="l" rtl="0">
              <a:buFont typeface="Wingdings" panose="05000000000000000000" pitchFamily="2" charset="2"/>
              <a:buChar char="Ø"/>
            </a:pPr>
            <a:r>
              <a:rPr lang="en-US" b="1" dirty="0">
                <a:solidFill>
                  <a:schemeClr val="bg1"/>
                </a:solidFill>
              </a:rPr>
              <a:t>To start with, we should buy two DC motors with encoder and ultrasonic sensor</a:t>
            </a:r>
          </a:p>
          <a:p>
            <a:pPr marL="285750" indent="-285750" algn="l" rtl="0">
              <a:buFont typeface="Wingdings" panose="05000000000000000000" pitchFamily="2" charset="2"/>
              <a:buChar char="Ø"/>
            </a:pPr>
            <a:r>
              <a:rPr lang="en-US" b="1" dirty="0">
                <a:solidFill>
                  <a:schemeClr val="bg1"/>
                </a:solidFill>
              </a:rPr>
              <a:t>We will also need a transistor and a motor driver - H-Bridge</a:t>
            </a:r>
          </a:p>
          <a:p>
            <a:pPr marL="285750" indent="-285750" algn="l" rtl="0">
              <a:buFont typeface="Wingdings" panose="05000000000000000000" pitchFamily="2" charset="2"/>
              <a:buChar char="Ø"/>
            </a:pPr>
            <a:endParaRPr lang="en-US" b="1" dirty="0">
              <a:solidFill>
                <a:schemeClr val="bg1"/>
              </a:solidFill>
            </a:endParaRPr>
          </a:p>
          <a:p>
            <a:pPr marL="285750" indent="-285750" algn="l" rtl="0">
              <a:buFont typeface="Wingdings" panose="05000000000000000000" pitchFamily="2" charset="2"/>
              <a:buChar char="Ø"/>
            </a:pPr>
            <a:r>
              <a:rPr lang="en-US" b="1" dirty="0">
                <a:solidFill>
                  <a:schemeClr val="bg1"/>
                </a:solidFill>
              </a:rPr>
              <a:t>We will be programing the ultrasonic sensor and wheels with the Arduino and insert them into a loop</a:t>
            </a:r>
          </a:p>
          <a:p>
            <a:pPr marL="285750" indent="-285750" algn="l" rtl="0">
              <a:buFont typeface="Wingdings" panose="05000000000000000000" pitchFamily="2" charset="2"/>
              <a:buChar char="Ø"/>
            </a:pPr>
            <a:endParaRPr lang="en-US" b="1" dirty="0">
              <a:solidFill>
                <a:schemeClr val="bg1"/>
              </a:solidFill>
            </a:endParaRPr>
          </a:p>
          <a:p>
            <a:pPr marL="285750" indent="-285750" algn="l" rtl="0">
              <a:buFont typeface="Wingdings" panose="05000000000000000000" pitchFamily="2" charset="2"/>
              <a:buChar char="Ø"/>
            </a:pPr>
            <a:r>
              <a:rPr lang="en-US" b="1" dirty="0">
                <a:solidFill>
                  <a:schemeClr val="bg1"/>
                </a:solidFill>
              </a:rPr>
              <a:t>We place an if condition, where if the distance of ultrasonic 20 greater than , the first and second wheels will move clockwise automatically, and the RPM will be printed using the serial monitor.</a:t>
            </a:r>
          </a:p>
          <a:p>
            <a:pPr marL="285750" indent="-285750" algn="l" rtl="0">
              <a:buFont typeface="Wingdings" panose="05000000000000000000" pitchFamily="2" charset="2"/>
              <a:buChar char="Ø"/>
            </a:pPr>
            <a:endParaRPr lang="en-US" b="1" dirty="0">
              <a:solidFill>
                <a:schemeClr val="bg1"/>
              </a:solidFill>
            </a:endParaRPr>
          </a:p>
          <a:p>
            <a:pPr marL="285750" indent="-285750" algn="l" rtl="0">
              <a:buFont typeface="Wingdings" panose="05000000000000000000" pitchFamily="2" charset="2"/>
              <a:buChar char="Ø"/>
            </a:pPr>
            <a:r>
              <a:rPr lang="en-US" b="1" dirty="0">
                <a:solidFill>
                  <a:schemeClr val="bg1"/>
                </a:solidFill>
              </a:rPr>
              <a:t>Else the distance in the ultrasonic is less than 20, the first wheels will stop and move counterclockwise, while second wheel will rotate clockwise, and the RPM will be printed using the serial monitor.</a:t>
            </a:r>
            <a:endParaRPr lang="ar-SA" b="1" dirty="0">
              <a:solidFill>
                <a:schemeClr val="bg1"/>
              </a:solidFill>
            </a:endParaRPr>
          </a:p>
        </p:txBody>
      </p:sp>
      <p:pic>
        <p:nvPicPr>
          <p:cNvPr id="6" name="صورة 5">
            <a:extLst>
              <a:ext uri="{FF2B5EF4-FFF2-40B4-BE49-F238E27FC236}">
                <a16:creationId xmlns:a16="http://schemas.microsoft.com/office/drawing/2014/main" id="{2BA85FC3-4CB1-4E85-96F0-4648548B80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936487" y="3167270"/>
            <a:ext cx="1653794" cy="1526920"/>
          </a:xfrm>
          <a:prstGeom prst="rect">
            <a:avLst/>
          </a:prstGeom>
          <a:ln>
            <a:noFill/>
          </a:ln>
          <a:effectLst>
            <a:softEdge rad="112500"/>
          </a:effectLst>
        </p:spPr>
      </p:pic>
      <p:pic>
        <p:nvPicPr>
          <p:cNvPr id="10" name="صورة 9">
            <a:extLst>
              <a:ext uri="{FF2B5EF4-FFF2-40B4-BE49-F238E27FC236}">
                <a16:creationId xmlns:a16="http://schemas.microsoft.com/office/drawing/2014/main" id="{B5DC1ED2-7BCD-4E02-830E-3822B2494F4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093938" y="5072134"/>
            <a:ext cx="1669446" cy="1526920"/>
          </a:xfrm>
          <a:prstGeom prst="rect">
            <a:avLst/>
          </a:prstGeom>
          <a:ln>
            <a:noFill/>
          </a:ln>
          <a:effectLst>
            <a:softEdge rad="112500"/>
          </a:effectLst>
        </p:spPr>
      </p:pic>
      <p:pic>
        <p:nvPicPr>
          <p:cNvPr id="11" name="صورة 10" descr="صورة تحتوي على كمبيوتر&#10;&#10;تم إنشاء الوصف تلقائياً">
            <a:extLst>
              <a:ext uri="{FF2B5EF4-FFF2-40B4-BE49-F238E27FC236}">
                <a16:creationId xmlns:a16="http://schemas.microsoft.com/office/drawing/2014/main" id="{0300A997-A2A9-45EC-8A63-8A444D9F512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784242" y="5495014"/>
            <a:ext cx="2173859" cy="1104040"/>
          </a:xfrm>
          <a:prstGeom prst="rect">
            <a:avLst/>
          </a:prstGeom>
          <a:ln>
            <a:noFill/>
          </a:ln>
          <a:effectLst>
            <a:softEdge rad="112500"/>
          </a:effectLst>
        </p:spPr>
      </p:pic>
      <p:pic>
        <p:nvPicPr>
          <p:cNvPr id="12" name="صورة 11" descr="صورة تحتوي على إلكترونيات, ستريو&#10;&#10;تم إنشاء الوصف تلقائياً">
            <a:extLst>
              <a:ext uri="{FF2B5EF4-FFF2-40B4-BE49-F238E27FC236}">
                <a16:creationId xmlns:a16="http://schemas.microsoft.com/office/drawing/2014/main" id="{FCA0C947-2436-4E39-8F30-5C64F86A1B6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295557" y="5495014"/>
            <a:ext cx="2466975" cy="1104040"/>
          </a:xfrm>
          <a:prstGeom prst="rect">
            <a:avLst/>
          </a:prstGeom>
          <a:ln>
            <a:noFill/>
          </a:ln>
          <a:effectLst>
            <a:softEdge rad="112500"/>
          </a:effectLst>
        </p:spPr>
      </p:pic>
    </p:spTree>
    <p:extLst>
      <p:ext uri="{BB962C8B-B14F-4D97-AF65-F5344CB8AC3E}">
        <p14:creationId xmlns:p14="http://schemas.microsoft.com/office/powerpoint/2010/main" val="330768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74FE5D1D-9088-472D-B280-3BCAFB0CA0A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مربع نص 3">
            <a:extLst>
              <a:ext uri="{FF2B5EF4-FFF2-40B4-BE49-F238E27FC236}">
                <a16:creationId xmlns:a16="http://schemas.microsoft.com/office/drawing/2014/main" id="{002EEEBA-71A5-4688-B034-A869F69E60F4}"/>
              </a:ext>
            </a:extLst>
          </p:cNvPr>
          <p:cNvSpPr txBox="1"/>
          <p:nvPr/>
        </p:nvSpPr>
        <p:spPr>
          <a:xfrm>
            <a:off x="1702905" y="918576"/>
            <a:ext cx="6109252" cy="646331"/>
          </a:xfrm>
          <a:prstGeom prst="rect">
            <a:avLst/>
          </a:prstGeom>
          <a:noFill/>
        </p:spPr>
        <p:txBody>
          <a:bodyPr wrap="square">
            <a:spAutoFit/>
          </a:bodyPr>
          <a:lstStyle/>
          <a:p>
            <a:pPr algn="l" rtl="0"/>
            <a:r>
              <a:rPr lang="en-US" sz="3600" b="1" dirty="0">
                <a:solidFill>
                  <a:schemeClr val="bg1"/>
                </a:solidFill>
                <a:latin typeface="3ds" panose="02000503020000020004" pitchFamily="2" charset="0"/>
              </a:rPr>
              <a:t>Opinion</a:t>
            </a:r>
            <a:endParaRPr lang="ar-SA" sz="3600" b="1" dirty="0">
              <a:solidFill>
                <a:schemeClr val="bg1"/>
              </a:solidFill>
              <a:latin typeface="3ds" panose="02000503020000020004" pitchFamily="2" charset="0"/>
            </a:endParaRPr>
          </a:p>
        </p:txBody>
      </p:sp>
      <p:sp>
        <p:nvSpPr>
          <p:cNvPr id="6" name="مربع نص 5">
            <a:extLst>
              <a:ext uri="{FF2B5EF4-FFF2-40B4-BE49-F238E27FC236}">
                <a16:creationId xmlns:a16="http://schemas.microsoft.com/office/drawing/2014/main" id="{3911A7B1-2F60-4804-B9F0-F1D11133B3A6}"/>
              </a:ext>
            </a:extLst>
          </p:cNvPr>
          <p:cNvSpPr txBox="1"/>
          <p:nvPr/>
        </p:nvSpPr>
        <p:spPr>
          <a:xfrm>
            <a:off x="1384853" y="2109581"/>
            <a:ext cx="8233582" cy="1200329"/>
          </a:xfrm>
          <a:prstGeom prst="rect">
            <a:avLst/>
          </a:prstGeom>
          <a:noFill/>
        </p:spPr>
        <p:txBody>
          <a:bodyPr wrap="square">
            <a:spAutoFit/>
          </a:bodyPr>
          <a:lstStyle/>
          <a:p>
            <a:pPr algn="l" rtl="0"/>
            <a:r>
              <a:rPr lang="en-US" b="1" dirty="0">
                <a:solidFill>
                  <a:schemeClr val="bg1"/>
                </a:solidFill>
              </a:rPr>
              <a:t>If you want to make the wheels go to specific distance and avoid hitting the objects </a:t>
            </a:r>
          </a:p>
          <a:p>
            <a:pPr algn="l" rtl="0"/>
            <a:endParaRPr lang="en-US" b="1" dirty="0">
              <a:solidFill>
                <a:schemeClr val="bg1"/>
              </a:solidFill>
            </a:endParaRPr>
          </a:p>
          <a:p>
            <a:pPr algn="l" rtl="0"/>
            <a:r>
              <a:rPr lang="en-US" b="1" dirty="0">
                <a:solidFill>
                  <a:schemeClr val="bg1"/>
                </a:solidFill>
              </a:rPr>
              <a:t>We can do it by knowing the how many pulses, will use an equation and adding it to the loop and knowing the wheel diameter and the PPR from Specification:</a:t>
            </a:r>
            <a:endParaRPr lang="ar-SA" b="1" dirty="0">
              <a:solidFill>
                <a:schemeClr val="bg1"/>
              </a:solidFill>
            </a:endParaRPr>
          </a:p>
        </p:txBody>
      </p:sp>
      <p:pic>
        <p:nvPicPr>
          <p:cNvPr id="7" name="صورة 6">
            <a:extLst>
              <a:ext uri="{FF2B5EF4-FFF2-40B4-BE49-F238E27FC236}">
                <a16:creationId xmlns:a16="http://schemas.microsoft.com/office/drawing/2014/main" id="{C464A9C1-B5AF-4C8A-B6C8-6EF308943C9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746030" y="5454134"/>
            <a:ext cx="5352192" cy="785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8" name="مربع نص 7">
                <a:extLst>
                  <a:ext uri="{FF2B5EF4-FFF2-40B4-BE49-F238E27FC236}">
                    <a16:creationId xmlns:a16="http://schemas.microsoft.com/office/drawing/2014/main" id="{C2324579-C4FF-4B49-825B-86CD4DB5C256}"/>
                  </a:ext>
                </a:extLst>
              </p:cNvPr>
              <p:cNvSpPr txBox="1"/>
              <p:nvPr/>
            </p:nvSpPr>
            <p:spPr>
              <a:xfrm>
                <a:off x="2804975" y="3935207"/>
                <a:ext cx="64120" cy="27699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𝑾𝒉𝒆𝒆𝒍</m:t>
                      </m:r>
                      <m:r>
                        <a:rPr lang="en-US" b="1" i="1" smtClean="0">
                          <a:solidFill>
                            <a:schemeClr val="bg1"/>
                          </a:solidFill>
                          <a:latin typeface="Cambria Math" panose="02040503050406030204" pitchFamily="18" charset="0"/>
                        </a:rPr>
                        <m:t> </m:t>
                      </m:r>
                      <m:r>
                        <a:rPr lang="en-US" b="1" i="1">
                          <a:solidFill>
                            <a:schemeClr val="bg1"/>
                          </a:solidFill>
                          <a:latin typeface="Cambria Math" panose="02040503050406030204" pitchFamily="18" charset="0"/>
                        </a:rPr>
                        <m:t>𝒓𝒆𝒗𝒐𝒍𝒖𝒕𝒊𝒐𝒏</m:t>
                      </m:r>
                      <m:r>
                        <a:rPr lang="en-US" b="1" i="1">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ea typeface="Cambria Math" panose="02040503050406030204" pitchFamily="18" charset="0"/>
                        </a:rPr>
                        <m:t>𝝅</m:t>
                      </m:r>
                      <m:r>
                        <a:rPr lang="en-US" b="1" i="1" smtClean="0">
                          <a:solidFill>
                            <a:schemeClr val="bg1"/>
                          </a:solidFill>
                          <a:latin typeface="Cambria Math" panose="02040503050406030204" pitchFamily="18" charset="0"/>
                          <a:ea typeface="Cambria Math" panose="02040503050406030204" pitchFamily="18" charset="0"/>
                        </a:rPr>
                        <m:t> ∗</m:t>
                      </m:r>
                      <m:r>
                        <a:rPr lang="en-US" b="1" i="1" smtClean="0">
                          <a:solidFill>
                            <a:schemeClr val="bg1"/>
                          </a:solidFill>
                          <a:latin typeface="Cambria Math" panose="02040503050406030204" pitchFamily="18" charset="0"/>
                          <a:ea typeface="Cambria Math" panose="02040503050406030204" pitchFamily="18" charset="0"/>
                        </a:rPr>
                        <m:t>𝑾𝒉𝒆𝒆𝒍</m:t>
                      </m:r>
                      <m:r>
                        <a:rPr lang="en-US" b="1" i="1" smtClean="0">
                          <a:solidFill>
                            <a:schemeClr val="bg1"/>
                          </a:solidFill>
                          <a:latin typeface="Cambria Math" panose="02040503050406030204" pitchFamily="18" charset="0"/>
                          <a:ea typeface="Cambria Math" panose="02040503050406030204" pitchFamily="18" charset="0"/>
                        </a:rPr>
                        <m:t> </m:t>
                      </m:r>
                      <m:r>
                        <a:rPr lang="en-US" b="1" i="1" smtClean="0">
                          <a:solidFill>
                            <a:schemeClr val="bg1"/>
                          </a:solidFill>
                          <a:latin typeface="Cambria Math" panose="02040503050406030204" pitchFamily="18" charset="0"/>
                          <a:ea typeface="Cambria Math" panose="02040503050406030204" pitchFamily="18" charset="0"/>
                        </a:rPr>
                        <m:t>𝑫𝒊𝒂𝒎𝒆𝒕𝒆𝒓</m:t>
                      </m:r>
                      <m:r>
                        <a:rPr lang="en-US" b="1" i="1" smtClean="0">
                          <a:solidFill>
                            <a:schemeClr val="bg1"/>
                          </a:solidFill>
                          <a:latin typeface="Cambria Math" panose="02040503050406030204" pitchFamily="18" charset="0"/>
                          <a:ea typeface="Cambria Math" panose="02040503050406030204" pitchFamily="18" charset="0"/>
                        </a:rPr>
                        <m:t> </m:t>
                      </m:r>
                    </m:oMath>
                  </m:oMathPara>
                </a14:m>
                <a:endParaRPr lang="ar-SA" b="1" dirty="0">
                  <a:solidFill>
                    <a:schemeClr val="bg1"/>
                  </a:solidFill>
                </a:endParaRPr>
              </a:p>
            </p:txBody>
          </p:sp>
        </mc:Choice>
        <mc:Fallback xmlns="">
          <p:sp>
            <p:nvSpPr>
              <p:cNvPr id="8" name="مربع نص 7">
                <a:extLst>
                  <a:ext uri="{FF2B5EF4-FFF2-40B4-BE49-F238E27FC236}">
                    <a16:creationId xmlns:a16="http://schemas.microsoft.com/office/drawing/2014/main" id="{C2324579-C4FF-4B49-825B-86CD4DB5C256}"/>
                  </a:ext>
                </a:extLst>
              </p:cNvPr>
              <p:cNvSpPr txBox="1">
                <a:spLocks noRot="1" noChangeAspect="1" noMove="1" noResize="1" noEditPoints="1" noAdjustHandles="1" noChangeArrowheads="1" noChangeShapeType="1" noTextEdit="1"/>
              </p:cNvSpPr>
              <p:nvPr/>
            </p:nvSpPr>
            <p:spPr>
              <a:xfrm>
                <a:off x="2804975" y="3935207"/>
                <a:ext cx="64120" cy="276999"/>
              </a:xfrm>
              <a:prstGeom prst="rect">
                <a:avLst/>
              </a:prstGeom>
              <a:blipFill>
                <a:blip r:embed="rId4"/>
                <a:stretch>
                  <a:fillRect l="-127273" r="-6845455" b="-11111"/>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9" name="مربع نص 8">
                <a:extLst>
                  <a:ext uri="{FF2B5EF4-FFF2-40B4-BE49-F238E27FC236}">
                    <a16:creationId xmlns:a16="http://schemas.microsoft.com/office/drawing/2014/main" id="{3C01F784-04FA-45DE-BA3B-B7976C51B845}"/>
                  </a:ext>
                </a:extLst>
              </p:cNvPr>
              <p:cNvSpPr txBox="1"/>
              <p:nvPr/>
            </p:nvSpPr>
            <p:spPr>
              <a:xfrm>
                <a:off x="2984495" y="4598965"/>
                <a:ext cx="64120" cy="516745"/>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𝑷𝒖𝒍𝒔𝒆𝒔</m:t>
                      </m:r>
                      <m:r>
                        <a:rPr lang="en-US" b="1" i="1" smtClean="0">
                          <a:solidFill>
                            <a:schemeClr val="bg1"/>
                          </a:solidFill>
                          <a:latin typeface="Cambria Math" panose="02040503050406030204" pitchFamily="18" charset="0"/>
                        </a:rPr>
                        <m:t>= </m:t>
                      </m:r>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𝑫𝒊𝒔𝒕𝒏𝒄𝒆</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𝒚𝒐𝒖</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𝒘𝒂𝒏𝒕</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𝑷𝑷𝑹</m:t>
                          </m:r>
                        </m:num>
                        <m:den>
                          <m:r>
                            <a:rPr lang="en-US" b="1" i="1" smtClean="0">
                              <a:solidFill>
                                <a:schemeClr val="bg1"/>
                              </a:solidFill>
                              <a:latin typeface="Cambria Math" panose="02040503050406030204" pitchFamily="18" charset="0"/>
                            </a:rPr>
                            <m:t>𝒘𝒉𝒆𝒆𝒍</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𝑹𝒆𝒗𝒐𝒍𝒖𝒕𝒊𝒐𝒏</m:t>
                          </m:r>
                        </m:den>
                      </m:f>
                    </m:oMath>
                  </m:oMathPara>
                </a14:m>
                <a:endParaRPr lang="ar-SA" b="1" dirty="0">
                  <a:solidFill>
                    <a:schemeClr val="bg1"/>
                  </a:solidFill>
                </a:endParaRPr>
              </a:p>
            </p:txBody>
          </p:sp>
        </mc:Choice>
        <mc:Fallback xmlns="">
          <p:sp>
            <p:nvSpPr>
              <p:cNvPr id="9" name="مربع نص 8">
                <a:extLst>
                  <a:ext uri="{FF2B5EF4-FFF2-40B4-BE49-F238E27FC236}">
                    <a16:creationId xmlns:a16="http://schemas.microsoft.com/office/drawing/2014/main" id="{3C01F784-04FA-45DE-BA3B-B7976C51B845}"/>
                  </a:ext>
                </a:extLst>
              </p:cNvPr>
              <p:cNvSpPr txBox="1">
                <a:spLocks noRot="1" noChangeAspect="1" noMove="1" noResize="1" noEditPoints="1" noAdjustHandles="1" noChangeArrowheads="1" noChangeShapeType="1" noTextEdit="1"/>
              </p:cNvSpPr>
              <p:nvPr/>
            </p:nvSpPr>
            <p:spPr>
              <a:xfrm>
                <a:off x="2984495" y="4598965"/>
                <a:ext cx="64120" cy="516745"/>
              </a:xfrm>
              <a:prstGeom prst="rect">
                <a:avLst/>
              </a:prstGeom>
              <a:blipFill>
                <a:blip r:embed="rId5"/>
                <a:stretch>
                  <a:fillRect r="-6070000"/>
                </a:stretch>
              </a:blipFill>
            </p:spPr>
            <p:txBody>
              <a:bodyPr/>
              <a:lstStyle/>
              <a:p>
                <a:r>
                  <a:rPr lang="ar-SA">
                    <a:noFill/>
                  </a:rPr>
                  <a:t> </a:t>
                </a:r>
              </a:p>
            </p:txBody>
          </p:sp>
        </mc:Fallback>
      </mc:AlternateContent>
    </p:spTree>
    <p:extLst>
      <p:ext uri="{BB962C8B-B14F-4D97-AF65-F5344CB8AC3E}">
        <p14:creationId xmlns:p14="http://schemas.microsoft.com/office/powerpoint/2010/main" val="2480440636"/>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368</Words>
  <Application>Microsoft Office PowerPoint</Application>
  <PresentationFormat>شاشة عريضة</PresentationFormat>
  <Paragraphs>55</Paragraphs>
  <Slides>9</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9</vt:i4>
      </vt:variant>
    </vt:vector>
  </HeadingPairs>
  <TitlesOfParts>
    <vt:vector size="17" baseType="lpstr">
      <vt:lpstr>3ds</vt:lpstr>
      <vt:lpstr>Arial</vt:lpstr>
      <vt:lpstr>Arial Black</vt:lpstr>
      <vt:lpstr>Calibri</vt:lpstr>
      <vt:lpstr>Calibri Light</vt:lpstr>
      <vt:lpstr>Cambria Math</vt:lpstr>
      <vt:lpstr>Wingdings</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Majed Hussin</dc:creator>
  <cp:lastModifiedBy>Majed Hussin</cp:lastModifiedBy>
  <cp:revision>35</cp:revision>
  <dcterms:created xsi:type="dcterms:W3CDTF">2020-07-13T16:41:50Z</dcterms:created>
  <dcterms:modified xsi:type="dcterms:W3CDTF">2020-07-14T10:55:29Z</dcterms:modified>
</cp:coreProperties>
</file>