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9144000" cy="5143500" type="screen16x9"/>
  <p:notesSz cx="6858000" cy="9144000"/>
  <p:embeddedFontLst>
    <p:embeddedFont>
      <p:font typeface="Lato" panose="020F0502020204030203" pitchFamily="34" charset="0"/>
      <p:regular r:id="rId27"/>
      <p:bold r:id="rId28"/>
      <p:italic r:id="rId29"/>
      <p:boldItalic r:id="rId30"/>
    </p:embeddedFont>
    <p:embeddedFont>
      <p:font typeface="Playfair Display" pitchFamily="2" charset="0"/>
      <p:regular r:id="rId31"/>
      <p:bold r:id="rId32"/>
      <p:italic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32"/>
  </p:normalViewPr>
  <p:slideViewPr>
    <p:cSldViewPr snapToGrid="0">
      <p:cViewPr varScale="1">
        <p:scale>
          <a:sx n="142" d="100"/>
          <a:sy n="142" d="100"/>
        </p:scale>
        <p:origin x="760" y="16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7.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25e0b65091b_0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25e0b65091b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25e0b65091b_0_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25e0b65091b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25e0b65091b_0_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25e0b65091b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25e0b65091b_0_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25e0b65091b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25e0b65091b_0_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25e0b65091b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25e0b65091b_0_8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25e0b65091b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25e0b65091b_0_6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25e0b65091b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25e0b65091b_0_6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25e0b65091b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25e0b65091b_0_7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25e0b65091b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25e0b65091b_0_1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25e0b65091b_0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25d3a3c3b73_0_20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25d3a3c3b73_0_2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25e0b65091b_0_1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25e0b65091b_0_1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25e0b65091b_0_1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25e0b65091b_0_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25e0b65091b_0_1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25e0b65091b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25e0b65091b_0_1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25e0b65091b_0_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25e0b65091b_0_1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25e0b65091b_0_1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23817e7c980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23817e7c98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23817e7c980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23817e7c980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25e0b65091b_0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25e0b65091b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23817e7c980_0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23817e7c980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23817e7c980_0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23817e7c980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25e0b65091b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25e0b65091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5e0b65091b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5e0b65091b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2749050" y="748800"/>
            <a:ext cx="3645900" cy="3645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2992950" y="992700"/>
            <a:ext cx="3158100" cy="3158100"/>
          </a:xfrm>
          <a:prstGeom prst="rect">
            <a:avLst/>
          </a:prstGeom>
          <a:noFill/>
          <a:ln w="28575" cap="flat" cmpd="sng">
            <a:solidFill>
              <a:schemeClr val="lt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3096250" y="1627200"/>
            <a:ext cx="2951400" cy="15843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lt1"/>
              </a:buClr>
              <a:buSzPts val="3200"/>
              <a:buFont typeface="Lato"/>
              <a:buNone/>
              <a:defRPr>
                <a:solidFill>
                  <a:schemeClr val="lt1"/>
                </a:solidFill>
                <a:latin typeface="Lato"/>
                <a:ea typeface="Lato"/>
                <a:cs typeface="Lato"/>
                <a:sym typeface="Lato"/>
              </a:defRPr>
            </a:lvl1pPr>
            <a:lvl2pPr lvl="1" algn="ctr">
              <a:spcBef>
                <a:spcPts val="0"/>
              </a:spcBef>
              <a:spcAft>
                <a:spcPts val="0"/>
              </a:spcAft>
              <a:buClr>
                <a:schemeClr val="lt1"/>
              </a:buClr>
              <a:buSzPts val="3200"/>
              <a:buFont typeface="Lato"/>
              <a:buNone/>
              <a:defRPr>
                <a:solidFill>
                  <a:schemeClr val="lt1"/>
                </a:solidFill>
                <a:latin typeface="Lato"/>
                <a:ea typeface="Lato"/>
                <a:cs typeface="Lato"/>
                <a:sym typeface="Lato"/>
              </a:defRPr>
            </a:lvl2pPr>
            <a:lvl3pPr lvl="2" algn="ctr">
              <a:spcBef>
                <a:spcPts val="0"/>
              </a:spcBef>
              <a:spcAft>
                <a:spcPts val="0"/>
              </a:spcAft>
              <a:buClr>
                <a:schemeClr val="lt1"/>
              </a:buClr>
              <a:buSzPts val="3200"/>
              <a:buFont typeface="Lato"/>
              <a:buNone/>
              <a:defRPr>
                <a:solidFill>
                  <a:schemeClr val="lt1"/>
                </a:solidFill>
                <a:latin typeface="Lato"/>
                <a:ea typeface="Lato"/>
                <a:cs typeface="Lato"/>
                <a:sym typeface="Lato"/>
              </a:defRPr>
            </a:lvl3pPr>
            <a:lvl4pPr lvl="3" algn="ctr">
              <a:spcBef>
                <a:spcPts val="0"/>
              </a:spcBef>
              <a:spcAft>
                <a:spcPts val="0"/>
              </a:spcAft>
              <a:buClr>
                <a:schemeClr val="lt1"/>
              </a:buClr>
              <a:buSzPts val="3200"/>
              <a:buFont typeface="Lato"/>
              <a:buNone/>
              <a:defRPr>
                <a:solidFill>
                  <a:schemeClr val="lt1"/>
                </a:solidFill>
                <a:latin typeface="Lato"/>
                <a:ea typeface="Lato"/>
                <a:cs typeface="Lato"/>
                <a:sym typeface="Lato"/>
              </a:defRPr>
            </a:lvl4pPr>
            <a:lvl5pPr lvl="4" algn="ctr">
              <a:spcBef>
                <a:spcPts val="0"/>
              </a:spcBef>
              <a:spcAft>
                <a:spcPts val="0"/>
              </a:spcAft>
              <a:buClr>
                <a:schemeClr val="lt1"/>
              </a:buClr>
              <a:buSzPts val="3200"/>
              <a:buFont typeface="Lato"/>
              <a:buNone/>
              <a:defRPr>
                <a:solidFill>
                  <a:schemeClr val="lt1"/>
                </a:solidFill>
                <a:latin typeface="Lato"/>
                <a:ea typeface="Lato"/>
                <a:cs typeface="Lato"/>
                <a:sym typeface="Lato"/>
              </a:defRPr>
            </a:lvl5pPr>
            <a:lvl6pPr lvl="5" algn="ctr">
              <a:spcBef>
                <a:spcPts val="0"/>
              </a:spcBef>
              <a:spcAft>
                <a:spcPts val="0"/>
              </a:spcAft>
              <a:buClr>
                <a:schemeClr val="lt1"/>
              </a:buClr>
              <a:buSzPts val="3200"/>
              <a:buFont typeface="Lato"/>
              <a:buNone/>
              <a:defRPr>
                <a:solidFill>
                  <a:schemeClr val="lt1"/>
                </a:solidFill>
                <a:latin typeface="Lato"/>
                <a:ea typeface="Lato"/>
                <a:cs typeface="Lato"/>
                <a:sym typeface="Lato"/>
              </a:defRPr>
            </a:lvl6pPr>
            <a:lvl7pPr lvl="6" algn="ctr">
              <a:spcBef>
                <a:spcPts val="0"/>
              </a:spcBef>
              <a:spcAft>
                <a:spcPts val="0"/>
              </a:spcAft>
              <a:buClr>
                <a:schemeClr val="lt1"/>
              </a:buClr>
              <a:buSzPts val="3200"/>
              <a:buFont typeface="Lato"/>
              <a:buNone/>
              <a:defRPr>
                <a:solidFill>
                  <a:schemeClr val="lt1"/>
                </a:solidFill>
                <a:latin typeface="Lato"/>
                <a:ea typeface="Lato"/>
                <a:cs typeface="Lato"/>
                <a:sym typeface="Lato"/>
              </a:defRPr>
            </a:lvl7pPr>
            <a:lvl8pPr lvl="7" algn="ctr">
              <a:spcBef>
                <a:spcPts val="0"/>
              </a:spcBef>
              <a:spcAft>
                <a:spcPts val="0"/>
              </a:spcAft>
              <a:buClr>
                <a:schemeClr val="lt1"/>
              </a:buClr>
              <a:buSzPts val="3200"/>
              <a:buFont typeface="Lato"/>
              <a:buNone/>
              <a:defRPr>
                <a:solidFill>
                  <a:schemeClr val="lt1"/>
                </a:solidFill>
                <a:latin typeface="Lato"/>
                <a:ea typeface="Lato"/>
                <a:cs typeface="Lato"/>
                <a:sym typeface="Lato"/>
              </a:defRPr>
            </a:lvl8pPr>
            <a:lvl9pPr lvl="8" algn="ctr">
              <a:spcBef>
                <a:spcPts val="0"/>
              </a:spcBef>
              <a:spcAft>
                <a:spcPts val="0"/>
              </a:spcAft>
              <a:buClr>
                <a:schemeClr val="lt1"/>
              </a:buClr>
              <a:buSzPts val="3200"/>
              <a:buFont typeface="Lato"/>
              <a:buNone/>
              <a:defRPr>
                <a:solidFill>
                  <a:schemeClr val="lt1"/>
                </a:solidFill>
                <a:latin typeface="Lato"/>
                <a:ea typeface="Lato"/>
                <a:cs typeface="Lato"/>
                <a:sym typeface="Lato"/>
              </a:defRPr>
            </a:lvl9pPr>
          </a:lstStyle>
          <a:p>
            <a:endParaRPr/>
          </a:p>
        </p:txBody>
      </p:sp>
      <p:sp>
        <p:nvSpPr>
          <p:cNvPr id="13" name="Google Shape;13;p2"/>
          <p:cNvSpPr txBox="1">
            <a:spLocks noGrp="1"/>
          </p:cNvSpPr>
          <p:nvPr>
            <p:ph type="subTitle" idx="1"/>
          </p:nvPr>
        </p:nvSpPr>
        <p:spPr>
          <a:xfrm>
            <a:off x="3096363" y="3266930"/>
            <a:ext cx="2951400" cy="701400"/>
          </a:xfrm>
          <a:prstGeom prst="rect">
            <a:avLst/>
          </a:prstGeom>
        </p:spPr>
        <p:txBody>
          <a:bodyPr spcFirstLastPara="1" wrap="square" lIns="91425" tIns="91425" rIns="91425" bIns="91425" anchor="b" anchorCtr="0">
            <a:normAutofit/>
          </a:bodyPr>
          <a:lstStyle>
            <a:lvl1pPr lvl="0" algn="ctr">
              <a:lnSpc>
                <a:spcPct val="100000"/>
              </a:lnSpc>
              <a:spcBef>
                <a:spcPts val="0"/>
              </a:spcBef>
              <a:spcAft>
                <a:spcPts val="0"/>
              </a:spcAft>
              <a:buClr>
                <a:schemeClr val="lt1"/>
              </a:buClr>
              <a:buSzPts val="1800"/>
              <a:buFont typeface="Playfair Display"/>
              <a:buNone/>
              <a:defRPr b="1">
                <a:solidFill>
                  <a:schemeClr val="lt1"/>
                </a:solidFill>
                <a:latin typeface="Playfair Display"/>
                <a:ea typeface="Playfair Display"/>
                <a:cs typeface="Playfair Display"/>
                <a:sym typeface="Playfair Display"/>
              </a:defRPr>
            </a:lvl1pPr>
            <a:lvl2pPr lvl="1"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2pPr>
            <a:lvl3pPr lvl="2"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3pPr>
            <a:lvl4pPr lvl="3"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4pPr>
            <a:lvl5pPr lvl="4"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5pPr>
            <a:lvl6pPr lvl="5"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6pPr>
            <a:lvl7pPr lvl="6"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7pPr>
            <a:lvl8pPr lvl="7"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8pPr>
            <a:lvl9pPr lvl="8"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9pPr>
          </a:lstStyle>
          <a:p>
            <a:endParaRPr/>
          </a:p>
        </p:txBody>
      </p:sp>
      <p:sp>
        <p:nvSpPr>
          <p:cNvPr id="14" name="Google Shape;14;p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11"/>
          <p:cNvSpPr txBox="1">
            <a:spLocks noGrp="1"/>
          </p:cNvSpPr>
          <p:nvPr>
            <p:ph type="title" hasCustomPrompt="1"/>
          </p:nvPr>
        </p:nvSpPr>
        <p:spPr>
          <a:xfrm>
            <a:off x="311700" y="1233100"/>
            <a:ext cx="8520600" cy="1610100"/>
          </a:xfrm>
          <a:prstGeom prst="rect">
            <a:avLst/>
          </a:prstGeom>
        </p:spPr>
        <p:txBody>
          <a:bodyPr spcFirstLastPara="1" wrap="square" lIns="91425" tIns="91425" rIns="91425" bIns="91425" anchor="b" anchorCtr="0">
            <a:normAutofit/>
          </a:bodyPr>
          <a:lstStyle>
            <a:lvl1pPr lvl="0" algn="ctr">
              <a:spcBef>
                <a:spcPts val="0"/>
              </a:spcBef>
              <a:spcAft>
                <a:spcPts val="0"/>
              </a:spcAft>
              <a:buSzPts val="10000"/>
              <a:buFont typeface="Lato"/>
              <a:buNone/>
              <a:defRPr sz="10000">
                <a:latin typeface="Lato"/>
                <a:ea typeface="Lato"/>
                <a:cs typeface="Lato"/>
                <a:sym typeface="Lato"/>
              </a:defRPr>
            </a:lvl1pPr>
            <a:lvl2pPr lvl="1" algn="ctr">
              <a:spcBef>
                <a:spcPts val="0"/>
              </a:spcBef>
              <a:spcAft>
                <a:spcPts val="0"/>
              </a:spcAft>
              <a:buSzPts val="10000"/>
              <a:buFont typeface="Lato"/>
              <a:buNone/>
              <a:defRPr sz="10000">
                <a:latin typeface="Lato"/>
                <a:ea typeface="Lato"/>
                <a:cs typeface="Lato"/>
                <a:sym typeface="Lato"/>
              </a:defRPr>
            </a:lvl2pPr>
            <a:lvl3pPr lvl="2" algn="ctr">
              <a:spcBef>
                <a:spcPts val="0"/>
              </a:spcBef>
              <a:spcAft>
                <a:spcPts val="0"/>
              </a:spcAft>
              <a:buSzPts val="10000"/>
              <a:buFont typeface="Lato"/>
              <a:buNone/>
              <a:defRPr sz="10000">
                <a:latin typeface="Lato"/>
                <a:ea typeface="Lato"/>
                <a:cs typeface="Lato"/>
                <a:sym typeface="Lato"/>
              </a:defRPr>
            </a:lvl3pPr>
            <a:lvl4pPr lvl="3" algn="ctr">
              <a:spcBef>
                <a:spcPts val="0"/>
              </a:spcBef>
              <a:spcAft>
                <a:spcPts val="0"/>
              </a:spcAft>
              <a:buSzPts val="10000"/>
              <a:buFont typeface="Lato"/>
              <a:buNone/>
              <a:defRPr sz="10000">
                <a:latin typeface="Lato"/>
                <a:ea typeface="Lato"/>
                <a:cs typeface="Lato"/>
                <a:sym typeface="Lato"/>
              </a:defRPr>
            </a:lvl4pPr>
            <a:lvl5pPr lvl="4" algn="ctr">
              <a:spcBef>
                <a:spcPts val="0"/>
              </a:spcBef>
              <a:spcAft>
                <a:spcPts val="0"/>
              </a:spcAft>
              <a:buSzPts val="10000"/>
              <a:buFont typeface="Lato"/>
              <a:buNone/>
              <a:defRPr sz="10000">
                <a:latin typeface="Lato"/>
                <a:ea typeface="Lato"/>
                <a:cs typeface="Lato"/>
                <a:sym typeface="Lato"/>
              </a:defRPr>
            </a:lvl5pPr>
            <a:lvl6pPr lvl="5" algn="ctr">
              <a:spcBef>
                <a:spcPts val="0"/>
              </a:spcBef>
              <a:spcAft>
                <a:spcPts val="0"/>
              </a:spcAft>
              <a:buSzPts val="10000"/>
              <a:buFont typeface="Lato"/>
              <a:buNone/>
              <a:defRPr sz="10000">
                <a:latin typeface="Lato"/>
                <a:ea typeface="Lato"/>
                <a:cs typeface="Lato"/>
                <a:sym typeface="Lato"/>
              </a:defRPr>
            </a:lvl6pPr>
            <a:lvl7pPr lvl="6" algn="ctr">
              <a:spcBef>
                <a:spcPts val="0"/>
              </a:spcBef>
              <a:spcAft>
                <a:spcPts val="0"/>
              </a:spcAft>
              <a:buSzPts val="10000"/>
              <a:buFont typeface="Lato"/>
              <a:buNone/>
              <a:defRPr sz="10000">
                <a:latin typeface="Lato"/>
                <a:ea typeface="Lato"/>
                <a:cs typeface="Lato"/>
                <a:sym typeface="Lato"/>
              </a:defRPr>
            </a:lvl7pPr>
            <a:lvl8pPr lvl="7" algn="ctr">
              <a:spcBef>
                <a:spcPts val="0"/>
              </a:spcBef>
              <a:spcAft>
                <a:spcPts val="0"/>
              </a:spcAft>
              <a:buSzPts val="10000"/>
              <a:buFont typeface="Lato"/>
              <a:buNone/>
              <a:defRPr sz="10000">
                <a:latin typeface="Lato"/>
                <a:ea typeface="Lato"/>
                <a:cs typeface="Lato"/>
                <a:sym typeface="Lato"/>
              </a:defRPr>
            </a:lvl8pPr>
            <a:lvl9pPr lvl="8" algn="ctr">
              <a:spcBef>
                <a:spcPts val="0"/>
              </a:spcBef>
              <a:spcAft>
                <a:spcPts val="0"/>
              </a:spcAft>
              <a:buSzPts val="10000"/>
              <a:buFont typeface="Lato"/>
              <a:buNone/>
              <a:defRPr sz="10000">
                <a:latin typeface="Lato"/>
                <a:ea typeface="Lato"/>
                <a:cs typeface="Lato"/>
                <a:sym typeface="Lato"/>
              </a:defRPr>
            </a:lvl9pPr>
          </a:lstStyle>
          <a:p>
            <a:r>
              <a:t>xx%</a:t>
            </a:r>
          </a:p>
        </p:txBody>
      </p:sp>
      <p:sp>
        <p:nvSpPr>
          <p:cNvPr id="51" name="Google Shape;51;p11"/>
          <p:cNvSpPr txBox="1">
            <a:spLocks noGrp="1"/>
          </p:cNvSpPr>
          <p:nvPr>
            <p:ph type="body" idx="1"/>
          </p:nvPr>
        </p:nvSpPr>
        <p:spPr>
          <a:xfrm>
            <a:off x="311700" y="2919450"/>
            <a:ext cx="85206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2" name="Google Shape;52;p11"/>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509550" y="1423875"/>
            <a:ext cx="8124900" cy="17982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1pPr>
            <a:lvl2pPr lvl="1"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2pPr>
            <a:lvl3pPr lvl="2"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3pPr>
            <a:lvl4pPr lvl="3"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4pPr>
            <a:lvl5pPr lvl="4"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5pPr>
            <a:lvl6pPr lvl="5"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6pPr>
            <a:lvl7pPr lvl="6"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7pPr>
            <a:lvl8pPr lvl="7"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8pPr>
            <a:lvl9pPr lvl="8"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9pPr>
          </a:lstStyle>
          <a:p>
            <a:endParaRPr/>
          </a:p>
        </p:txBody>
      </p:sp>
      <p:sp>
        <p:nvSpPr>
          <p:cNvPr id="17" name="Google Shape;17;p3"/>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1" name="Google Shape;21;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2" name="Google Shape;22;p4"/>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3"/>
        <p:cNvGrpSpPr/>
        <p:nvPr/>
      </p:nvGrpSpPr>
      <p:grpSpPr>
        <a:xfrm>
          <a:off x="0" y="0"/>
          <a:ext cx="0" cy="0"/>
          <a:chOff x="0" y="0"/>
          <a:chExt cx="0" cy="0"/>
        </a:xfrm>
      </p:grpSpPr>
      <p:sp>
        <p:nvSpPr>
          <p:cNvPr id="24" name="Google Shape;24;p5"/>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5" name="Google Shape;25;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6" name="Google Shape;26;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7" name="Google Shape;27;p5"/>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30" name="Google Shape;30;p6"/>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1"/>
        <p:cNvGrpSpPr/>
        <p:nvPr/>
      </p:nvGrpSpPr>
      <p:grpSpPr>
        <a:xfrm>
          <a:off x="0" y="0"/>
          <a:ext cx="0" cy="0"/>
          <a:chOff x="0" y="0"/>
          <a:chExt cx="0" cy="0"/>
        </a:xfrm>
      </p:grpSpPr>
      <p:sp>
        <p:nvSpPr>
          <p:cNvPr id="32" name="Google Shape;32;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3" name="Google Shape;33;p7"/>
          <p:cNvSpPr txBox="1">
            <a:spLocks noGrp="1"/>
          </p:cNvSpPr>
          <p:nvPr>
            <p:ph type="body" idx="1"/>
          </p:nvPr>
        </p:nvSpPr>
        <p:spPr>
          <a:xfrm>
            <a:off x="311700" y="1391378"/>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4" name="Google Shape;34;p7"/>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2"/>
        </a:solidFill>
        <a:effectLst/>
      </p:bgPr>
    </p:bg>
    <p:spTree>
      <p:nvGrpSpPr>
        <p:cNvPr id="1" name="Shape 35"/>
        <p:cNvGrpSpPr/>
        <p:nvPr/>
      </p:nvGrpSpPr>
      <p:grpSpPr>
        <a:xfrm>
          <a:off x="0" y="0"/>
          <a:ext cx="0" cy="0"/>
          <a:chOff x="0" y="0"/>
          <a:chExt cx="0" cy="0"/>
        </a:xfrm>
      </p:grpSpPr>
      <p:sp>
        <p:nvSpPr>
          <p:cNvPr id="36" name="Google Shape;36;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800"/>
              <a:buFont typeface="Lato"/>
              <a:buNone/>
              <a:defRPr sz="4800" b="0">
                <a:solidFill>
                  <a:schemeClr val="lt1"/>
                </a:solidFill>
                <a:latin typeface="Lato"/>
                <a:ea typeface="Lato"/>
                <a:cs typeface="Lato"/>
                <a:sym typeface="Lato"/>
              </a:defRPr>
            </a:lvl1pPr>
            <a:lvl2pPr lvl="1">
              <a:spcBef>
                <a:spcPts val="0"/>
              </a:spcBef>
              <a:spcAft>
                <a:spcPts val="0"/>
              </a:spcAft>
              <a:buClr>
                <a:schemeClr val="lt1"/>
              </a:buClr>
              <a:buSzPts val="4800"/>
              <a:buFont typeface="Lato"/>
              <a:buNone/>
              <a:defRPr sz="4800" b="0">
                <a:solidFill>
                  <a:schemeClr val="lt1"/>
                </a:solidFill>
                <a:latin typeface="Lato"/>
                <a:ea typeface="Lato"/>
                <a:cs typeface="Lato"/>
                <a:sym typeface="Lato"/>
              </a:defRPr>
            </a:lvl2pPr>
            <a:lvl3pPr lvl="2">
              <a:spcBef>
                <a:spcPts val="0"/>
              </a:spcBef>
              <a:spcAft>
                <a:spcPts val="0"/>
              </a:spcAft>
              <a:buClr>
                <a:schemeClr val="lt1"/>
              </a:buClr>
              <a:buSzPts val="4800"/>
              <a:buFont typeface="Lato"/>
              <a:buNone/>
              <a:defRPr sz="4800" b="0">
                <a:solidFill>
                  <a:schemeClr val="lt1"/>
                </a:solidFill>
                <a:latin typeface="Lato"/>
                <a:ea typeface="Lato"/>
                <a:cs typeface="Lato"/>
                <a:sym typeface="Lato"/>
              </a:defRPr>
            </a:lvl3pPr>
            <a:lvl4pPr lvl="3">
              <a:spcBef>
                <a:spcPts val="0"/>
              </a:spcBef>
              <a:spcAft>
                <a:spcPts val="0"/>
              </a:spcAft>
              <a:buClr>
                <a:schemeClr val="lt1"/>
              </a:buClr>
              <a:buSzPts val="4800"/>
              <a:buFont typeface="Lato"/>
              <a:buNone/>
              <a:defRPr sz="4800" b="0">
                <a:solidFill>
                  <a:schemeClr val="lt1"/>
                </a:solidFill>
                <a:latin typeface="Lato"/>
                <a:ea typeface="Lato"/>
                <a:cs typeface="Lato"/>
                <a:sym typeface="Lato"/>
              </a:defRPr>
            </a:lvl4pPr>
            <a:lvl5pPr lvl="4">
              <a:spcBef>
                <a:spcPts val="0"/>
              </a:spcBef>
              <a:spcAft>
                <a:spcPts val="0"/>
              </a:spcAft>
              <a:buClr>
                <a:schemeClr val="lt1"/>
              </a:buClr>
              <a:buSzPts val="4800"/>
              <a:buFont typeface="Lato"/>
              <a:buNone/>
              <a:defRPr sz="4800" b="0">
                <a:solidFill>
                  <a:schemeClr val="lt1"/>
                </a:solidFill>
                <a:latin typeface="Lato"/>
                <a:ea typeface="Lato"/>
                <a:cs typeface="Lato"/>
                <a:sym typeface="Lato"/>
              </a:defRPr>
            </a:lvl5pPr>
            <a:lvl6pPr lvl="5">
              <a:spcBef>
                <a:spcPts val="0"/>
              </a:spcBef>
              <a:spcAft>
                <a:spcPts val="0"/>
              </a:spcAft>
              <a:buClr>
                <a:schemeClr val="lt1"/>
              </a:buClr>
              <a:buSzPts val="4800"/>
              <a:buFont typeface="Lato"/>
              <a:buNone/>
              <a:defRPr sz="4800" b="0">
                <a:solidFill>
                  <a:schemeClr val="lt1"/>
                </a:solidFill>
                <a:latin typeface="Lato"/>
                <a:ea typeface="Lato"/>
                <a:cs typeface="Lato"/>
                <a:sym typeface="Lato"/>
              </a:defRPr>
            </a:lvl6pPr>
            <a:lvl7pPr lvl="6">
              <a:spcBef>
                <a:spcPts val="0"/>
              </a:spcBef>
              <a:spcAft>
                <a:spcPts val="0"/>
              </a:spcAft>
              <a:buClr>
                <a:schemeClr val="lt1"/>
              </a:buClr>
              <a:buSzPts val="4800"/>
              <a:buFont typeface="Lato"/>
              <a:buNone/>
              <a:defRPr sz="4800" b="0">
                <a:solidFill>
                  <a:schemeClr val="lt1"/>
                </a:solidFill>
                <a:latin typeface="Lato"/>
                <a:ea typeface="Lato"/>
                <a:cs typeface="Lato"/>
                <a:sym typeface="Lato"/>
              </a:defRPr>
            </a:lvl7pPr>
            <a:lvl8pPr lvl="7">
              <a:spcBef>
                <a:spcPts val="0"/>
              </a:spcBef>
              <a:spcAft>
                <a:spcPts val="0"/>
              </a:spcAft>
              <a:buClr>
                <a:schemeClr val="lt1"/>
              </a:buClr>
              <a:buSzPts val="4800"/>
              <a:buFont typeface="Lato"/>
              <a:buNone/>
              <a:defRPr sz="4800" b="0">
                <a:solidFill>
                  <a:schemeClr val="lt1"/>
                </a:solidFill>
                <a:latin typeface="Lato"/>
                <a:ea typeface="Lato"/>
                <a:cs typeface="Lato"/>
                <a:sym typeface="Lato"/>
              </a:defRPr>
            </a:lvl8pPr>
            <a:lvl9pPr lvl="8">
              <a:spcBef>
                <a:spcPts val="0"/>
              </a:spcBef>
              <a:spcAft>
                <a:spcPts val="0"/>
              </a:spcAft>
              <a:buClr>
                <a:schemeClr val="lt1"/>
              </a:buClr>
              <a:buSzPts val="4800"/>
              <a:buFont typeface="Lato"/>
              <a:buNone/>
              <a:defRPr sz="4800" b="0">
                <a:solidFill>
                  <a:schemeClr val="lt1"/>
                </a:solidFill>
                <a:latin typeface="Lato"/>
                <a:ea typeface="Lato"/>
                <a:cs typeface="Lato"/>
                <a:sym typeface="Lato"/>
              </a:defRPr>
            </a:lvl9pPr>
          </a:lstStyle>
          <a:p>
            <a:endParaRPr/>
          </a:p>
        </p:txBody>
      </p:sp>
      <p:sp>
        <p:nvSpPr>
          <p:cNvPr id="37" name="Google Shape;37;p8"/>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8"/>
        <p:cNvGrpSpPr/>
        <p:nvPr/>
      </p:nvGrpSpPr>
      <p:grpSpPr>
        <a:xfrm>
          <a:off x="0" y="0"/>
          <a:ext cx="0" cy="0"/>
          <a:chOff x="0" y="0"/>
          <a:chExt cx="0" cy="0"/>
        </a:xfrm>
      </p:grpSpPr>
      <p:sp>
        <p:nvSpPr>
          <p:cNvPr id="39" name="Google Shape;39;p9"/>
          <p:cNvSpPr/>
          <p:nvPr/>
        </p:nvSpPr>
        <p:spPr>
          <a:xfrm>
            <a:off x="4572000" y="-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0" name="Google Shape;40;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1" name="Google Shape;41;p9"/>
          <p:cNvSpPr txBox="1">
            <a:spLocks noGrp="1"/>
          </p:cNvSpPr>
          <p:nvPr>
            <p:ph type="title"/>
          </p:nvPr>
        </p:nvSpPr>
        <p:spPr>
          <a:xfrm>
            <a:off x="265500" y="1107950"/>
            <a:ext cx="4045200" cy="16836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2" name="Google Shape;42;p9"/>
          <p:cNvSpPr txBox="1">
            <a:spLocks noGrp="1"/>
          </p:cNvSpPr>
          <p:nvPr>
            <p:ph type="subTitle" idx="1"/>
          </p:nvPr>
        </p:nvSpPr>
        <p:spPr>
          <a:xfrm>
            <a:off x="265500" y="2845201"/>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3" name="Google Shape;43;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44" name="Google Shape;44;p9"/>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5"/>
        <p:cNvGrpSpPr/>
        <p:nvPr/>
      </p:nvGrpSpPr>
      <p:grpSpPr>
        <a:xfrm>
          <a:off x="0" y="0"/>
          <a:ext cx="0" cy="0"/>
          <a:chOff x="0" y="0"/>
          <a:chExt cx="0" cy="0"/>
        </a:xfrm>
      </p:grpSpPr>
      <p:sp>
        <p:nvSpPr>
          <p:cNvPr id="46" name="Google Shape;46;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7" name="Google Shape;47;p10"/>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coral">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391350"/>
            <a:ext cx="8520600" cy="6261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1pPr>
            <a:lvl2pPr lvl="1">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2pPr>
            <a:lvl3pPr lvl="2">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3pPr>
            <a:lvl4pPr lvl="3">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4pPr>
            <a:lvl5pPr lvl="4">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5pPr>
            <a:lvl6pPr lvl="5">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6pPr>
            <a:lvl7pPr lvl="6">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7pPr>
            <a:lvl8pPr lvl="7">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8pPr>
            <a:lvl9pPr lvl="8">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marL="914400" lvl="1"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2pPr>
            <a:lvl3pPr marL="1371600" lvl="2"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3pPr>
            <a:lvl4pPr marL="1828800" lvl="3"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4pPr>
            <a:lvl5pPr marL="2286000" lvl="4"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5pPr>
            <a:lvl6pPr marL="2743200" lvl="5"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6pPr>
            <a:lvl7pPr marL="3200400" lvl="6"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7pPr>
            <a:lvl8pPr marL="3657600" lvl="7"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8pPr>
            <a:lvl9pPr marL="4114800" lvl="8"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ja"/>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7.jpg"/></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medium-company.com/%E3%82%B7%E3%83%BC%E3%82%B1%E3%83%B3%E3%82%B9%E5%9B%B3/#i-2" TargetMode="External"/><Relationship Id="rId7" Type="http://schemas.openxmlformats.org/officeDocument/2006/relationships/hyperlink" Target="https://chat.openai.com/" TargetMode="External"/><Relationship Id="rId2" Type="http://schemas.openxmlformats.org/officeDocument/2006/relationships/notesSlide" Target="../notesSlides/notesSlide24.xml"/><Relationship Id="rId1" Type="http://schemas.openxmlformats.org/officeDocument/2006/relationships/slideLayout" Target="../slideLayouts/slideLayout3.xml"/><Relationship Id="rId6" Type="http://schemas.openxmlformats.org/officeDocument/2006/relationships/hyperlink" Target="https://docs.github.com/ja/copilot/github-copilot-chat/using-github-copilot-chat" TargetMode="External"/><Relationship Id="rId5" Type="http://schemas.openxmlformats.org/officeDocument/2006/relationships/hyperlink" Target="https://qiita.com/HideakiSaito/items/e5b20fc61dd209878a58" TargetMode="External"/><Relationship Id="rId4" Type="http://schemas.openxmlformats.org/officeDocument/2006/relationships/hyperlink" Target="https://mermaid.js.org/intro/"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3"/>
          <p:cNvSpPr txBox="1">
            <a:spLocks noGrp="1"/>
          </p:cNvSpPr>
          <p:nvPr>
            <p:ph type="ctrTitle"/>
          </p:nvPr>
        </p:nvSpPr>
        <p:spPr>
          <a:xfrm>
            <a:off x="3096250" y="1627200"/>
            <a:ext cx="2951400" cy="15843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ja"/>
              <a:t>AI勉強会 8月</a:t>
            </a:r>
            <a:endParaRPr/>
          </a:p>
        </p:txBody>
      </p:sp>
      <p:sp>
        <p:nvSpPr>
          <p:cNvPr id="60" name="Google Shape;60;p13"/>
          <p:cNvSpPr txBox="1">
            <a:spLocks noGrp="1"/>
          </p:cNvSpPr>
          <p:nvPr>
            <p:ph type="subTitle" idx="1"/>
          </p:nvPr>
        </p:nvSpPr>
        <p:spPr>
          <a:xfrm>
            <a:off x="3096363" y="3266930"/>
            <a:ext cx="2951400" cy="7014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ja"/>
              <a:t>安部雄大</a:t>
            </a:r>
            <a:endParaRPr/>
          </a:p>
        </p:txBody>
      </p:sp>
      <p:sp>
        <p:nvSpPr>
          <p:cNvPr id="61" name="Google Shape;61;p13"/>
          <p:cNvSpPr txBox="1"/>
          <p:nvPr/>
        </p:nvSpPr>
        <p:spPr>
          <a:xfrm>
            <a:off x="3370950" y="2746400"/>
            <a:ext cx="2482200" cy="465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2"/>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ja"/>
              <a:t>プロンプト</a:t>
            </a:r>
            <a:endParaRPr/>
          </a:p>
        </p:txBody>
      </p:sp>
      <p:pic>
        <p:nvPicPr>
          <p:cNvPr id="109" name="Google Shape;109;p22"/>
          <p:cNvPicPr preferRelativeResize="0"/>
          <p:nvPr/>
        </p:nvPicPr>
        <p:blipFill>
          <a:blip r:embed="rId3">
            <a:alphaModFix/>
          </a:blip>
          <a:stretch>
            <a:fillRect/>
          </a:stretch>
        </p:blipFill>
        <p:spPr>
          <a:xfrm>
            <a:off x="461963" y="2247888"/>
            <a:ext cx="8220075" cy="6477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pic>
        <p:nvPicPr>
          <p:cNvPr id="114" name="Google Shape;114;p23"/>
          <p:cNvPicPr preferRelativeResize="0"/>
          <p:nvPr/>
        </p:nvPicPr>
        <p:blipFill>
          <a:blip r:embed="rId3">
            <a:alphaModFix/>
          </a:blip>
          <a:stretch>
            <a:fillRect/>
          </a:stretch>
        </p:blipFill>
        <p:spPr>
          <a:xfrm>
            <a:off x="3998950" y="914050"/>
            <a:ext cx="4822650" cy="4063074"/>
          </a:xfrm>
          <a:prstGeom prst="rect">
            <a:avLst/>
          </a:prstGeom>
          <a:noFill/>
          <a:ln>
            <a:noFill/>
          </a:ln>
        </p:spPr>
      </p:pic>
      <p:pic>
        <p:nvPicPr>
          <p:cNvPr id="115" name="Google Shape;115;p23"/>
          <p:cNvPicPr preferRelativeResize="0"/>
          <p:nvPr/>
        </p:nvPicPr>
        <p:blipFill rotWithShape="1">
          <a:blip r:embed="rId4">
            <a:alphaModFix/>
          </a:blip>
          <a:srcRect l="10586" t="9785" r="10412" b="9873"/>
          <a:stretch/>
        </p:blipFill>
        <p:spPr>
          <a:xfrm>
            <a:off x="344695" y="1130600"/>
            <a:ext cx="3481656" cy="3797399"/>
          </a:xfrm>
          <a:prstGeom prst="rect">
            <a:avLst/>
          </a:prstGeom>
          <a:noFill/>
          <a:ln>
            <a:noFill/>
          </a:ln>
        </p:spPr>
      </p:pic>
      <p:sp>
        <p:nvSpPr>
          <p:cNvPr id="116" name="Google Shape;116;p23"/>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ja" sz="2000">
                <a:latin typeface="Lato"/>
                <a:ea typeface="Lato"/>
                <a:cs typeface="Lato"/>
                <a:sym typeface="Lato"/>
              </a:rPr>
              <a:t>Q：ECサイトのログイン処理のシーケンス図を表現して</a:t>
            </a:r>
            <a:endParaRPr sz="2000">
              <a:latin typeface="Lato"/>
              <a:ea typeface="Lato"/>
              <a:cs typeface="Lato"/>
              <a:sym typeface="Lato"/>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4"/>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ja" sz="2000">
                <a:latin typeface="Lato"/>
                <a:ea typeface="Lato"/>
                <a:cs typeface="Lato"/>
                <a:sym typeface="Lato"/>
              </a:rPr>
              <a:t>結果</a:t>
            </a:r>
            <a:endParaRPr sz="2000">
              <a:latin typeface="Lato"/>
              <a:ea typeface="Lato"/>
              <a:cs typeface="Lato"/>
              <a:sym typeface="Lato"/>
            </a:endParaRPr>
          </a:p>
        </p:txBody>
      </p:sp>
      <p:sp>
        <p:nvSpPr>
          <p:cNvPr id="122" name="Google Shape;122;p2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55600" algn="l" rtl="0">
              <a:lnSpc>
                <a:spcPct val="150000"/>
              </a:lnSpc>
              <a:spcBef>
                <a:spcPts val="0"/>
              </a:spcBef>
              <a:spcAft>
                <a:spcPts val="0"/>
              </a:spcAft>
              <a:buSzPts val="2000"/>
              <a:buChar char="●"/>
            </a:pPr>
            <a:r>
              <a:rPr lang="ja" sz="2000"/>
              <a:t>中々行けている・成功している</a:t>
            </a:r>
            <a:endParaRPr sz="2000"/>
          </a:p>
          <a:p>
            <a:pPr marL="914400" lvl="1" indent="-330200" algn="l" rtl="0">
              <a:lnSpc>
                <a:spcPct val="150000"/>
              </a:lnSpc>
              <a:spcBef>
                <a:spcPts val="0"/>
              </a:spcBef>
              <a:spcAft>
                <a:spcPts val="0"/>
              </a:spcAft>
              <a:buSzPts val="1600"/>
              <a:buChar char="○"/>
            </a:pPr>
            <a:r>
              <a:rPr lang="ja" sz="1600"/>
              <a:t>一般的な処理を適切でかつ簡潔な流れを表現できている。</a:t>
            </a:r>
            <a:endParaRPr sz="1600"/>
          </a:p>
          <a:p>
            <a:pPr marL="1371600" lvl="2" indent="-330200" algn="l" rtl="0">
              <a:lnSpc>
                <a:spcPct val="150000"/>
              </a:lnSpc>
              <a:spcBef>
                <a:spcPts val="0"/>
              </a:spcBef>
              <a:spcAft>
                <a:spcPts val="0"/>
              </a:spcAft>
              <a:buSzPts val="1600"/>
              <a:buChar char="■"/>
            </a:pPr>
            <a:r>
              <a:rPr lang="ja" sz="1600"/>
              <a:t>ログイン処理のシーケンス図はよく目にするので、できて当たり前なのかもしれない</a:t>
            </a:r>
            <a:endParaRPr sz="1600"/>
          </a:p>
          <a:p>
            <a:pPr marL="914400" lvl="1" indent="-330200" algn="l" rtl="0">
              <a:lnSpc>
                <a:spcPct val="150000"/>
              </a:lnSpc>
              <a:spcBef>
                <a:spcPts val="0"/>
              </a:spcBef>
              <a:spcAft>
                <a:spcPts val="0"/>
              </a:spcAft>
              <a:buSzPts val="1600"/>
              <a:buChar char="○"/>
            </a:pPr>
            <a:r>
              <a:rPr lang="ja" sz="1600"/>
              <a:t>残念だった部分</a:t>
            </a:r>
            <a:endParaRPr sz="1600"/>
          </a:p>
          <a:p>
            <a:pPr marL="1371600" lvl="2" indent="-330200" algn="l" rtl="0">
              <a:lnSpc>
                <a:spcPct val="150000"/>
              </a:lnSpc>
              <a:spcBef>
                <a:spcPts val="0"/>
              </a:spcBef>
              <a:spcAft>
                <a:spcPts val="0"/>
              </a:spcAft>
              <a:buSzPts val="1600"/>
              <a:buChar char="■"/>
            </a:pPr>
            <a:r>
              <a:rPr lang="ja" sz="1600"/>
              <a:t>User部分はActorで表現して欲しかった</a:t>
            </a:r>
            <a:endParaRPr sz="16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5"/>
          <p:cNvSpPr txBox="1">
            <a:spLocks noGrp="1"/>
          </p:cNvSpPr>
          <p:nvPr>
            <p:ph type="title"/>
          </p:nvPr>
        </p:nvSpPr>
        <p:spPr>
          <a:xfrm>
            <a:off x="1762650" y="526350"/>
            <a:ext cx="5618700" cy="4090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ja" sz="2800"/>
              <a:t>自分が実現したい</a:t>
            </a:r>
            <a:br>
              <a:rPr lang="ja" sz="2800"/>
            </a:br>
            <a:r>
              <a:rPr lang="ja" sz="2800"/>
              <a:t>シーケンス図を表現してもらう</a:t>
            </a:r>
            <a:endParaRPr sz="23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6"/>
          <p:cNvSpPr txBox="1">
            <a:spLocks noGrp="1"/>
          </p:cNvSpPr>
          <p:nvPr>
            <p:ph type="title"/>
          </p:nvPr>
        </p:nvSpPr>
        <p:spPr>
          <a:xfrm>
            <a:off x="311700" y="328525"/>
            <a:ext cx="8520600" cy="626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ja"/>
              <a:t>実現したいシーケンス図</a:t>
            </a:r>
            <a:endParaRPr/>
          </a:p>
        </p:txBody>
      </p:sp>
      <p:pic>
        <p:nvPicPr>
          <p:cNvPr id="133" name="Google Shape;133;p26"/>
          <p:cNvPicPr preferRelativeResize="0"/>
          <p:nvPr/>
        </p:nvPicPr>
        <p:blipFill rotWithShape="1">
          <a:blip r:embed="rId3">
            <a:alphaModFix/>
          </a:blip>
          <a:srcRect b="5276"/>
          <a:stretch/>
        </p:blipFill>
        <p:spPr>
          <a:xfrm>
            <a:off x="1643750" y="911650"/>
            <a:ext cx="5809800" cy="41273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7"/>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ja"/>
              <a:t>プロンプト</a:t>
            </a:r>
            <a:endParaRPr/>
          </a:p>
        </p:txBody>
      </p:sp>
      <p:sp>
        <p:nvSpPr>
          <p:cNvPr id="139" name="Google Shape;139;p27"/>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ja"/>
              <a:t>ChatGPT, GitHub Copilot Chat</a:t>
            </a:r>
            <a:endParaRPr/>
          </a:p>
        </p:txBody>
      </p:sp>
      <p:pic>
        <p:nvPicPr>
          <p:cNvPr id="140" name="Google Shape;140;p27"/>
          <p:cNvPicPr preferRelativeResize="0"/>
          <p:nvPr/>
        </p:nvPicPr>
        <p:blipFill>
          <a:blip r:embed="rId3">
            <a:alphaModFix/>
          </a:blip>
          <a:stretch>
            <a:fillRect/>
          </a:stretch>
        </p:blipFill>
        <p:spPr>
          <a:xfrm>
            <a:off x="309563" y="1682550"/>
            <a:ext cx="8524875" cy="29718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8"/>
          <p:cNvSpPr txBox="1">
            <a:spLocks noGrp="1"/>
          </p:cNvSpPr>
          <p:nvPr>
            <p:ph type="title"/>
          </p:nvPr>
        </p:nvSpPr>
        <p:spPr>
          <a:xfrm>
            <a:off x="311700" y="328525"/>
            <a:ext cx="8520600" cy="626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ja">
                <a:latin typeface="Lato"/>
                <a:ea typeface="Lato"/>
                <a:cs typeface="Lato"/>
                <a:sym typeface="Lato"/>
              </a:rPr>
              <a:t>No.1：ChatGPT (GPT3.5 turbo)</a:t>
            </a:r>
            <a:endParaRPr>
              <a:latin typeface="Lato"/>
              <a:ea typeface="Lato"/>
              <a:cs typeface="Lato"/>
              <a:sym typeface="Lato"/>
            </a:endParaRPr>
          </a:p>
        </p:txBody>
      </p:sp>
      <p:pic>
        <p:nvPicPr>
          <p:cNvPr id="146" name="Google Shape;146;p28"/>
          <p:cNvPicPr preferRelativeResize="0"/>
          <p:nvPr/>
        </p:nvPicPr>
        <p:blipFill rotWithShape="1">
          <a:blip r:embed="rId3">
            <a:alphaModFix/>
          </a:blip>
          <a:srcRect l="10461" t="4953" r="9621" b="4980"/>
          <a:stretch/>
        </p:blipFill>
        <p:spPr>
          <a:xfrm>
            <a:off x="931925" y="876600"/>
            <a:ext cx="1783893" cy="4125824"/>
          </a:xfrm>
          <a:prstGeom prst="rect">
            <a:avLst/>
          </a:prstGeom>
          <a:noFill/>
          <a:ln>
            <a:noFill/>
          </a:ln>
        </p:spPr>
      </p:pic>
      <p:pic>
        <p:nvPicPr>
          <p:cNvPr id="147" name="Google Shape;147;p28"/>
          <p:cNvPicPr preferRelativeResize="0"/>
          <p:nvPr/>
        </p:nvPicPr>
        <p:blipFill>
          <a:blip r:embed="rId4">
            <a:alphaModFix/>
          </a:blip>
          <a:stretch>
            <a:fillRect/>
          </a:stretch>
        </p:blipFill>
        <p:spPr>
          <a:xfrm>
            <a:off x="3192712" y="822238"/>
            <a:ext cx="4805164" cy="423455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9"/>
          <p:cNvSpPr txBox="1">
            <a:spLocks noGrp="1"/>
          </p:cNvSpPr>
          <p:nvPr>
            <p:ph type="title"/>
          </p:nvPr>
        </p:nvSpPr>
        <p:spPr>
          <a:xfrm>
            <a:off x="311700" y="328525"/>
            <a:ext cx="8520600" cy="626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ja">
                <a:latin typeface="Lato"/>
                <a:ea typeface="Lato"/>
                <a:cs typeface="Lato"/>
                <a:sym typeface="Lato"/>
              </a:rPr>
              <a:t>No.2：ChatGPT (GPT4)</a:t>
            </a:r>
            <a:endParaRPr>
              <a:latin typeface="Lato"/>
              <a:ea typeface="Lato"/>
              <a:cs typeface="Lato"/>
              <a:sym typeface="Lato"/>
            </a:endParaRPr>
          </a:p>
        </p:txBody>
      </p:sp>
      <p:pic>
        <p:nvPicPr>
          <p:cNvPr id="153" name="Google Shape;153;p29"/>
          <p:cNvPicPr preferRelativeResize="0"/>
          <p:nvPr/>
        </p:nvPicPr>
        <p:blipFill rotWithShape="1">
          <a:blip r:embed="rId3">
            <a:alphaModFix/>
          </a:blip>
          <a:srcRect l="9994" t="4745" r="9145" b="4518"/>
          <a:stretch/>
        </p:blipFill>
        <p:spPr>
          <a:xfrm>
            <a:off x="2128575" y="1046850"/>
            <a:ext cx="1954124" cy="3733448"/>
          </a:xfrm>
          <a:prstGeom prst="rect">
            <a:avLst/>
          </a:prstGeom>
          <a:noFill/>
          <a:ln>
            <a:noFill/>
          </a:ln>
        </p:spPr>
      </p:pic>
      <p:pic>
        <p:nvPicPr>
          <p:cNvPr id="154" name="Google Shape;154;p29"/>
          <p:cNvPicPr preferRelativeResize="0"/>
          <p:nvPr/>
        </p:nvPicPr>
        <p:blipFill>
          <a:blip r:embed="rId4">
            <a:alphaModFix/>
          </a:blip>
          <a:stretch>
            <a:fillRect/>
          </a:stretch>
        </p:blipFill>
        <p:spPr>
          <a:xfrm>
            <a:off x="4627850" y="328525"/>
            <a:ext cx="3174650" cy="461910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30"/>
          <p:cNvSpPr txBox="1">
            <a:spLocks noGrp="1"/>
          </p:cNvSpPr>
          <p:nvPr>
            <p:ph type="title"/>
          </p:nvPr>
        </p:nvSpPr>
        <p:spPr>
          <a:xfrm>
            <a:off x="311700" y="328525"/>
            <a:ext cx="8520600" cy="626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ja">
                <a:latin typeface="Lato"/>
                <a:ea typeface="Lato"/>
                <a:cs typeface="Lato"/>
                <a:sym typeface="Lato"/>
              </a:rPr>
              <a:t>No.3：GitHub Copilot Chat</a:t>
            </a:r>
            <a:endParaRPr>
              <a:latin typeface="Lato"/>
              <a:ea typeface="Lato"/>
              <a:cs typeface="Lato"/>
              <a:sym typeface="Lato"/>
            </a:endParaRPr>
          </a:p>
        </p:txBody>
      </p:sp>
      <p:pic>
        <p:nvPicPr>
          <p:cNvPr id="160" name="Google Shape;160;p30"/>
          <p:cNvPicPr preferRelativeResize="0"/>
          <p:nvPr/>
        </p:nvPicPr>
        <p:blipFill rotWithShape="1">
          <a:blip r:embed="rId3">
            <a:alphaModFix/>
          </a:blip>
          <a:srcRect l="10206" t="9175" r="9991" b="9191"/>
          <a:stretch/>
        </p:blipFill>
        <p:spPr>
          <a:xfrm>
            <a:off x="363675" y="1109650"/>
            <a:ext cx="3139749" cy="3566226"/>
          </a:xfrm>
          <a:prstGeom prst="rect">
            <a:avLst/>
          </a:prstGeom>
          <a:noFill/>
          <a:ln>
            <a:noFill/>
          </a:ln>
        </p:spPr>
      </p:pic>
      <p:pic>
        <p:nvPicPr>
          <p:cNvPr id="161" name="Google Shape;161;p30"/>
          <p:cNvPicPr preferRelativeResize="0"/>
          <p:nvPr/>
        </p:nvPicPr>
        <p:blipFill>
          <a:blip r:embed="rId4">
            <a:alphaModFix/>
          </a:blip>
          <a:stretch>
            <a:fillRect/>
          </a:stretch>
        </p:blipFill>
        <p:spPr>
          <a:xfrm>
            <a:off x="3767499" y="905775"/>
            <a:ext cx="4901040" cy="3884074"/>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31"/>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ja" sz="2000">
                <a:latin typeface="Lato"/>
                <a:ea typeface="Lato"/>
                <a:cs typeface="Lato"/>
                <a:sym typeface="Lato"/>
              </a:rPr>
              <a:t>まとめ</a:t>
            </a:r>
            <a:endParaRPr sz="2000">
              <a:latin typeface="Lato"/>
              <a:ea typeface="Lato"/>
              <a:cs typeface="Lato"/>
              <a:sym typeface="Lato"/>
            </a:endParaRPr>
          </a:p>
        </p:txBody>
      </p:sp>
      <p:sp>
        <p:nvSpPr>
          <p:cNvPr id="167" name="Google Shape;167;p31"/>
          <p:cNvSpPr txBox="1">
            <a:spLocks noGrp="1"/>
          </p:cNvSpPr>
          <p:nvPr>
            <p:ph type="body" idx="1"/>
          </p:nvPr>
        </p:nvSpPr>
        <p:spPr>
          <a:xfrm>
            <a:off x="311700" y="1017450"/>
            <a:ext cx="8520600" cy="3735300"/>
          </a:xfrm>
          <a:prstGeom prst="rect">
            <a:avLst/>
          </a:prstGeom>
        </p:spPr>
        <p:txBody>
          <a:bodyPr spcFirstLastPara="1" wrap="square" lIns="91425" tIns="91425" rIns="91425" bIns="91425" anchor="t" anchorCtr="0">
            <a:normAutofit fontScale="85000" lnSpcReduction="10000"/>
          </a:bodyPr>
          <a:lstStyle/>
          <a:p>
            <a:pPr marL="457200" lvl="0" indent="-347345" algn="l" rtl="0">
              <a:lnSpc>
                <a:spcPct val="150000"/>
              </a:lnSpc>
              <a:spcBef>
                <a:spcPts val="0"/>
              </a:spcBef>
              <a:spcAft>
                <a:spcPts val="0"/>
              </a:spcAft>
              <a:buSzPct val="122222"/>
              <a:buChar char="●"/>
            </a:pPr>
            <a:r>
              <a:rPr lang="ja"/>
              <a:t>GPT3.5 turbo</a:t>
            </a:r>
            <a:endParaRPr/>
          </a:p>
          <a:p>
            <a:pPr marL="914400" lvl="1" indent="-304165" algn="l" rtl="0">
              <a:lnSpc>
                <a:spcPct val="150000"/>
              </a:lnSpc>
              <a:spcBef>
                <a:spcPts val="0"/>
              </a:spcBef>
              <a:spcAft>
                <a:spcPts val="0"/>
              </a:spcAft>
              <a:buSzPct val="100000"/>
              <a:buChar char="○"/>
            </a:pPr>
            <a:r>
              <a:rPr lang="ja"/>
              <a:t>手直しが必要そうなコードで返却</a:t>
            </a:r>
            <a:endParaRPr/>
          </a:p>
          <a:p>
            <a:pPr marL="1371600" lvl="2" indent="-304164" algn="l" rtl="0">
              <a:lnSpc>
                <a:spcPct val="150000"/>
              </a:lnSpc>
              <a:spcBef>
                <a:spcPts val="0"/>
              </a:spcBef>
              <a:spcAft>
                <a:spcPts val="0"/>
              </a:spcAft>
              <a:buSzPct val="100000"/>
              <a:buChar char="■"/>
            </a:pPr>
            <a:r>
              <a:rPr lang="ja"/>
              <a:t>そもそも要件とずれている</a:t>
            </a:r>
            <a:endParaRPr/>
          </a:p>
          <a:p>
            <a:pPr marL="1828800" lvl="3" indent="-304164" algn="l" rtl="0">
              <a:lnSpc>
                <a:spcPct val="150000"/>
              </a:lnSpc>
              <a:spcBef>
                <a:spcPts val="0"/>
              </a:spcBef>
              <a:spcAft>
                <a:spcPts val="0"/>
              </a:spcAft>
              <a:buSzPct val="100000"/>
              <a:buChar char="●"/>
            </a:pPr>
            <a:r>
              <a:rPr lang="ja"/>
              <a:t>根本が間違えていたのは痛い、、</a:t>
            </a:r>
            <a:endParaRPr/>
          </a:p>
          <a:p>
            <a:pPr marL="1828800" lvl="3" indent="-304164" algn="l" rtl="0">
              <a:lnSpc>
                <a:spcPct val="150000"/>
              </a:lnSpc>
              <a:spcBef>
                <a:spcPts val="0"/>
              </a:spcBef>
              <a:spcAft>
                <a:spcPts val="0"/>
              </a:spcAft>
              <a:buSzPct val="100000"/>
              <a:buChar char="●"/>
            </a:pPr>
            <a:r>
              <a:rPr lang="ja"/>
              <a:t>ただ、処理は間違えていないので惜しいところである</a:t>
            </a:r>
            <a:endParaRPr/>
          </a:p>
          <a:p>
            <a:pPr marL="457200" lvl="0" indent="-325755" algn="l" rtl="0">
              <a:lnSpc>
                <a:spcPct val="150000"/>
              </a:lnSpc>
              <a:spcBef>
                <a:spcPts val="0"/>
              </a:spcBef>
              <a:spcAft>
                <a:spcPts val="0"/>
              </a:spcAft>
              <a:buSzPct val="100000"/>
              <a:buChar char="●"/>
            </a:pPr>
            <a:r>
              <a:rPr lang="ja"/>
              <a:t>GPT4</a:t>
            </a:r>
            <a:endParaRPr/>
          </a:p>
          <a:p>
            <a:pPr marL="914400" lvl="1" indent="-304165" algn="l" rtl="0">
              <a:lnSpc>
                <a:spcPct val="150000"/>
              </a:lnSpc>
              <a:spcBef>
                <a:spcPts val="0"/>
              </a:spcBef>
              <a:spcAft>
                <a:spcPts val="0"/>
              </a:spcAft>
              <a:buSzPct val="100000"/>
              <a:buChar char="○"/>
            </a:pPr>
            <a:r>
              <a:rPr lang="ja"/>
              <a:t>要件は満たしている</a:t>
            </a:r>
            <a:endParaRPr/>
          </a:p>
          <a:p>
            <a:pPr marL="914400" lvl="1" indent="-304165" algn="l" rtl="0">
              <a:lnSpc>
                <a:spcPct val="150000"/>
              </a:lnSpc>
              <a:spcBef>
                <a:spcPts val="0"/>
              </a:spcBef>
              <a:spcAft>
                <a:spcPts val="0"/>
              </a:spcAft>
              <a:buSzPct val="100000"/>
              <a:buChar char="○"/>
            </a:pPr>
            <a:r>
              <a:rPr lang="ja"/>
              <a:t>処理の粒度が細かすぎる印象</a:t>
            </a:r>
            <a:endParaRPr/>
          </a:p>
          <a:p>
            <a:pPr marL="1371600" lvl="2" indent="-304164" algn="l" rtl="0">
              <a:lnSpc>
                <a:spcPct val="150000"/>
              </a:lnSpc>
              <a:spcBef>
                <a:spcPts val="0"/>
              </a:spcBef>
              <a:spcAft>
                <a:spcPts val="0"/>
              </a:spcAft>
              <a:buSzPct val="100000"/>
              <a:buChar char="■"/>
            </a:pPr>
            <a:r>
              <a:rPr lang="ja"/>
              <a:t>逆にシーケンス図として分かりにくい気がする</a:t>
            </a:r>
            <a:endParaRPr/>
          </a:p>
          <a:p>
            <a:pPr marL="457200" lvl="0" indent="-325755" algn="l" rtl="0">
              <a:lnSpc>
                <a:spcPct val="150000"/>
              </a:lnSpc>
              <a:spcBef>
                <a:spcPts val="0"/>
              </a:spcBef>
              <a:spcAft>
                <a:spcPts val="0"/>
              </a:spcAft>
              <a:buSzPct val="100000"/>
              <a:buChar char="●"/>
            </a:pPr>
            <a:r>
              <a:rPr lang="ja"/>
              <a:t>GitHub Copilot Chat</a:t>
            </a:r>
            <a:endParaRPr/>
          </a:p>
          <a:p>
            <a:pPr marL="914400" lvl="1" indent="-304165" algn="l" rtl="0">
              <a:lnSpc>
                <a:spcPct val="150000"/>
              </a:lnSpc>
              <a:spcBef>
                <a:spcPts val="0"/>
              </a:spcBef>
              <a:spcAft>
                <a:spcPts val="0"/>
              </a:spcAft>
              <a:buSzPct val="100000"/>
              <a:buChar char="○"/>
            </a:pPr>
            <a:r>
              <a:rPr lang="ja"/>
              <a:t>要件は満たしている</a:t>
            </a:r>
            <a:endParaRPr/>
          </a:p>
          <a:p>
            <a:pPr marL="914400" lvl="1" indent="-304165" algn="l" rtl="0">
              <a:lnSpc>
                <a:spcPct val="150000"/>
              </a:lnSpc>
              <a:spcBef>
                <a:spcPts val="0"/>
              </a:spcBef>
              <a:spcAft>
                <a:spcPts val="0"/>
              </a:spcAft>
              <a:buSzPct val="100000"/>
              <a:buChar char="○"/>
            </a:pPr>
            <a:r>
              <a:rPr lang="ja"/>
              <a:t>他に比べ処理の粒度が荒いのでもうちょっと処理を増やしてほしかった。</a:t>
            </a:r>
            <a:endParaRPr/>
          </a:p>
          <a:p>
            <a:pPr marL="914400" lvl="1" indent="-304165" algn="l" rtl="0">
              <a:lnSpc>
                <a:spcPct val="150000"/>
              </a:lnSpc>
              <a:spcBef>
                <a:spcPts val="0"/>
              </a:spcBef>
              <a:spcAft>
                <a:spcPts val="0"/>
              </a:spcAft>
              <a:buSzPct val="100000"/>
              <a:buChar char="○"/>
            </a:pPr>
            <a:r>
              <a:rPr lang="ja"/>
              <a:t>処理は間違えていないが、処理を表す矢印が適切ではない。</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544425" y="1672650"/>
            <a:ext cx="8124900" cy="17982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ja" sz="2800"/>
              <a:t>今回の題材</a:t>
            </a:r>
            <a:endParaRPr sz="2800"/>
          </a:p>
          <a:p>
            <a:pPr marL="457200" lvl="0" indent="0" algn="ctr" rtl="0">
              <a:spcBef>
                <a:spcPts val="0"/>
              </a:spcBef>
              <a:spcAft>
                <a:spcPts val="0"/>
              </a:spcAft>
              <a:buNone/>
            </a:pPr>
            <a:r>
              <a:rPr lang="ja"/>
              <a:t>シーケンス図</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32"/>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ja" sz="2000">
                <a:latin typeface="Lato"/>
                <a:ea typeface="Lato"/>
                <a:cs typeface="Lato"/>
                <a:sym typeface="Lato"/>
              </a:rPr>
              <a:t>まとめ</a:t>
            </a:r>
            <a:endParaRPr sz="2000">
              <a:latin typeface="Lato"/>
              <a:ea typeface="Lato"/>
              <a:cs typeface="Lato"/>
              <a:sym typeface="Lato"/>
            </a:endParaRPr>
          </a:p>
        </p:txBody>
      </p:sp>
      <p:sp>
        <p:nvSpPr>
          <p:cNvPr id="173" name="Google Shape;173;p3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SzPts val="1800"/>
              <a:buChar char="●"/>
            </a:pPr>
            <a:r>
              <a:rPr lang="ja"/>
              <a:t>どのChatも完全に条件に合った回答は来ず</a:t>
            </a:r>
            <a:endParaRPr/>
          </a:p>
          <a:p>
            <a:pPr marL="914400" lvl="1" indent="-317500" algn="l" rtl="0">
              <a:lnSpc>
                <a:spcPct val="115000"/>
              </a:lnSpc>
              <a:spcBef>
                <a:spcPts val="0"/>
              </a:spcBef>
              <a:spcAft>
                <a:spcPts val="0"/>
              </a:spcAft>
              <a:buSzPts val="1400"/>
              <a:buChar char="○"/>
            </a:pPr>
            <a:r>
              <a:rPr lang="ja"/>
              <a:t>サーバーへのデプロイするときはGitHub Actionsを使用します部分が抜けていた。</a:t>
            </a:r>
            <a:endParaRPr/>
          </a:p>
          <a:p>
            <a:pPr marL="1371600" lvl="2" indent="-317500" algn="l" rtl="0">
              <a:lnSpc>
                <a:spcPct val="115000"/>
              </a:lnSpc>
              <a:spcBef>
                <a:spcPts val="0"/>
              </a:spcBef>
              <a:spcAft>
                <a:spcPts val="0"/>
              </a:spcAft>
              <a:buSzPts val="1400"/>
              <a:buChar char="■"/>
            </a:pPr>
            <a:r>
              <a:rPr lang="ja"/>
              <a:t>基本的にただデプロイする動作なので、省略したと予想。</a:t>
            </a:r>
            <a:endParaRPr/>
          </a:p>
          <a:p>
            <a:pPr marL="914400" lvl="1" indent="-317500" algn="l" rtl="0">
              <a:lnSpc>
                <a:spcPct val="115000"/>
              </a:lnSpc>
              <a:spcBef>
                <a:spcPts val="0"/>
              </a:spcBef>
              <a:spcAft>
                <a:spcPts val="0"/>
              </a:spcAft>
              <a:buSzPts val="1400"/>
              <a:buChar char="○"/>
            </a:pPr>
            <a:r>
              <a:rPr lang="ja"/>
              <a:t>アクター(人物)を指定しても、意味がなかった。</a:t>
            </a:r>
            <a:endParaRPr/>
          </a:p>
          <a:p>
            <a:pPr marL="457200" lvl="0" indent="-342900" algn="l" rtl="0">
              <a:lnSpc>
                <a:spcPct val="115000"/>
              </a:lnSpc>
              <a:spcBef>
                <a:spcPts val="0"/>
              </a:spcBef>
              <a:spcAft>
                <a:spcPts val="0"/>
              </a:spcAft>
              <a:buSzPts val="1800"/>
              <a:buChar char="●"/>
            </a:pPr>
            <a:r>
              <a:rPr lang="ja"/>
              <a:t>結論</a:t>
            </a:r>
            <a:endParaRPr/>
          </a:p>
          <a:p>
            <a:pPr marL="914400" lvl="1" indent="-317500" algn="l" rtl="0">
              <a:lnSpc>
                <a:spcPct val="115000"/>
              </a:lnSpc>
              <a:spcBef>
                <a:spcPts val="0"/>
              </a:spcBef>
              <a:spcAft>
                <a:spcPts val="0"/>
              </a:spcAft>
              <a:buSzPts val="1400"/>
              <a:buChar char="○"/>
            </a:pPr>
            <a:r>
              <a:rPr lang="ja"/>
              <a:t>業務で使用するとなると、GitHub Copilot Chatな気がする。</a:t>
            </a:r>
            <a:endParaRPr/>
          </a:p>
          <a:p>
            <a:pPr marL="1371600" lvl="2" indent="-317500" algn="l" rtl="0">
              <a:lnSpc>
                <a:spcPct val="115000"/>
              </a:lnSpc>
              <a:spcBef>
                <a:spcPts val="0"/>
              </a:spcBef>
              <a:spcAft>
                <a:spcPts val="0"/>
              </a:spcAft>
              <a:buSzPts val="1400"/>
              <a:buChar char="■"/>
            </a:pPr>
            <a:r>
              <a:rPr lang="ja"/>
              <a:t>GitHub CopilotがMarkdownに対応している。</a:t>
            </a:r>
            <a:endParaRPr/>
          </a:p>
          <a:p>
            <a:pPr marL="1371600" lvl="2" indent="-317500" algn="l" rtl="0">
              <a:lnSpc>
                <a:spcPct val="115000"/>
              </a:lnSpc>
              <a:spcBef>
                <a:spcPts val="0"/>
              </a:spcBef>
              <a:spcAft>
                <a:spcPts val="0"/>
              </a:spcAft>
              <a:buSzPts val="1400"/>
              <a:buChar char="■"/>
            </a:pPr>
            <a:r>
              <a:rPr lang="ja"/>
              <a:t>Mermaidなどコードを書くときには、GitHub Copilot Chatを使う。</a:t>
            </a:r>
            <a:br>
              <a:rPr lang="ja"/>
            </a:b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33"/>
          <p:cNvSpPr txBox="1">
            <a:spLocks noGrp="1"/>
          </p:cNvSpPr>
          <p:nvPr>
            <p:ph type="title"/>
          </p:nvPr>
        </p:nvSpPr>
        <p:spPr>
          <a:xfrm>
            <a:off x="509550" y="1672650"/>
            <a:ext cx="8124900" cy="17982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ja"/>
              <a:t>所感</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34"/>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ja" sz="2000">
                <a:latin typeface="Lato"/>
                <a:ea typeface="Lato"/>
                <a:cs typeface="Lato"/>
                <a:sym typeface="Lato"/>
              </a:rPr>
              <a:t>AIツールと一緒に学習するのは効果抜群</a:t>
            </a:r>
            <a:endParaRPr sz="2000">
              <a:latin typeface="Lato"/>
              <a:ea typeface="Lato"/>
              <a:cs typeface="Lato"/>
              <a:sym typeface="Lato"/>
            </a:endParaRPr>
          </a:p>
        </p:txBody>
      </p:sp>
      <p:sp>
        <p:nvSpPr>
          <p:cNvPr id="184" name="Google Shape;184;p3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lnSpc>
                <a:spcPct val="150000"/>
              </a:lnSpc>
              <a:spcBef>
                <a:spcPts val="0"/>
              </a:spcBef>
              <a:spcAft>
                <a:spcPts val="0"/>
              </a:spcAft>
              <a:buSzPts val="1800"/>
              <a:buChar char="●"/>
            </a:pPr>
            <a:r>
              <a:rPr lang="ja"/>
              <a:t>今回初めてMermaid記法でシーケンス図を作成したが、</a:t>
            </a:r>
            <a:br>
              <a:rPr lang="ja"/>
            </a:br>
            <a:r>
              <a:rPr lang="ja"/>
              <a:t>学習スピードが向上した気がする。</a:t>
            </a:r>
            <a:endParaRPr/>
          </a:p>
          <a:p>
            <a:pPr marL="914400" lvl="1" indent="-330200" algn="l" rtl="0">
              <a:lnSpc>
                <a:spcPct val="150000"/>
              </a:lnSpc>
              <a:spcBef>
                <a:spcPts val="0"/>
              </a:spcBef>
              <a:spcAft>
                <a:spcPts val="0"/>
              </a:spcAft>
              <a:buSzPts val="1600"/>
              <a:buChar char="○"/>
            </a:pPr>
            <a:r>
              <a:rPr lang="ja" sz="1600"/>
              <a:t>様々なケースがあるから、それぞれで違いがありそれが勉強になった。</a:t>
            </a:r>
            <a:endParaRPr sz="1600"/>
          </a:p>
          <a:p>
            <a:pPr marL="914400" lvl="1" indent="-330200" algn="l" rtl="0">
              <a:lnSpc>
                <a:spcPct val="150000"/>
              </a:lnSpc>
              <a:spcBef>
                <a:spcPts val="0"/>
              </a:spcBef>
              <a:spcAft>
                <a:spcPts val="0"/>
              </a:spcAft>
              <a:buSzPts val="1600"/>
              <a:buChar char="○"/>
            </a:pPr>
            <a:r>
              <a:rPr lang="ja" sz="1600"/>
              <a:t>新しく技術(言語)を覚える時などに応用ができそう。</a:t>
            </a:r>
            <a:endParaRPr sz="1600"/>
          </a:p>
          <a:p>
            <a:pPr marL="1371600" lvl="2" indent="-330200" algn="l" rtl="0">
              <a:lnSpc>
                <a:spcPct val="150000"/>
              </a:lnSpc>
              <a:spcBef>
                <a:spcPts val="0"/>
              </a:spcBef>
              <a:spcAft>
                <a:spcPts val="0"/>
              </a:spcAft>
              <a:buSzPts val="1600"/>
              <a:buChar char="■"/>
            </a:pPr>
            <a:r>
              <a:rPr lang="ja" sz="1600"/>
              <a:t>イメージ</a:t>
            </a:r>
            <a:endParaRPr sz="1600"/>
          </a:p>
          <a:p>
            <a:pPr marL="1828800" lvl="3" indent="-330200" algn="l" rtl="0">
              <a:lnSpc>
                <a:spcPct val="150000"/>
              </a:lnSpc>
              <a:spcBef>
                <a:spcPts val="0"/>
              </a:spcBef>
              <a:spcAft>
                <a:spcPts val="0"/>
              </a:spcAft>
              <a:buSzPts val="1600"/>
              <a:buChar char="●"/>
            </a:pPr>
            <a:r>
              <a:rPr lang="ja" sz="1600"/>
              <a:t>言語の書き方・ルールを覚える</a:t>
            </a:r>
            <a:endParaRPr sz="1600"/>
          </a:p>
          <a:p>
            <a:pPr marL="1828800" lvl="3" indent="-330200" algn="l" rtl="0">
              <a:lnSpc>
                <a:spcPct val="150000"/>
              </a:lnSpc>
              <a:spcBef>
                <a:spcPts val="0"/>
              </a:spcBef>
              <a:spcAft>
                <a:spcPts val="0"/>
              </a:spcAft>
              <a:buSzPts val="1600"/>
              <a:buChar char="●"/>
            </a:pPr>
            <a:r>
              <a:rPr lang="ja" sz="1600"/>
              <a:t>AIツールとペアプロ</a:t>
            </a:r>
            <a:endParaRPr sz="16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35"/>
          <p:cNvSpPr txBox="1">
            <a:spLocks noGrp="1"/>
          </p:cNvSpPr>
          <p:nvPr>
            <p:ph type="title"/>
          </p:nvPr>
        </p:nvSpPr>
        <p:spPr>
          <a:xfrm>
            <a:off x="509550" y="1672650"/>
            <a:ext cx="8124900" cy="17982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ja"/>
              <a:t>参照</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36"/>
          <p:cNvSpPr txBox="1">
            <a:spLocks noGrp="1"/>
          </p:cNvSpPr>
          <p:nvPr>
            <p:ph type="body" idx="1"/>
          </p:nvPr>
        </p:nvSpPr>
        <p:spPr>
          <a:xfrm>
            <a:off x="311700" y="411750"/>
            <a:ext cx="8520600" cy="4157100"/>
          </a:xfrm>
          <a:prstGeom prst="rect">
            <a:avLst/>
          </a:prstGeom>
        </p:spPr>
        <p:txBody>
          <a:bodyPr spcFirstLastPara="1" wrap="square" lIns="91425" tIns="91425" rIns="91425" bIns="91425" anchor="t" anchorCtr="0">
            <a:normAutofit/>
          </a:bodyPr>
          <a:lstStyle/>
          <a:p>
            <a:pPr marL="457200" lvl="0" indent="-342900" algn="l" rtl="0">
              <a:lnSpc>
                <a:spcPct val="200000"/>
              </a:lnSpc>
              <a:spcBef>
                <a:spcPts val="0"/>
              </a:spcBef>
              <a:spcAft>
                <a:spcPts val="0"/>
              </a:spcAft>
              <a:buSzPts val="1800"/>
              <a:buChar char="●"/>
            </a:pPr>
            <a:r>
              <a:rPr lang="ja" u="sng">
                <a:solidFill>
                  <a:schemeClr val="accent5"/>
                </a:solidFill>
                <a:hlinkClick r:id="rId3">
                  <a:extLst>
                    <a:ext uri="{A12FA001-AC4F-418D-AE19-62706E023703}">
                      <ahyp:hlinkClr xmlns:ahyp="http://schemas.microsoft.com/office/drawing/2018/hyperlinkcolor" val="tx"/>
                    </a:ext>
                  </a:extLst>
                </a:hlinkClick>
              </a:rPr>
              <a:t>シーケンス図のルール</a:t>
            </a:r>
            <a:endParaRPr/>
          </a:p>
          <a:p>
            <a:pPr marL="457200" lvl="0" indent="-342900" algn="l" rtl="0">
              <a:lnSpc>
                <a:spcPct val="200000"/>
              </a:lnSpc>
              <a:spcBef>
                <a:spcPts val="0"/>
              </a:spcBef>
              <a:spcAft>
                <a:spcPts val="0"/>
              </a:spcAft>
              <a:buSzPts val="1800"/>
              <a:buChar char="●"/>
            </a:pPr>
            <a:r>
              <a:rPr lang="ja" u="sng">
                <a:solidFill>
                  <a:schemeClr val="hlink"/>
                </a:solidFill>
                <a:hlinkClick r:id="rId4"/>
              </a:rPr>
              <a:t>Mermaid記法のdocs</a:t>
            </a:r>
            <a:endParaRPr/>
          </a:p>
          <a:p>
            <a:pPr marL="457200" lvl="0" indent="-342900" algn="l" rtl="0">
              <a:lnSpc>
                <a:spcPct val="200000"/>
              </a:lnSpc>
              <a:spcBef>
                <a:spcPts val="0"/>
              </a:spcBef>
              <a:spcAft>
                <a:spcPts val="0"/>
              </a:spcAft>
              <a:buSzPts val="1800"/>
              <a:buChar char="●"/>
            </a:pPr>
            <a:r>
              <a:rPr lang="ja" u="sng">
                <a:solidFill>
                  <a:schemeClr val="hlink"/>
                </a:solidFill>
                <a:hlinkClick r:id="rId5"/>
              </a:rPr>
              <a:t>Markdown + AI（GithubCopiotX）の驚異のタッグ！💥 2023年新世代の爆速ライティング体験へようこそ！💻いま、✨GithubCopiotXでMarkdownを作らないで、いつ作りますか？</a:t>
            </a:r>
            <a:endParaRPr/>
          </a:p>
          <a:p>
            <a:pPr marL="457200" lvl="0" indent="-342900" algn="l" rtl="0">
              <a:lnSpc>
                <a:spcPct val="200000"/>
              </a:lnSpc>
              <a:spcBef>
                <a:spcPts val="0"/>
              </a:spcBef>
              <a:spcAft>
                <a:spcPts val="0"/>
              </a:spcAft>
              <a:buSzPts val="1800"/>
              <a:buChar char="●"/>
            </a:pPr>
            <a:r>
              <a:rPr lang="ja" u="sng">
                <a:solidFill>
                  <a:schemeClr val="hlink"/>
                </a:solidFill>
                <a:hlinkClick r:id="rId6"/>
              </a:rPr>
              <a:t>GitHub Copilot Chat</a:t>
            </a:r>
            <a:endParaRPr/>
          </a:p>
          <a:p>
            <a:pPr marL="457200" lvl="0" indent="-342900" algn="l" rtl="0">
              <a:lnSpc>
                <a:spcPct val="200000"/>
              </a:lnSpc>
              <a:spcBef>
                <a:spcPts val="0"/>
              </a:spcBef>
              <a:spcAft>
                <a:spcPts val="0"/>
              </a:spcAft>
              <a:buSzPts val="1800"/>
              <a:buChar char="●"/>
            </a:pPr>
            <a:r>
              <a:rPr lang="ja" u="sng">
                <a:solidFill>
                  <a:schemeClr val="hlink"/>
                </a:solidFill>
                <a:hlinkClick r:id="rId7"/>
              </a:rPr>
              <a:t>ChatGPT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5"/>
          <p:cNvSpPr txBox="1">
            <a:spLocks noGrp="1"/>
          </p:cNvSpPr>
          <p:nvPr>
            <p:ph type="title"/>
          </p:nvPr>
        </p:nvSpPr>
        <p:spPr>
          <a:xfrm>
            <a:off x="509550" y="1672650"/>
            <a:ext cx="8124900" cy="1798200"/>
          </a:xfrm>
          <a:prstGeom prst="rect">
            <a:avLst/>
          </a:prstGeom>
        </p:spPr>
        <p:txBody>
          <a:bodyPr spcFirstLastPara="1" wrap="square" lIns="91425" tIns="91425" rIns="91425" bIns="91425" anchor="ctr" anchorCtr="0">
            <a:normAutofit/>
          </a:bodyPr>
          <a:lstStyle/>
          <a:p>
            <a:pPr marL="457200" lvl="0" indent="0" algn="ctr" rtl="0">
              <a:spcBef>
                <a:spcPts val="0"/>
              </a:spcBef>
              <a:spcAft>
                <a:spcPts val="0"/>
              </a:spcAft>
              <a:buNone/>
            </a:pPr>
            <a:r>
              <a:rPr lang="ja"/>
              <a:t>モチベーション</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6"/>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ja"/>
              <a:t>モチベーション</a:t>
            </a:r>
            <a:endParaRPr/>
          </a:p>
        </p:txBody>
      </p:sp>
      <p:sp>
        <p:nvSpPr>
          <p:cNvPr id="77" name="Google Shape;77;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55600" algn="l" rtl="0">
              <a:lnSpc>
                <a:spcPct val="150000"/>
              </a:lnSpc>
              <a:spcBef>
                <a:spcPts val="0"/>
              </a:spcBef>
              <a:spcAft>
                <a:spcPts val="0"/>
              </a:spcAft>
              <a:buSzPts val="2000"/>
              <a:buChar char="●"/>
            </a:pPr>
            <a:r>
              <a:rPr lang="ja" sz="2000" dirty="0"/>
              <a:t>READMEを書くことになった</a:t>
            </a:r>
            <a:endParaRPr sz="2000" dirty="0"/>
          </a:p>
          <a:p>
            <a:pPr marL="914400" lvl="1" indent="-330200" algn="l" rtl="0">
              <a:lnSpc>
                <a:spcPct val="150000"/>
              </a:lnSpc>
              <a:spcBef>
                <a:spcPts val="0"/>
              </a:spcBef>
              <a:spcAft>
                <a:spcPts val="0"/>
              </a:spcAft>
              <a:buSzPts val="1600"/>
              <a:buChar char="○"/>
            </a:pPr>
            <a:r>
              <a:rPr lang="ja" sz="1600" dirty="0"/>
              <a:t>案件でGitHubの導入があるのが起因</a:t>
            </a:r>
            <a:endParaRPr sz="1600" dirty="0"/>
          </a:p>
          <a:p>
            <a:pPr marL="914400" lvl="1" indent="-330200" algn="l" rtl="0">
              <a:lnSpc>
                <a:spcPct val="150000"/>
              </a:lnSpc>
              <a:spcBef>
                <a:spcPts val="0"/>
              </a:spcBef>
              <a:spcAft>
                <a:spcPts val="0"/>
              </a:spcAft>
              <a:buSzPts val="1600"/>
              <a:buChar char="○"/>
            </a:pPr>
            <a:r>
              <a:rPr lang="ja" sz="1600" dirty="0"/>
              <a:t>その中で、シーケンス図を描きたいケースがあった</a:t>
            </a:r>
            <a:endParaRPr sz="1600" dirty="0"/>
          </a:p>
          <a:p>
            <a:pPr marL="914400" lvl="1" indent="-330200" algn="l" rtl="0">
              <a:lnSpc>
                <a:spcPct val="150000"/>
              </a:lnSpc>
              <a:spcBef>
                <a:spcPts val="0"/>
              </a:spcBef>
              <a:spcAft>
                <a:spcPts val="0"/>
              </a:spcAft>
              <a:buSzPts val="1600"/>
              <a:buChar char="○"/>
            </a:pPr>
            <a:r>
              <a:rPr lang="ja" sz="1600" dirty="0"/>
              <a:t>できれば、Miroなどのツールを使わず書きたい</a:t>
            </a:r>
            <a:endParaRPr sz="1600" dirty="0"/>
          </a:p>
          <a:p>
            <a:pPr marL="1371600" lvl="2" indent="-330200" algn="l" rtl="0">
              <a:lnSpc>
                <a:spcPct val="150000"/>
              </a:lnSpc>
              <a:spcBef>
                <a:spcPts val="0"/>
              </a:spcBef>
              <a:spcAft>
                <a:spcPts val="0"/>
              </a:spcAft>
              <a:buSzPts val="1600"/>
              <a:buChar char="■"/>
            </a:pPr>
            <a:r>
              <a:rPr lang="ja" sz="1600" dirty="0"/>
              <a:t>複雑になると時間がかかる</a:t>
            </a:r>
            <a:endParaRPr sz="1600" dirty="0"/>
          </a:p>
          <a:p>
            <a:pPr marL="1828800" lvl="3" indent="-330200" algn="l" rtl="0">
              <a:lnSpc>
                <a:spcPct val="150000"/>
              </a:lnSpc>
              <a:spcBef>
                <a:spcPts val="0"/>
              </a:spcBef>
              <a:spcAft>
                <a:spcPts val="0"/>
              </a:spcAft>
              <a:buSzPts val="1600"/>
              <a:buChar char="●"/>
            </a:pPr>
            <a:r>
              <a:rPr lang="ja" sz="1600" dirty="0"/>
              <a:t>保守も大変になりそう</a:t>
            </a:r>
            <a:endParaRPr sz="16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7"/>
          <p:cNvSpPr txBox="1">
            <a:spLocks noGrp="1"/>
          </p:cNvSpPr>
          <p:nvPr>
            <p:ph type="title"/>
          </p:nvPr>
        </p:nvSpPr>
        <p:spPr>
          <a:xfrm>
            <a:off x="1762650" y="526350"/>
            <a:ext cx="5618700" cy="4090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ja" sz="2800"/>
              <a:t>AIツールに</a:t>
            </a:r>
            <a:endParaRPr sz="2800"/>
          </a:p>
          <a:p>
            <a:pPr marL="0" lvl="0" indent="0" algn="ctr" rtl="0">
              <a:spcBef>
                <a:spcPts val="0"/>
              </a:spcBef>
              <a:spcAft>
                <a:spcPts val="0"/>
              </a:spcAft>
              <a:buNone/>
            </a:pPr>
            <a:r>
              <a:rPr lang="ja" sz="2800"/>
              <a:t>Mermaid記法で</a:t>
            </a:r>
            <a:endParaRPr sz="2800"/>
          </a:p>
          <a:p>
            <a:pPr marL="0" lvl="0" indent="0" algn="ctr" rtl="0">
              <a:spcBef>
                <a:spcPts val="0"/>
              </a:spcBef>
              <a:spcAft>
                <a:spcPts val="0"/>
              </a:spcAft>
              <a:buNone/>
            </a:pPr>
            <a:r>
              <a:rPr lang="ja" sz="2800"/>
              <a:t>シーケンス図を作ってもらおう</a:t>
            </a:r>
            <a:endParaRPr sz="28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8"/>
          <p:cNvSpPr txBox="1">
            <a:spLocks noGrp="1"/>
          </p:cNvSpPr>
          <p:nvPr>
            <p:ph type="title"/>
          </p:nvPr>
        </p:nvSpPr>
        <p:spPr>
          <a:xfrm>
            <a:off x="509550" y="1672650"/>
            <a:ext cx="8124900" cy="1798200"/>
          </a:xfrm>
          <a:prstGeom prst="rect">
            <a:avLst/>
          </a:prstGeom>
        </p:spPr>
        <p:txBody>
          <a:bodyPr spcFirstLastPara="1" wrap="square" lIns="91425" tIns="91425" rIns="91425" bIns="91425" anchor="ctr" anchorCtr="0">
            <a:normAutofit/>
          </a:bodyPr>
          <a:lstStyle/>
          <a:p>
            <a:pPr marL="457200" lvl="0" indent="0" algn="ctr" rtl="0">
              <a:spcBef>
                <a:spcPts val="0"/>
              </a:spcBef>
              <a:spcAft>
                <a:spcPts val="0"/>
              </a:spcAft>
              <a:buNone/>
            </a:pPr>
            <a:r>
              <a:rPr lang="ja"/>
              <a:t>検証ツール</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9"/>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ja"/>
              <a:t>検証ツール</a:t>
            </a:r>
            <a:endParaRPr/>
          </a:p>
        </p:txBody>
      </p:sp>
      <p:sp>
        <p:nvSpPr>
          <p:cNvPr id="93" name="Google Shape;93;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55600" algn="l" rtl="0">
              <a:lnSpc>
                <a:spcPct val="150000"/>
              </a:lnSpc>
              <a:spcBef>
                <a:spcPts val="0"/>
              </a:spcBef>
              <a:spcAft>
                <a:spcPts val="0"/>
              </a:spcAft>
              <a:buSzPts val="2000"/>
              <a:buChar char="●"/>
            </a:pPr>
            <a:r>
              <a:rPr lang="ja" sz="2000"/>
              <a:t>GitHub Copilot</a:t>
            </a:r>
            <a:endParaRPr sz="2000"/>
          </a:p>
          <a:p>
            <a:pPr marL="914400" lvl="1" indent="-330200" algn="l" rtl="0">
              <a:lnSpc>
                <a:spcPct val="150000"/>
              </a:lnSpc>
              <a:spcBef>
                <a:spcPts val="0"/>
              </a:spcBef>
              <a:spcAft>
                <a:spcPts val="0"/>
              </a:spcAft>
              <a:buSzPts val="1600"/>
              <a:buChar char="○"/>
            </a:pPr>
            <a:r>
              <a:rPr lang="ja" sz="1600"/>
              <a:t>GitHub Copilot Chat</a:t>
            </a:r>
            <a:endParaRPr sz="1600"/>
          </a:p>
          <a:p>
            <a:pPr marL="457200" lvl="0" indent="-355600" algn="l" rtl="0">
              <a:lnSpc>
                <a:spcPct val="150000"/>
              </a:lnSpc>
              <a:spcBef>
                <a:spcPts val="0"/>
              </a:spcBef>
              <a:spcAft>
                <a:spcPts val="0"/>
              </a:spcAft>
              <a:buSzPts val="2000"/>
              <a:buChar char="●"/>
            </a:pPr>
            <a:r>
              <a:rPr lang="ja" sz="2000"/>
              <a:t>ChatGPT</a:t>
            </a:r>
            <a:endParaRPr sz="2000"/>
          </a:p>
          <a:p>
            <a:pPr marL="914400" lvl="1" indent="-330200" algn="l" rtl="0">
              <a:lnSpc>
                <a:spcPct val="150000"/>
              </a:lnSpc>
              <a:spcBef>
                <a:spcPts val="0"/>
              </a:spcBef>
              <a:spcAft>
                <a:spcPts val="0"/>
              </a:spcAft>
              <a:buSzPts val="1600"/>
              <a:buChar char="○"/>
            </a:pPr>
            <a:r>
              <a:rPr lang="ja" sz="1600"/>
              <a:t>GPT3.5 turbo</a:t>
            </a:r>
            <a:endParaRPr sz="1600"/>
          </a:p>
          <a:p>
            <a:pPr marL="914400" lvl="1" indent="-330200" algn="l" rtl="0">
              <a:lnSpc>
                <a:spcPct val="150000"/>
              </a:lnSpc>
              <a:spcBef>
                <a:spcPts val="0"/>
              </a:spcBef>
              <a:spcAft>
                <a:spcPts val="0"/>
              </a:spcAft>
              <a:buSzPts val="1600"/>
              <a:buChar char="○"/>
            </a:pPr>
            <a:r>
              <a:rPr lang="ja" sz="1600"/>
              <a:t>GPT4</a:t>
            </a:r>
            <a:endParaRPr sz="16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20"/>
          <p:cNvSpPr txBox="1">
            <a:spLocks noGrp="1"/>
          </p:cNvSpPr>
          <p:nvPr>
            <p:ph type="title"/>
          </p:nvPr>
        </p:nvSpPr>
        <p:spPr>
          <a:xfrm>
            <a:off x="509550" y="1672650"/>
            <a:ext cx="8124900" cy="17982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ja"/>
              <a:t>検証</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1"/>
          <p:cNvSpPr txBox="1">
            <a:spLocks noGrp="1"/>
          </p:cNvSpPr>
          <p:nvPr>
            <p:ph type="title"/>
          </p:nvPr>
        </p:nvSpPr>
        <p:spPr>
          <a:xfrm>
            <a:off x="1762650" y="526350"/>
            <a:ext cx="5618700" cy="4090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ja" sz="2800"/>
              <a:t>先に</a:t>
            </a:r>
            <a:endParaRPr sz="2800"/>
          </a:p>
          <a:p>
            <a:pPr marL="0" lvl="0" indent="0" algn="ctr" rtl="0">
              <a:spcBef>
                <a:spcPts val="0"/>
              </a:spcBef>
              <a:spcAft>
                <a:spcPts val="0"/>
              </a:spcAft>
              <a:buNone/>
            </a:pPr>
            <a:r>
              <a:rPr lang="ja" sz="2800"/>
              <a:t>ChatGPT(GPT3.5 turbo)</a:t>
            </a:r>
            <a:br>
              <a:rPr lang="ja" sz="2800"/>
            </a:br>
            <a:r>
              <a:rPr lang="ja" sz="2800"/>
              <a:t>荒いプロンプトを投げてみる</a:t>
            </a:r>
            <a:endParaRPr sz="2300"/>
          </a:p>
        </p:txBody>
      </p:sp>
    </p:spTree>
  </p:cSld>
  <p:clrMapOvr>
    <a:masterClrMapping/>
  </p:clrMapOvr>
</p:sld>
</file>

<file path=ppt/theme/theme1.xml><?xml version="1.0" encoding="utf-8"?>
<a:theme xmlns:a="http://schemas.openxmlformats.org/drawingml/2006/main" name="Coral">
  <a:themeElements>
    <a:clrScheme name="Coral">
      <a:dk1>
        <a:srgbClr val="F55E61"/>
      </a:dk1>
      <a:lt1>
        <a:srgbClr val="FFFFFF"/>
      </a:lt1>
      <a:dk2>
        <a:srgbClr val="5E696C"/>
      </a:dk2>
      <a:lt2>
        <a:srgbClr val="BFC7CA"/>
      </a:lt2>
      <a:accent1>
        <a:srgbClr val="1E2D31"/>
      </a:accent1>
      <a:accent2>
        <a:srgbClr val="273C42"/>
      </a:accent2>
      <a:accent3>
        <a:srgbClr val="83D061"/>
      </a:accent3>
      <a:accent4>
        <a:srgbClr val="F6CD4C"/>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517</Words>
  <Application>Microsoft Macintosh PowerPoint</Application>
  <PresentationFormat>画面に合わせる (16:9)</PresentationFormat>
  <Paragraphs>77</Paragraphs>
  <Slides>24</Slides>
  <Notes>24</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24</vt:i4>
      </vt:variant>
    </vt:vector>
  </HeadingPairs>
  <TitlesOfParts>
    <vt:vector size="28" baseType="lpstr">
      <vt:lpstr>Playfair Display</vt:lpstr>
      <vt:lpstr>Arial</vt:lpstr>
      <vt:lpstr>Lato</vt:lpstr>
      <vt:lpstr>Coral</vt:lpstr>
      <vt:lpstr>AI勉強会 8月</vt:lpstr>
      <vt:lpstr>今回の題材 シーケンス図</vt:lpstr>
      <vt:lpstr>モチベーション</vt:lpstr>
      <vt:lpstr>モチベーション</vt:lpstr>
      <vt:lpstr>AIツールに Mermaid記法で シーケンス図を作ってもらおう</vt:lpstr>
      <vt:lpstr>検証ツール</vt:lpstr>
      <vt:lpstr>検証ツール</vt:lpstr>
      <vt:lpstr>検証</vt:lpstr>
      <vt:lpstr>先に ChatGPT(GPT3.5 turbo) 荒いプロンプトを投げてみる</vt:lpstr>
      <vt:lpstr>プロンプト</vt:lpstr>
      <vt:lpstr>Q：ECサイトのログイン処理のシーケンス図を表現して</vt:lpstr>
      <vt:lpstr>結果</vt:lpstr>
      <vt:lpstr>自分が実現したい シーケンス図を表現してもらう</vt:lpstr>
      <vt:lpstr>実現したいシーケンス図</vt:lpstr>
      <vt:lpstr>プロンプト</vt:lpstr>
      <vt:lpstr>No.1：ChatGPT (GPT3.5 turbo)</vt:lpstr>
      <vt:lpstr>No.2：ChatGPT (GPT4)</vt:lpstr>
      <vt:lpstr>No.3：GitHub Copilot Chat</vt:lpstr>
      <vt:lpstr>まとめ</vt:lpstr>
      <vt:lpstr>まとめ</vt:lpstr>
      <vt:lpstr>所感</vt:lpstr>
      <vt:lpstr>AIツールと一緒に学習するのは効果抜群</vt:lpstr>
      <vt:lpstr>参照</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AI勉強会 8月</dc:title>
  <cp:lastModifiedBy>雄大 安部</cp:lastModifiedBy>
  <cp:revision>1</cp:revision>
  <dcterms:modified xsi:type="dcterms:W3CDTF">2023-12-16T04:20:45Z</dcterms:modified>
</cp:coreProperties>
</file>