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e0b65091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e0b65091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e0b65091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e0b65091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e0b6509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e0b6509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e0b65091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e0b6509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e0b65091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e0b65091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e0b65091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e0b65091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e0b65091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e0b65091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e0b65091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e0b65091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e0b65091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e0b65091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e0b65091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e0b65091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d3a3c3b7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d3a3c3b7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e0b65091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e0b65091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e0b65091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e0b65091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e0b65091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e0b65091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e0b65091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e0b65091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e0b65091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e0b65091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817e7c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817e7c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817e7c98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817e7c98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e0b6509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e0b6509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817e7c9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817e7c9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817e7c9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817e7c9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e0b650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e0b650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e0b6509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e0b6509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medium-company.com/%E3%82%B7%E3%83%BC%E3%82%B1%E3%83%B3%E3%82%B9%E5%9B%B3/#i-2" TargetMode="External"/><Relationship Id="rId4" Type="http://schemas.openxmlformats.org/officeDocument/2006/relationships/hyperlink" Target="https://mermaid.js.org/intro/" TargetMode="External"/><Relationship Id="rId5" Type="http://schemas.openxmlformats.org/officeDocument/2006/relationships/hyperlink" Target="https://qiita.com/HideakiSaito/items/e5b20fc61dd209878a58" TargetMode="External"/><Relationship Id="rId6" Type="http://schemas.openxmlformats.org/officeDocument/2006/relationships/hyperlink" Target="https://docs.github.com/ja/copilot/github-copilot-chat/using-github-copilot-chat" TargetMode="External"/><Relationship Id="rId7" Type="http://schemas.openxmlformats.org/officeDocument/2006/relationships/hyperlink" Target="https://chat.openai.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AI勉強会 </a:t>
            </a:r>
            <a:r>
              <a:rPr lang="ja"/>
              <a:t>8月</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安部雄大</a:t>
            </a:r>
            <a:endParaRPr/>
          </a:p>
        </p:txBody>
      </p:sp>
      <p:sp>
        <p:nvSpPr>
          <p:cNvPr id="61" name="Google Shape;61;p13"/>
          <p:cNvSpPr txBox="1"/>
          <p:nvPr/>
        </p:nvSpPr>
        <p:spPr>
          <a:xfrm>
            <a:off x="3370950" y="2746400"/>
            <a:ext cx="24822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プロンプト</a:t>
            </a:r>
            <a:endParaRPr/>
          </a:p>
        </p:txBody>
      </p:sp>
      <p:pic>
        <p:nvPicPr>
          <p:cNvPr id="109" name="Google Shape;109;p22"/>
          <p:cNvPicPr preferRelativeResize="0"/>
          <p:nvPr/>
        </p:nvPicPr>
        <p:blipFill>
          <a:blip r:embed="rId3">
            <a:alphaModFix/>
          </a:blip>
          <a:stretch>
            <a:fillRect/>
          </a:stretch>
        </p:blipFill>
        <p:spPr>
          <a:xfrm>
            <a:off x="461963" y="2247888"/>
            <a:ext cx="8220075" cy="64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3"/>
          <p:cNvPicPr preferRelativeResize="0"/>
          <p:nvPr/>
        </p:nvPicPr>
        <p:blipFill>
          <a:blip r:embed="rId3">
            <a:alphaModFix/>
          </a:blip>
          <a:stretch>
            <a:fillRect/>
          </a:stretch>
        </p:blipFill>
        <p:spPr>
          <a:xfrm>
            <a:off x="3998950" y="914050"/>
            <a:ext cx="4822650" cy="4063074"/>
          </a:xfrm>
          <a:prstGeom prst="rect">
            <a:avLst/>
          </a:prstGeom>
          <a:noFill/>
          <a:ln>
            <a:noFill/>
          </a:ln>
        </p:spPr>
      </p:pic>
      <p:pic>
        <p:nvPicPr>
          <p:cNvPr id="115" name="Google Shape;115;p23"/>
          <p:cNvPicPr preferRelativeResize="0"/>
          <p:nvPr/>
        </p:nvPicPr>
        <p:blipFill rotWithShape="1">
          <a:blip r:embed="rId4">
            <a:alphaModFix/>
          </a:blip>
          <a:srcRect b="9873" l="10586" r="10412" t="9785"/>
          <a:stretch/>
        </p:blipFill>
        <p:spPr>
          <a:xfrm>
            <a:off x="344695" y="1130600"/>
            <a:ext cx="3481656" cy="3797399"/>
          </a:xfrm>
          <a:prstGeom prst="rect">
            <a:avLst/>
          </a:prstGeom>
          <a:noFill/>
          <a:ln>
            <a:noFill/>
          </a:ln>
        </p:spPr>
      </p:pic>
      <p:sp>
        <p:nvSpPr>
          <p:cNvPr id="116" name="Google Shape;116;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000">
                <a:latin typeface="Lato"/>
                <a:ea typeface="Lato"/>
                <a:cs typeface="Lato"/>
                <a:sym typeface="Lato"/>
              </a:rPr>
              <a:t>Q：</a:t>
            </a:r>
            <a:r>
              <a:rPr lang="ja" sz="2000">
                <a:latin typeface="Lato"/>
                <a:ea typeface="Lato"/>
                <a:cs typeface="Lato"/>
                <a:sym typeface="Lato"/>
              </a:rPr>
              <a:t>ECサイトのログイン処理のシーケンス図を表現して</a:t>
            </a:r>
            <a:endParaRPr sz="2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000">
                <a:latin typeface="Lato"/>
                <a:ea typeface="Lato"/>
                <a:cs typeface="Lato"/>
                <a:sym typeface="Lato"/>
              </a:rPr>
              <a:t>結果</a:t>
            </a:r>
            <a:endParaRPr sz="2000">
              <a:latin typeface="Lato"/>
              <a:ea typeface="Lato"/>
              <a:cs typeface="Lato"/>
              <a:sym typeface="Lato"/>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ja" sz="2000"/>
              <a:t>中々行けている・成功している</a:t>
            </a:r>
            <a:endParaRPr sz="2000"/>
          </a:p>
          <a:p>
            <a:pPr indent="-330200" lvl="1" marL="914400" rtl="0" algn="l">
              <a:lnSpc>
                <a:spcPct val="150000"/>
              </a:lnSpc>
              <a:spcBef>
                <a:spcPts val="0"/>
              </a:spcBef>
              <a:spcAft>
                <a:spcPts val="0"/>
              </a:spcAft>
              <a:buSzPts val="1600"/>
              <a:buChar char="○"/>
            </a:pPr>
            <a:r>
              <a:rPr lang="ja" sz="1600"/>
              <a:t>一般的な処理を</a:t>
            </a:r>
            <a:r>
              <a:rPr lang="ja" sz="1600"/>
              <a:t>適切でかつ簡潔な流れを表現できている。</a:t>
            </a:r>
            <a:endParaRPr sz="1600"/>
          </a:p>
          <a:p>
            <a:pPr indent="-330200" lvl="2" marL="1371600" rtl="0" algn="l">
              <a:lnSpc>
                <a:spcPct val="150000"/>
              </a:lnSpc>
              <a:spcBef>
                <a:spcPts val="0"/>
              </a:spcBef>
              <a:spcAft>
                <a:spcPts val="0"/>
              </a:spcAft>
              <a:buSzPts val="1600"/>
              <a:buChar char="■"/>
            </a:pPr>
            <a:r>
              <a:rPr lang="ja" sz="1600"/>
              <a:t>ログイン処理のシーケンス図はよく目にするので、できて当たり前なのかもしれない</a:t>
            </a:r>
            <a:endParaRPr sz="1600"/>
          </a:p>
          <a:p>
            <a:pPr indent="-330200" lvl="1" marL="914400" rtl="0" algn="l">
              <a:lnSpc>
                <a:spcPct val="150000"/>
              </a:lnSpc>
              <a:spcBef>
                <a:spcPts val="0"/>
              </a:spcBef>
              <a:spcAft>
                <a:spcPts val="0"/>
              </a:spcAft>
              <a:buSzPts val="1600"/>
              <a:buChar char="○"/>
            </a:pPr>
            <a:r>
              <a:rPr lang="ja" sz="1600"/>
              <a:t>残念だった部分</a:t>
            </a:r>
            <a:endParaRPr sz="1600"/>
          </a:p>
          <a:p>
            <a:pPr indent="-330200" lvl="2" marL="1371600" rtl="0" algn="l">
              <a:lnSpc>
                <a:spcPct val="150000"/>
              </a:lnSpc>
              <a:spcBef>
                <a:spcPts val="0"/>
              </a:spcBef>
              <a:spcAft>
                <a:spcPts val="0"/>
              </a:spcAft>
              <a:buSzPts val="1600"/>
              <a:buChar char="■"/>
            </a:pPr>
            <a:r>
              <a:rPr lang="ja" sz="1600"/>
              <a:t>User部分はActorで表現して欲しかった</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762650" y="526350"/>
            <a:ext cx="56187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sz="2800"/>
              <a:t>自分が実現したい</a:t>
            </a:r>
            <a:br>
              <a:rPr lang="ja" sz="2800"/>
            </a:br>
            <a:r>
              <a:rPr lang="ja" sz="2800"/>
              <a:t>シーケンス図を表現してもらう</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3285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実現したいシーケンス図</a:t>
            </a:r>
            <a:endParaRPr/>
          </a:p>
        </p:txBody>
      </p:sp>
      <p:pic>
        <p:nvPicPr>
          <p:cNvPr id="133" name="Google Shape;133;p26"/>
          <p:cNvPicPr preferRelativeResize="0"/>
          <p:nvPr/>
        </p:nvPicPr>
        <p:blipFill rotWithShape="1">
          <a:blip r:embed="rId3">
            <a:alphaModFix/>
          </a:blip>
          <a:srcRect b="5276" l="0" r="0" t="0"/>
          <a:stretch/>
        </p:blipFill>
        <p:spPr>
          <a:xfrm>
            <a:off x="1643750" y="911650"/>
            <a:ext cx="5809800" cy="412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プロンプト</a:t>
            </a:r>
            <a:endParaRPr/>
          </a:p>
        </p:txBody>
      </p:sp>
      <p:sp>
        <p:nvSpPr>
          <p:cNvPr id="139" name="Google Shape;139;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ChatGPT, GitHub Copilot Chat</a:t>
            </a:r>
            <a:endParaRPr/>
          </a:p>
        </p:txBody>
      </p:sp>
      <p:pic>
        <p:nvPicPr>
          <p:cNvPr id="140" name="Google Shape;140;p27"/>
          <p:cNvPicPr preferRelativeResize="0"/>
          <p:nvPr/>
        </p:nvPicPr>
        <p:blipFill>
          <a:blip r:embed="rId3">
            <a:alphaModFix/>
          </a:blip>
          <a:stretch>
            <a:fillRect/>
          </a:stretch>
        </p:blipFill>
        <p:spPr>
          <a:xfrm>
            <a:off x="309563" y="1682550"/>
            <a:ext cx="8524875" cy="297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3285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Lato"/>
                <a:ea typeface="Lato"/>
                <a:cs typeface="Lato"/>
                <a:sym typeface="Lato"/>
              </a:rPr>
              <a:t>No.1：ChatGPT (GPT3.5 turbo)</a:t>
            </a:r>
            <a:endParaRPr>
              <a:latin typeface="Lato"/>
              <a:ea typeface="Lato"/>
              <a:cs typeface="Lato"/>
              <a:sym typeface="Lato"/>
            </a:endParaRPr>
          </a:p>
        </p:txBody>
      </p:sp>
      <p:pic>
        <p:nvPicPr>
          <p:cNvPr id="146" name="Google Shape;146;p28"/>
          <p:cNvPicPr preferRelativeResize="0"/>
          <p:nvPr/>
        </p:nvPicPr>
        <p:blipFill rotWithShape="1">
          <a:blip r:embed="rId3">
            <a:alphaModFix/>
          </a:blip>
          <a:srcRect b="4980" l="10461" r="9621" t="4953"/>
          <a:stretch/>
        </p:blipFill>
        <p:spPr>
          <a:xfrm>
            <a:off x="931925" y="876600"/>
            <a:ext cx="1783893" cy="4125824"/>
          </a:xfrm>
          <a:prstGeom prst="rect">
            <a:avLst/>
          </a:prstGeom>
          <a:noFill/>
          <a:ln>
            <a:noFill/>
          </a:ln>
        </p:spPr>
      </p:pic>
      <p:pic>
        <p:nvPicPr>
          <p:cNvPr id="147" name="Google Shape;147;p28"/>
          <p:cNvPicPr preferRelativeResize="0"/>
          <p:nvPr/>
        </p:nvPicPr>
        <p:blipFill>
          <a:blip r:embed="rId4">
            <a:alphaModFix/>
          </a:blip>
          <a:stretch>
            <a:fillRect/>
          </a:stretch>
        </p:blipFill>
        <p:spPr>
          <a:xfrm>
            <a:off x="3192712" y="822238"/>
            <a:ext cx="4805164" cy="4234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3285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Lato"/>
                <a:ea typeface="Lato"/>
                <a:cs typeface="Lato"/>
                <a:sym typeface="Lato"/>
              </a:rPr>
              <a:t>No.2：ChatGPT (GPT4)</a:t>
            </a:r>
            <a:endParaRPr>
              <a:latin typeface="Lato"/>
              <a:ea typeface="Lato"/>
              <a:cs typeface="Lato"/>
              <a:sym typeface="Lato"/>
            </a:endParaRPr>
          </a:p>
        </p:txBody>
      </p:sp>
      <p:pic>
        <p:nvPicPr>
          <p:cNvPr id="153" name="Google Shape;153;p29"/>
          <p:cNvPicPr preferRelativeResize="0"/>
          <p:nvPr/>
        </p:nvPicPr>
        <p:blipFill rotWithShape="1">
          <a:blip r:embed="rId3">
            <a:alphaModFix/>
          </a:blip>
          <a:srcRect b="4518" l="9994" r="9145" t="4745"/>
          <a:stretch/>
        </p:blipFill>
        <p:spPr>
          <a:xfrm>
            <a:off x="2128575" y="1046850"/>
            <a:ext cx="1954124" cy="3733448"/>
          </a:xfrm>
          <a:prstGeom prst="rect">
            <a:avLst/>
          </a:prstGeom>
          <a:noFill/>
          <a:ln>
            <a:noFill/>
          </a:ln>
        </p:spPr>
      </p:pic>
      <p:pic>
        <p:nvPicPr>
          <p:cNvPr id="154" name="Google Shape;154;p29"/>
          <p:cNvPicPr preferRelativeResize="0"/>
          <p:nvPr/>
        </p:nvPicPr>
        <p:blipFill>
          <a:blip r:embed="rId4">
            <a:alphaModFix/>
          </a:blip>
          <a:stretch>
            <a:fillRect/>
          </a:stretch>
        </p:blipFill>
        <p:spPr>
          <a:xfrm>
            <a:off x="4627850" y="328525"/>
            <a:ext cx="3174650" cy="4619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3285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Lato"/>
                <a:ea typeface="Lato"/>
                <a:cs typeface="Lato"/>
                <a:sym typeface="Lato"/>
              </a:rPr>
              <a:t>No.3：GitHub Copilot Chat</a:t>
            </a:r>
            <a:endParaRPr>
              <a:latin typeface="Lato"/>
              <a:ea typeface="Lato"/>
              <a:cs typeface="Lato"/>
              <a:sym typeface="Lato"/>
            </a:endParaRPr>
          </a:p>
        </p:txBody>
      </p:sp>
      <p:pic>
        <p:nvPicPr>
          <p:cNvPr id="160" name="Google Shape;160;p30"/>
          <p:cNvPicPr preferRelativeResize="0"/>
          <p:nvPr/>
        </p:nvPicPr>
        <p:blipFill rotWithShape="1">
          <a:blip r:embed="rId3">
            <a:alphaModFix/>
          </a:blip>
          <a:srcRect b="9191" l="10206" r="9991" t="9175"/>
          <a:stretch/>
        </p:blipFill>
        <p:spPr>
          <a:xfrm>
            <a:off x="363675" y="1109650"/>
            <a:ext cx="3139749" cy="3566226"/>
          </a:xfrm>
          <a:prstGeom prst="rect">
            <a:avLst/>
          </a:prstGeom>
          <a:noFill/>
          <a:ln>
            <a:noFill/>
          </a:ln>
        </p:spPr>
      </p:pic>
      <p:pic>
        <p:nvPicPr>
          <p:cNvPr id="161" name="Google Shape;161;p30"/>
          <p:cNvPicPr preferRelativeResize="0"/>
          <p:nvPr/>
        </p:nvPicPr>
        <p:blipFill>
          <a:blip r:embed="rId4">
            <a:alphaModFix/>
          </a:blip>
          <a:stretch>
            <a:fillRect/>
          </a:stretch>
        </p:blipFill>
        <p:spPr>
          <a:xfrm>
            <a:off x="3767499" y="905775"/>
            <a:ext cx="4901040" cy="38840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000">
                <a:latin typeface="Lato"/>
                <a:ea typeface="Lato"/>
                <a:cs typeface="Lato"/>
                <a:sym typeface="Lato"/>
              </a:rPr>
              <a:t>まとめ</a:t>
            </a:r>
            <a:endParaRPr sz="2000">
              <a:latin typeface="Lato"/>
              <a:ea typeface="Lato"/>
              <a:cs typeface="Lato"/>
              <a:sym typeface="Lato"/>
            </a:endParaRPr>
          </a:p>
        </p:txBody>
      </p:sp>
      <p:sp>
        <p:nvSpPr>
          <p:cNvPr id="167" name="Google Shape;167;p31"/>
          <p:cNvSpPr txBox="1"/>
          <p:nvPr>
            <p:ph idx="1" type="body"/>
          </p:nvPr>
        </p:nvSpPr>
        <p:spPr>
          <a:xfrm>
            <a:off x="311700" y="1017450"/>
            <a:ext cx="8520600" cy="3735300"/>
          </a:xfrm>
          <a:prstGeom prst="rect">
            <a:avLst/>
          </a:prstGeom>
        </p:spPr>
        <p:txBody>
          <a:bodyPr anchorCtr="0" anchor="t" bIns="91425" lIns="91425" spcFirstLastPara="1" rIns="91425" wrap="square" tIns="91425">
            <a:normAutofit fontScale="85000" lnSpcReduction="10000"/>
          </a:bodyPr>
          <a:lstStyle/>
          <a:p>
            <a:pPr indent="-347345" lvl="0" marL="457200" rtl="0" algn="l">
              <a:lnSpc>
                <a:spcPct val="150000"/>
              </a:lnSpc>
              <a:spcBef>
                <a:spcPts val="0"/>
              </a:spcBef>
              <a:spcAft>
                <a:spcPts val="0"/>
              </a:spcAft>
              <a:buSzPct val="122222"/>
              <a:buChar char="●"/>
            </a:pPr>
            <a:r>
              <a:rPr lang="ja"/>
              <a:t>GPT3.5 turbo</a:t>
            </a:r>
            <a:endParaRPr/>
          </a:p>
          <a:p>
            <a:pPr indent="-304165" lvl="1" marL="914400" rtl="0" algn="l">
              <a:lnSpc>
                <a:spcPct val="150000"/>
              </a:lnSpc>
              <a:spcBef>
                <a:spcPts val="0"/>
              </a:spcBef>
              <a:spcAft>
                <a:spcPts val="0"/>
              </a:spcAft>
              <a:buSzPct val="100000"/>
              <a:buChar char="○"/>
            </a:pPr>
            <a:r>
              <a:rPr lang="ja"/>
              <a:t>手直しが必要そうなコードで返却</a:t>
            </a:r>
            <a:endParaRPr/>
          </a:p>
          <a:p>
            <a:pPr indent="-304164" lvl="2" marL="1371600" rtl="0" algn="l">
              <a:lnSpc>
                <a:spcPct val="150000"/>
              </a:lnSpc>
              <a:spcBef>
                <a:spcPts val="0"/>
              </a:spcBef>
              <a:spcAft>
                <a:spcPts val="0"/>
              </a:spcAft>
              <a:buSzPct val="100000"/>
              <a:buChar char="■"/>
            </a:pPr>
            <a:r>
              <a:rPr lang="ja"/>
              <a:t>そもそも要件とずれている</a:t>
            </a:r>
            <a:endParaRPr/>
          </a:p>
          <a:p>
            <a:pPr indent="-304164" lvl="3" marL="1828800" rtl="0" algn="l">
              <a:lnSpc>
                <a:spcPct val="150000"/>
              </a:lnSpc>
              <a:spcBef>
                <a:spcPts val="0"/>
              </a:spcBef>
              <a:spcAft>
                <a:spcPts val="0"/>
              </a:spcAft>
              <a:buSzPct val="100000"/>
              <a:buChar char="●"/>
            </a:pPr>
            <a:r>
              <a:rPr lang="ja"/>
              <a:t>根本が間違えていたのは痛い、、</a:t>
            </a:r>
            <a:endParaRPr/>
          </a:p>
          <a:p>
            <a:pPr indent="-304164" lvl="3" marL="1828800" rtl="0" algn="l">
              <a:lnSpc>
                <a:spcPct val="150000"/>
              </a:lnSpc>
              <a:spcBef>
                <a:spcPts val="0"/>
              </a:spcBef>
              <a:spcAft>
                <a:spcPts val="0"/>
              </a:spcAft>
              <a:buSzPct val="100000"/>
              <a:buChar char="●"/>
            </a:pPr>
            <a:r>
              <a:rPr lang="ja"/>
              <a:t>ただ、処理は間違えていないので惜しいところである</a:t>
            </a:r>
            <a:endParaRPr/>
          </a:p>
          <a:p>
            <a:pPr indent="-325755" lvl="0" marL="457200" rtl="0" algn="l">
              <a:lnSpc>
                <a:spcPct val="150000"/>
              </a:lnSpc>
              <a:spcBef>
                <a:spcPts val="0"/>
              </a:spcBef>
              <a:spcAft>
                <a:spcPts val="0"/>
              </a:spcAft>
              <a:buSzPct val="100000"/>
              <a:buChar char="●"/>
            </a:pPr>
            <a:r>
              <a:rPr lang="ja"/>
              <a:t>GPT4</a:t>
            </a:r>
            <a:endParaRPr/>
          </a:p>
          <a:p>
            <a:pPr indent="-304165" lvl="1" marL="914400" rtl="0" algn="l">
              <a:lnSpc>
                <a:spcPct val="150000"/>
              </a:lnSpc>
              <a:spcBef>
                <a:spcPts val="0"/>
              </a:spcBef>
              <a:spcAft>
                <a:spcPts val="0"/>
              </a:spcAft>
              <a:buSzPct val="100000"/>
              <a:buChar char="○"/>
            </a:pPr>
            <a:r>
              <a:rPr lang="ja"/>
              <a:t>要件は満たしている</a:t>
            </a:r>
            <a:endParaRPr/>
          </a:p>
          <a:p>
            <a:pPr indent="-304165" lvl="1" marL="914400" rtl="0" algn="l">
              <a:lnSpc>
                <a:spcPct val="150000"/>
              </a:lnSpc>
              <a:spcBef>
                <a:spcPts val="0"/>
              </a:spcBef>
              <a:spcAft>
                <a:spcPts val="0"/>
              </a:spcAft>
              <a:buSzPct val="100000"/>
              <a:buChar char="○"/>
            </a:pPr>
            <a:r>
              <a:rPr lang="ja"/>
              <a:t>処理の粒度が細かすぎる印象</a:t>
            </a:r>
            <a:endParaRPr/>
          </a:p>
          <a:p>
            <a:pPr indent="-304164" lvl="2" marL="1371600" rtl="0" algn="l">
              <a:lnSpc>
                <a:spcPct val="150000"/>
              </a:lnSpc>
              <a:spcBef>
                <a:spcPts val="0"/>
              </a:spcBef>
              <a:spcAft>
                <a:spcPts val="0"/>
              </a:spcAft>
              <a:buSzPct val="100000"/>
              <a:buChar char="■"/>
            </a:pPr>
            <a:r>
              <a:rPr lang="ja"/>
              <a:t>逆にシーケンス図として分かりにくい気がする</a:t>
            </a:r>
            <a:endParaRPr/>
          </a:p>
          <a:p>
            <a:pPr indent="-325755" lvl="0" marL="457200" rtl="0" algn="l">
              <a:lnSpc>
                <a:spcPct val="150000"/>
              </a:lnSpc>
              <a:spcBef>
                <a:spcPts val="0"/>
              </a:spcBef>
              <a:spcAft>
                <a:spcPts val="0"/>
              </a:spcAft>
              <a:buSzPct val="100000"/>
              <a:buChar char="●"/>
            </a:pPr>
            <a:r>
              <a:rPr lang="ja"/>
              <a:t>GitHub Copilot Chat</a:t>
            </a:r>
            <a:endParaRPr/>
          </a:p>
          <a:p>
            <a:pPr indent="-304165" lvl="1" marL="914400" rtl="0" algn="l">
              <a:lnSpc>
                <a:spcPct val="150000"/>
              </a:lnSpc>
              <a:spcBef>
                <a:spcPts val="0"/>
              </a:spcBef>
              <a:spcAft>
                <a:spcPts val="0"/>
              </a:spcAft>
              <a:buSzPct val="100000"/>
              <a:buChar char="○"/>
            </a:pPr>
            <a:r>
              <a:rPr lang="ja"/>
              <a:t>要件は満たしている</a:t>
            </a:r>
            <a:endParaRPr/>
          </a:p>
          <a:p>
            <a:pPr indent="-304165" lvl="1" marL="914400" rtl="0" algn="l">
              <a:lnSpc>
                <a:spcPct val="150000"/>
              </a:lnSpc>
              <a:spcBef>
                <a:spcPts val="0"/>
              </a:spcBef>
              <a:spcAft>
                <a:spcPts val="0"/>
              </a:spcAft>
              <a:buSzPct val="100000"/>
              <a:buChar char="○"/>
            </a:pPr>
            <a:r>
              <a:rPr lang="ja"/>
              <a:t>他に比べ処理の粒度が荒いのでもうちょっと処理を増やしてほしかった。</a:t>
            </a:r>
            <a:endParaRPr/>
          </a:p>
          <a:p>
            <a:pPr indent="-304165" lvl="1" marL="914400" rtl="0" algn="l">
              <a:lnSpc>
                <a:spcPct val="150000"/>
              </a:lnSpc>
              <a:spcBef>
                <a:spcPts val="0"/>
              </a:spcBef>
              <a:spcAft>
                <a:spcPts val="0"/>
              </a:spcAft>
              <a:buSzPct val="100000"/>
              <a:buChar char="○"/>
            </a:pPr>
            <a:r>
              <a:rPr lang="ja"/>
              <a:t>処理は間違えていないが、処理を表す矢印が適切ではない。</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44425"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sz="2800"/>
              <a:t>今回の題材</a:t>
            </a:r>
            <a:endParaRPr sz="2800"/>
          </a:p>
          <a:p>
            <a:pPr indent="0" lvl="0" marL="457200" rtl="0" algn="ctr">
              <a:spcBef>
                <a:spcPts val="0"/>
              </a:spcBef>
              <a:spcAft>
                <a:spcPts val="0"/>
              </a:spcAft>
              <a:buNone/>
            </a:pPr>
            <a:r>
              <a:rPr lang="ja"/>
              <a:t>シーケンス図</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000">
                <a:latin typeface="Lato"/>
                <a:ea typeface="Lato"/>
                <a:cs typeface="Lato"/>
                <a:sym typeface="Lato"/>
              </a:rPr>
              <a:t>まとめ</a:t>
            </a:r>
            <a:endParaRPr sz="2000">
              <a:latin typeface="Lato"/>
              <a:ea typeface="Lato"/>
              <a:cs typeface="Lato"/>
              <a:sym typeface="Lato"/>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ja"/>
              <a:t>どのChatも完全に条件に合った回答は来ず</a:t>
            </a:r>
            <a:endParaRPr/>
          </a:p>
          <a:p>
            <a:pPr indent="-317500" lvl="1" marL="914400" rtl="0" algn="l">
              <a:lnSpc>
                <a:spcPct val="115000"/>
              </a:lnSpc>
              <a:spcBef>
                <a:spcPts val="0"/>
              </a:spcBef>
              <a:spcAft>
                <a:spcPts val="0"/>
              </a:spcAft>
              <a:buSzPts val="1400"/>
              <a:buChar char="○"/>
            </a:pPr>
            <a:r>
              <a:rPr lang="ja"/>
              <a:t>サーバーへのデプロイするときはGitHub Actionsを使用します部分が抜けていた。</a:t>
            </a:r>
            <a:endParaRPr/>
          </a:p>
          <a:p>
            <a:pPr indent="-317500" lvl="2" marL="1371600" rtl="0" algn="l">
              <a:lnSpc>
                <a:spcPct val="115000"/>
              </a:lnSpc>
              <a:spcBef>
                <a:spcPts val="0"/>
              </a:spcBef>
              <a:spcAft>
                <a:spcPts val="0"/>
              </a:spcAft>
              <a:buSzPts val="1400"/>
              <a:buChar char="■"/>
            </a:pPr>
            <a:r>
              <a:rPr lang="ja"/>
              <a:t>基本的にただデプロイする動作なので、省略したと予想。</a:t>
            </a:r>
            <a:endParaRPr/>
          </a:p>
          <a:p>
            <a:pPr indent="-317500" lvl="1" marL="914400" rtl="0" algn="l">
              <a:lnSpc>
                <a:spcPct val="115000"/>
              </a:lnSpc>
              <a:spcBef>
                <a:spcPts val="0"/>
              </a:spcBef>
              <a:spcAft>
                <a:spcPts val="0"/>
              </a:spcAft>
              <a:buSzPts val="1400"/>
              <a:buChar char="○"/>
            </a:pPr>
            <a:r>
              <a:rPr lang="ja"/>
              <a:t>アクター(人物)を指定しても、意味がなかった。</a:t>
            </a:r>
            <a:endParaRPr/>
          </a:p>
          <a:p>
            <a:pPr indent="-342900" lvl="0" marL="457200" rtl="0" algn="l">
              <a:lnSpc>
                <a:spcPct val="115000"/>
              </a:lnSpc>
              <a:spcBef>
                <a:spcPts val="0"/>
              </a:spcBef>
              <a:spcAft>
                <a:spcPts val="0"/>
              </a:spcAft>
              <a:buSzPts val="1800"/>
              <a:buChar char="●"/>
            </a:pPr>
            <a:r>
              <a:rPr lang="ja"/>
              <a:t>結</a:t>
            </a:r>
            <a:r>
              <a:rPr lang="ja"/>
              <a:t>論</a:t>
            </a:r>
            <a:endParaRPr/>
          </a:p>
          <a:p>
            <a:pPr indent="-317500" lvl="1" marL="914400" rtl="0" algn="l">
              <a:lnSpc>
                <a:spcPct val="115000"/>
              </a:lnSpc>
              <a:spcBef>
                <a:spcPts val="0"/>
              </a:spcBef>
              <a:spcAft>
                <a:spcPts val="0"/>
              </a:spcAft>
              <a:buSzPts val="1400"/>
              <a:buChar char="○"/>
            </a:pPr>
            <a:r>
              <a:rPr lang="ja"/>
              <a:t>業務で使用するとなると、GitHub Copilot Chatな気がする。</a:t>
            </a:r>
            <a:endParaRPr/>
          </a:p>
          <a:p>
            <a:pPr indent="-317500" lvl="2" marL="1371600" rtl="0" algn="l">
              <a:lnSpc>
                <a:spcPct val="115000"/>
              </a:lnSpc>
              <a:spcBef>
                <a:spcPts val="0"/>
              </a:spcBef>
              <a:spcAft>
                <a:spcPts val="0"/>
              </a:spcAft>
              <a:buSzPts val="1400"/>
              <a:buChar char="■"/>
            </a:pPr>
            <a:r>
              <a:rPr lang="ja"/>
              <a:t>GitHub CopilotがMarkdownに対応している。</a:t>
            </a:r>
            <a:endParaRPr/>
          </a:p>
          <a:p>
            <a:pPr indent="-317500" lvl="2" marL="1371600" rtl="0" algn="l">
              <a:lnSpc>
                <a:spcPct val="115000"/>
              </a:lnSpc>
              <a:spcBef>
                <a:spcPts val="0"/>
              </a:spcBef>
              <a:spcAft>
                <a:spcPts val="0"/>
              </a:spcAft>
              <a:buSzPts val="1400"/>
              <a:buChar char="■"/>
            </a:pPr>
            <a:r>
              <a:rPr lang="ja"/>
              <a:t>Mermaidなどコードを書くときには、GitHub Copilot Chatを使う。</a:t>
            </a:r>
            <a:br>
              <a:rPr lang="ja"/>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所感</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000">
                <a:latin typeface="Lato"/>
                <a:ea typeface="Lato"/>
                <a:cs typeface="Lato"/>
                <a:sym typeface="Lato"/>
              </a:rPr>
              <a:t>AIツールと一緒に学習するのは効果抜群</a:t>
            </a:r>
            <a:endParaRPr sz="2000">
              <a:latin typeface="Lato"/>
              <a:ea typeface="Lato"/>
              <a:cs typeface="Lato"/>
              <a:sym typeface="Lato"/>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ja"/>
              <a:t>今回初めてMermaid記法でシーケンス図を作成したが、</a:t>
            </a:r>
            <a:br>
              <a:rPr lang="ja"/>
            </a:br>
            <a:r>
              <a:rPr lang="ja"/>
              <a:t>学習スピードが向上した気がする。</a:t>
            </a:r>
            <a:endParaRPr/>
          </a:p>
          <a:p>
            <a:pPr indent="-330200" lvl="1" marL="914400" rtl="0" algn="l">
              <a:lnSpc>
                <a:spcPct val="150000"/>
              </a:lnSpc>
              <a:spcBef>
                <a:spcPts val="0"/>
              </a:spcBef>
              <a:spcAft>
                <a:spcPts val="0"/>
              </a:spcAft>
              <a:buSzPts val="1600"/>
              <a:buChar char="○"/>
            </a:pPr>
            <a:r>
              <a:rPr lang="ja" sz="1600"/>
              <a:t>様々なケースがあるから、それぞれで違いがありそれが勉強になった。</a:t>
            </a:r>
            <a:endParaRPr sz="1600"/>
          </a:p>
          <a:p>
            <a:pPr indent="-330200" lvl="1" marL="914400" rtl="0" algn="l">
              <a:lnSpc>
                <a:spcPct val="150000"/>
              </a:lnSpc>
              <a:spcBef>
                <a:spcPts val="0"/>
              </a:spcBef>
              <a:spcAft>
                <a:spcPts val="0"/>
              </a:spcAft>
              <a:buSzPts val="1600"/>
              <a:buChar char="○"/>
            </a:pPr>
            <a:r>
              <a:rPr lang="ja" sz="1600"/>
              <a:t>新しく技術(言語)を覚える時などに応用ができそう。</a:t>
            </a:r>
            <a:endParaRPr sz="1600"/>
          </a:p>
          <a:p>
            <a:pPr indent="-330200" lvl="2" marL="1371600" rtl="0" algn="l">
              <a:lnSpc>
                <a:spcPct val="150000"/>
              </a:lnSpc>
              <a:spcBef>
                <a:spcPts val="0"/>
              </a:spcBef>
              <a:spcAft>
                <a:spcPts val="0"/>
              </a:spcAft>
              <a:buSzPts val="1600"/>
              <a:buChar char="■"/>
            </a:pPr>
            <a:r>
              <a:rPr lang="ja" sz="1600"/>
              <a:t>イメージ</a:t>
            </a:r>
            <a:endParaRPr sz="1600"/>
          </a:p>
          <a:p>
            <a:pPr indent="-330200" lvl="3" marL="1828800" rtl="0" algn="l">
              <a:lnSpc>
                <a:spcPct val="150000"/>
              </a:lnSpc>
              <a:spcBef>
                <a:spcPts val="0"/>
              </a:spcBef>
              <a:spcAft>
                <a:spcPts val="0"/>
              </a:spcAft>
              <a:buSzPts val="1600"/>
              <a:buChar char="●"/>
            </a:pPr>
            <a:r>
              <a:rPr lang="ja" sz="1600"/>
              <a:t>言語の書き方・ルールを覚える</a:t>
            </a:r>
            <a:endParaRPr sz="1600"/>
          </a:p>
          <a:p>
            <a:pPr indent="-330200" lvl="3" marL="1828800" rtl="0" algn="l">
              <a:lnSpc>
                <a:spcPct val="150000"/>
              </a:lnSpc>
              <a:spcBef>
                <a:spcPts val="0"/>
              </a:spcBef>
              <a:spcAft>
                <a:spcPts val="0"/>
              </a:spcAft>
              <a:buSzPts val="1600"/>
              <a:buChar char="●"/>
            </a:pPr>
            <a:r>
              <a:rPr lang="ja" sz="1600"/>
              <a:t>AIツールとペアプロ</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参照</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1" type="body"/>
          </p:nvPr>
        </p:nvSpPr>
        <p:spPr>
          <a:xfrm>
            <a:off x="311700" y="411750"/>
            <a:ext cx="8520600" cy="41571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ja" u="sng">
                <a:solidFill>
                  <a:schemeClr val="accent5"/>
                </a:solidFill>
                <a:hlinkClick r:id="rId3">
                  <a:extLst>
                    <a:ext uri="{A12FA001-AC4F-418D-AE19-62706E023703}">
                      <ahyp:hlinkClr val="tx"/>
                    </a:ext>
                  </a:extLst>
                </a:hlinkClick>
              </a:rPr>
              <a:t>シーケンス図のルール</a:t>
            </a:r>
            <a:endParaRPr/>
          </a:p>
          <a:p>
            <a:pPr indent="-342900" lvl="0" marL="457200" rtl="0" algn="l">
              <a:lnSpc>
                <a:spcPct val="200000"/>
              </a:lnSpc>
              <a:spcBef>
                <a:spcPts val="0"/>
              </a:spcBef>
              <a:spcAft>
                <a:spcPts val="0"/>
              </a:spcAft>
              <a:buSzPts val="1800"/>
              <a:buChar char="●"/>
            </a:pPr>
            <a:r>
              <a:rPr lang="ja" u="sng">
                <a:solidFill>
                  <a:schemeClr val="hlink"/>
                </a:solidFill>
                <a:hlinkClick r:id="rId4"/>
              </a:rPr>
              <a:t>Mermaid記法のdocs</a:t>
            </a:r>
            <a:endParaRPr/>
          </a:p>
          <a:p>
            <a:pPr indent="-342900" lvl="0" marL="457200" rtl="0" algn="l">
              <a:lnSpc>
                <a:spcPct val="200000"/>
              </a:lnSpc>
              <a:spcBef>
                <a:spcPts val="0"/>
              </a:spcBef>
              <a:spcAft>
                <a:spcPts val="0"/>
              </a:spcAft>
              <a:buSzPts val="1800"/>
              <a:buChar char="●"/>
            </a:pPr>
            <a:r>
              <a:rPr lang="ja" u="sng">
                <a:solidFill>
                  <a:schemeClr val="hlink"/>
                </a:solidFill>
                <a:hlinkClick r:id="rId5"/>
              </a:rPr>
              <a:t>Markdown + AI（GithubCopiotX）の驚異のタッグ！💥 2023年新世代の爆速ライティング体験へようこそ！💻いま、✨GithubCopiotXでMarkdownを作らないで、いつ作りますか？</a:t>
            </a:r>
            <a:endParaRPr/>
          </a:p>
          <a:p>
            <a:pPr indent="-342900" lvl="0" marL="457200" rtl="0" algn="l">
              <a:lnSpc>
                <a:spcPct val="200000"/>
              </a:lnSpc>
              <a:spcBef>
                <a:spcPts val="0"/>
              </a:spcBef>
              <a:spcAft>
                <a:spcPts val="0"/>
              </a:spcAft>
              <a:buSzPts val="1800"/>
              <a:buChar char="●"/>
            </a:pPr>
            <a:r>
              <a:rPr lang="ja" u="sng">
                <a:solidFill>
                  <a:schemeClr val="hlink"/>
                </a:solidFill>
                <a:hlinkClick r:id="rId6"/>
              </a:rPr>
              <a:t>GitHub Copilot Chat</a:t>
            </a:r>
            <a:endParaRPr/>
          </a:p>
          <a:p>
            <a:pPr indent="-342900" lvl="0" marL="457200" rtl="0" algn="l">
              <a:lnSpc>
                <a:spcPct val="200000"/>
              </a:lnSpc>
              <a:spcBef>
                <a:spcPts val="0"/>
              </a:spcBef>
              <a:spcAft>
                <a:spcPts val="0"/>
              </a:spcAft>
              <a:buSzPts val="1800"/>
              <a:buChar char="●"/>
            </a:pPr>
            <a:r>
              <a:rPr lang="ja" u="sng">
                <a:solidFill>
                  <a:schemeClr val="hlink"/>
                </a:solidFill>
                <a:hlinkClick r:id="rId7"/>
              </a:rPr>
              <a:t>ChatGPT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ja"/>
              <a:t>モチベーション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モチベーション</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ja" sz="2000"/>
              <a:t>READMEを書くことになった</a:t>
            </a:r>
            <a:endParaRPr sz="2000"/>
          </a:p>
          <a:p>
            <a:pPr indent="-330200" lvl="1" marL="914400" rtl="0" algn="l">
              <a:lnSpc>
                <a:spcPct val="150000"/>
              </a:lnSpc>
              <a:spcBef>
                <a:spcPts val="0"/>
              </a:spcBef>
              <a:spcAft>
                <a:spcPts val="0"/>
              </a:spcAft>
              <a:buSzPts val="1600"/>
              <a:buChar char="○"/>
            </a:pPr>
            <a:r>
              <a:rPr lang="ja" sz="1600"/>
              <a:t>CHIYODA案件でGitHubの導入があるのが起因</a:t>
            </a:r>
            <a:endParaRPr sz="1600"/>
          </a:p>
          <a:p>
            <a:pPr indent="-330200" lvl="1" marL="914400" rtl="0" algn="l">
              <a:lnSpc>
                <a:spcPct val="150000"/>
              </a:lnSpc>
              <a:spcBef>
                <a:spcPts val="0"/>
              </a:spcBef>
              <a:spcAft>
                <a:spcPts val="0"/>
              </a:spcAft>
              <a:buSzPts val="1600"/>
              <a:buChar char="○"/>
            </a:pPr>
            <a:r>
              <a:rPr lang="ja" sz="1600"/>
              <a:t>その中で、シーケンス図を描きたいケースがあった</a:t>
            </a:r>
            <a:endParaRPr sz="1600"/>
          </a:p>
          <a:p>
            <a:pPr indent="-330200" lvl="1" marL="914400" rtl="0" algn="l">
              <a:lnSpc>
                <a:spcPct val="150000"/>
              </a:lnSpc>
              <a:spcBef>
                <a:spcPts val="0"/>
              </a:spcBef>
              <a:spcAft>
                <a:spcPts val="0"/>
              </a:spcAft>
              <a:buSzPts val="1600"/>
              <a:buChar char="○"/>
            </a:pPr>
            <a:r>
              <a:rPr lang="ja" sz="1600"/>
              <a:t>できれば、Miroなどのツールを使わず書きたい</a:t>
            </a:r>
            <a:endParaRPr sz="1600"/>
          </a:p>
          <a:p>
            <a:pPr indent="-330200" lvl="2" marL="1371600" rtl="0" algn="l">
              <a:lnSpc>
                <a:spcPct val="150000"/>
              </a:lnSpc>
              <a:spcBef>
                <a:spcPts val="0"/>
              </a:spcBef>
              <a:spcAft>
                <a:spcPts val="0"/>
              </a:spcAft>
              <a:buSzPts val="1600"/>
              <a:buChar char="■"/>
            </a:pPr>
            <a:r>
              <a:rPr lang="ja" sz="1600"/>
              <a:t>複雑になると時間がかかる</a:t>
            </a:r>
            <a:endParaRPr sz="1600"/>
          </a:p>
          <a:p>
            <a:pPr indent="-330200" lvl="3" marL="1828800" rtl="0" algn="l">
              <a:lnSpc>
                <a:spcPct val="150000"/>
              </a:lnSpc>
              <a:spcBef>
                <a:spcPts val="0"/>
              </a:spcBef>
              <a:spcAft>
                <a:spcPts val="0"/>
              </a:spcAft>
              <a:buSzPts val="1600"/>
              <a:buChar char="●"/>
            </a:pPr>
            <a:r>
              <a:rPr lang="ja" sz="1600"/>
              <a:t>保守も大変になりそう</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762650" y="526350"/>
            <a:ext cx="56187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sz="2800"/>
              <a:t>AIツールに</a:t>
            </a:r>
            <a:endParaRPr sz="2800"/>
          </a:p>
          <a:p>
            <a:pPr indent="0" lvl="0" marL="0" rtl="0" algn="ctr">
              <a:spcBef>
                <a:spcPts val="0"/>
              </a:spcBef>
              <a:spcAft>
                <a:spcPts val="0"/>
              </a:spcAft>
              <a:buNone/>
            </a:pPr>
            <a:r>
              <a:rPr lang="ja" sz="2800"/>
              <a:t>Mermaid記法で</a:t>
            </a:r>
            <a:endParaRPr sz="2800"/>
          </a:p>
          <a:p>
            <a:pPr indent="0" lvl="0" marL="0" rtl="0" algn="ctr">
              <a:spcBef>
                <a:spcPts val="0"/>
              </a:spcBef>
              <a:spcAft>
                <a:spcPts val="0"/>
              </a:spcAft>
              <a:buNone/>
            </a:pPr>
            <a:r>
              <a:rPr lang="ja" sz="2800"/>
              <a:t>シーケンス図を作ってもらおう</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lang="ja"/>
              <a:t>検証ツール</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検証ツール</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ja" sz="2000"/>
              <a:t>GitHub Copilot</a:t>
            </a:r>
            <a:endParaRPr sz="2000"/>
          </a:p>
          <a:p>
            <a:pPr indent="-330200" lvl="1" marL="914400" rtl="0" algn="l">
              <a:lnSpc>
                <a:spcPct val="150000"/>
              </a:lnSpc>
              <a:spcBef>
                <a:spcPts val="0"/>
              </a:spcBef>
              <a:spcAft>
                <a:spcPts val="0"/>
              </a:spcAft>
              <a:buSzPts val="1600"/>
              <a:buChar char="○"/>
            </a:pPr>
            <a:r>
              <a:rPr lang="ja" sz="1600"/>
              <a:t>GitHub Copilot Chat</a:t>
            </a:r>
            <a:endParaRPr sz="1600"/>
          </a:p>
          <a:p>
            <a:pPr indent="-355600" lvl="0" marL="457200" rtl="0" algn="l">
              <a:lnSpc>
                <a:spcPct val="150000"/>
              </a:lnSpc>
              <a:spcBef>
                <a:spcPts val="0"/>
              </a:spcBef>
              <a:spcAft>
                <a:spcPts val="0"/>
              </a:spcAft>
              <a:buSzPts val="2000"/>
              <a:buChar char="●"/>
            </a:pPr>
            <a:r>
              <a:rPr lang="ja" sz="2000"/>
              <a:t>ChatGPT</a:t>
            </a:r>
            <a:endParaRPr sz="2000"/>
          </a:p>
          <a:p>
            <a:pPr indent="-330200" lvl="1" marL="914400" rtl="0" algn="l">
              <a:lnSpc>
                <a:spcPct val="150000"/>
              </a:lnSpc>
              <a:spcBef>
                <a:spcPts val="0"/>
              </a:spcBef>
              <a:spcAft>
                <a:spcPts val="0"/>
              </a:spcAft>
              <a:buSzPts val="1600"/>
              <a:buChar char="○"/>
            </a:pPr>
            <a:r>
              <a:rPr lang="ja" sz="1600"/>
              <a:t>GPT3.5 turbo</a:t>
            </a:r>
            <a:endParaRPr sz="1600"/>
          </a:p>
          <a:p>
            <a:pPr indent="-330200" lvl="1" marL="914400" rtl="0" algn="l">
              <a:lnSpc>
                <a:spcPct val="150000"/>
              </a:lnSpc>
              <a:spcBef>
                <a:spcPts val="0"/>
              </a:spcBef>
              <a:spcAft>
                <a:spcPts val="0"/>
              </a:spcAft>
              <a:buSzPts val="1600"/>
              <a:buChar char="○"/>
            </a:pPr>
            <a:r>
              <a:rPr lang="ja" sz="1600"/>
              <a:t>GPT4</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509550" y="1672650"/>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検証</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762650" y="526350"/>
            <a:ext cx="56187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sz="2800"/>
              <a:t>先に</a:t>
            </a:r>
            <a:endParaRPr sz="2800"/>
          </a:p>
          <a:p>
            <a:pPr indent="0" lvl="0" marL="0" rtl="0" algn="ctr">
              <a:spcBef>
                <a:spcPts val="0"/>
              </a:spcBef>
              <a:spcAft>
                <a:spcPts val="0"/>
              </a:spcAft>
              <a:buNone/>
            </a:pPr>
            <a:r>
              <a:rPr lang="ja" sz="2800"/>
              <a:t>ChatGPT(GPT3.5 turbo)</a:t>
            </a:r>
            <a:br>
              <a:rPr lang="ja" sz="2800"/>
            </a:br>
            <a:r>
              <a:rPr lang="ja" sz="2800"/>
              <a:t>荒いプロンプトを投げてみる</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