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Nunito"/>
      <p:regular r:id="rId43"/>
      <p:bold r:id="rId44"/>
      <p:italic r:id="rId45"/>
      <p:boldItalic r:id="rId46"/>
    </p:embeddedFont>
    <p:embeddedFont>
      <p:font typeface="Maven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629F46-DEF5-41DF-9AD3-B50C8AED7BBE}">
  <a:tblStyle styleId="{DC629F46-DEF5-41DF-9AD3-B50C8AED7B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Nunito-bold.fntdata"/><Relationship Id="rId21" Type="http://schemas.openxmlformats.org/officeDocument/2006/relationships/slide" Target="slides/slide15.xml"/><Relationship Id="rId43" Type="http://schemas.openxmlformats.org/officeDocument/2006/relationships/font" Target="fonts/Nunito-regular.fntdata"/><Relationship Id="rId24" Type="http://schemas.openxmlformats.org/officeDocument/2006/relationships/slide" Target="slides/slide18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7.xml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MavenPro-bold.fntdata"/><Relationship Id="rId25" Type="http://schemas.openxmlformats.org/officeDocument/2006/relationships/slide" Target="slides/slide19.xml"/><Relationship Id="rId47" Type="http://schemas.openxmlformats.org/officeDocument/2006/relationships/font" Target="fonts/MavenPro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b75f5f60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7b75f5f60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b75f5f606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7b75f5f606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7b75f5f60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7b75f5f60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7b75f5f60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7b75f5f60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b75f5f606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7b75f5f606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7b75f5f60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7b75f5f60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b75f5f60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b75f5f60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b75f5f60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b75f5f60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7b75f5f606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7b75f5f606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7b75f5f606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7b75f5f606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7b75f5f60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7b75f5f60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7b75f5f606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7b75f5f606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7b75f5f606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7b75f5f606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7b75f5f60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7b75f5f60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7b75f5f60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7b75f5f60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b75f5f606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b75f5f606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7b75f5f606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7b75f5f606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7b75f5f60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7b75f5f60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7b75f5f606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7b75f5f606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7b75f5f60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7b75f5f60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75f5f60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7b75f5f60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7b75f5f60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7b75f5f60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7b75f5f60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7b75f5f60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7b75f5f606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7b75f5f606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7b75f5f606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7b75f5f606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b75f5f60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b75f5f60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b75f5f606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b75f5f606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b75f5f60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b75f5f60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7b75f5f60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7b75f5f60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7b75f5f606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7b75f5f606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b75f5f60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b75f5f60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latform.openai.com/docs/guides/fine-tuning/example-count-recommendations" TargetMode="External"/><Relationship Id="rId4" Type="http://schemas.openxmlformats.org/officeDocument/2006/relationships/hyperlink" Target="https://note.com/martins_day/n/n11eacae17f3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qiita.com/sakue_103/items/c71e65808cb92356508c#fine-tuning%E3%81%AE%E4%BD%8D%E7%BD%AE%E4%BB%98%E3%81%91%E3%82%A4%E3%83%A1%E3%83%BC%E3%82%B8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latform.openai.com/docs/guides/embedding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nterprisezine.jp/news/detail/18368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4200"/>
              <a:t>AI勉強会 9月</a:t>
            </a:r>
            <a:endParaRPr sz="4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ja" sz="1600">
                <a:solidFill>
                  <a:srgbClr val="F3F3F3"/>
                </a:solidFill>
              </a:rPr>
              <a:t>安部雄大</a:t>
            </a:r>
            <a:endParaRPr b="0" sz="1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Fine-turning 流れ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327" name="Google Shape;327;p22"/>
          <p:cNvGrpSpPr/>
          <p:nvPr/>
        </p:nvGrpSpPr>
        <p:grpSpPr>
          <a:xfrm>
            <a:off x="7051950" y="2015550"/>
            <a:ext cx="1750800" cy="1963800"/>
            <a:chOff x="6001375" y="1559400"/>
            <a:chExt cx="1750800" cy="1963800"/>
          </a:xfrm>
        </p:grpSpPr>
        <p:pic>
          <p:nvPicPr>
            <p:cNvPr id="328" name="Google Shape;32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5575" y="1559400"/>
              <a:ext cx="1502400" cy="14994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329" name="Google Shape;329;p22"/>
            <p:cNvSpPr txBox="1"/>
            <p:nvPr/>
          </p:nvSpPr>
          <p:spPr>
            <a:xfrm>
              <a:off x="6001375" y="3058800"/>
              <a:ext cx="17508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8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GPTモデル</a:t>
              </a:r>
              <a:endParaRPr b="1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30" name="Google Shape;330;p22"/>
          <p:cNvGrpSpPr/>
          <p:nvPr/>
        </p:nvGrpSpPr>
        <p:grpSpPr>
          <a:xfrm>
            <a:off x="3655975" y="2101050"/>
            <a:ext cx="1750800" cy="1878300"/>
            <a:chOff x="831975" y="2917900"/>
            <a:chExt cx="1750800" cy="1878300"/>
          </a:xfrm>
        </p:grpSpPr>
        <p:pic>
          <p:nvPicPr>
            <p:cNvPr id="331" name="Google Shape;33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8075" y="2917900"/>
              <a:ext cx="1413900" cy="1413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22"/>
            <p:cNvSpPr txBox="1"/>
            <p:nvPr/>
          </p:nvSpPr>
          <p:spPr>
            <a:xfrm>
              <a:off x="831975" y="4331800"/>
              <a:ext cx="17508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8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学習データ</a:t>
              </a:r>
              <a:endParaRPr b="1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33" name="Google Shape;333;p22"/>
          <p:cNvSpPr txBox="1"/>
          <p:nvPr/>
        </p:nvSpPr>
        <p:spPr>
          <a:xfrm>
            <a:off x="7276800" y="1443725"/>
            <a:ext cx="1301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③再学習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34" name="Google Shape;334;p22"/>
          <p:cNvGrpSpPr/>
          <p:nvPr/>
        </p:nvGrpSpPr>
        <p:grpSpPr>
          <a:xfrm>
            <a:off x="1977750" y="2294375"/>
            <a:ext cx="5197500" cy="515125"/>
            <a:chOff x="2858500" y="2438050"/>
            <a:chExt cx="5197500" cy="515125"/>
          </a:xfrm>
        </p:grpSpPr>
        <p:cxnSp>
          <p:nvCxnSpPr>
            <p:cNvPr id="335" name="Google Shape;335;p22"/>
            <p:cNvCxnSpPr/>
            <p:nvPr/>
          </p:nvCxnSpPr>
          <p:spPr>
            <a:xfrm>
              <a:off x="2858500" y="2953175"/>
              <a:ext cx="1313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6" name="Google Shape;336;p22"/>
            <p:cNvSpPr txBox="1"/>
            <p:nvPr/>
          </p:nvSpPr>
          <p:spPr>
            <a:xfrm>
              <a:off x="6226600" y="2438050"/>
              <a:ext cx="18294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②アップロード</a:t>
              </a:r>
              <a:br>
                <a:rPr lang="ja">
                  <a:latin typeface="Nunito"/>
                  <a:ea typeface="Nunito"/>
                  <a:cs typeface="Nunito"/>
                  <a:sym typeface="Nunito"/>
                </a:rPr>
              </a:br>
              <a:r>
                <a:rPr lang="ja">
                  <a:latin typeface="Nunito"/>
                  <a:ea typeface="Nunito"/>
                  <a:cs typeface="Nunito"/>
                  <a:sym typeface="Nunito"/>
                </a:rPr>
                <a:t>(データを与える)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37" name="Google Shape;337;p22"/>
          <p:cNvGrpSpPr/>
          <p:nvPr/>
        </p:nvGrpSpPr>
        <p:grpSpPr>
          <a:xfrm>
            <a:off x="338487" y="2165512"/>
            <a:ext cx="1381125" cy="1845513"/>
            <a:chOff x="7065275" y="2199262"/>
            <a:chExt cx="1381125" cy="1845513"/>
          </a:xfrm>
        </p:grpSpPr>
        <p:pic>
          <p:nvPicPr>
            <p:cNvPr id="338" name="Google Shape;338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65275" y="2199262"/>
              <a:ext cx="1381125" cy="138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2"/>
            <p:cNvSpPr txBox="1"/>
            <p:nvPr/>
          </p:nvSpPr>
          <p:spPr>
            <a:xfrm>
              <a:off x="7157637" y="3580375"/>
              <a:ext cx="11964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8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自分</a:t>
              </a:r>
              <a:endParaRPr b="1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0" name="Google Shape;340;p22"/>
          <p:cNvGrpSpPr/>
          <p:nvPr/>
        </p:nvGrpSpPr>
        <p:grpSpPr>
          <a:xfrm>
            <a:off x="3716234" y="2809500"/>
            <a:ext cx="3302425" cy="2174075"/>
            <a:chOff x="4500900" y="2953175"/>
            <a:chExt cx="3302425" cy="2174075"/>
          </a:xfrm>
        </p:grpSpPr>
        <p:cxnSp>
          <p:nvCxnSpPr>
            <p:cNvPr id="341" name="Google Shape;341;p22"/>
            <p:cNvCxnSpPr/>
            <p:nvPr/>
          </p:nvCxnSpPr>
          <p:spPr>
            <a:xfrm>
              <a:off x="6490225" y="2953175"/>
              <a:ext cx="1313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2" name="Google Shape;342;p22"/>
            <p:cNvSpPr txBox="1"/>
            <p:nvPr/>
          </p:nvSpPr>
          <p:spPr>
            <a:xfrm>
              <a:off x="4500900" y="4714750"/>
              <a:ext cx="1829400" cy="41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④再学習済み</a:t>
              </a:r>
              <a:br>
                <a:rPr b="1" lang="ja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</a:br>
              <a:r>
                <a:rPr b="1" lang="ja">
                  <a:solidFill>
                    <a:schemeClr val="accent2"/>
                  </a:solidFill>
                  <a:latin typeface="Nunito"/>
                  <a:ea typeface="Nunito"/>
                  <a:cs typeface="Nunito"/>
                  <a:sym typeface="Nunito"/>
                </a:rPr>
                <a:t>モデル使用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43" name="Google Shape;343;p22"/>
          <p:cNvSpPr/>
          <p:nvPr/>
        </p:nvSpPr>
        <p:spPr>
          <a:xfrm>
            <a:off x="7333633" y="1237800"/>
            <a:ext cx="1270250" cy="824050"/>
          </a:xfrm>
          <a:custGeom>
            <a:rect b="b" l="l" r="r" t="t"/>
            <a:pathLst>
              <a:path extrusionOk="0" h="32962" w="50810">
                <a:moveTo>
                  <a:pt x="11449" y="31864"/>
                </a:moveTo>
                <a:cubicBezTo>
                  <a:pt x="9618" y="30124"/>
                  <a:pt x="1652" y="25684"/>
                  <a:pt x="462" y="21426"/>
                </a:cubicBezTo>
                <a:cubicBezTo>
                  <a:pt x="-728" y="17168"/>
                  <a:pt x="324" y="9889"/>
                  <a:pt x="4307" y="6318"/>
                </a:cubicBezTo>
                <a:cubicBezTo>
                  <a:pt x="8290" y="2747"/>
                  <a:pt x="17492" y="0"/>
                  <a:pt x="24359" y="0"/>
                </a:cubicBezTo>
                <a:cubicBezTo>
                  <a:pt x="31226" y="0"/>
                  <a:pt x="41207" y="2793"/>
                  <a:pt x="45510" y="6318"/>
                </a:cubicBezTo>
                <a:cubicBezTo>
                  <a:pt x="49814" y="9843"/>
                  <a:pt x="51966" y="16710"/>
                  <a:pt x="50180" y="21151"/>
                </a:cubicBezTo>
                <a:cubicBezTo>
                  <a:pt x="48395" y="25592"/>
                  <a:pt x="37361" y="30994"/>
                  <a:pt x="34797" y="3296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4" name="Google Shape;344;p22"/>
          <p:cNvSpPr txBox="1"/>
          <p:nvPr/>
        </p:nvSpPr>
        <p:spPr>
          <a:xfrm>
            <a:off x="1861625" y="2345838"/>
            <a:ext cx="15477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①データの作成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2"/>
          <p:cNvSpPr/>
          <p:nvPr/>
        </p:nvSpPr>
        <p:spPr>
          <a:xfrm>
            <a:off x="1160550" y="4032725"/>
            <a:ext cx="6681750" cy="484975"/>
          </a:xfrm>
          <a:custGeom>
            <a:rect b="b" l="l" r="r" t="t"/>
            <a:pathLst>
              <a:path extrusionOk="0" h="19399" w="267270">
                <a:moveTo>
                  <a:pt x="267270" y="550"/>
                </a:moveTo>
                <a:cubicBezTo>
                  <a:pt x="261207" y="2602"/>
                  <a:pt x="253284" y="9721"/>
                  <a:pt x="230892" y="12862"/>
                </a:cubicBezTo>
                <a:cubicBezTo>
                  <a:pt x="208500" y="16003"/>
                  <a:pt x="162992" y="19258"/>
                  <a:pt x="132920" y="19394"/>
                </a:cubicBezTo>
                <a:cubicBezTo>
                  <a:pt x="102848" y="19530"/>
                  <a:pt x="72614" y="16911"/>
                  <a:pt x="50461" y="13679"/>
                </a:cubicBezTo>
                <a:cubicBezTo>
                  <a:pt x="28308" y="10447"/>
                  <a:pt x="8410" y="228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制約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1056750" y="1393225"/>
            <a:ext cx="7030500" cy="3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主に</a:t>
            </a:r>
            <a:r>
              <a:rPr lang="ja" sz="1800"/>
              <a:t>学習データ関連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学習データは、</a:t>
            </a:r>
            <a:r>
              <a:rPr lang="ja" sz="1800">
                <a:solidFill>
                  <a:schemeClr val="accent2"/>
                </a:solidFill>
              </a:rPr>
              <a:t>10個</a:t>
            </a:r>
            <a:r>
              <a:rPr lang="ja" sz="1800"/>
              <a:t>以上必要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ja" sz="1600"/>
              <a:t>GPT-3.5 turboでは、</a:t>
            </a:r>
            <a:r>
              <a:rPr lang="ja" sz="1600" u="sng">
                <a:solidFill>
                  <a:schemeClr val="hlink"/>
                </a:solidFill>
                <a:hlinkClick r:id="rId3"/>
              </a:rPr>
              <a:t>50から100のトレーニング例にファインチューニング</a:t>
            </a:r>
            <a:r>
              <a:rPr lang="ja" sz="1600"/>
              <a:t>すると変わってくるようだ</a:t>
            </a:r>
            <a:endParaRPr sz="16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学習データの内容を</a:t>
            </a:r>
            <a:r>
              <a:rPr lang="ja" sz="1800">
                <a:solidFill>
                  <a:schemeClr val="accent2"/>
                </a:solidFill>
              </a:rPr>
              <a:t>4096 (4k)トークン</a:t>
            </a:r>
            <a:r>
              <a:rPr lang="ja" sz="1800"/>
              <a:t>以内にする。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ja" sz="1800"/>
              <a:t>日本語で</a:t>
            </a:r>
            <a:r>
              <a:rPr lang="ja" sz="1800">
                <a:solidFill>
                  <a:schemeClr val="accent2"/>
                </a:solidFill>
              </a:rPr>
              <a:t>約2,800字程度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学習データの最大総トークン数は、</a:t>
            </a:r>
            <a:r>
              <a:rPr lang="ja" sz="1800">
                <a:solidFill>
                  <a:schemeClr val="accent2"/>
                </a:solidFill>
              </a:rPr>
              <a:t>50Mトークン</a:t>
            </a:r>
            <a:r>
              <a:rPr lang="ja" sz="1800"/>
              <a:t>以内に収める。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ja" sz="1800"/>
              <a:t>日本語で</a:t>
            </a:r>
            <a:r>
              <a:rPr lang="ja" sz="1800">
                <a:solidFill>
                  <a:schemeClr val="accent2"/>
                </a:solidFill>
              </a:rPr>
              <a:t>約35,000字</a:t>
            </a:r>
            <a:r>
              <a:rPr lang="ja" sz="1800"/>
              <a:t>程度</a:t>
            </a:r>
            <a:endParaRPr sz="1800"/>
          </a:p>
        </p:txBody>
      </p:sp>
      <p:sp>
        <p:nvSpPr>
          <p:cNvPr id="352" name="Google Shape;352;p23"/>
          <p:cNvSpPr txBox="1"/>
          <p:nvPr/>
        </p:nvSpPr>
        <p:spPr>
          <a:xfrm>
            <a:off x="4735275" y="4626425"/>
            <a:ext cx="3408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※1kトークン700字だと仮定した場合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料金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1303800" y="1453575"/>
            <a:ext cx="47976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600"/>
              <a:t>トークン量で料金が決定している。</a:t>
            </a:r>
            <a:endParaRPr sz="1600"/>
          </a:p>
        </p:txBody>
      </p:sp>
      <p:graphicFrame>
        <p:nvGraphicFramePr>
          <p:cNvPr id="359" name="Google Shape;359;p24"/>
          <p:cNvGraphicFramePr/>
          <p:nvPr/>
        </p:nvGraphicFramePr>
        <p:xfrm>
          <a:off x="952500" y="281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{DC629F46-DEF5-41DF-9AD3-B50C8AED7BBE}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model name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トークン上限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トレーニング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入力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出力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GPT-3.5 Turbo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4k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$0.008(¥1.18)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$0.012(¥1.77)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$0.016(¥2.36)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0" name="Google Shape;360;p24"/>
          <p:cNvSpPr txBox="1"/>
          <p:nvPr/>
        </p:nvSpPr>
        <p:spPr>
          <a:xfrm>
            <a:off x="4948350" y="2340900"/>
            <a:ext cx="2322000" cy="46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1417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1kトークンあたり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データセット(学習データ)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6" name="Google Shape;366;p25"/>
          <p:cNvPicPr preferRelativeResize="0"/>
          <p:nvPr/>
        </p:nvPicPr>
        <p:blipFill rotWithShape="1">
          <a:blip r:embed="rId3">
            <a:alphaModFix/>
          </a:blip>
          <a:srcRect b="9730" l="18552" r="2670" t="0"/>
          <a:stretch/>
        </p:blipFill>
        <p:spPr>
          <a:xfrm>
            <a:off x="32813" y="2107350"/>
            <a:ext cx="9078374" cy="17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5"/>
          <p:cNvSpPr txBox="1"/>
          <p:nvPr/>
        </p:nvSpPr>
        <p:spPr>
          <a:xfrm>
            <a:off x="2635650" y="1678650"/>
            <a:ext cx="3872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クロちゃん構文のデータセット</a:t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結果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73" name="Google Shape;373;p26"/>
          <p:cNvPicPr preferRelativeResize="0"/>
          <p:nvPr/>
        </p:nvPicPr>
        <p:blipFill rotWithShape="1">
          <a:blip r:embed="rId3">
            <a:alphaModFix/>
          </a:blip>
          <a:srcRect b="9622" l="2045" r="14132" t="11569"/>
          <a:stretch/>
        </p:blipFill>
        <p:spPr>
          <a:xfrm>
            <a:off x="311738" y="1694075"/>
            <a:ext cx="8520524" cy="62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6"/>
          <p:cNvPicPr preferRelativeResize="0"/>
          <p:nvPr/>
        </p:nvPicPr>
        <p:blipFill rotWithShape="1">
          <a:blip r:embed="rId4">
            <a:alphaModFix/>
          </a:blip>
          <a:srcRect b="0" l="1802" r="1802" t="0"/>
          <a:stretch/>
        </p:blipFill>
        <p:spPr>
          <a:xfrm>
            <a:off x="311750" y="2416225"/>
            <a:ext cx="8520499" cy="20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Fine-tuning まとめ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0" name="Google Shape;380;p27"/>
          <p:cNvSpPr txBox="1"/>
          <p:nvPr>
            <p:ph idx="1" type="body"/>
          </p:nvPr>
        </p:nvSpPr>
        <p:spPr>
          <a:xfrm>
            <a:off x="1056750" y="1393225"/>
            <a:ext cx="70305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概ねできているように見える。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プロンプトのトークンの削減。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前は、やりたいことを逐一記載していたが、それがなくなる。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データセットの作成コスト</a:t>
            </a:r>
            <a:r>
              <a:rPr lang="ja" sz="1600"/>
              <a:t>がかかる。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データ量の少ないと</a:t>
            </a:r>
            <a:r>
              <a:rPr lang="ja" sz="1600"/>
              <a:t>完全ではないことがある</a:t>
            </a:r>
            <a:r>
              <a:rPr lang="ja" sz="1600"/>
              <a:t>。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データ量を多くすれば解決しそう。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Fine-turning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861750" y="1393225"/>
            <a:ext cx="7420500" cy="3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600"/>
              <a:t>元々</a:t>
            </a:r>
            <a:r>
              <a:rPr lang="ja" sz="1600"/>
              <a:t>Fine-tuningで質がどれだけあげるか検証しようと思っていた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600"/>
              <a:t>しかし、楽しくない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結局データの量次第なところがある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学習する時間が長い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ja" sz="1600">
                <a:solidFill>
                  <a:schemeClr val="accent2"/>
                </a:solidFill>
              </a:rPr>
              <a:t>約5分</a:t>
            </a:r>
            <a:r>
              <a:rPr lang="ja" sz="1600"/>
              <a:t>ほどかかった</a:t>
            </a:r>
            <a:endParaRPr sz="16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ja" sz="1500"/>
              <a:t>学習データ量と学習する時間が比例する</a:t>
            </a:r>
            <a:endParaRPr sz="1500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データセットの量を増やせば、学習する時間がもっとかかる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業務効率化へのイメージが湧かなかった。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よって、1ヶ月しか学習期間がなかったため路線変更</a:t>
            </a:r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Embedding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Embedding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7" name="Google Shape;397;p30"/>
          <p:cNvSpPr txBox="1"/>
          <p:nvPr>
            <p:ph idx="1" type="body"/>
          </p:nvPr>
        </p:nvSpPr>
        <p:spPr>
          <a:xfrm>
            <a:off x="862800" y="1558025"/>
            <a:ext cx="74184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本来の意味は、テキストをベクトルに変換すること</a:t>
            </a:r>
            <a:br>
              <a:rPr lang="ja" sz="1800"/>
            </a:br>
            <a:r>
              <a:rPr lang="ja" sz="1800"/>
              <a:t>→ </a:t>
            </a:r>
            <a:r>
              <a:rPr b="1" lang="ja" sz="1800"/>
              <a:t>振る舞いを指す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目的</a:t>
            </a:r>
            <a:r>
              <a:rPr lang="ja" sz="1800"/>
              <a:t>：入力に事前知識(ベクトル)を与えて精度をあげる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398" name="Google Shape;398;p30"/>
          <p:cNvGraphicFramePr/>
          <p:nvPr/>
        </p:nvGraphicFramePr>
        <p:xfrm>
          <a:off x="1042200" y="295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{DC629F46-DEF5-41DF-9AD3-B50C8AED7BBE}</a:tableStyleId>
              </a:tblPr>
              <a:tblGrid>
                <a:gridCol w="1462775"/>
                <a:gridCol w="5776225"/>
              </a:tblGrid>
              <a:tr h="4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手法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イメージ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4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Fine-tuning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試験勉強をした後に試験を受けるイメージ。忘れる/記憶違いを起こすこともある。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Embedding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カンニングペーパーを持ち込んで試験を受けるイメージ。正しい情報を参照できれば絶対に間違えない。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99" name="Google Shape;399;p30"/>
          <p:cNvSpPr txBox="1"/>
          <p:nvPr/>
        </p:nvSpPr>
        <p:spPr>
          <a:xfrm>
            <a:off x="1042200" y="4586850"/>
            <a:ext cx="74184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600">
                <a:latin typeface="Nunito"/>
                <a:ea typeface="Nunito"/>
                <a:cs typeface="Nunito"/>
                <a:sym typeface="Nunito"/>
              </a:rPr>
              <a:t>参照：</a:t>
            </a:r>
            <a:r>
              <a:rPr lang="ja" sz="6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https://qiita.com/sakue_103/items/c71e65808cb92356508c#fine-tuning%E3%81%AE%E4%BD%8D%E7%BD%AE%E4%BB%98%E3%81%91%E3%82%A4%E3%83%A1%E3%83%BC%E3%82%B8</a:t>
            </a:r>
            <a:endParaRPr sz="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そもそも、なぜベクトル化するのか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5" name="Google Shape;405;p31"/>
          <p:cNvSpPr txBox="1"/>
          <p:nvPr>
            <p:ph idx="1" type="body"/>
          </p:nvPr>
        </p:nvSpPr>
        <p:spPr>
          <a:xfrm>
            <a:off x="862800" y="1558025"/>
            <a:ext cx="7418400" cy="11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 sz="1800"/>
              <a:t>コンピュータが扱いやすくするため</a:t>
            </a:r>
            <a:endParaRPr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sz="1800"/>
              <a:t>数値で計算する方が得意である。</a:t>
            </a:r>
            <a:endParaRPr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sz="1800"/>
              <a:t>行列の方が関連性を捉えやすい。(類似度など)</a:t>
            </a:r>
            <a:endParaRPr sz="1800"/>
          </a:p>
        </p:txBody>
      </p:sp>
      <p:pic>
        <p:nvPicPr>
          <p:cNvPr id="406" name="Google Shape;4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813" y="2796300"/>
            <a:ext cx="4634476" cy="22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643100" y="2158788"/>
            <a:ext cx="5857800" cy="10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GPTモデルを強化させる💪</a:t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3358950" y="1950613"/>
            <a:ext cx="24261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今回のテーマ</a:t>
            </a:r>
            <a:endParaRPr b="1" sz="1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Embedding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2" name="Google Shape;412;p32"/>
          <p:cNvSpPr txBox="1"/>
          <p:nvPr>
            <p:ph idx="1" type="body"/>
          </p:nvPr>
        </p:nvSpPr>
        <p:spPr>
          <a:xfrm>
            <a:off x="862800" y="1558025"/>
            <a:ext cx="74184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 u="sng">
                <a:solidFill>
                  <a:schemeClr val="hlink"/>
                </a:solidFill>
                <a:hlinkClick r:id="rId3"/>
              </a:rPr>
              <a:t>できること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ja" sz="1800">
                <a:solidFill>
                  <a:schemeClr val="accent2"/>
                </a:solidFill>
              </a:rPr>
              <a:t>検索</a:t>
            </a:r>
            <a:endParaRPr sz="1800">
              <a:solidFill>
                <a:schemeClr val="accent2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ja" sz="1800">
                <a:solidFill>
                  <a:schemeClr val="accent2"/>
                </a:solidFill>
              </a:rPr>
              <a:t>テキストデータの検索</a:t>
            </a:r>
            <a:endParaRPr sz="1800">
              <a:solidFill>
                <a:schemeClr val="accent2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ja" sz="1800">
                <a:solidFill>
                  <a:schemeClr val="accent2"/>
                </a:solidFill>
              </a:rPr>
              <a:t>例：csvファイルの検索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情報のグループ化(クラスタリング)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ja" sz="1800"/>
              <a:t>キーワード抽出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レコメンド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分類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3"/>
          <p:cNvGrpSpPr/>
          <p:nvPr/>
        </p:nvGrpSpPr>
        <p:grpSpPr>
          <a:xfrm>
            <a:off x="7094913" y="256650"/>
            <a:ext cx="1788187" cy="2559130"/>
            <a:chOff x="2773730" y="1373802"/>
            <a:chExt cx="3937870" cy="3296998"/>
          </a:xfrm>
        </p:grpSpPr>
        <p:sp>
          <p:nvSpPr>
            <p:cNvPr id="418" name="Google Shape;418;p33"/>
            <p:cNvSpPr/>
            <p:nvPr/>
          </p:nvSpPr>
          <p:spPr>
            <a:xfrm>
              <a:off x="2773800" y="1876600"/>
              <a:ext cx="3937800" cy="27942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 txBox="1"/>
            <p:nvPr/>
          </p:nvSpPr>
          <p:spPr>
            <a:xfrm>
              <a:off x="2773730" y="1373802"/>
              <a:ext cx="3937800" cy="50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800">
                  <a:latin typeface="Nunito"/>
                  <a:ea typeface="Nunito"/>
                  <a:cs typeface="Nunito"/>
                  <a:sym typeface="Nunito"/>
                </a:rPr>
                <a:t>Embedding</a:t>
              </a:r>
              <a:endParaRPr b="1" sz="18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20" name="Google Shape;420;p33"/>
          <p:cNvSpPr txBox="1"/>
          <p:nvPr>
            <p:ph type="title"/>
          </p:nvPr>
        </p:nvSpPr>
        <p:spPr>
          <a:xfrm>
            <a:off x="1166825" y="612275"/>
            <a:ext cx="70305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検索</a:t>
            </a:r>
            <a:r>
              <a:rPr lang="ja">
                <a:solidFill>
                  <a:schemeClr val="accent1"/>
                </a:solidFill>
              </a:rPr>
              <a:t> 流れ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421" name="Google Shape;421;p33"/>
          <p:cNvGrpSpPr/>
          <p:nvPr/>
        </p:nvGrpSpPr>
        <p:grpSpPr>
          <a:xfrm>
            <a:off x="7113600" y="2997450"/>
            <a:ext cx="1750800" cy="1865400"/>
            <a:chOff x="6001375" y="1657800"/>
            <a:chExt cx="1750800" cy="1865400"/>
          </a:xfrm>
        </p:grpSpPr>
        <p:pic>
          <p:nvPicPr>
            <p:cNvPr id="422" name="Google Shape;42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08675" y="1657800"/>
              <a:ext cx="1336200" cy="13335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423" name="Google Shape;423;p33"/>
            <p:cNvSpPr txBox="1"/>
            <p:nvPr/>
          </p:nvSpPr>
          <p:spPr>
            <a:xfrm>
              <a:off x="6001375" y="3058800"/>
              <a:ext cx="17508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8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GPTモデル</a:t>
              </a:r>
              <a:endParaRPr b="1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24" name="Google Shape;424;p33"/>
          <p:cNvGrpSpPr/>
          <p:nvPr/>
        </p:nvGrpSpPr>
        <p:grpSpPr>
          <a:xfrm>
            <a:off x="2713171" y="1292225"/>
            <a:ext cx="2786400" cy="3177600"/>
            <a:chOff x="2773809" y="1493200"/>
            <a:chExt cx="2786400" cy="3177600"/>
          </a:xfrm>
        </p:grpSpPr>
        <p:sp>
          <p:nvSpPr>
            <p:cNvPr id="425" name="Google Shape;425;p33"/>
            <p:cNvSpPr/>
            <p:nvPr/>
          </p:nvSpPr>
          <p:spPr>
            <a:xfrm>
              <a:off x="2773809" y="1876600"/>
              <a:ext cx="2786400" cy="27942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lang="ja"/>
                <a:t>質問をEmbeddingする</a:t>
              </a:r>
              <a:endParaRPr/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lang="ja"/>
                <a:t>Embeddingデータから抽出</a:t>
              </a:r>
              <a:endParaRPr/>
            </a:p>
            <a:p>
              <a:pPr indent="-3175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AutoNum type="arabicPeriod"/>
              </a:pPr>
              <a:r>
                <a:rPr lang="ja"/>
                <a:t>質問と抽出したデータを合体させる</a:t>
              </a:r>
              <a:endParaRPr sz="1000"/>
            </a:p>
          </p:txBody>
        </p:sp>
        <p:sp>
          <p:nvSpPr>
            <p:cNvPr id="426" name="Google Shape;426;p33"/>
            <p:cNvSpPr txBox="1"/>
            <p:nvPr/>
          </p:nvSpPr>
          <p:spPr>
            <a:xfrm>
              <a:off x="3245789" y="1493200"/>
              <a:ext cx="1750800" cy="3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800">
                  <a:latin typeface="Nunito"/>
                  <a:ea typeface="Nunito"/>
                  <a:cs typeface="Nunito"/>
                  <a:sym typeface="Nunito"/>
                </a:rPr>
                <a:t>promptを加工</a:t>
              </a:r>
              <a:endParaRPr b="1" sz="180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27" name="Google Shape;427;p33"/>
          <p:cNvGrpSpPr/>
          <p:nvPr/>
        </p:nvGrpSpPr>
        <p:grpSpPr>
          <a:xfrm>
            <a:off x="228912" y="2189350"/>
            <a:ext cx="1381125" cy="1845513"/>
            <a:chOff x="7065275" y="2199262"/>
            <a:chExt cx="1381125" cy="1845513"/>
          </a:xfrm>
        </p:grpSpPr>
        <p:pic>
          <p:nvPicPr>
            <p:cNvPr id="428" name="Google Shape;428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65275" y="2199262"/>
              <a:ext cx="1381125" cy="1381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33"/>
            <p:cNvSpPr txBox="1"/>
            <p:nvPr/>
          </p:nvSpPr>
          <p:spPr>
            <a:xfrm>
              <a:off x="7157637" y="3580375"/>
              <a:ext cx="11964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8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自分</a:t>
              </a:r>
              <a:endParaRPr b="1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cxnSp>
        <p:nvCxnSpPr>
          <p:cNvPr id="430" name="Google Shape;430;p33"/>
          <p:cNvCxnSpPr/>
          <p:nvPr/>
        </p:nvCxnSpPr>
        <p:spPr>
          <a:xfrm>
            <a:off x="1738025" y="2997450"/>
            <a:ext cx="748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3"/>
          <p:cNvSpPr txBox="1"/>
          <p:nvPr/>
        </p:nvSpPr>
        <p:spPr>
          <a:xfrm>
            <a:off x="1469675" y="2571750"/>
            <a:ext cx="1284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①質問をする</a:t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432" name="Google Shape;432;p33"/>
          <p:cNvGrpSpPr/>
          <p:nvPr/>
        </p:nvGrpSpPr>
        <p:grpSpPr>
          <a:xfrm>
            <a:off x="7113600" y="1012100"/>
            <a:ext cx="1750800" cy="1466775"/>
            <a:chOff x="596838" y="2917900"/>
            <a:chExt cx="1750800" cy="1466775"/>
          </a:xfrm>
        </p:grpSpPr>
        <p:pic>
          <p:nvPicPr>
            <p:cNvPr id="433" name="Google Shape;433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68075" y="2917900"/>
              <a:ext cx="1008325" cy="1008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33"/>
            <p:cNvSpPr txBox="1"/>
            <p:nvPr/>
          </p:nvSpPr>
          <p:spPr>
            <a:xfrm>
              <a:off x="596838" y="3920275"/>
              <a:ext cx="1750800" cy="46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18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Embedding</a:t>
              </a:r>
              <a:r>
                <a:rPr b="1" lang="ja" sz="18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データ</a:t>
              </a:r>
              <a:endParaRPr b="1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35" name="Google Shape;435;p33"/>
          <p:cNvSpPr/>
          <p:nvPr/>
        </p:nvSpPr>
        <p:spPr>
          <a:xfrm>
            <a:off x="1047875" y="4109325"/>
            <a:ext cx="6472525" cy="584750"/>
          </a:xfrm>
          <a:custGeom>
            <a:rect b="b" l="l" r="r" t="t"/>
            <a:pathLst>
              <a:path extrusionOk="0" h="23390" w="258901">
                <a:moveTo>
                  <a:pt x="258901" y="8992"/>
                </a:moveTo>
                <a:cubicBezTo>
                  <a:pt x="252598" y="10735"/>
                  <a:pt x="243457" y="17069"/>
                  <a:pt x="221082" y="19451"/>
                </a:cubicBezTo>
                <a:cubicBezTo>
                  <a:pt x="198707" y="21833"/>
                  <a:pt x="154145" y="23880"/>
                  <a:pt x="124649" y="23286"/>
                </a:cubicBezTo>
                <a:cubicBezTo>
                  <a:pt x="95153" y="22692"/>
                  <a:pt x="64882" y="19770"/>
                  <a:pt x="44107" y="15889"/>
                </a:cubicBezTo>
                <a:cubicBezTo>
                  <a:pt x="23332" y="12008"/>
                  <a:pt x="7351" y="2648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436" name="Google Shape;436;p33"/>
          <p:cNvCxnSpPr/>
          <p:nvPr/>
        </p:nvCxnSpPr>
        <p:spPr>
          <a:xfrm>
            <a:off x="5691400" y="1749050"/>
            <a:ext cx="102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3"/>
          <p:cNvSpPr txBox="1"/>
          <p:nvPr/>
        </p:nvSpPr>
        <p:spPr>
          <a:xfrm>
            <a:off x="5402800" y="1899650"/>
            <a:ext cx="15978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②③検索</a:t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38" name="Google Shape;438;p33"/>
          <p:cNvCxnSpPr/>
          <p:nvPr/>
        </p:nvCxnSpPr>
        <p:spPr>
          <a:xfrm>
            <a:off x="5772100" y="3687300"/>
            <a:ext cx="113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3"/>
          <p:cNvSpPr txBox="1"/>
          <p:nvPr/>
        </p:nvSpPr>
        <p:spPr>
          <a:xfrm>
            <a:off x="5443750" y="3107600"/>
            <a:ext cx="17883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④</a:t>
            </a:r>
            <a:r>
              <a:rPr lang="ja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No.3の</a:t>
            </a:r>
            <a:br>
              <a:rPr lang="ja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ja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プロンプトで質問</a:t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33"/>
          <p:cNvSpPr txBox="1"/>
          <p:nvPr/>
        </p:nvSpPr>
        <p:spPr>
          <a:xfrm>
            <a:off x="3709250" y="4725600"/>
            <a:ext cx="12849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⑤</a:t>
            </a:r>
            <a:r>
              <a:rPr lang="ja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回答が返却</a:t>
            </a:r>
            <a:endParaRPr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41" name="Google Shape;441;p33"/>
          <p:cNvCxnSpPr/>
          <p:nvPr/>
        </p:nvCxnSpPr>
        <p:spPr>
          <a:xfrm>
            <a:off x="5691400" y="2536650"/>
            <a:ext cx="102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料金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7" name="Google Shape;447;p34"/>
          <p:cNvSpPr txBox="1"/>
          <p:nvPr>
            <p:ph idx="1" type="body"/>
          </p:nvPr>
        </p:nvSpPr>
        <p:spPr>
          <a:xfrm>
            <a:off x="1303800" y="1453575"/>
            <a:ext cx="6397800" cy="24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モデルの料金は均一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Fine-tuningより断然安い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Open AIのEmbeddingするには、いくつかモデルが存在する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ja" sz="1600">
                <a:solidFill>
                  <a:schemeClr val="accent2"/>
                </a:solidFill>
              </a:rPr>
              <a:t>ada-002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davinci-001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curie-001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babbage-001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ja" sz="1600"/>
              <a:t>ada-001</a:t>
            </a:r>
            <a:endParaRPr sz="1600"/>
          </a:p>
        </p:txBody>
      </p:sp>
      <p:graphicFrame>
        <p:nvGraphicFramePr>
          <p:cNvPr id="448" name="Google Shape;448;p34"/>
          <p:cNvGraphicFramePr/>
          <p:nvPr/>
        </p:nvGraphicFramePr>
        <p:xfrm>
          <a:off x="836825" y="40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{DC629F46-DEF5-41DF-9AD3-B50C8AED7BBE}</a:tableStyleId>
              </a:tblPr>
              <a:tblGrid>
                <a:gridCol w="2544525"/>
                <a:gridCol w="4694475"/>
              </a:tblGrid>
              <a:tr h="37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model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"/>
                        <a:t>料金(1kトークンあたり)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ada-002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$0.0004(¥0.059)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結果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54" name="Google Shape;454;p35"/>
          <p:cNvPicPr preferRelativeResize="0"/>
          <p:nvPr/>
        </p:nvPicPr>
        <p:blipFill rotWithShape="1">
          <a:blip r:embed="rId3">
            <a:alphaModFix/>
          </a:blip>
          <a:srcRect b="3521" l="734" r="0" t="0"/>
          <a:stretch/>
        </p:blipFill>
        <p:spPr>
          <a:xfrm>
            <a:off x="185050" y="3394475"/>
            <a:ext cx="8773876" cy="14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5"/>
          <p:cNvPicPr preferRelativeResize="0"/>
          <p:nvPr/>
        </p:nvPicPr>
        <p:blipFill rotWithShape="1">
          <a:blip r:embed="rId4">
            <a:alphaModFix/>
          </a:blip>
          <a:srcRect b="0" l="734" r="0" t="0"/>
          <a:stretch/>
        </p:blipFill>
        <p:spPr>
          <a:xfrm>
            <a:off x="185062" y="1637425"/>
            <a:ext cx="8773874" cy="16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結果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61" name="Google Shape;4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2075"/>
            <a:ext cx="8839199" cy="123513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6"/>
          <p:cNvSpPr txBox="1"/>
          <p:nvPr>
            <p:ph idx="1" type="body"/>
          </p:nvPr>
        </p:nvSpPr>
        <p:spPr>
          <a:xfrm>
            <a:off x="2173200" y="1997875"/>
            <a:ext cx="47976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800"/>
              <a:t>キーワードの抽出もできました。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Embedding まとめ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8" name="Google Shape;468;p37"/>
          <p:cNvSpPr txBox="1"/>
          <p:nvPr>
            <p:ph idx="1" type="body"/>
          </p:nvPr>
        </p:nvSpPr>
        <p:spPr>
          <a:xfrm>
            <a:off x="862800" y="1558025"/>
            <a:ext cx="7418400" cy="3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 sz="1800"/>
              <a:t>簡潔かつ正確に回答が生成される</a:t>
            </a:r>
            <a:endParaRPr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sz="1800"/>
              <a:t>Fine-tuningより早い</a:t>
            </a:r>
            <a:endParaRPr sz="1800"/>
          </a:p>
          <a:p>
            <a:pPr indent="-33432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ja" sz="1800"/>
              <a:t>モデル自体の学習がないため</a:t>
            </a:r>
            <a:endParaRPr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sz="1800"/>
              <a:t>回答スピードも早く感じた</a:t>
            </a:r>
            <a:endParaRPr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sz="1800"/>
              <a:t>Embeddingができるライブラリ(LangChain)があり、簡単に扱うことができた。</a:t>
            </a:r>
            <a:endParaRPr sz="1800"/>
          </a:p>
          <a:p>
            <a:pPr indent="-33432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ja" sz="1800"/>
              <a:t>他にもllamaIndexというものあり、操作は充実している。</a:t>
            </a:r>
            <a:endParaRPr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 sz="1800"/>
              <a:t>性能が良いため、実用性はかなりあると感じた。	</a:t>
            </a:r>
            <a:endParaRPr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 sz="1800"/>
              <a:t>社内専用QAツール、定例会ドキュメント検索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まとめ・</a:t>
            </a:r>
            <a:r>
              <a:rPr lang="ja"/>
              <a:t>所感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/>
          <p:nvPr>
            <p:ph type="title"/>
          </p:nvPr>
        </p:nvSpPr>
        <p:spPr>
          <a:xfrm>
            <a:off x="1303800" y="598575"/>
            <a:ext cx="70305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>
                <a:solidFill>
                  <a:schemeClr val="accent1"/>
                </a:solidFill>
              </a:rPr>
              <a:t>まとめ・所感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79" name="Google Shape;479;p39"/>
          <p:cNvSpPr txBox="1"/>
          <p:nvPr>
            <p:ph idx="1" type="body"/>
          </p:nvPr>
        </p:nvSpPr>
        <p:spPr>
          <a:xfrm>
            <a:off x="1056750" y="1321150"/>
            <a:ext cx="70305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ファインチューニングの活用イメージが湧かなかった。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思ったより時間がかかる。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データセットの作成コスト。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ja" sz="1800"/>
              <a:t>質も重視される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Embeddingは料金も安いし実用性が高いと思った。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ドキュメントの検索や要約は良いと思った。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ja" sz="1800"/>
              <a:t>個人でカスタマイズしたAIを使いたいときは非常に有効だと感じた。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おまけ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"/>
          <p:cNvSpPr txBox="1"/>
          <p:nvPr>
            <p:ph type="title"/>
          </p:nvPr>
        </p:nvSpPr>
        <p:spPr>
          <a:xfrm>
            <a:off x="1025700" y="1635300"/>
            <a:ext cx="7092600" cy="19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もし、会社で</a:t>
            </a:r>
            <a:br>
              <a:rPr lang="ja"/>
            </a:br>
            <a:r>
              <a:rPr lang="ja"/>
              <a:t>生成AIの使用が禁止されていたら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モチベーション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>
            <p:ph type="title"/>
          </p:nvPr>
        </p:nvSpPr>
        <p:spPr>
          <a:xfrm>
            <a:off x="1303800" y="598575"/>
            <a:ext cx="70305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こんな記事を発見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5" name="Google Shape;495;p42"/>
          <p:cNvSpPr txBox="1"/>
          <p:nvPr>
            <p:ph idx="1" type="body"/>
          </p:nvPr>
        </p:nvSpPr>
        <p:spPr>
          <a:xfrm>
            <a:off x="1303800" y="1294350"/>
            <a:ext cx="70305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ja" sz="1827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日本企業の72%が職場での生成AI使用を禁止する方針と回答</a:t>
            </a:r>
            <a:endParaRPr sz="902"/>
          </a:p>
        </p:txBody>
      </p:sp>
      <p:sp>
        <p:nvSpPr>
          <p:cNvPr id="496" name="Google Shape;496;p42"/>
          <p:cNvSpPr txBox="1"/>
          <p:nvPr/>
        </p:nvSpPr>
        <p:spPr>
          <a:xfrm>
            <a:off x="1136925" y="1787550"/>
            <a:ext cx="70305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日本の組織の72%が生成AIの使用を禁止またはその検討をしている。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回答した58%は、この禁止はセキュリティの問題、嘘の拡散などが理由。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長期または恒久的に実施される可能性があると回答している。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逆に、</a:t>
            </a:r>
            <a:r>
              <a:rPr lang="ja">
                <a:latin typeface="Nunito"/>
                <a:ea typeface="Nunito"/>
                <a:cs typeface="Nunito"/>
                <a:sym typeface="Nunito"/>
              </a:rPr>
              <a:t>54%は生成AIがイノベーションを高めると感じ、48%は創造力や効率性の強化に寄与すると考えている。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しかし、複雑なITポリシーがIT部門に追加の負荷をもたらしていると感じている。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リモートワークの増加に伴い、セキュリティと生産性のバランスが課題。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また、77%の回答者はセキュリティ対策として生成AIツールの使用を支持。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/>
          <p:nvPr>
            <p:ph type="title"/>
          </p:nvPr>
        </p:nvSpPr>
        <p:spPr>
          <a:xfrm>
            <a:off x="1303800" y="598575"/>
            <a:ext cx="70305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セキュリティリスク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2" name="Google Shape;502;p43"/>
          <p:cNvSpPr txBox="1"/>
          <p:nvPr/>
        </p:nvSpPr>
        <p:spPr>
          <a:xfrm>
            <a:off x="1136925" y="1431425"/>
            <a:ext cx="70305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ja" sz="1600">
                <a:latin typeface="Nunito"/>
                <a:ea typeface="Nunito"/>
                <a:cs typeface="Nunito"/>
                <a:sym typeface="Nunito"/>
              </a:rPr>
              <a:t>懸念点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ja" sz="1600">
                <a:latin typeface="Nunito"/>
                <a:ea typeface="Nunito"/>
                <a:cs typeface="Nunito"/>
                <a:sym typeface="Nunito"/>
              </a:rPr>
              <a:t>入力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</a:pPr>
            <a:r>
              <a:rPr lang="ja" sz="1600">
                <a:latin typeface="Nunito"/>
                <a:ea typeface="Nunito"/>
                <a:cs typeface="Nunito"/>
                <a:sym typeface="Nunito"/>
              </a:rPr>
              <a:t>学習データとして利用されないか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</a:pPr>
            <a:r>
              <a:rPr lang="ja" sz="1600">
                <a:latin typeface="Nunito"/>
                <a:ea typeface="Nunito"/>
                <a:cs typeface="Nunito"/>
                <a:sym typeface="Nunito"/>
              </a:rPr>
              <a:t>情報漏洩の可能性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ja" sz="1600">
                <a:latin typeface="Nunito"/>
                <a:ea typeface="Nunito"/>
                <a:cs typeface="Nunito"/>
                <a:sym typeface="Nunito"/>
              </a:rPr>
              <a:t>自分たちのコードが流出されないかどうか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</a:pPr>
            <a:r>
              <a:rPr lang="ja" sz="1600">
                <a:latin typeface="Nunito"/>
                <a:ea typeface="Nunito"/>
                <a:cs typeface="Nunito"/>
                <a:sym typeface="Nunito"/>
              </a:rPr>
              <a:t>出力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</a:pPr>
            <a:r>
              <a:rPr lang="ja" sz="1600">
                <a:latin typeface="Nunito"/>
                <a:ea typeface="Nunito"/>
                <a:cs typeface="Nunito"/>
                <a:sym typeface="Nunito"/>
              </a:rPr>
              <a:t>危険なコードが提案されないか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ja" sz="1600">
                <a:latin typeface="Nunito"/>
                <a:ea typeface="Nunito"/>
                <a:cs typeface="Nunito"/>
                <a:sym typeface="Nunito"/>
              </a:rPr>
              <a:t>脆弱性のあるコードなど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</a:pPr>
            <a:r>
              <a:rPr lang="ja" sz="1600">
                <a:latin typeface="Nunito"/>
                <a:ea typeface="Nunito"/>
                <a:cs typeface="Nunito"/>
                <a:sym typeface="Nunito"/>
              </a:rPr>
              <a:t>他者の著作権を侵害していないか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"/>
          <p:cNvSpPr txBox="1"/>
          <p:nvPr>
            <p:ph type="title"/>
          </p:nvPr>
        </p:nvSpPr>
        <p:spPr>
          <a:xfrm>
            <a:off x="1303800" y="598575"/>
            <a:ext cx="70305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セキュリティリスク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8" name="Google Shape;508;p44"/>
          <p:cNvSpPr txBox="1"/>
          <p:nvPr/>
        </p:nvSpPr>
        <p:spPr>
          <a:xfrm>
            <a:off x="1136925" y="1431425"/>
            <a:ext cx="70305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だからと言って、全てを禁止するのは、もったいない。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現に、自分が活用していて実体験として便利さを知っているから。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明らかに効率が上がったと実感している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エラーの解消が飛躍的に向上していると感じる。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ja">
                <a:latin typeface="Nunito"/>
                <a:ea typeface="Nunito"/>
                <a:cs typeface="Nunito"/>
                <a:sym typeface="Nunito"/>
              </a:rPr>
              <a:t>エンジニア目線で、セキュリティリスクを事実ベースで一つ一つ潰していく必要がある。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モチベーション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1303800" y="1393225"/>
            <a:ext cx="7030500" cy="3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前から</a:t>
            </a:r>
            <a:r>
              <a:rPr lang="ja" sz="1800"/>
              <a:t>ファインチューニングのことが気になっていた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難しそうだから手をつけられずにいた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 sz="1800"/>
              <a:t>最近</a:t>
            </a:r>
            <a:r>
              <a:rPr lang="ja" sz="1800"/>
              <a:t>GPT-3.5モデルがファインチューニングできるようになった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ja" sz="1800"/>
              <a:t>近々、GPT-4もできるようになっていくらしい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ja" sz="1800"/>
              <a:t>予定では、今年の秋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/>
              <a:t>→ よって、この機会にやってみようとなった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643100" y="2054688"/>
            <a:ext cx="5857800" cy="10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手法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手法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5" name="Google Shape;305;p18"/>
          <p:cNvSpPr txBox="1"/>
          <p:nvPr>
            <p:ph idx="1" type="body"/>
          </p:nvPr>
        </p:nvSpPr>
        <p:spPr>
          <a:xfrm>
            <a:off x="1056750" y="1321150"/>
            <a:ext cx="7030500" cy="3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ja" sz="2400">
                <a:solidFill>
                  <a:schemeClr val="accent2"/>
                </a:solidFill>
              </a:rPr>
              <a:t>Fine-tuning</a:t>
            </a:r>
            <a:endParaRPr b="1" sz="2400">
              <a:solidFill>
                <a:schemeClr val="accent2"/>
              </a:solidFill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ja" sz="1800"/>
              <a:t>モデル自体に学習データを与え再学習させる</a:t>
            </a:r>
            <a:endParaRPr b="1" sz="1800"/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ja" sz="2400">
                <a:solidFill>
                  <a:schemeClr val="accent2"/>
                </a:solidFill>
              </a:rPr>
              <a:t>Few-shot</a:t>
            </a:r>
            <a:r>
              <a:rPr b="1" lang="ja" sz="2400"/>
              <a:t> </a:t>
            </a:r>
            <a:endParaRPr b="1" sz="2400"/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1111"/>
              <a:buChar char="○"/>
            </a:pPr>
            <a:r>
              <a:rPr b="1" lang="ja" sz="1800"/>
              <a:t>例文(学習データ)を活用して学習させる</a:t>
            </a:r>
            <a:endParaRPr b="1"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ja" sz="1800"/>
              <a:t>特異点：学習データの量が少ない</a:t>
            </a:r>
            <a:endParaRPr b="1" sz="2400">
              <a:solidFill>
                <a:schemeClr val="accent2"/>
              </a:solidFill>
            </a:endParaRPr>
          </a:p>
          <a:p>
            <a:pPr indent="-3695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b="1" lang="ja" sz="2400">
                <a:solidFill>
                  <a:schemeClr val="accent2"/>
                </a:solidFill>
              </a:rPr>
              <a:t>Embedding</a:t>
            </a:r>
            <a:endParaRPr b="1" sz="2400">
              <a:solidFill>
                <a:schemeClr val="accent2"/>
              </a:solidFill>
            </a:endParaRPr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ja" sz="1800"/>
              <a:t>テキストをベクトルに変換すること</a:t>
            </a:r>
            <a:endParaRPr b="1"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ja" sz="1800"/>
              <a:t>目的：入力に事前知識(ベクトル)を与えて回答の精度をあげる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検証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accent1"/>
                </a:solidFill>
              </a:rPr>
              <a:t>スペック・環境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884475" y="1626050"/>
            <a:ext cx="7252500" cy="28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ja" sz="1600">
                <a:latin typeface="Roboto"/>
                <a:ea typeface="Roboto"/>
                <a:cs typeface="Roboto"/>
                <a:sym typeface="Roboto"/>
              </a:rPr>
              <a:t>PC スペック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ja" sz="1600">
                <a:latin typeface="Roboto"/>
                <a:ea typeface="Roboto"/>
                <a:cs typeface="Roboto"/>
                <a:sym typeface="Roboto"/>
              </a:rPr>
              <a:t>OS：macOS Ventura v13.5.1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ja" sz="1600">
                <a:latin typeface="Roboto"/>
                <a:ea typeface="Roboto"/>
                <a:cs typeface="Roboto"/>
                <a:sym typeface="Roboto"/>
              </a:rPr>
              <a:t>デバイス：MacBook Pro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ja" sz="1600">
                <a:latin typeface="Roboto"/>
                <a:ea typeface="Roboto"/>
                <a:cs typeface="Roboto"/>
                <a:sym typeface="Roboto"/>
              </a:rPr>
              <a:t>チップ：Apple M1 Pro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ja" sz="1600">
                <a:latin typeface="Roboto"/>
                <a:ea typeface="Roboto"/>
                <a:cs typeface="Roboto"/>
                <a:sym typeface="Roboto"/>
              </a:rPr>
              <a:t>メモリ：16GB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ja" sz="1600"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ja" sz="1600">
                <a:latin typeface="Roboto"/>
                <a:ea typeface="Roboto"/>
                <a:cs typeface="Roboto"/>
                <a:sym typeface="Roboto"/>
              </a:rPr>
              <a:t>：</a:t>
            </a:r>
            <a:r>
              <a:rPr lang="ja" sz="1600"/>
              <a:t>3.11.4</a:t>
            </a:r>
            <a:endParaRPr sz="1600"/>
          </a:p>
          <a:p>
            <a:pPr indent="-3302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ja" sz="1600">
                <a:latin typeface="Roboto"/>
                <a:ea typeface="Roboto"/>
                <a:cs typeface="Roboto"/>
                <a:sym typeface="Roboto"/>
              </a:rPr>
              <a:t>pip</a:t>
            </a:r>
            <a:r>
              <a:rPr lang="ja" sz="1600">
                <a:latin typeface="Roboto"/>
                <a:ea typeface="Roboto"/>
                <a:cs typeface="Roboto"/>
                <a:sym typeface="Roboto"/>
              </a:rPr>
              <a:t>：23.0.1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Fine-tuning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