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82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4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2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4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0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2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3AE46-A6FC-4297-B484-05F08774530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00779"/>
            <a:ext cx="60960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sz="3600" b="1"/>
              <a:t>User </a:t>
            </a:r>
            <a:r>
              <a:rPr lang="en-US" sz="3600" b="1"/>
              <a:t>Interface </a:t>
            </a:r>
            <a:r>
              <a:rPr lang="en-US" sz="3600" b="1" smtClean="0"/>
              <a:t>First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1595021"/>
            <a:ext cx="12192000" cy="5262979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  <a:latin typeface="Gotham-Rounded-Book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chemeClr val="bg1"/>
                </a:solidFill>
                <a:latin typeface="Gotham-Rounded-Book"/>
              </a:rPr>
              <a:t> </a:t>
            </a:r>
            <a:r>
              <a:rPr lang="en-US" sz="2800" b="1"/>
              <a:t>Xcode is designed so that we build the user </a:t>
            </a:r>
            <a:r>
              <a:rPr lang="en-US" sz="2800" b="1"/>
              <a:t>interface </a:t>
            </a:r>
            <a:r>
              <a:rPr lang="en-US" sz="2800" b="1" smtClean="0"/>
              <a:t>first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smtClean="0"/>
              <a:t> </a:t>
            </a:r>
            <a:r>
              <a:rPr lang="en-US" sz="2800" b="1"/>
              <a:t>Always design how you want the UI to </a:t>
            </a:r>
            <a:r>
              <a:rPr lang="en-US" sz="2800" b="1"/>
              <a:t>look </a:t>
            </a:r>
            <a:endParaRPr lang="en-US" sz="2800" b="1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/>
              <a:t> </a:t>
            </a:r>
            <a:r>
              <a:rPr lang="en-US" sz="2800" b="1" smtClean="0"/>
              <a:t>and </a:t>
            </a:r>
            <a:r>
              <a:rPr lang="en-US" sz="2800" b="1"/>
              <a:t>then figure out how to make it work with </a:t>
            </a:r>
            <a:r>
              <a:rPr lang="en-US" sz="2800" b="1"/>
              <a:t>the </a:t>
            </a:r>
            <a:r>
              <a:rPr lang="en-US" sz="2800" b="1" smtClean="0"/>
              <a:t>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/>
              <a:t> </a:t>
            </a:r>
            <a:r>
              <a:rPr lang="en-US" sz="2800"/>
              <a:t>XCode is perfectly made for </a:t>
            </a:r>
            <a:r>
              <a:rPr lang="en-US" sz="2800"/>
              <a:t>this </a:t>
            </a:r>
            <a:r>
              <a:rPr lang="en-US" sz="2800" smtClean="0"/>
              <a:t>workflow</a:t>
            </a:r>
            <a:r>
              <a:rPr lang="en-US" sz="2800"/>
              <a:t> </a:t>
            </a:r>
            <a:endParaRPr lang="en-US" sz="280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/>
              <a:t> </a:t>
            </a:r>
            <a:r>
              <a:rPr lang="en-US" sz="2800" b="1" smtClean="0"/>
              <a:t>We </a:t>
            </a:r>
            <a:r>
              <a:rPr lang="en-US" sz="2800" b="1"/>
              <a:t>can build our UI by dragging and </a:t>
            </a:r>
            <a:r>
              <a:rPr lang="en-US" sz="2800" b="1"/>
              <a:t>dropping </a:t>
            </a:r>
            <a:endParaRPr lang="en-US" sz="2800" b="1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smtClean="0"/>
              <a:t>Labels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smtClean="0"/>
              <a:t>and </a:t>
            </a:r>
            <a:r>
              <a:rPr lang="en-US" sz="2800" b="1"/>
              <a:t>Buttons from our </a:t>
            </a:r>
            <a:r>
              <a:rPr lang="en-US" sz="2800" b="1"/>
              <a:t>Object </a:t>
            </a:r>
            <a:r>
              <a:rPr lang="en-US" sz="2800" b="1" smtClean="0"/>
              <a:t>library</a:t>
            </a:r>
            <a:r>
              <a:rPr lang="en-US" sz="280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build </a:t>
            </a:r>
            <a:r>
              <a:rPr lang="en-US" sz="2800"/>
              <a:t>the UI </a:t>
            </a:r>
            <a:r>
              <a:rPr lang="en-US" sz="2800"/>
              <a:t>first </a:t>
            </a:r>
            <a:endParaRPr lang="en-US" sz="280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</a:t>
            </a:r>
            <a:r>
              <a:rPr lang="en-US" sz="2800" smtClean="0"/>
              <a:t>after,</a:t>
            </a:r>
            <a:r>
              <a:rPr lang="en-US" sz="2800"/>
              <a:t> </a:t>
            </a:r>
            <a:r>
              <a:rPr lang="en-US" sz="2800" b="1"/>
              <a:t>we will be able to have a better understanding of our </a:t>
            </a:r>
            <a:r>
              <a:rPr lang="en-US" sz="2800" b="1"/>
              <a:t>application </a:t>
            </a:r>
            <a:endParaRPr lang="en-US" sz="2800" b="1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/>
              <a:t> </a:t>
            </a:r>
            <a:r>
              <a:rPr lang="en-US" sz="2800" b="1" smtClean="0"/>
              <a:t>waste </a:t>
            </a:r>
            <a:r>
              <a:rPr lang="en-US" sz="2800" b="1"/>
              <a:t>less time figuring out how to make </a:t>
            </a:r>
            <a:r>
              <a:rPr lang="en-US" sz="2800" b="1"/>
              <a:t>it </a:t>
            </a:r>
            <a:r>
              <a:rPr lang="en-US" sz="2800" b="1" smtClean="0"/>
              <a:t>work</a:t>
            </a:r>
          </a:p>
          <a:p>
            <a:r>
              <a:rPr lang="en-US" sz="2800" b="1" smtClean="0">
                <a:solidFill>
                  <a:schemeClr val="bg1"/>
                </a:solidFill>
                <a:latin typeface="Gotham-Rounded-Book"/>
              </a:rPr>
              <a:t> </a:t>
            </a:r>
            <a:endParaRPr lang="en-US" sz="2800" b="1" smtClean="0"/>
          </a:p>
        </p:txBody>
      </p:sp>
    </p:spTree>
    <p:extLst>
      <p:ext uri="{BB962C8B-B14F-4D97-AF65-F5344CB8AC3E}">
        <p14:creationId xmlns:p14="http://schemas.microsoft.com/office/powerpoint/2010/main" val="418837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/>
              <a:t>User </a:t>
            </a:r>
            <a:r>
              <a:rPr lang="en-US" sz="3600" b="1"/>
              <a:t>Interface </a:t>
            </a:r>
            <a:r>
              <a:rPr lang="en-US" sz="3600" b="1" smtClean="0"/>
              <a:t>First:  </a:t>
            </a:r>
            <a:r>
              <a:rPr lang="en-US" sz="3600" b="1"/>
              <a:t>Building </a:t>
            </a:r>
            <a:r>
              <a:rPr lang="en-US" sz="3600" b="1"/>
              <a:t>our </a:t>
            </a:r>
            <a:r>
              <a:rPr lang="en-US" sz="3600" b="1" smtClean="0"/>
              <a:t>Interface   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2456795"/>
            <a:ext cx="12192000" cy="4401205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1" i="0" smtClean="0">
              <a:solidFill>
                <a:schemeClr val="bg1"/>
              </a:solidFill>
              <a:effectLst/>
              <a:latin typeface="Gotham-Rounded-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Click </a:t>
            </a:r>
            <a:r>
              <a:rPr lang="en-US" sz="2800"/>
              <a:t>on </a:t>
            </a:r>
            <a:r>
              <a:rPr lang="en-US" sz="2800"/>
              <a:t>Main.storyboard </a:t>
            </a:r>
            <a:endParaRPr lang="en-US" sz="280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</a:t>
            </a:r>
            <a:r>
              <a:rPr lang="en-US" sz="2800"/>
              <a:t>place a Label in the center-top of the </a:t>
            </a:r>
            <a:r>
              <a:rPr lang="en-US" sz="2800"/>
              <a:t>square </a:t>
            </a:r>
            <a:r>
              <a:rPr lang="en-US" sz="2800" smtClean="0"/>
              <a:t>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</a:t>
            </a:r>
            <a:r>
              <a:rPr lang="en-US" sz="2800"/>
              <a:t>Double click on the Label and replace the text </a:t>
            </a:r>
            <a:r>
              <a:rPr lang="en-US" sz="2800"/>
              <a:t>inside </a:t>
            </a:r>
            <a:endParaRPr lang="en-US" sz="280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</a:t>
            </a:r>
            <a:r>
              <a:rPr lang="en-US" sz="2800" smtClean="0"/>
              <a:t>You </a:t>
            </a:r>
            <a:r>
              <a:rPr lang="en-US" sz="2800"/>
              <a:t>might be wondering why we lay out our UI on a </a:t>
            </a:r>
            <a:r>
              <a:rPr lang="en-US" sz="2800"/>
              <a:t>square </a:t>
            </a:r>
            <a:r>
              <a:rPr lang="en-US" sz="2800" smtClean="0"/>
              <a:t>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smtClean="0"/>
              <a:t> we </a:t>
            </a:r>
            <a:r>
              <a:rPr lang="en-US" sz="2800" b="1"/>
              <a:t>already have multitudes of Apple products with varying </a:t>
            </a:r>
            <a:r>
              <a:rPr lang="en-US" sz="2800" b="1"/>
              <a:t>screen </a:t>
            </a:r>
            <a:r>
              <a:rPr lang="en-US" sz="2800" b="1" smtClean="0"/>
              <a:t>sizes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smtClean="0"/>
              <a:t> </a:t>
            </a:r>
            <a:r>
              <a:rPr lang="en-US" sz="2800" b="1"/>
              <a:t>By designing our UI in a square canvas helps us think about layout in terms of constraints rather than </a:t>
            </a:r>
            <a:r>
              <a:rPr lang="en-US" sz="2800" b="1"/>
              <a:t>exact </a:t>
            </a:r>
            <a:r>
              <a:rPr lang="en-US" sz="2800" b="1" smtClean="0"/>
              <a:t>placement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smtClean="0"/>
              <a:t> </a:t>
            </a:r>
            <a:r>
              <a:rPr lang="en-US" sz="2800" smtClean="0"/>
              <a:t>We </a:t>
            </a:r>
            <a:r>
              <a:rPr lang="en-US" sz="2800"/>
              <a:t>will be placing constraints using </a:t>
            </a:r>
            <a:r>
              <a:rPr lang="en-US" sz="2800"/>
              <a:t>Auto </a:t>
            </a:r>
            <a:r>
              <a:rPr lang="en-US" sz="2800" smtClean="0"/>
              <a:t>Layout</a:t>
            </a:r>
          </a:p>
          <a:p>
            <a:r>
              <a:rPr lang="en-US" sz="2800" b="1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776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/>
              <a:t>User </a:t>
            </a:r>
            <a:r>
              <a:rPr lang="en-US" sz="3600" b="1"/>
              <a:t>Interface </a:t>
            </a:r>
            <a:r>
              <a:rPr lang="en-US" sz="3600" b="1" smtClean="0"/>
              <a:t>First:  </a:t>
            </a:r>
            <a:r>
              <a:rPr lang="en-US" sz="3600" b="1"/>
              <a:t>Building </a:t>
            </a:r>
            <a:r>
              <a:rPr lang="en-US" sz="3600" b="1"/>
              <a:t>our </a:t>
            </a:r>
            <a:r>
              <a:rPr lang="en-US" sz="3600" b="1" smtClean="0"/>
              <a:t>Interface   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1164134"/>
            <a:ext cx="12192000" cy="3539430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1" i="0" smtClean="0">
              <a:solidFill>
                <a:schemeClr val="bg1"/>
              </a:solidFill>
              <a:effectLst/>
              <a:latin typeface="Gotham-Rounded-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smtClean="0"/>
              <a:t> placing </a:t>
            </a:r>
            <a:r>
              <a:rPr lang="en-US" sz="2800" b="1"/>
              <a:t>View objects into </a:t>
            </a:r>
            <a:r>
              <a:rPr lang="en-US" sz="2800" b="1"/>
              <a:t>the </a:t>
            </a:r>
            <a:r>
              <a:rPr lang="en-US" sz="2800" b="1" smtClean="0"/>
              <a:t>Storyboard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smtClean="0"/>
              <a:t> </a:t>
            </a:r>
            <a:r>
              <a:rPr lang="en-US" sz="2800" b="1"/>
              <a:t>try to use the guided blue lines as much </a:t>
            </a:r>
            <a:r>
              <a:rPr lang="en-US" sz="2800" b="1"/>
              <a:t>as </a:t>
            </a:r>
            <a:r>
              <a:rPr lang="en-US" sz="2800" b="1" smtClean="0"/>
              <a:t>possible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drag </a:t>
            </a:r>
            <a:r>
              <a:rPr lang="en-US" sz="2800"/>
              <a:t>two buttons out of the </a:t>
            </a:r>
            <a:r>
              <a:rPr lang="en-US" sz="2800"/>
              <a:t>Object </a:t>
            </a:r>
            <a:r>
              <a:rPr lang="en-US" sz="2800" smtClean="0"/>
              <a:t>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</a:t>
            </a:r>
            <a:r>
              <a:rPr lang="en-US" sz="2800"/>
              <a:t>We can drag and drop the buttons just like we did with </a:t>
            </a:r>
            <a:r>
              <a:rPr lang="en-US" sz="2800"/>
              <a:t>the </a:t>
            </a:r>
            <a:r>
              <a:rPr lang="en-US" sz="2800" smtClean="0"/>
              <a:t>label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</a:t>
            </a:r>
            <a:r>
              <a:rPr lang="en-US" sz="2800"/>
              <a:t>One button will be to the left with the text "Answer</a:t>
            </a:r>
            <a:r>
              <a:rPr lang="en-US" sz="2800"/>
              <a:t>" </a:t>
            </a:r>
            <a:endParaRPr lang="en-US" sz="280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</a:t>
            </a:r>
            <a:r>
              <a:rPr lang="en-US" sz="2800" smtClean="0"/>
              <a:t>and </a:t>
            </a:r>
            <a:r>
              <a:rPr lang="en-US" sz="2800"/>
              <a:t>the other button will be to the right with the text "</a:t>
            </a:r>
            <a:r>
              <a:rPr lang="en-US" sz="2800"/>
              <a:t>Next</a:t>
            </a:r>
            <a:r>
              <a:rPr lang="en-US" sz="2800" smtClean="0"/>
              <a:t>.“</a:t>
            </a:r>
          </a:p>
          <a:p>
            <a:r>
              <a:rPr lang="en-US" sz="2800"/>
              <a:t> </a:t>
            </a:r>
            <a:endParaRPr lang="en-US" sz="2800" b="1" smtClean="0"/>
          </a:p>
        </p:txBody>
      </p:sp>
    </p:spTree>
    <p:extLst>
      <p:ext uri="{BB962C8B-B14F-4D97-AF65-F5344CB8AC3E}">
        <p14:creationId xmlns:p14="http://schemas.microsoft.com/office/powerpoint/2010/main" val="406170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/>
              <a:t>User </a:t>
            </a:r>
            <a:r>
              <a:rPr lang="en-US" sz="3600" b="1"/>
              <a:t>Interface </a:t>
            </a:r>
            <a:r>
              <a:rPr lang="en-US" sz="3600" b="1" smtClean="0"/>
              <a:t>First:     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2012031"/>
            <a:ext cx="12192000" cy="4832092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1" i="0" smtClean="0">
              <a:solidFill>
                <a:schemeClr val="bg1"/>
              </a:solidFill>
              <a:effectLst/>
              <a:latin typeface="Gotham-Rounded-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drag </a:t>
            </a:r>
            <a:r>
              <a:rPr lang="en-US" sz="2800"/>
              <a:t>and drop another Label in the center of the </a:t>
            </a:r>
            <a:r>
              <a:rPr lang="en-US" sz="2800"/>
              <a:t>screen </a:t>
            </a:r>
            <a:endParaRPr lang="en-US" sz="280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</a:t>
            </a:r>
            <a:r>
              <a:rPr lang="en-US" sz="2800" smtClean="0"/>
              <a:t>with </a:t>
            </a:r>
            <a:r>
              <a:rPr lang="en-US" sz="2800"/>
              <a:t>the following text: "Create the </a:t>
            </a:r>
            <a:r>
              <a:rPr lang="en-US" sz="2800"/>
              <a:t>user </a:t>
            </a:r>
            <a:r>
              <a:rPr lang="en-US" sz="2800" smtClean="0"/>
              <a:t>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</a:t>
            </a:r>
            <a:r>
              <a:rPr lang="en-US" sz="2800"/>
              <a:t>As we create the UI, we will get a better understanding of </a:t>
            </a:r>
            <a:r>
              <a:rPr lang="en-US" sz="2800"/>
              <a:t>our </a:t>
            </a:r>
            <a:r>
              <a:rPr lang="en-US" sz="2800" smtClean="0"/>
              <a:t>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have </a:t>
            </a:r>
            <a:r>
              <a:rPr lang="en-US" sz="2800"/>
              <a:t>to click on the Label and then go to the </a:t>
            </a:r>
            <a:r>
              <a:rPr lang="en-US" sz="2800"/>
              <a:t>Utility </a:t>
            </a:r>
            <a:r>
              <a:rPr lang="en-US" sz="2800" smtClean="0"/>
              <a:t>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</a:t>
            </a:r>
            <a:r>
              <a:rPr lang="en-US" sz="2800"/>
              <a:t>select the Attributes </a:t>
            </a:r>
            <a:r>
              <a:rPr lang="en-US" sz="2800"/>
              <a:t>Inspector </a:t>
            </a:r>
            <a:endParaRPr lang="en-US" sz="280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</a:t>
            </a:r>
            <a:r>
              <a:rPr lang="en-US" sz="2800" smtClean="0"/>
              <a:t>and </a:t>
            </a:r>
            <a:r>
              <a:rPr lang="en-US" sz="2800"/>
              <a:t>change the number of lines to </a:t>
            </a:r>
            <a:r>
              <a:rPr lang="en-US" sz="2800"/>
              <a:t>be </a:t>
            </a:r>
            <a:r>
              <a:rPr lang="en-US" sz="2800" smtClean="0"/>
              <a:t>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</a:t>
            </a:r>
            <a:r>
              <a:rPr lang="en-US" sz="2800"/>
              <a:t>Once it is set </a:t>
            </a:r>
            <a:r>
              <a:rPr lang="en-US" sz="2800"/>
              <a:t>to </a:t>
            </a:r>
            <a:r>
              <a:rPr lang="en-US" sz="2800" smtClean="0"/>
              <a:t>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</a:t>
            </a:r>
            <a:r>
              <a:rPr lang="en-US" sz="2800"/>
              <a:t>XCode will wrap the text around once it hits the width of the </a:t>
            </a:r>
            <a:r>
              <a:rPr lang="en-US" sz="2800"/>
              <a:t>containing </a:t>
            </a:r>
            <a:r>
              <a:rPr lang="en-US" sz="2800" smtClean="0"/>
              <a:t>label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 We can also set the text here instead of double clicking on </a:t>
            </a:r>
            <a:r>
              <a:rPr lang="en-US" sz="2800"/>
              <a:t>the </a:t>
            </a:r>
            <a:r>
              <a:rPr lang="en-US" sz="2800" smtClean="0"/>
              <a:t>label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smtClean="0"/>
          </a:p>
        </p:txBody>
      </p:sp>
    </p:spTree>
    <p:extLst>
      <p:ext uri="{BB962C8B-B14F-4D97-AF65-F5344CB8AC3E}">
        <p14:creationId xmlns:p14="http://schemas.microsoft.com/office/powerpoint/2010/main" val="152973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/>
              <a:t>User </a:t>
            </a:r>
            <a:r>
              <a:rPr lang="en-US" sz="3600" b="1"/>
              <a:t>Interface </a:t>
            </a:r>
            <a:r>
              <a:rPr lang="en-US" sz="3600" b="1" smtClean="0"/>
              <a:t>First:     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1164134"/>
            <a:ext cx="12192000" cy="2246769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1" i="0" smtClean="0">
              <a:solidFill>
                <a:schemeClr val="bg1"/>
              </a:solidFill>
              <a:effectLst/>
              <a:latin typeface="Gotham-Rounded-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We </a:t>
            </a:r>
            <a:r>
              <a:rPr lang="en-US" sz="2800"/>
              <a:t>are done with building our UI</a:t>
            </a:r>
            <a:r>
              <a:rPr lang="en-US" sz="2800"/>
              <a:t>! </a:t>
            </a:r>
            <a:endParaRPr lang="en-US" sz="280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</a:t>
            </a:r>
            <a:r>
              <a:rPr lang="en-US" sz="2800" smtClean="0"/>
              <a:t>Go </a:t>
            </a:r>
            <a:r>
              <a:rPr lang="en-US" sz="2800"/>
              <a:t>ahead and press Command + R to build and run </a:t>
            </a:r>
            <a:r>
              <a:rPr lang="en-US" sz="2800"/>
              <a:t>your </a:t>
            </a:r>
            <a:r>
              <a:rPr lang="en-US" sz="2800" smtClean="0"/>
              <a:t>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 </a:t>
            </a:r>
            <a:r>
              <a:rPr lang="en-US" sz="2800" b="1"/>
              <a:t>The results might not be what you </a:t>
            </a:r>
            <a:r>
              <a:rPr lang="en-US" sz="2800" b="1"/>
              <a:t>were </a:t>
            </a:r>
            <a:r>
              <a:rPr lang="en-US" sz="2800" b="1" smtClean="0"/>
              <a:t>expecting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/>
              <a:t> </a:t>
            </a:r>
            <a:r>
              <a:rPr lang="en-US" sz="2800" b="1" smtClean="0"/>
              <a:t>To </a:t>
            </a:r>
            <a:r>
              <a:rPr lang="en-US" sz="2800" b="1"/>
              <a:t>fix this, we have to add constraints with Auto Layout</a:t>
            </a:r>
            <a:r>
              <a:rPr lang="en-US" sz="2800" b="1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202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/>
              <a:t>User </a:t>
            </a:r>
            <a:r>
              <a:rPr lang="en-US" sz="3600" b="1"/>
              <a:t>Interface </a:t>
            </a:r>
            <a:r>
              <a:rPr lang="en-US" sz="3600" b="1" smtClean="0"/>
              <a:t>First:     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1164134"/>
            <a:ext cx="12192000" cy="954107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1" i="0" smtClean="0">
              <a:solidFill>
                <a:schemeClr val="bg1"/>
              </a:solidFill>
              <a:effectLst/>
              <a:latin typeface="Gotham-Rounded-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579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4021</TotalTime>
  <Words>338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Gotham-Rounded-Book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</dc:creator>
  <cp:lastModifiedBy>mcampaz@hotmail.com</cp:lastModifiedBy>
  <cp:revision>71</cp:revision>
  <dcterms:created xsi:type="dcterms:W3CDTF">2016-06-07T01:41:46Z</dcterms:created>
  <dcterms:modified xsi:type="dcterms:W3CDTF">2016-07-08T08:39:56Z</dcterms:modified>
</cp:coreProperties>
</file>