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5" r:id="rId3"/>
    <p:sldId id="296" r:id="rId4"/>
    <p:sldId id="297" r:id="rId5"/>
    <p:sldId id="298" r:id="rId6"/>
    <p:sldId id="299" r:id="rId7"/>
    <p:sldId id="302" r:id="rId8"/>
    <p:sldId id="303" r:id="rId9"/>
    <p:sldId id="300" r:id="rId10"/>
    <p:sldId id="304" r:id="rId11"/>
    <p:sldId id="305" r:id="rId12"/>
    <p:sldId id="306" r:id="rId13"/>
    <p:sldId id="307" r:id="rId14"/>
    <p:sldId id="308" r:id="rId15"/>
    <p:sldId id="309" r:id="rId16"/>
    <p:sldId id="31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72" y="5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49567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7120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750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7993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62654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305131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43AE46-A6FC-4297-B484-05F087745302}" type="datetimeFigureOut">
              <a:rPr lang="en-US" smtClean="0"/>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52742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43AE46-A6FC-4297-B484-05F087745302}" type="datetimeFigureOut">
              <a:rPr lang="en-US" smtClean="0"/>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66764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3AE46-A6FC-4297-B484-05F087745302}" type="datetimeFigureOut">
              <a:rPr lang="en-US" smtClean="0"/>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47030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97532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32080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3AE46-A6FC-4297-B484-05F087745302}" type="datetimeFigureOut">
              <a:rPr lang="en-US" smtClean="0"/>
              <a:t>7/6/2016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67683-0BF8-455D-A78F-5A9290E2A3EB}" type="slidenum">
              <a:rPr lang="en-US" smtClean="0"/>
              <a:t>‹#›</a:t>
            </a:fld>
            <a:endParaRPr lang="en-US"/>
          </a:p>
        </p:txBody>
      </p:sp>
    </p:spTree>
    <p:extLst>
      <p:ext uri="{BB962C8B-B14F-4D97-AF65-F5344CB8AC3E}">
        <p14:creationId xmlns:p14="http://schemas.microsoft.com/office/powerpoint/2010/main" val="39697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0779"/>
            <a:ext cx="60960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spAutoFit/>
          </a:bodyPr>
          <a:lstStyle/>
          <a:p>
            <a:pPr algn="ctr"/>
            <a:r>
              <a:rPr lang="en-US" sz="3600" b="1"/>
              <a:t>Dynamic </a:t>
            </a:r>
            <a:r>
              <a:rPr lang="en-US" sz="3600" b="1" smtClean="0"/>
              <a:t>Cells</a:t>
            </a:r>
            <a:r>
              <a:rPr lang="en-US" sz="3600" b="1"/>
              <a:t> </a:t>
            </a:r>
          </a:p>
        </p:txBody>
      </p:sp>
      <p:sp>
        <p:nvSpPr>
          <p:cNvPr id="3" name="Rectangle 2"/>
          <p:cNvSpPr/>
          <p:nvPr/>
        </p:nvSpPr>
        <p:spPr>
          <a:xfrm>
            <a:off x="0" y="1595021"/>
            <a:ext cx="12192000" cy="2246769"/>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r>
              <a:rPr lang="en-US" sz="2800"/>
              <a:t>To get our feet wet with Table Views let's start by building a project using Dynamic Cells</a:t>
            </a:r>
          </a:p>
          <a:p>
            <a:r>
              <a:rPr lang="en-US" sz="2800"/>
              <a:t>We will be creating Beast List, a simple app that will help us stay focused and focus on a small collection of tasks that need to get done right away. </a:t>
            </a:r>
            <a:r>
              <a:rPr lang="en-US" sz="2800" b="1"/>
              <a:t>We will be using the Table View to display our tasks</a:t>
            </a:r>
            <a:endParaRPr lang="en-US" sz="2800"/>
          </a:p>
        </p:txBody>
      </p:sp>
    </p:spTree>
    <p:extLst>
      <p:ext uri="{BB962C8B-B14F-4D97-AF65-F5344CB8AC3E}">
        <p14:creationId xmlns:p14="http://schemas.microsoft.com/office/powerpoint/2010/main" val="418837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2246769"/>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r>
              <a:rPr lang="en-US" sz="2800" b="1" smtClean="0"/>
              <a:t> </a:t>
            </a:r>
            <a:r>
              <a:rPr lang="en-US" sz="2800"/>
              <a:t>Moreover in order to answer these two questions we need to implement 2 key methods:</a:t>
            </a:r>
          </a:p>
          <a:p>
            <a:r>
              <a:rPr lang="en-US" sz="2800" b="1"/>
              <a:t>How many cells are we going to need?</a:t>
            </a:r>
          </a:p>
          <a:p>
            <a:pPr>
              <a:buFont typeface="Arial" panose="020B0604020202020204" pitchFamily="34" charset="0"/>
              <a:buChar char="•"/>
            </a:pPr>
            <a:endParaRPr lang="en-US" sz="2800" b="1" smtClean="0"/>
          </a:p>
        </p:txBody>
      </p:sp>
      <p:sp>
        <p:nvSpPr>
          <p:cNvPr id="4" name="Rectangle 1"/>
          <p:cNvSpPr>
            <a:spLocks noChangeArrowheads="1"/>
          </p:cNvSpPr>
          <p:nvPr/>
        </p:nvSpPr>
        <p:spPr bwMode="auto">
          <a:xfrm>
            <a:off x="0" y="4331929"/>
            <a:ext cx="12192000" cy="1851749"/>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727272"/>
                </a:solidFill>
                <a:effectLst/>
                <a:latin typeface="Monaco"/>
              </a:rPr>
              <a:t> // </a:t>
            </a:r>
            <a:r>
              <a:rPr kumimoji="0" lang="en-US" altLang="en-US" sz="2800" b="0" i="0" u="none" strike="noStrike" cap="none" normalizeH="0" baseline="0" smtClean="0">
                <a:ln>
                  <a:noFill/>
                </a:ln>
                <a:solidFill>
                  <a:srgbClr val="727272"/>
                </a:solidFill>
                <a:effectLst/>
                <a:latin typeface="Monaco"/>
              </a:rPr>
              <a:t>How many cells are we going to </a:t>
            </a:r>
            <a:r>
              <a:rPr kumimoji="0" lang="en-US" altLang="en-US" sz="2800" b="0" i="0" u="none" strike="noStrike" cap="none" normalizeH="0" baseline="0" smtClean="0">
                <a:ln>
                  <a:noFill/>
                </a:ln>
                <a:solidFill>
                  <a:srgbClr val="727272"/>
                </a:solidFill>
                <a:effectLst/>
                <a:latin typeface="Monaco"/>
              </a:rPr>
              <a:t>need</a:t>
            </a:r>
            <a:r>
              <a:rPr kumimoji="0" lang="en-US" altLang="en-US" sz="2800" b="0" i="0" u="none" strike="noStrike" cap="none" normalizeH="0" baseline="0" smtClean="0">
                <a:ln>
                  <a:noFill/>
                </a:ln>
                <a:solidFill>
                  <a:srgbClr val="727272"/>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FFFFF"/>
                </a:solidFill>
                <a:effectLst/>
                <a:latin typeface="Monaco"/>
              </a:rPr>
              <a:t>func </a:t>
            </a:r>
            <a:r>
              <a:rPr kumimoji="0" lang="en-US" altLang="en-US" sz="2800" b="0" i="0" u="none" strike="noStrike" cap="none" normalizeH="0" baseline="0" smtClean="0">
                <a:ln>
                  <a:noFill/>
                </a:ln>
                <a:solidFill>
                  <a:srgbClr val="66D9EF"/>
                </a:solidFill>
                <a:effectLst/>
                <a:latin typeface="Monaco"/>
              </a:rPr>
              <a:t>tableView</a:t>
            </a:r>
            <a:r>
              <a:rPr kumimoji="0" lang="en-US" altLang="en-US" sz="2800" b="0" i="0" u="none" strike="noStrike" cap="none" normalizeH="0" baseline="0" smtClean="0">
                <a:ln>
                  <a:noFill/>
                </a:ln>
                <a:solidFill>
                  <a:srgbClr val="FFFFFF"/>
                </a:solidFill>
                <a:effectLst/>
                <a:latin typeface="Monaco"/>
              </a:rPr>
              <a:t>(sender: UITableView, numberOfRowsInSection: </a:t>
            </a:r>
            <a:r>
              <a:rPr kumimoji="0" lang="en-US" altLang="en-US" sz="2800" b="0" i="0" u="none" strike="noStrike" cap="none" normalizeH="0" baseline="0" smtClean="0">
                <a:ln>
                  <a:noFill/>
                </a:ln>
                <a:solidFill>
                  <a:srgbClr val="F92672"/>
                </a:solidFill>
                <a:effectLst/>
                <a:latin typeface="Monaco"/>
              </a:rPr>
              <a:t>Int</a:t>
            </a: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92672"/>
                </a:solidFill>
                <a:effectLst/>
                <a:latin typeface="Monaco"/>
              </a:rPr>
              <a:t>-&gt;</a:t>
            </a: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92672"/>
                </a:solidFill>
                <a:effectLst/>
                <a:latin typeface="Monaco"/>
              </a:rPr>
              <a:t>Int</a:t>
            </a: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FFFFF"/>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727272"/>
                </a:solidFill>
                <a:effectLst/>
                <a:latin typeface="Monaco"/>
              </a:rPr>
              <a:t>// return an integer that indicates how many rows (cells) </a:t>
            </a:r>
            <a:r>
              <a:rPr kumimoji="0" lang="en-US" altLang="en-US" sz="2800" b="0" i="0" u="none" strike="noStrike" cap="none" normalizeH="0" baseline="0" smtClean="0">
                <a:ln>
                  <a:noFill/>
                </a:ln>
                <a:solidFill>
                  <a:srgbClr val="727272"/>
                </a:solidFill>
                <a:effectLst/>
                <a:latin typeface="Monaco"/>
              </a:rPr>
              <a:t>to </a:t>
            </a:r>
            <a:r>
              <a:rPr kumimoji="0" lang="en-US" altLang="en-US" sz="2800" b="0" i="0" u="none" strike="noStrike" cap="none" normalizeH="0" baseline="0" smtClean="0">
                <a:ln>
                  <a:noFill/>
                </a:ln>
                <a:solidFill>
                  <a:srgbClr val="727272"/>
                </a:solidFill>
                <a:effectLst/>
                <a:latin typeface="Monaco"/>
              </a:rPr>
              <a:t>draw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FFFFF"/>
                </a:solidFill>
                <a:effectLst/>
                <a:latin typeface="Monaco"/>
              </a:rPr>
              <a:t>}</a:t>
            </a:r>
            <a:r>
              <a:rPr kumimoji="0" lang="en-US" altLang="en-US" sz="2400" b="0" i="0" u="none" strike="noStrike" cap="none" normalizeH="0" baseline="0" smtClean="0">
                <a:ln>
                  <a:noFill/>
                </a:ln>
                <a:solidFill>
                  <a:schemeClr val="tx1"/>
                </a:solidFill>
                <a:effectLst/>
              </a:rPr>
              <a:t> </a:t>
            </a:r>
            <a:endParaRPr kumimoji="0" lang="en-US" altLang="en-US" sz="6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5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384995"/>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b="1"/>
              <a:t>What cell should I draw in each section?</a:t>
            </a:r>
          </a:p>
          <a:p>
            <a:pPr>
              <a:buFont typeface="Arial" panose="020B0604020202020204" pitchFamily="34" charset="0"/>
              <a:buChar char="•"/>
            </a:pPr>
            <a:endParaRPr lang="en-US" sz="2800" b="1" smtClean="0"/>
          </a:p>
        </p:txBody>
      </p:sp>
      <p:sp>
        <p:nvSpPr>
          <p:cNvPr id="4" name="Rectangle 1"/>
          <p:cNvSpPr>
            <a:spLocks noChangeArrowheads="1"/>
          </p:cNvSpPr>
          <p:nvPr/>
        </p:nvSpPr>
        <p:spPr bwMode="auto">
          <a:xfrm>
            <a:off x="0" y="3052660"/>
            <a:ext cx="12192000" cy="1667083"/>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727272"/>
                </a:solidFill>
                <a:effectLst/>
                <a:latin typeface="Monaco"/>
              </a:rPr>
              <a:t> // </a:t>
            </a:r>
            <a:r>
              <a:rPr kumimoji="0" lang="en-US" altLang="en-US" sz="2000" b="0" i="0" u="none" strike="noStrike" cap="none" normalizeH="0" baseline="0" smtClean="0">
                <a:ln>
                  <a:noFill/>
                </a:ln>
                <a:solidFill>
                  <a:srgbClr val="727272"/>
                </a:solidFill>
                <a:effectLst/>
                <a:latin typeface="Monaco"/>
              </a:rPr>
              <a:t>How should I create each cell</a:t>
            </a:r>
            <a:r>
              <a:rPr kumimoji="0" lang="en-US" altLang="en-US" sz="2000" b="0" i="0" u="none" strike="noStrike" cap="none" normalizeH="0" baseline="0" smtClean="0">
                <a:ln>
                  <a:noFill/>
                </a:ln>
                <a:solidFill>
                  <a:srgbClr val="727272"/>
                </a:solidFill>
                <a:effectLst/>
                <a:latin typeface="Monaco"/>
              </a:rPr>
              <a:t>?</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FFFFFF"/>
                </a:solidFill>
                <a:effectLst/>
                <a:latin typeface="Monaco"/>
              </a:rPr>
              <a:t>func </a:t>
            </a:r>
            <a:r>
              <a:rPr kumimoji="0" lang="en-US" altLang="en-US" sz="2000" b="0" i="0" u="none" strike="noStrike" cap="none" normalizeH="0" baseline="0" smtClean="0">
                <a:ln>
                  <a:noFill/>
                </a:ln>
                <a:solidFill>
                  <a:srgbClr val="66D9EF"/>
                </a:solidFill>
                <a:effectLst/>
                <a:latin typeface="Monaco"/>
              </a:rPr>
              <a:t>tableView</a:t>
            </a:r>
            <a:r>
              <a:rPr kumimoji="0" lang="en-US" altLang="en-US" sz="2000" b="0" i="0" u="none" strike="noStrike" cap="none" normalizeH="0" baseline="0" smtClean="0">
                <a:ln>
                  <a:noFill/>
                </a:ln>
                <a:solidFill>
                  <a:srgbClr val="FFFFFF"/>
                </a:solidFill>
                <a:effectLst/>
                <a:latin typeface="Monaco"/>
              </a:rPr>
              <a:t>(tableView: UITableView, cellForRowAtIndexPath indexPath: NSIndexPath) </a:t>
            </a:r>
            <a:r>
              <a:rPr kumimoji="0" lang="en-US" altLang="en-US" sz="2000" b="0" i="0" u="none" strike="noStrike" cap="none" normalizeH="0" baseline="0" smtClean="0">
                <a:ln>
                  <a:noFill/>
                </a:ln>
                <a:solidFill>
                  <a:srgbClr val="F92672"/>
                </a:solidFill>
                <a:effectLst/>
                <a:latin typeface="Monaco"/>
              </a:rPr>
              <a:t>-&gt;</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lang="en-US" altLang="en-US" sz="2000" smtClean="0">
                <a:solidFill>
                  <a:srgbClr val="FFFFFF"/>
                </a:solidFill>
                <a:latin typeface="Monaco"/>
              </a:rPr>
              <a:t>			</a:t>
            </a:r>
            <a:r>
              <a:rPr kumimoji="0" lang="en-US" altLang="en-US" sz="2000" b="0" i="0" u="none" strike="noStrike" cap="none" normalizeH="0" baseline="0" smtClean="0">
                <a:ln>
                  <a:noFill/>
                </a:ln>
                <a:solidFill>
                  <a:srgbClr val="FFFFFF"/>
                </a:solidFill>
                <a:effectLst/>
                <a:latin typeface="Monaco"/>
              </a:rPr>
              <a:t>UITableViewCell </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727272"/>
                </a:solidFill>
                <a:effectLst/>
                <a:latin typeface="Monaco"/>
              </a:rPr>
              <a:t>// </a:t>
            </a:r>
            <a:r>
              <a:rPr kumimoji="0" lang="en-US" altLang="en-US" sz="2000" b="0" i="0" u="none" strike="noStrike" cap="none" normalizeH="0" baseline="0" smtClean="0">
                <a:ln>
                  <a:noFill/>
                </a:ln>
                <a:solidFill>
                  <a:srgbClr val="727272"/>
                </a:solidFill>
                <a:effectLst/>
                <a:latin typeface="Monaco"/>
              </a:rPr>
              <a:t>Get the UITableViewCell and create/populate it with data then return </a:t>
            </a:r>
            <a:r>
              <a:rPr kumimoji="0" lang="en-US" altLang="en-US" sz="2000" b="0" i="0" u="none" strike="noStrike" cap="none" normalizeH="0" baseline="0" smtClean="0">
                <a:ln>
                  <a:noFill/>
                </a:ln>
                <a:solidFill>
                  <a:srgbClr val="727272"/>
                </a:solidFill>
                <a:effectLst/>
                <a:latin typeface="Monaco"/>
              </a:rPr>
              <a:t>it</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a:t>
            </a:r>
            <a:r>
              <a:rPr kumimoji="0" lang="en-US" altLang="en-US" sz="2000" b="0" i="0" u="none" strike="noStrike" cap="none" normalizeH="0" baseline="0" smtClean="0">
                <a:ln>
                  <a:noFill/>
                </a:ln>
                <a:solidFill>
                  <a:schemeClr val="tx1"/>
                </a:solidFill>
                <a:effectLst/>
              </a:rPr>
              <a:t> </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87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288713"/>
            <a:ext cx="12192000" cy="2246769"/>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r>
              <a:rPr lang="en-US" sz="2800" b="1" smtClean="0"/>
              <a:t> </a:t>
            </a:r>
            <a:r>
              <a:rPr lang="en-US" sz="2800" b="1"/>
              <a:t>Back to Business</a:t>
            </a:r>
          </a:p>
          <a:p>
            <a:r>
              <a:rPr lang="en-US" sz="2800"/>
              <a:t>We are just going to have an Array of Strings for now. Go ahead and add the following property to our View Controller to hold our Model objects.</a:t>
            </a:r>
          </a:p>
          <a:p>
            <a:pPr>
              <a:buFont typeface="Arial" panose="020B0604020202020204" pitchFamily="34" charset="0"/>
              <a:buChar char="•"/>
            </a:pPr>
            <a:endParaRPr lang="en-US" sz="2800" b="1" smtClean="0"/>
          </a:p>
        </p:txBody>
      </p:sp>
      <p:sp>
        <p:nvSpPr>
          <p:cNvPr id="4" name="Rectangle 1"/>
          <p:cNvSpPr>
            <a:spLocks noChangeArrowheads="1"/>
          </p:cNvSpPr>
          <p:nvPr/>
        </p:nvSpPr>
        <p:spPr bwMode="auto">
          <a:xfrm>
            <a:off x="0" y="4250447"/>
            <a:ext cx="11233845" cy="866864"/>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27272"/>
                </a:solidFill>
                <a:effectLst/>
                <a:latin typeface="Monaco"/>
              </a:rPr>
              <a:t>// Create this array at the top of your class as a </a:t>
            </a:r>
            <a:r>
              <a:rPr kumimoji="0" lang="en-US" altLang="en-US" sz="2400" b="0" i="0" u="none" strike="noStrike" cap="none" normalizeH="0" baseline="0" smtClean="0">
                <a:ln>
                  <a:noFill/>
                </a:ln>
                <a:solidFill>
                  <a:srgbClr val="727272"/>
                </a:solidFill>
                <a:effectLst/>
                <a:latin typeface="Monaco"/>
              </a:rPr>
              <a:t>property</a:t>
            </a:r>
            <a:r>
              <a:rPr kumimoji="0" lang="en-US" altLang="en-US" sz="2400" b="0" i="0" u="none" strike="noStrike" cap="none" normalizeH="0" baseline="0" smtClean="0">
                <a:ln>
                  <a:noFill/>
                </a:ln>
                <a:solidFill>
                  <a:srgbClr val="FFFFFF"/>
                </a:solidFill>
                <a:effectLst/>
                <a:latin typeface="Monaco"/>
              </a:rPr>
              <a:t> </a:t>
            </a:r>
            <a:endParaRPr kumimoji="0" lang="en-US" altLang="en-US" sz="24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F92672"/>
                </a:solidFill>
                <a:effectLst/>
                <a:latin typeface="Monaco"/>
              </a:rPr>
              <a:t>var</a:t>
            </a:r>
            <a:r>
              <a:rPr kumimoji="0" lang="en-US" altLang="en-US" sz="2400" b="0" i="0" u="none" strike="noStrike" cap="none" normalizeH="0" baseline="0" smtClean="0">
                <a:ln>
                  <a:noFill/>
                </a:ln>
                <a:solidFill>
                  <a:srgbClr val="FFFFFF"/>
                </a:solidFill>
                <a:effectLst/>
                <a:latin typeface="Monaco"/>
              </a:rPr>
              <a:t> </a:t>
            </a:r>
            <a:r>
              <a:rPr kumimoji="0" lang="en-US" altLang="en-US" sz="2400" b="0" i="0" u="none" strike="noStrike" cap="none" normalizeH="0" baseline="0" smtClean="0">
                <a:ln>
                  <a:noFill/>
                </a:ln>
                <a:solidFill>
                  <a:srgbClr val="FFFFFF"/>
                </a:solidFill>
                <a:effectLst/>
                <a:latin typeface="Monaco"/>
              </a:rPr>
              <a:t>tasks </a:t>
            </a:r>
            <a:r>
              <a:rPr kumimoji="0" lang="en-US" altLang="en-US" sz="2400" b="0" i="0" u="none" strike="noStrike" cap="none" normalizeH="0" baseline="0" smtClean="0">
                <a:ln>
                  <a:noFill/>
                </a:ln>
                <a:solidFill>
                  <a:srgbClr val="F92672"/>
                </a:solidFill>
                <a:effectLst/>
                <a:latin typeface="Monaco"/>
              </a:rPr>
              <a:t>=</a:t>
            </a:r>
            <a:r>
              <a:rPr kumimoji="0" lang="en-US" altLang="en-US" sz="2400" b="0" i="0" u="none" strike="noStrike" cap="none" normalizeH="0" baseline="0" smtClean="0">
                <a:ln>
                  <a:noFill/>
                </a:ln>
                <a:solidFill>
                  <a:srgbClr val="FFFFFF"/>
                </a:solidFill>
                <a:effectLst/>
                <a:latin typeface="Monaco"/>
              </a:rPr>
              <a:t> [</a:t>
            </a:r>
            <a:r>
              <a:rPr kumimoji="0" lang="en-US" altLang="en-US" sz="2400" b="0" i="0" u="none" strike="noStrike" cap="none" normalizeH="0" baseline="0" smtClean="0">
                <a:ln>
                  <a:noFill/>
                </a:ln>
                <a:solidFill>
                  <a:srgbClr val="E6DB74"/>
                </a:solidFill>
                <a:effectLst/>
                <a:latin typeface="Monaco"/>
              </a:rPr>
              <a:t>"Exercise for 30 minutes"</a:t>
            </a:r>
            <a:r>
              <a:rPr kumimoji="0" lang="en-US" altLang="en-US" sz="2400" b="0" i="0" u="none" strike="noStrike" cap="none" normalizeH="0" baseline="0" smtClean="0">
                <a:ln>
                  <a:noFill/>
                </a:ln>
                <a:solidFill>
                  <a:srgbClr val="FFFFFF"/>
                </a:solidFill>
                <a:effectLst/>
                <a:latin typeface="Monaco"/>
              </a:rPr>
              <a:t>, </a:t>
            </a:r>
            <a:r>
              <a:rPr kumimoji="0" lang="en-US" altLang="en-US" sz="2400" b="0" i="0" u="none" strike="noStrike" cap="none" normalizeH="0" baseline="0" smtClean="0">
                <a:ln>
                  <a:noFill/>
                </a:ln>
                <a:solidFill>
                  <a:srgbClr val="E6DB74"/>
                </a:solidFill>
                <a:effectLst/>
                <a:latin typeface="Monaco"/>
              </a:rPr>
              <a:t>"Wireframe for some project"</a:t>
            </a:r>
            <a:r>
              <a:rPr kumimoji="0" lang="en-US" altLang="en-US" sz="2400" b="0" i="0" u="none" strike="noStrike" cap="none" normalizeH="0" baseline="0" smtClean="0">
                <a:ln>
                  <a:noFill/>
                </a:ln>
                <a:solidFill>
                  <a:srgbClr val="FFFFFF"/>
                </a:solidFill>
                <a:effectLst/>
                <a:latin typeface="Monaco"/>
              </a:rPr>
              <a:t>, </a:t>
            </a:r>
            <a:r>
              <a:rPr kumimoji="0" lang="en-US" altLang="en-US" sz="2400" b="0" i="0" u="none" strike="noStrike" cap="none" normalizeH="0" baseline="0" smtClean="0">
                <a:ln>
                  <a:noFill/>
                </a:ln>
                <a:solidFill>
                  <a:srgbClr val="E6DB74"/>
                </a:solidFill>
                <a:effectLst/>
                <a:latin typeface="Monaco"/>
              </a:rPr>
              <a:t>"Do laundry"</a:t>
            </a:r>
            <a:r>
              <a:rPr kumimoji="0" lang="en-US" altLang="en-US" sz="2400" b="0" i="0" u="none" strike="noStrike" cap="none" normalizeH="0" baseline="0" smtClean="0">
                <a:ln>
                  <a:noFill/>
                </a:ln>
                <a:solidFill>
                  <a:srgbClr val="FFFFFF"/>
                </a:solidFill>
                <a:effectLst/>
                <a:latin typeface="Monaco"/>
              </a:rPr>
              <a:t>]</a:t>
            </a:r>
            <a:r>
              <a:rPr kumimoji="0" lang="en-US" altLang="en-US" sz="2400" b="0" i="0" u="none" strike="noStrike" cap="none" normalizeH="0" baseline="0" smtClean="0">
                <a:ln>
                  <a:noFill/>
                </a:ln>
                <a:solidFill>
                  <a:schemeClr val="tx1"/>
                </a:solidFill>
                <a:effectLst/>
              </a:rPr>
              <a:t> </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1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3294"/>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924335"/>
            <a:ext cx="12192000" cy="954107"/>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r>
              <a:rPr lang="en-US" sz="2800" b="1" smtClean="0"/>
              <a:t> </a:t>
            </a:r>
            <a:r>
              <a:rPr lang="en-US" sz="2800"/>
              <a:t>Now that we have data to display we can implement the two required methods as follows:</a:t>
            </a:r>
            <a:endParaRPr lang="en-US" sz="2800" b="1" smtClean="0"/>
          </a:p>
        </p:txBody>
      </p:sp>
      <p:sp>
        <p:nvSpPr>
          <p:cNvPr id="4" name="Rectangle 1"/>
          <p:cNvSpPr>
            <a:spLocks noChangeArrowheads="1"/>
          </p:cNvSpPr>
          <p:nvPr/>
        </p:nvSpPr>
        <p:spPr bwMode="auto">
          <a:xfrm>
            <a:off x="0" y="2113152"/>
            <a:ext cx="12192000" cy="4744848"/>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727272"/>
                </a:solidFill>
                <a:effectLst/>
                <a:latin typeface="Monaco"/>
              </a:rPr>
              <a:t> // </a:t>
            </a:r>
            <a:r>
              <a:rPr kumimoji="0" lang="en-US" altLang="en-US" sz="2000" b="0" i="0" u="none" strike="noStrike" cap="none" normalizeH="0" baseline="0" smtClean="0">
                <a:ln>
                  <a:noFill/>
                </a:ln>
                <a:solidFill>
                  <a:srgbClr val="727272"/>
                </a:solidFill>
                <a:effectLst/>
                <a:latin typeface="Monaco"/>
              </a:rPr>
              <a:t>how many cells are we going to need</a:t>
            </a:r>
            <a:r>
              <a:rPr kumimoji="0" lang="en-US" altLang="en-US" sz="2000" b="0" i="0" u="none" strike="noStrike" cap="none" normalizeH="0" baseline="0" smtClean="0">
                <a:ln>
                  <a:noFill/>
                </a:ln>
                <a:solidFill>
                  <a:srgbClr val="727272"/>
                </a:solidFill>
                <a:effectLst/>
                <a:latin typeface="Monaco"/>
              </a:rPr>
              <a:t>?</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func </a:t>
            </a:r>
            <a:r>
              <a:rPr kumimoji="0" lang="en-US" altLang="en-US" sz="2000" b="0" i="0" u="none" strike="noStrike" cap="none" normalizeH="0" baseline="0" smtClean="0">
                <a:ln>
                  <a:noFill/>
                </a:ln>
                <a:solidFill>
                  <a:srgbClr val="66D9EF"/>
                </a:solidFill>
                <a:effectLst/>
                <a:latin typeface="Monaco"/>
              </a:rPr>
              <a:t>tableView</a:t>
            </a:r>
            <a:r>
              <a:rPr kumimoji="0" lang="en-US" altLang="en-US" sz="2000" b="0" i="0" u="none" strike="noStrike" cap="none" normalizeH="0" baseline="0" smtClean="0">
                <a:ln>
                  <a:noFill/>
                </a:ln>
                <a:solidFill>
                  <a:srgbClr val="FFFFFF"/>
                </a:solidFill>
                <a:effectLst/>
                <a:latin typeface="Monaco"/>
              </a:rPr>
              <a:t>(tableView: UITableView, numberOfRowsInSection section: </a:t>
            </a:r>
            <a:r>
              <a:rPr kumimoji="0" lang="en-US" altLang="en-US" sz="2000" b="0" i="0" u="none" strike="noStrike" cap="none" normalizeH="0" baseline="0" smtClean="0">
                <a:ln>
                  <a:noFill/>
                </a:ln>
                <a:solidFill>
                  <a:srgbClr val="F92672"/>
                </a:solidFill>
                <a:effectLst/>
                <a:latin typeface="Monaco"/>
              </a:rPr>
              <a:t>Int</a:t>
            </a: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92672"/>
                </a:solidFill>
                <a:effectLst/>
                <a:latin typeface="Monaco"/>
              </a:rPr>
              <a:t>-&gt;</a:t>
            </a: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92672"/>
                </a:solidFill>
                <a:effectLst/>
                <a:latin typeface="Monaco"/>
              </a:rPr>
              <a:t>Int</a:t>
            </a: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F92672"/>
                </a:solidFill>
                <a:effectLst/>
                <a:latin typeface="Monaco"/>
              </a:rPr>
              <a:t>return</a:t>
            </a: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FFFFF"/>
                </a:solidFill>
                <a:effectLst/>
                <a:latin typeface="Monaco"/>
              </a:rPr>
              <a:t>tasks.count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727272"/>
                </a:solidFill>
                <a:effectLst/>
                <a:latin typeface="Monaco"/>
              </a:rPr>
              <a:t>// how should I create each </a:t>
            </a:r>
            <a:r>
              <a:rPr kumimoji="0" lang="en-US" altLang="en-US" sz="2000" b="0" i="0" u="none" strike="noStrike" cap="none" normalizeH="0" baseline="0" smtClean="0">
                <a:ln>
                  <a:noFill/>
                </a:ln>
                <a:solidFill>
                  <a:srgbClr val="727272"/>
                </a:solidFill>
                <a:effectLst/>
                <a:latin typeface="Monaco"/>
              </a:rPr>
              <a:t>cell</a:t>
            </a:r>
            <a:r>
              <a:rPr kumimoji="0" lang="en-US" altLang="en-US" sz="2000" b="0" i="0" u="none" strike="noStrike" cap="none" normalizeH="0" baseline="0" smtClean="0">
                <a:ln>
                  <a:noFill/>
                </a:ln>
                <a:solidFill>
                  <a:srgbClr val="727272"/>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FFFFF"/>
                </a:solidFill>
                <a:effectLst/>
                <a:latin typeface="Monaco"/>
              </a:rPr>
              <a:t>func </a:t>
            </a:r>
            <a:r>
              <a:rPr kumimoji="0" lang="en-US" altLang="en-US" sz="2000" b="0" i="0" u="none" strike="noStrike" cap="none" normalizeH="0" baseline="0" smtClean="0">
                <a:ln>
                  <a:noFill/>
                </a:ln>
                <a:solidFill>
                  <a:srgbClr val="66D9EF"/>
                </a:solidFill>
                <a:effectLst/>
                <a:latin typeface="Monaco"/>
              </a:rPr>
              <a:t>tableView</a:t>
            </a:r>
            <a:r>
              <a:rPr kumimoji="0" lang="en-US" altLang="en-US" sz="2000" b="0" i="0" u="none" strike="noStrike" cap="none" normalizeH="0" baseline="0" smtClean="0">
                <a:ln>
                  <a:noFill/>
                </a:ln>
                <a:solidFill>
                  <a:srgbClr val="FFFFFF"/>
                </a:solidFill>
                <a:effectLst/>
                <a:latin typeface="Monaco"/>
              </a:rPr>
              <a:t>(tableView: UITableView</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FFFFFF"/>
                </a:solidFill>
                <a:effectLst/>
                <a:latin typeface="Monaco"/>
              </a:rPr>
              <a:t>cellForRowAtIndexPath </a:t>
            </a:r>
            <a:r>
              <a:rPr kumimoji="0" lang="en-US" altLang="en-US" sz="2000" b="0" i="0" u="none" strike="noStrike" cap="none" normalizeH="0" baseline="0" smtClean="0">
                <a:ln>
                  <a:noFill/>
                </a:ln>
                <a:solidFill>
                  <a:srgbClr val="FFFFFF"/>
                </a:solidFill>
                <a:effectLst/>
                <a:latin typeface="Monaco"/>
              </a:rPr>
              <a:t>indexPath: NSIndexPath) </a:t>
            </a:r>
            <a:r>
              <a:rPr kumimoji="0" lang="en-US" altLang="en-US" sz="2000" b="0" i="0" u="none" strike="noStrike" cap="none" normalizeH="0" baseline="0" smtClean="0">
                <a:ln>
                  <a:noFill/>
                </a:ln>
                <a:solidFill>
                  <a:srgbClr val="F92672"/>
                </a:solidFill>
                <a:effectLst/>
                <a:latin typeface="Monaco"/>
              </a:rPr>
              <a:t>-&gt;</a:t>
            </a:r>
            <a:r>
              <a:rPr kumimoji="0" lang="en-US" altLang="en-US" sz="2000" b="0" i="0" u="none" strike="noStrike" cap="none" normalizeH="0" baseline="0" smtClean="0">
                <a:ln>
                  <a:noFill/>
                </a:ln>
                <a:solidFill>
                  <a:srgbClr val="FFFFFF"/>
                </a:solidFill>
                <a:effectLst/>
                <a:latin typeface="Monaco"/>
              </a:rPr>
              <a:t> UITableViewCell </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lang="en-US" altLang="en-US" sz="2000" smtClean="0">
                <a:solidFill>
                  <a:srgbClr val="FFFFFF"/>
                </a:solidFill>
                <a:latin typeface="Monaco"/>
              </a:rPr>
              <a:t>	</a:t>
            </a:r>
            <a:r>
              <a:rPr kumimoji="0" lang="en-US" altLang="en-US" sz="2000" b="0" i="0" u="none" strike="noStrike" cap="none" normalizeH="0" baseline="0" smtClean="0">
                <a:ln>
                  <a:noFill/>
                </a:ln>
                <a:solidFill>
                  <a:srgbClr val="727272"/>
                </a:solidFill>
                <a:effectLst/>
                <a:latin typeface="Monaco"/>
              </a:rPr>
              <a:t>// </a:t>
            </a:r>
            <a:r>
              <a:rPr kumimoji="0" lang="en-US" altLang="en-US" sz="2000" b="0" i="0" u="none" strike="noStrike" cap="none" normalizeH="0" baseline="0" smtClean="0">
                <a:ln>
                  <a:noFill/>
                </a:ln>
                <a:solidFill>
                  <a:srgbClr val="727272"/>
                </a:solidFill>
                <a:effectLst/>
                <a:latin typeface="Monaco"/>
              </a:rPr>
              <a:t>dequeue the cell from our </a:t>
            </a:r>
            <a:r>
              <a:rPr kumimoji="0" lang="en-US" altLang="en-US" sz="2000" b="0" i="0" u="none" strike="noStrike" cap="none" normalizeH="0" baseline="0" smtClean="0">
                <a:ln>
                  <a:noFill/>
                </a:ln>
                <a:solidFill>
                  <a:srgbClr val="727272"/>
                </a:solidFill>
                <a:effectLst/>
                <a:latin typeface="Monaco"/>
              </a:rPr>
              <a:t>storyboard</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FFFFFF"/>
                </a:solidFill>
                <a:effectLst/>
                <a:latin typeface="Monaco"/>
              </a:rPr>
              <a:t>let </a:t>
            </a:r>
            <a:r>
              <a:rPr kumimoji="0" lang="en-US" altLang="en-US" sz="2000" b="0" i="0" u="none" strike="noStrike" cap="none" normalizeH="0" baseline="0" smtClean="0">
                <a:ln>
                  <a:noFill/>
                </a:ln>
                <a:solidFill>
                  <a:srgbClr val="FFFFFF"/>
                </a:solidFill>
                <a:effectLst/>
                <a:latin typeface="Monaco"/>
              </a:rPr>
              <a:t>cell </a:t>
            </a:r>
            <a:r>
              <a:rPr kumimoji="0" lang="en-US" altLang="en-US" sz="2000" b="0" i="0" u="none" strike="noStrike" cap="none" normalizeH="0" baseline="0" smtClean="0">
                <a:ln>
                  <a:noFill/>
                </a:ln>
                <a:solidFill>
                  <a:srgbClr val="F92672"/>
                </a:solidFill>
                <a:effectLst/>
                <a:latin typeface="Monaco"/>
              </a:rPr>
              <a:t>=</a:t>
            </a:r>
            <a:r>
              <a:rPr kumimoji="0" lang="en-US" altLang="en-US" sz="2000" b="0" i="0" u="none" strike="noStrike" cap="none" normalizeH="0" baseline="0" smtClean="0">
                <a:ln>
                  <a:noFill/>
                </a:ln>
                <a:solidFill>
                  <a:srgbClr val="FFFFFF"/>
                </a:solidFill>
                <a:effectLst/>
                <a:latin typeface="Monaco"/>
              </a:rPr>
              <a:t> tableView.dequeueReusableCellWithIdentifier(</a:t>
            </a:r>
            <a:r>
              <a:rPr kumimoji="0" lang="en-US" altLang="en-US" sz="2000" b="0" i="0" u="none" strike="noStrike" cap="none" normalizeH="0" baseline="0" smtClean="0">
                <a:ln>
                  <a:noFill/>
                </a:ln>
                <a:solidFill>
                  <a:srgbClr val="E6DB74"/>
                </a:solidFill>
                <a:effectLst/>
                <a:latin typeface="Monaco"/>
              </a:rPr>
              <a:t>"</a:t>
            </a:r>
            <a:r>
              <a:rPr kumimoji="0" lang="en-US" altLang="en-US" sz="2000" b="0" i="0" u="none" strike="noStrike" cap="none" normalizeH="0" baseline="0" smtClean="0">
                <a:ln>
                  <a:noFill/>
                </a:ln>
                <a:solidFill>
                  <a:srgbClr val="E6DB74"/>
                </a:solidFill>
                <a:effectLst/>
                <a:latin typeface="Monaco"/>
              </a:rPr>
              <a:t>MyCell</a:t>
            </a:r>
            <a:r>
              <a:rPr kumimoji="0" lang="en-US" altLang="en-US" sz="2000" b="0" i="0" u="none" strike="noStrike" cap="none" normalizeH="0" baseline="0" smtClean="0">
                <a:ln>
                  <a:noFill/>
                </a:ln>
                <a:solidFill>
                  <a:srgbClr val="E6DB74"/>
                </a:solidFill>
                <a:effectLst/>
                <a:latin typeface="Monaco"/>
              </a:rPr>
              <a:t>"</a:t>
            </a:r>
            <a:r>
              <a:rPr kumimoji="0" lang="en-US" altLang="en-US" sz="2000" b="0" i="0" u="none" strike="noStrike" cap="none" normalizeH="0" baseline="0" smtClean="0">
                <a:ln>
                  <a:noFill/>
                </a:ln>
                <a:solidFill>
                  <a:srgbClr val="FFFFFF"/>
                </a:solidFill>
                <a:effectLst/>
                <a:latin typeface="Monaco"/>
              </a:rPr>
              <a:t>)</a:t>
            </a:r>
            <a:r>
              <a:rPr kumimoji="0" lang="en-US" altLang="en-US" sz="2000" b="0" i="0" u="none" strike="noStrike" cap="none" normalizeH="0" baseline="0" smtClean="0">
                <a:ln>
                  <a:noFill/>
                </a:ln>
                <a:solidFill>
                  <a:srgbClr val="F92672"/>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92672"/>
                </a:solidFill>
                <a:latin typeface="Monaco"/>
              </a:rPr>
              <a:t>	</a:t>
            </a:r>
            <a:r>
              <a:rPr kumimoji="0" lang="en-US" altLang="en-US" sz="2000" b="0" i="0" u="none" strike="noStrike" cap="none" normalizeH="0" baseline="0" smtClean="0">
                <a:ln>
                  <a:noFill/>
                </a:ln>
                <a:solidFill>
                  <a:srgbClr val="727272"/>
                </a:solidFill>
                <a:effectLst/>
                <a:latin typeface="Monaco"/>
              </a:rPr>
              <a:t>// </a:t>
            </a:r>
            <a:r>
              <a:rPr kumimoji="0" lang="en-US" altLang="en-US" sz="2000" b="0" i="0" u="none" strike="noStrike" cap="none" normalizeH="0" baseline="0" smtClean="0">
                <a:ln>
                  <a:noFill/>
                </a:ln>
                <a:solidFill>
                  <a:srgbClr val="727272"/>
                </a:solidFill>
                <a:effectLst/>
                <a:latin typeface="Monaco"/>
              </a:rPr>
              <a:t>if the cell has a text label, set it to the </a:t>
            </a:r>
            <a:r>
              <a:rPr kumimoji="0" lang="en-US" altLang="en-US" sz="2000" b="0" i="0" u="none" strike="noStrike" cap="none" normalizeH="0" baseline="0" smtClean="0">
                <a:ln>
                  <a:noFill/>
                </a:ln>
                <a:solidFill>
                  <a:srgbClr val="727272"/>
                </a:solidFill>
                <a:effectLst/>
                <a:latin typeface="Monaco"/>
              </a:rPr>
              <a:t>model </a:t>
            </a:r>
            <a:endParaRPr kumimoji="0" lang="en-US" altLang="en-US" sz="2000" b="0" i="0" u="none" strike="noStrike" cap="none" normalizeH="0" baseline="0" smtClean="0">
              <a:ln>
                <a:noFill/>
              </a:ln>
              <a:solidFill>
                <a:srgbClr val="72727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727272"/>
                </a:solidFill>
                <a:latin typeface="Monaco"/>
              </a:rPr>
              <a:t>	</a:t>
            </a:r>
            <a:r>
              <a:rPr lang="en-US" altLang="en-US" sz="2000" smtClean="0">
                <a:solidFill>
                  <a:srgbClr val="727272"/>
                </a:solidFill>
                <a:latin typeface="Monaco"/>
              </a:rPr>
              <a:t>// </a:t>
            </a:r>
            <a:r>
              <a:rPr kumimoji="0" lang="en-US" altLang="en-US" sz="2000" b="0" i="0" u="none" strike="noStrike" cap="none" normalizeH="0" baseline="0" smtClean="0">
                <a:ln>
                  <a:noFill/>
                </a:ln>
                <a:solidFill>
                  <a:srgbClr val="727272"/>
                </a:solidFill>
                <a:effectLst/>
                <a:latin typeface="Monaco"/>
              </a:rPr>
              <a:t>that </a:t>
            </a:r>
            <a:r>
              <a:rPr kumimoji="0" lang="en-US" altLang="en-US" sz="2000" b="0" i="0" u="none" strike="noStrike" cap="none" normalizeH="0" baseline="0" smtClean="0">
                <a:ln>
                  <a:noFill/>
                </a:ln>
                <a:solidFill>
                  <a:srgbClr val="727272"/>
                </a:solidFill>
                <a:effectLst/>
                <a:latin typeface="Monaco"/>
              </a:rPr>
              <a:t>is corresponding to the row </a:t>
            </a:r>
            <a:r>
              <a:rPr kumimoji="0" lang="en-US" altLang="en-US" sz="2000" b="0" i="0" u="none" strike="noStrike" cap="none" normalizeH="0" baseline="0" smtClean="0">
                <a:ln>
                  <a:noFill/>
                </a:ln>
                <a:solidFill>
                  <a:srgbClr val="727272"/>
                </a:solidFill>
                <a:effectLst/>
                <a:latin typeface="Monaco"/>
              </a:rPr>
              <a:t>in </a:t>
            </a:r>
            <a:r>
              <a:rPr kumimoji="0" lang="en-US" altLang="en-US" sz="2000" b="0" i="0" u="none" strike="noStrike" cap="none" normalizeH="0" baseline="0" smtClean="0">
                <a:ln>
                  <a:noFill/>
                </a:ln>
                <a:solidFill>
                  <a:srgbClr val="727272"/>
                </a:solidFill>
                <a:effectLst/>
                <a:latin typeface="Monaco"/>
              </a:rPr>
              <a:t>array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727272"/>
                </a:solidFill>
                <a:latin typeface="Monaco"/>
              </a:rPr>
              <a:t>	</a:t>
            </a:r>
            <a:r>
              <a:rPr kumimoji="0" lang="en-US" altLang="en-US" sz="2000" b="0" i="0" u="none" strike="noStrike" cap="none" normalizeH="0" baseline="0" smtClean="0">
                <a:ln>
                  <a:noFill/>
                </a:ln>
                <a:solidFill>
                  <a:srgbClr val="FFFFFF"/>
                </a:solidFill>
                <a:effectLst/>
                <a:latin typeface="Monaco"/>
              </a:rPr>
              <a:t>cell.textLabel</a:t>
            </a:r>
            <a:r>
              <a:rPr kumimoji="0" lang="en-US" altLang="en-US" sz="2000" b="0" i="0" u="none" strike="noStrike" cap="none" normalizeH="0" baseline="0" smtClean="0">
                <a:ln>
                  <a:noFill/>
                </a:ln>
                <a:solidFill>
                  <a:srgbClr val="FFFFFF"/>
                </a:solidFill>
                <a:effectLst/>
                <a:latin typeface="Monaco"/>
              </a:rPr>
              <a:t>?.text </a:t>
            </a:r>
            <a:r>
              <a:rPr kumimoji="0" lang="en-US" altLang="en-US" sz="2000" b="0" i="0" u="none" strike="noStrike" cap="none" normalizeH="0" baseline="0" smtClean="0">
                <a:ln>
                  <a:noFill/>
                </a:ln>
                <a:solidFill>
                  <a:srgbClr val="F92672"/>
                </a:solidFill>
                <a:effectLst/>
                <a:latin typeface="Monaco"/>
              </a:rPr>
              <a:t>=</a:t>
            </a:r>
            <a:r>
              <a:rPr kumimoji="0" lang="en-US" altLang="en-US" sz="2000" b="0" i="0" u="none" strike="noStrike" cap="none" normalizeH="0" baseline="0" smtClean="0">
                <a:ln>
                  <a:noFill/>
                </a:ln>
                <a:solidFill>
                  <a:srgbClr val="FFFFFF"/>
                </a:solidFill>
                <a:effectLst/>
                <a:latin typeface="Monaco"/>
              </a:rPr>
              <a:t> tasks[indexPath.row</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727272"/>
                </a:solidFill>
                <a:effectLst/>
                <a:latin typeface="Monaco"/>
              </a:rPr>
              <a:t>// </a:t>
            </a:r>
            <a:r>
              <a:rPr kumimoji="0" lang="en-US" altLang="en-US" sz="2000" b="0" i="0" u="none" strike="noStrike" cap="none" normalizeH="0" baseline="0" smtClean="0">
                <a:ln>
                  <a:noFill/>
                </a:ln>
                <a:solidFill>
                  <a:srgbClr val="727272"/>
                </a:solidFill>
                <a:effectLst/>
                <a:latin typeface="Monaco"/>
              </a:rPr>
              <a:t>return cell so that Table View knows what to draw in each </a:t>
            </a:r>
            <a:r>
              <a:rPr kumimoji="0" lang="en-US" altLang="en-US" sz="2000" b="0" i="0" u="none" strike="noStrike" cap="none" normalizeH="0" baseline="0" smtClean="0">
                <a:ln>
                  <a:noFill/>
                </a:ln>
                <a:solidFill>
                  <a:srgbClr val="727272"/>
                </a:solidFill>
                <a:effectLst/>
                <a:latin typeface="Monaco"/>
              </a:rPr>
              <a:t>row</a:t>
            </a:r>
            <a:r>
              <a:rPr kumimoji="0" lang="en-US" altLang="en-US" sz="2000" b="0" i="0" u="none" strike="noStrike" cap="none" normalizeH="0" baseline="0" smtClean="0">
                <a:ln>
                  <a:noFill/>
                </a:ln>
                <a:solidFill>
                  <a:srgbClr val="FFFFFF"/>
                </a:solidFill>
                <a:effectLst/>
                <a:latin typeface="Monaco"/>
              </a:rPr>
              <a:t> </a:t>
            </a:r>
            <a:endParaRPr kumimoji="0" lang="en-US" altLang="en-US" sz="20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FFFFFF"/>
                </a:solidFill>
                <a:latin typeface="Monaco"/>
              </a:rPr>
              <a:t>	</a:t>
            </a:r>
            <a:r>
              <a:rPr kumimoji="0" lang="en-US" altLang="en-US" sz="2000" b="0" i="0" u="none" strike="noStrike" cap="none" normalizeH="0" baseline="0" smtClean="0">
                <a:ln>
                  <a:noFill/>
                </a:ln>
                <a:solidFill>
                  <a:srgbClr val="F92672"/>
                </a:solidFill>
                <a:effectLst/>
                <a:latin typeface="Monaco"/>
              </a:rPr>
              <a:t>return</a:t>
            </a:r>
            <a:r>
              <a:rPr kumimoji="0" lang="en-US" altLang="en-US" sz="2000" b="0" i="0" u="none" strike="noStrike" cap="none" normalizeH="0" baseline="0" smtClean="0">
                <a:ln>
                  <a:noFill/>
                </a:ln>
                <a:solidFill>
                  <a:srgbClr val="FFFFFF"/>
                </a:solidFill>
                <a:effectLst/>
                <a:latin typeface="Monaco"/>
              </a:rPr>
              <a:t> cell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onaco"/>
              </a:rPr>
              <a:t> </a:t>
            </a:r>
            <a:r>
              <a:rPr kumimoji="0" lang="en-US" altLang="en-US" sz="2000" b="0" i="0" u="none" strike="noStrike" cap="none" normalizeH="0" baseline="0" smtClean="0">
                <a:ln>
                  <a:noFill/>
                </a:ln>
                <a:solidFill>
                  <a:srgbClr val="FFFFFF"/>
                </a:solidFill>
                <a:effectLst/>
                <a:latin typeface="Monaco"/>
              </a:rPr>
              <a:t>}</a:t>
            </a:r>
            <a:r>
              <a:rPr kumimoji="0" lang="en-US" altLang="en-US" b="0" i="0" u="none" strike="noStrike" cap="none" normalizeH="0" baseline="0" smtClean="0">
                <a:ln>
                  <a:noFill/>
                </a:ln>
                <a:solidFill>
                  <a:schemeClr val="tx1"/>
                </a:solidFill>
                <a:effectLst/>
              </a:rPr>
              <a:t> </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09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2677656"/>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In our implementation of the UITableViewDataSource protocol, we are dequeuing a prototype cell with the name of MyCell. We haven't created this prototype cell yet. We can think of a prototype cell as a blueprint for all of the cells that we will be displaying in our Table View. First we have to specify that our Table View is going to display dynamic data in prototype cells</a:t>
            </a:r>
            <a:r>
              <a:rPr lang="en-US" sz="2800" b="1" smtClean="0"/>
              <a:t> </a:t>
            </a:r>
          </a:p>
        </p:txBody>
      </p:sp>
    </p:spTree>
    <p:extLst>
      <p:ext uri="{BB962C8B-B14F-4D97-AF65-F5344CB8AC3E}">
        <p14:creationId xmlns:p14="http://schemas.microsoft.com/office/powerpoint/2010/main" val="422520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384995"/>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Then, we can give a name for our prototype cell so that we can reference it in our implementation of the UITableViewDataSource protocol.</a:t>
            </a:r>
            <a:endParaRPr lang="en-US" sz="2800" b="1" smtClean="0"/>
          </a:p>
        </p:txBody>
      </p:sp>
    </p:spTree>
    <p:extLst>
      <p:ext uri="{BB962C8B-B14F-4D97-AF65-F5344CB8AC3E}">
        <p14:creationId xmlns:p14="http://schemas.microsoft.com/office/powerpoint/2010/main" val="244293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815882"/>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r>
              <a:rPr lang="en-US" sz="2800" b="1" smtClean="0"/>
              <a:t> </a:t>
            </a:r>
            <a:r>
              <a:rPr lang="en-US" sz="2800" b="1"/>
              <a:t>Now run the application and see the data populate!</a:t>
            </a:r>
          </a:p>
          <a:p>
            <a:r>
              <a:rPr lang="en-US" sz="2800"/>
              <a:t>We'll explore how to interact with the list soon</a:t>
            </a:r>
          </a:p>
          <a:p>
            <a:pPr>
              <a:buFont typeface="Arial" panose="020B0604020202020204" pitchFamily="34" charset="0"/>
              <a:buChar char="•"/>
            </a:pPr>
            <a:endParaRPr lang="en-US" sz="2800" b="1" smtClean="0"/>
          </a:p>
        </p:txBody>
      </p:sp>
    </p:spTree>
    <p:extLst>
      <p:ext uri="{BB962C8B-B14F-4D97-AF65-F5344CB8AC3E}">
        <p14:creationId xmlns:p14="http://schemas.microsoft.com/office/powerpoint/2010/main" val="29817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954107"/>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p>
        </p:txBody>
      </p:sp>
    </p:spTree>
    <p:extLst>
      <p:ext uri="{BB962C8B-B14F-4D97-AF65-F5344CB8AC3E}">
        <p14:creationId xmlns:p14="http://schemas.microsoft.com/office/powerpoint/2010/main" val="164510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  </a:t>
            </a:r>
            <a:r>
              <a:rPr lang="en-US" sz="3600" b="1"/>
              <a:t>Step 1: Build </a:t>
            </a:r>
            <a:r>
              <a:rPr lang="en-US" sz="3600" b="1"/>
              <a:t>our </a:t>
            </a:r>
            <a:r>
              <a:rPr lang="en-US" sz="3600" b="1" smtClean="0"/>
              <a:t>UI</a:t>
            </a:r>
            <a:endParaRPr lang="en-US" sz="3600" b="1"/>
          </a:p>
        </p:txBody>
      </p:sp>
      <p:sp>
        <p:nvSpPr>
          <p:cNvPr id="3" name="Rectangle 2"/>
          <p:cNvSpPr/>
          <p:nvPr/>
        </p:nvSpPr>
        <p:spPr>
          <a:xfrm>
            <a:off x="0" y="1164134"/>
            <a:ext cx="12192000" cy="4401205"/>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Let's first drag and drop all the objects that we need.</a:t>
            </a:r>
            <a:r>
              <a:rPr lang="en-US" sz="2800" b="1"/>
              <a:t> It is crucial that we are using the blue guides when we lay out our UI because it helps XCode figure out (and us as well) who the nearest neighbor is</a:t>
            </a:r>
            <a:r>
              <a:rPr lang="en-US" sz="2800"/>
              <a:t>. When we pin something to the top, leading, trailing, or the bottom, </a:t>
            </a:r>
            <a:r>
              <a:rPr lang="en-US" sz="2800" b="1"/>
              <a:t>we are creating that constraint between the selected View and its closest neighbor</a:t>
            </a:r>
            <a:r>
              <a:rPr lang="en-US" sz="2800"/>
              <a:t>. We need a Text Field, Button, and Table View on our Storyboard. </a:t>
            </a:r>
            <a:r>
              <a:rPr lang="en-US" sz="2800" b="1"/>
              <a:t>Make sure we are using the Table View</a:t>
            </a:r>
            <a:r>
              <a:rPr lang="en-US" sz="2800"/>
              <a:t>. Our layout should look like the following </a:t>
            </a:r>
            <a:r>
              <a:rPr lang="en-US" sz="2800"/>
              <a:t>picture</a:t>
            </a:r>
            <a:r>
              <a:rPr lang="en-US" sz="2800" smtClean="0"/>
              <a:t>:</a:t>
            </a:r>
          </a:p>
          <a:p>
            <a:pPr>
              <a:buFont typeface="Arial" panose="020B0604020202020204" pitchFamily="34" charset="0"/>
              <a:buChar char="•"/>
            </a:pPr>
            <a:r>
              <a:rPr lang="en-US" sz="2800"/>
              <a:t>Pin the Button to the top right corner. Also, create a horizontal constraint to the left with its closest neighbor (UITextField).</a:t>
            </a:r>
            <a:endParaRPr lang="en-US" sz="2800" b="1" smtClean="0"/>
          </a:p>
        </p:txBody>
      </p:sp>
    </p:spTree>
    <p:extLst>
      <p:ext uri="{BB962C8B-B14F-4D97-AF65-F5344CB8AC3E}">
        <p14:creationId xmlns:p14="http://schemas.microsoft.com/office/powerpoint/2010/main" val="98954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4401205"/>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Now let's create a constraint between the UITextField and the UIButton. We want to say that their Center-Y should match. Then let's pin the UITextField to the super view on the left. We will get a warning saying that we need to set Content Hugging Priority. </a:t>
            </a:r>
            <a:r>
              <a:rPr lang="en-US" sz="2800" b="1"/>
              <a:t>This priority determines how strongly should Auto Layout attempt to keep an object from expanding</a:t>
            </a:r>
            <a:r>
              <a:rPr lang="en-US" sz="2800"/>
              <a:t>. We can raise Content Hugging Priority of the UIButton to be higher than the UITextField so that in a situation where Auto Layout has to determine how to fill the entire horizontal place, </a:t>
            </a:r>
            <a:r>
              <a:rPr lang="en-US" sz="2800" b="1"/>
              <a:t>it will expand the text field to fill up the space and leave the button alone to be just as big as the content that it holds.</a:t>
            </a:r>
            <a:endParaRPr lang="en-US" sz="2800" b="1" smtClean="0"/>
          </a:p>
        </p:txBody>
      </p:sp>
    </p:spTree>
    <p:extLst>
      <p:ext uri="{BB962C8B-B14F-4D97-AF65-F5344CB8AC3E}">
        <p14:creationId xmlns:p14="http://schemas.microsoft.com/office/powerpoint/2010/main" val="7760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815882"/>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Let's pin the Table View with a distance of 0 to its nearest neighbor (super view) while constraining to margins. Then let's pin it to the top and bottom with Standard Value away from its closest neighbor</a:t>
            </a:r>
            <a:endParaRPr lang="en-US" sz="2800" b="1" smtClean="0"/>
          </a:p>
        </p:txBody>
      </p:sp>
    </p:spTree>
    <p:extLst>
      <p:ext uri="{BB962C8B-B14F-4D97-AF65-F5344CB8AC3E}">
        <p14:creationId xmlns:p14="http://schemas.microsoft.com/office/powerpoint/2010/main" val="103042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 </a:t>
            </a:r>
            <a:r>
              <a:rPr lang="en-US" sz="3600" b="1"/>
              <a:t>Step 2: Make </a:t>
            </a:r>
            <a:r>
              <a:rPr lang="en-US" sz="3600" b="1"/>
              <a:t>the </a:t>
            </a:r>
            <a:r>
              <a:rPr lang="en-US" sz="3600" b="1" smtClean="0"/>
              <a:t>Connections</a:t>
            </a:r>
            <a:endParaRPr lang="en-US" sz="3600" b="1"/>
          </a:p>
        </p:txBody>
      </p:sp>
      <p:sp>
        <p:nvSpPr>
          <p:cNvPr id="3" name="Rectangle 2"/>
          <p:cNvSpPr/>
          <p:nvPr/>
        </p:nvSpPr>
        <p:spPr>
          <a:xfrm>
            <a:off x="0" y="1164134"/>
            <a:ext cx="12192000" cy="3108543"/>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b="1"/>
              <a:t>We are going to make two Outlets and one Action</a:t>
            </a:r>
            <a:r>
              <a:rPr lang="en-US" sz="2800"/>
              <a:t>.</a:t>
            </a:r>
            <a:r>
              <a:rPr lang="en-US" sz="2800" b="1"/>
              <a:t> We need to have an Outlet to our Text Field so that we can read what the user inputs into that text field</a:t>
            </a:r>
            <a:r>
              <a:rPr lang="en-US" sz="2800"/>
              <a:t>. </a:t>
            </a:r>
            <a:r>
              <a:rPr lang="en-US" sz="2800" b="1"/>
              <a:t>We also need an Outlet to the UITableView so that we assign our View Controller as its dataSource and delegate. We need an Action so that we can run the code once a user presses the Insert button.</a:t>
            </a:r>
            <a:r>
              <a:rPr lang="en-US" sz="2800"/>
              <a:t> Go ahead and write the following code and connect it to the appropriate UI.</a:t>
            </a:r>
            <a:r>
              <a:rPr lang="en-US" sz="2800" b="1"/>
              <a:t> Make sure you are selecting the right UI element</a:t>
            </a:r>
            <a:endParaRPr lang="en-US" sz="2800" b="1" smtClean="0"/>
          </a:p>
        </p:txBody>
      </p:sp>
      <p:sp>
        <p:nvSpPr>
          <p:cNvPr id="4" name="Rectangle 1"/>
          <p:cNvSpPr>
            <a:spLocks noChangeArrowheads="1"/>
          </p:cNvSpPr>
          <p:nvPr/>
        </p:nvSpPr>
        <p:spPr bwMode="auto">
          <a:xfrm>
            <a:off x="-38100" y="4513809"/>
            <a:ext cx="12192000" cy="2344191"/>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FFFFFF"/>
                </a:solidFill>
                <a:effectLst/>
                <a:latin typeface="Monaco"/>
              </a:rPr>
              <a:t> @</a:t>
            </a:r>
            <a:r>
              <a:rPr kumimoji="0" lang="en-US" altLang="en-US" sz="3600" b="0" i="0" u="none" strike="noStrike" cap="none" normalizeH="0" baseline="0" smtClean="0">
                <a:ln>
                  <a:noFill/>
                </a:ln>
                <a:solidFill>
                  <a:srgbClr val="FFFFFF"/>
                </a:solidFill>
                <a:effectLst/>
                <a:latin typeface="Monaco"/>
              </a:rPr>
              <a:t>IBOutlet weak </a:t>
            </a:r>
            <a:r>
              <a:rPr kumimoji="0" lang="en-US" altLang="en-US" sz="3600" b="0" i="0" u="none" strike="noStrike" cap="none" normalizeH="0" baseline="0" smtClean="0">
                <a:ln>
                  <a:noFill/>
                </a:ln>
                <a:solidFill>
                  <a:srgbClr val="F92672"/>
                </a:solidFill>
                <a:effectLst/>
                <a:latin typeface="Monaco"/>
              </a:rPr>
              <a:t>var</a:t>
            </a:r>
            <a:r>
              <a:rPr kumimoji="0" lang="en-US" altLang="en-US" sz="3600" b="0" i="0" u="none" strike="noStrike" cap="none" normalizeH="0" baseline="0" smtClean="0">
                <a:ln>
                  <a:noFill/>
                </a:ln>
                <a:solidFill>
                  <a:srgbClr val="FFFFFF"/>
                </a:solidFill>
                <a:effectLst/>
                <a:latin typeface="Monaco"/>
              </a:rPr>
              <a:t> insertTaskField: UITextField</a:t>
            </a:r>
            <a:r>
              <a:rPr kumimoji="0" lang="en-US" altLang="en-US" sz="3600" b="0" i="0" u="none" strike="noStrike" cap="none" normalizeH="0" baseline="0" smtClean="0">
                <a:ln>
                  <a:noFill/>
                </a:ln>
                <a:solidFill>
                  <a:srgbClr val="F92672"/>
                </a:solidFill>
                <a:effectLst/>
                <a:latin typeface="Monaco"/>
              </a:rPr>
              <a:t>!</a:t>
            </a:r>
            <a:r>
              <a:rPr kumimoji="0" lang="en-US" altLang="en-US" sz="3600" b="0" i="0" u="none" strike="noStrike" cap="none" normalizeH="0" baseline="0" smtClean="0">
                <a:ln>
                  <a:noFill/>
                </a:ln>
                <a:solidFill>
                  <a:srgbClr val="FFFFFF"/>
                </a:solidFill>
                <a:effectLst/>
                <a:latin typeface="Monaco"/>
              </a:rPr>
              <a:t> </a:t>
            </a:r>
            <a:endParaRPr kumimoji="0" lang="en-US" altLang="en-US" sz="36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a:solidFill>
                  <a:srgbClr val="FFFFFF"/>
                </a:solidFill>
                <a:latin typeface="Monaco"/>
              </a:rPr>
              <a:t> </a:t>
            </a:r>
            <a:r>
              <a:rPr kumimoji="0" lang="en-US" altLang="en-US" sz="3600" b="0" i="0" u="none" strike="noStrike" cap="none" normalizeH="0" baseline="0" smtClean="0">
                <a:ln>
                  <a:noFill/>
                </a:ln>
                <a:solidFill>
                  <a:srgbClr val="FFFFFF"/>
                </a:solidFill>
                <a:effectLst/>
                <a:latin typeface="Monaco"/>
              </a:rPr>
              <a:t>@</a:t>
            </a:r>
            <a:r>
              <a:rPr kumimoji="0" lang="en-US" altLang="en-US" sz="3600" b="0" i="0" u="none" strike="noStrike" cap="none" normalizeH="0" baseline="0" smtClean="0">
                <a:ln>
                  <a:noFill/>
                </a:ln>
                <a:solidFill>
                  <a:srgbClr val="FFFFFF"/>
                </a:solidFill>
                <a:effectLst/>
                <a:latin typeface="Monaco"/>
              </a:rPr>
              <a:t>IBOutlet weak </a:t>
            </a:r>
            <a:r>
              <a:rPr kumimoji="0" lang="en-US" altLang="en-US" sz="3600" b="0" i="0" u="none" strike="noStrike" cap="none" normalizeH="0" baseline="0" smtClean="0">
                <a:ln>
                  <a:noFill/>
                </a:ln>
                <a:solidFill>
                  <a:srgbClr val="F92672"/>
                </a:solidFill>
                <a:effectLst/>
                <a:latin typeface="Monaco"/>
              </a:rPr>
              <a:t>var</a:t>
            </a:r>
            <a:r>
              <a:rPr kumimoji="0" lang="en-US" altLang="en-US" sz="3600" b="0" i="0" u="none" strike="noStrike" cap="none" normalizeH="0" baseline="0" smtClean="0">
                <a:ln>
                  <a:noFill/>
                </a:ln>
                <a:solidFill>
                  <a:srgbClr val="FFFFFF"/>
                </a:solidFill>
                <a:effectLst/>
                <a:latin typeface="Monaco"/>
              </a:rPr>
              <a:t> tableView: UITableView</a:t>
            </a:r>
            <a:r>
              <a:rPr kumimoji="0" lang="en-US" altLang="en-US" sz="3600" b="0" i="0" u="none" strike="noStrike" cap="none" normalizeH="0" baseline="0" smtClean="0">
                <a:ln>
                  <a:noFill/>
                </a:ln>
                <a:solidFill>
                  <a:srgbClr val="F92672"/>
                </a:solidFill>
                <a:effectLst/>
                <a:latin typeface="Monaco"/>
              </a:rPr>
              <a:t>!</a:t>
            </a:r>
            <a:r>
              <a:rPr kumimoji="0" lang="en-US" altLang="en-US" sz="3600" b="0" i="0" u="none" strike="noStrike" cap="none" normalizeH="0" baseline="0" smtClean="0">
                <a:ln>
                  <a:noFill/>
                </a:ln>
                <a:solidFill>
                  <a:srgbClr val="FFFFFF"/>
                </a:solidFill>
                <a:effectLst/>
                <a:latin typeface="Monaco"/>
              </a:rPr>
              <a:t> </a:t>
            </a:r>
            <a:endParaRPr kumimoji="0" lang="en-US" altLang="en-US" sz="36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a:solidFill>
                  <a:srgbClr val="FFFFFF"/>
                </a:solidFill>
                <a:latin typeface="Monaco"/>
              </a:rPr>
              <a:t> </a:t>
            </a:r>
            <a:r>
              <a:rPr kumimoji="0" lang="en-US" altLang="en-US" sz="3600" b="0" i="0" u="none" strike="noStrike" cap="none" normalizeH="0" baseline="0" smtClean="0">
                <a:ln>
                  <a:noFill/>
                </a:ln>
                <a:solidFill>
                  <a:srgbClr val="FFFFFF"/>
                </a:solidFill>
                <a:effectLst/>
                <a:latin typeface="Monaco"/>
              </a:rPr>
              <a:t>@</a:t>
            </a:r>
            <a:r>
              <a:rPr kumimoji="0" lang="en-US" altLang="en-US" sz="3600" b="0" i="0" u="none" strike="noStrike" cap="none" normalizeH="0" baseline="0" smtClean="0">
                <a:ln>
                  <a:noFill/>
                </a:ln>
                <a:solidFill>
                  <a:srgbClr val="FFFFFF"/>
                </a:solidFill>
                <a:effectLst/>
                <a:latin typeface="Monaco"/>
              </a:rPr>
              <a:t>IBAction func insertButtonPressed(sender: UIButton) </a:t>
            </a:r>
            <a:r>
              <a:rPr kumimoji="0" lang="en-US" altLang="en-US" sz="3600" b="0" i="0" u="none" strike="noStrike" cap="none" normalizeH="0" baseline="0" smtClean="0">
                <a:ln>
                  <a:noFill/>
                </a:ln>
                <a:solidFill>
                  <a:srgbClr val="FFFFFF"/>
                </a:solidFill>
                <a:effectLst/>
                <a:latin typeface="Monaco"/>
              </a:rPr>
              <a:t>{ </a:t>
            </a:r>
            <a:endParaRPr kumimoji="0" lang="en-US" altLang="en-US" sz="36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a:solidFill>
                  <a:srgbClr val="FFFFFF"/>
                </a:solidFill>
                <a:latin typeface="Monaco"/>
              </a:rPr>
              <a:t> </a:t>
            </a:r>
            <a:r>
              <a:rPr kumimoji="0" lang="en-US" altLang="en-US" sz="3600" b="0" i="0" u="none" strike="noStrike" cap="none" normalizeH="0" baseline="0" smtClean="0">
                <a:ln>
                  <a:noFill/>
                </a:ln>
                <a:solidFill>
                  <a:srgbClr val="FFFFFF"/>
                </a:solidFill>
                <a:effectLst/>
                <a:latin typeface="Monaco"/>
              </a:rPr>
              <a:t>}</a:t>
            </a:r>
            <a:r>
              <a:rPr kumimoji="0" lang="en-US" altLang="en-US" sz="3200" b="0" i="0" u="none" strike="noStrike" cap="none" normalizeH="0" baseline="0" smtClean="0">
                <a:ln>
                  <a:noFill/>
                </a:ln>
                <a:solidFill>
                  <a:schemeClr val="tx1"/>
                </a:solidFill>
                <a:effectLst/>
              </a:rPr>
              <a:t> </a:t>
            </a:r>
            <a:endParaRPr kumimoji="0" lang="en-US" altLang="en-US" sz="7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815882"/>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a:t>After making the connections let's implement the UITableViewDataSource protocol. First we have to </a:t>
            </a:r>
            <a:r>
              <a:rPr lang="en-US" sz="2800" b="1"/>
              <a:t>declare that our View Controller conforms to the UITableViewDataSource protocol:</a:t>
            </a:r>
            <a:r>
              <a:rPr lang="en-US" sz="2800" b="1" smtClean="0"/>
              <a:t> </a:t>
            </a:r>
          </a:p>
        </p:txBody>
      </p:sp>
      <p:sp>
        <p:nvSpPr>
          <p:cNvPr id="5" name="Rectangle 2"/>
          <p:cNvSpPr>
            <a:spLocks noChangeArrowheads="1"/>
          </p:cNvSpPr>
          <p:nvPr/>
        </p:nvSpPr>
        <p:spPr bwMode="auto">
          <a:xfrm>
            <a:off x="0" y="4801373"/>
            <a:ext cx="12192000" cy="1420861"/>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rgbClr val="F9267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F92672"/>
                </a:solidFill>
                <a:effectLst/>
                <a:latin typeface="Monaco"/>
              </a:rPr>
              <a:t> class</a:t>
            </a: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FFFFF"/>
                </a:solidFill>
                <a:effectLst/>
                <a:latin typeface="Monaco"/>
              </a:rPr>
              <a:t>ViewController: UIViewController, </a:t>
            </a:r>
            <a:r>
              <a:rPr kumimoji="0" lang="en-US" altLang="en-US" sz="2800" b="0" i="0" u="none" strike="noStrike" cap="none" normalizeH="0" baseline="0" smtClean="0">
                <a:ln>
                  <a:noFill/>
                </a:ln>
                <a:solidFill>
                  <a:srgbClr val="FFFFFF"/>
                </a:solidFill>
                <a:effectLst/>
                <a:latin typeface="Monaco"/>
              </a:rPr>
              <a:t>UITableViewDataSource </a:t>
            </a:r>
            <a:r>
              <a:rPr kumimoji="0" lang="en-US" altLang="en-US" sz="2800" b="0" i="0" u="none" strike="noStrike" cap="none" normalizeH="0" baseline="0" smtClean="0">
                <a:ln>
                  <a:noFill/>
                </a:ln>
                <a:solidFill>
                  <a:srgbClr val="FFFFFF"/>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FFFFFF"/>
                </a:solidFill>
                <a:effectLst/>
                <a:latin typeface="Monaco"/>
              </a:rPr>
              <a:t> </a:t>
            </a:r>
            <a:r>
              <a:rPr kumimoji="0" lang="en-US" altLang="en-US" sz="2800" b="0" i="0" u="none" strike="noStrike" cap="none" normalizeH="0" baseline="0" smtClean="0">
                <a:ln>
                  <a:noFill/>
                </a:ln>
                <a:solidFill>
                  <a:srgbClr val="FFFFFF"/>
                </a:solidFill>
                <a:effectLst/>
                <a:latin typeface="Monaco"/>
              </a:rPr>
              <a:t>}</a:t>
            </a:r>
            <a:r>
              <a:rPr kumimoji="0" lang="en-US" altLang="en-US" sz="2400" b="0" i="0" u="none" strike="noStrike" cap="none" normalizeH="0" baseline="0" smtClean="0">
                <a:ln>
                  <a:noFill/>
                </a:ln>
                <a:solidFill>
                  <a:schemeClr val="tx1"/>
                </a:solidFill>
                <a:effectLst/>
              </a:rPr>
              <a:t> </a:t>
            </a:r>
            <a:endParaRPr kumimoji="0" lang="en-US" altLang="en-US" sz="6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09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1384995"/>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b="1"/>
              <a:t>Then we need to set our UITableView's dataSource to self </a:t>
            </a:r>
            <a:r>
              <a:rPr lang="en-US" sz="2800"/>
              <a:t>when the viewDidLoad message gets sent to our View Controller</a:t>
            </a:r>
            <a:endParaRPr lang="en-US" sz="2800" b="1" smtClean="0"/>
          </a:p>
        </p:txBody>
      </p:sp>
      <p:sp>
        <p:nvSpPr>
          <p:cNvPr id="4" name="Rectangle 1"/>
          <p:cNvSpPr>
            <a:spLocks noChangeArrowheads="1"/>
          </p:cNvSpPr>
          <p:nvPr/>
        </p:nvSpPr>
        <p:spPr bwMode="auto">
          <a:xfrm>
            <a:off x="0" y="3399909"/>
            <a:ext cx="12192000" cy="2344191"/>
          </a:xfrm>
          <a:prstGeom prst="rect">
            <a:avLst/>
          </a:prstGeom>
          <a:solidFill>
            <a:srgbClr val="0B10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FFFFFF"/>
                </a:solidFill>
                <a:effectLst/>
                <a:latin typeface="Monaco"/>
              </a:rPr>
              <a:t> override </a:t>
            </a:r>
            <a:r>
              <a:rPr kumimoji="0" lang="en-US" altLang="en-US" sz="3600" b="0" i="0" u="none" strike="noStrike" cap="none" normalizeH="0" baseline="0" smtClean="0">
                <a:ln>
                  <a:noFill/>
                </a:ln>
                <a:solidFill>
                  <a:srgbClr val="FFFFFF"/>
                </a:solidFill>
                <a:effectLst/>
                <a:latin typeface="Monaco"/>
              </a:rPr>
              <a:t>func </a:t>
            </a:r>
            <a:r>
              <a:rPr kumimoji="0" lang="en-US" altLang="en-US" sz="3600" b="0" i="0" u="none" strike="noStrike" cap="none" normalizeH="0" baseline="0" smtClean="0">
                <a:ln>
                  <a:noFill/>
                </a:ln>
                <a:solidFill>
                  <a:srgbClr val="66D9EF"/>
                </a:solidFill>
                <a:effectLst/>
                <a:latin typeface="Monaco"/>
              </a:rPr>
              <a:t>viewDidLoad</a:t>
            </a:r>
            <a:r>
              <a:rPr kumimoji="0" lang="en-US" altLang="en-US" sz="3600" b="0" i="0" u="none" strike="noStrike" cap="none" normalizeH="0" baseline="0" smtClean="0">
                <a:ln>
                  <a:noFill/>
                </a:ln>
                <a:solidFill>
                  <a:srgbClr val="FFFFFF"/>
                </a:solidFill>
                <a:effectLst/>
                <a:latin typeface="Monaco"/>
              </a:rPr>
              <a:t>() </a:t>
            </a:r>
            <a:r>
              <a:rPr kumimoji="0" lang="en-US" altLang="en-US" sz="3600" b="0" i="0" u="none" strike="noStrike" cap="none" normalizeH="0" baseline="0" smtClean="0">
                <a:ln>
                  <a:noFill/>
                </a:ln>
                <a:solidFill>
                  <a:srgbClr val="FFFFFF"/>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FFFFFF"/>
                </a:solidFill>
                <a:effectLst/>
                <a:latin typeface="Monaco"/>
              </a:rPr>
              <a:t> 	super.</a:t>
            </a:r>
            <a:r>
              <a:rPr kumimoji="0" lang="en-US" altLang="en-US" sz="3600" b="0" i="0" u="none" strike="noStrike" cap="none" normalizeH="0" baseline="0" smtClean="0">
                <a:ln>
                  <a:noFill/>
                </a:ln>
                <a:solidFill>
                  <a:srgbClr val="66D9EF"/>
                </a:solidFill>
                <a:effectLst/>
                <a:latin typeface="Monaco"/>
              </a:rPr>
              <a:t>viewDidLoad</a:t>
            </a:r>
            <a:r>
              <a:rPr kumimoji="0" lang="en-US" altLang="en-US" sz="3600" b="0" i="0" u="none" strike="noStrike" cap="none" normalizeH="0" baseline="0" smtClean="0">
                <a:ln>
                  <a:noFill/>
                </a:ln>
                <a:solidFill>
                  <a:srgbClr val="FFFFFF"/>
                </a:solidFill>
                <a:effectLst/>
                <a:latin typeface="Monaco"/>
              </a:rPr>
              <a:t>() </a:t>
            </a:r>
            <a:endParaRPr kumimoji="0" lang="en-US" altLang="en-US" sz="36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a:solidFill>
                  <a:srgbClr val="FFFFFF"/>
                </a:solidFill>
                <a:latin typeface="Monaco"/>
              </a:rPr>
              <a:t> </a:t>
            </a:r>
            <a:r>
              <a:rPr lang="en-US" altLang="en-US" sz="3600" smtClean="0">
                <a:solidFill>
                  <a:srgbClr val="FFFFFF"/>
                </a:solidFill>
                <a:latin typeface="Monaco"/>
              </a:rPr>
              <a:t>	</a:t>
            </a:r>
            <a:r>
              <a:rPr kumimoji="0" lang="en-US" altLang="en-US" sz="3600" b="0" i="0" u="none" strike="noStrike" cap="none" normalizeH="0" baseline="0" smtClean="0">
                <a:ln>
                  <a:noFill/>
                </a:ln>
                <a:solidFill>
                  <a:srgbClr val="FFFFFF"/>
                </a:solidFill>
                <a:effectLst/>
                <a:latin typeface="Monaco"/>
              </a:rPr>
              <a:t>tableView.dataSource </a:t>
            </a:r>
            <a:r>
              <a:rPr kumimoji="0" lang="en-US" altLang="en-US" sz="3600" b="0" i="0" u="none" strike="noStrike" cap="none" normalizeH="0" baseline="0" smtClean="0">
                <a:ln>
                  <a:noFill/>
                </a:ln>
                <a:solidFill>
                  <a:srgbClr val="F92672"/>
                </a:solidFill>
                <a:effectLst/>
                <a:latin typeface="Monaco"/>
              </a:rPr>
              <a:t>=</a:t>
            </a:r>
            <a:r>
              <a:rPr kumimoji="0" lang="en-US" altLang="en-US" sz="3600" b="0" i="0" u="none" strike="noStrike" cap="none" normalizeH="0" baseline="0" smtClean="0">
                <a:ln>
                  <a:noFill/>
                </a:ln>
                <a:solidFill>
                  <a:srgbClr val="FFFFFF"/>
                </a:solidFill>
                <a:effectLst/>
                <a:latin typeface="Monaco"/>
              </a:rPr>
              <a:t> </a:t>
            </a:r>
            <a:r>
              <a:rPr kumimoji="0" lang="en-US" altLang="en-US" sz="3600" b="0" i="0" u="none" strike="noStrike" cap="none" normalizeH="0" baseline="0" smtClean="0">
                <a:ln>
                  <a:noFill/>
                </a:ln>
                <a:solidFill>
                  <a:srgbClr val="F92672"/>
                </a:solidFill>
                <a:effectLst/>
                <a:latin typeface="Monaco"/>
              </a:rPr>
              <a:t>self</a:t>
            </a:r>
            <a:r>
              <a:rPr kumimoji="0" lang="en-US" altLang="en-US" sz="3600" b="0" i="0" u="none" strike="noStrike" cap="none" normalizeH="0" baseline="0" smtClean="0">
                <a:ln>
                  <a:noFill/>
                </a:ln>
                <a:solidFill>
                  <a:srgbClr val="FFFFFF"/>
                </a:solidFill>
                <a:effectLst/>
                <a:latin typeface="Monaco"/>
              </a:rPr>
              <a:t> </a:t>
            </a:r>
            <a:endParaRPr kumimoji="0" lang="en-US" altLang="en-US" sz="3600" b="0" i="0" u="none" strike="noStrike" cap="none" normalizeH="0" baseline="0" smtClean="0">
              <a:ln>
                <a:noFill/>
              </a:ln>
              <a:solidFill>
                <a:srgbClr val="FFFFFF"/>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a:solidFill>
                  <a:srgbClr val="FFFFFF"/>
                </a:solidFill>
                <a:latin typeface="Monaco"/>
              </a:rPr>
              <a:t> </a:t>
            </a:r>
            <a:r>
              <a:rPr kumimoji="0" lang="en-US" altLang="en-US" sz="3600" b="0" i="0" u="none" strike="noStrike" cap="none" normalizeH="0" baseline="0" smtClean="0">
                <a:ln>
                  <a:noFill/>
                </a:ln>
                <a:solidFill>
                  <a:srgbClr val="FFFFFF"/>
                </a:solidFill>
                <a:effectLst/>
                <a:latin typeface="Monaco"/>
              </a:rPr>
              <a:t>}</a:t>
            </a:r>
            <a:r>
              <a:rPr kumimoji="0" lang="en-US" altLang="en-US" sz="3200" b="0" i="0" u="none" strike="noStrike" cap="none" normalizeH="0" baseline="0" smtClean="0">
                <a:ln>
                  <a:noFill/>
                </a:ln>
                <a:solidFill>
                  <a:schemeClr val="tx1"/>
                </a:solidFill>
                <a:effectLst/>
              </a:rPr>
              <a:t> </a:t>
            </a:r>
            <a:endParaRPr kumimoji="0" lang="en-US" altLang="en-US" sz="7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292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 </a:t>
            </a:r>
            <a:r>
              <a:rPr lang="en-US" sz="3600" b="1"/>
              <a:t>Wait what's a </a:t>
            </a:r>
            <a:r>
              <a:rPr lang="en-US" sz="3600" b="1"/>
              <a:t>Protocol</a:t>
            </a:r>
            <a:r>
              <a:rPr lang="en-US" sz="3600" b="1" smtClean="0"/>
              <a:t>?</a:t>
            </a:r>
            <a:endParaRPr lang="en-US" sz="3600" b="1"/>
          </a:p>
        </p:txBody>
      </p:sp>
      <p:sp>
        <p:nvSpPr>
          <p:cNvPr id="3" name="Rectangle 2"/>
          <p:cNvSpPr/>
          <p:nvPr/>
        </p:nvSpPr>
        <p:spPr>
          <a:xfrm>
            <a:off x="0" y="1164134"/>
            <a:ext cx="12192000" cy="4832092"/>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r>
              <a:rPr lang="en-US" sz="2800" b="1" smtClean="0"/>
              <a:t> </a:t>
            </a:r>
            <a:r>
              <a:rPr lang="en-US" sz="2800"/>
              <a:t>In the above code we are "conforming" to the UITableViewDataSource Protocol. You should notice that conforming to a Protocol seems very similar to inheriting from a subclass. Although they are similar there is one key difference: </a:t>
            </a:r>
            <a:r>
              <a:rPr lang="en-US" sz="2800" b="1"/>
              <a:t>A Protocol defines the architecture of a particular type </a:t>
            </a:r>
            <a:r>
              <a:rPr lang="en-US" sz="2800" b="1" i="1"/>
              <a:t>but not the implementation</a:t>
            </a:r>
            <a:r>
              <a:rPr lang="en-US" sz="2800" b="1"/>
              <a:t> while a Parent Class defines both the architecture and a potential implementation that can be extended.</a:t>
            </a:r>
            <a:endParaRPr lang="en-US" sz="2800"/>
          </a:p>
          <a:p>
            <a:r>
              <a:rPr lang="en-US" sz="2800"/>
              <a:t>In our case by conforming to the UITableViewDataSource Protocol we are promising to implement a couple of key methods to help provide the data for the TableView. </a:t>
            </a:r>
          </a:p>
          <a:p>
            <a:pPr>
              <a:buFont typeface="Arial" panose="020B0604020202020204" pitchFamily="34" charset="0"/>
              <a:buChar char="•"/>
            </a:pPr>
            <a:endParaRPr lang="en-US" sz="2800" b="1" smtClean="0"/>
          </a:p>
        </p:txBody>
      </p:sp>
    </p:spTree>
    <p:extLst>
      <p:ext uri="{BB962C8B-B14F-4D97-AF65-F5344CB8AC3E}">
        <p14:creationId xmlns:p14="http://schemas.microsoft.com/office/powerpoint/2010/main" val="81800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a:t>Dynamic </a:t>
            </a:r>
            <a:r>
              <a:rPr lang="en-US" sz="3600" b="1" smtClean="0"/>
              <a:t>Cells:</a:t>
            </a:r>
            <a:endParaRPr lang="en-US" sz="3600" b="1"/>
          </a:p>
        </p:txBody>
      </p:sp>
      <p:sp>
        <p:nvSpPr>
          <p:cNvPr id="3" name="Rectangle 2"/>
          <p:cNvSpPr/>
          <p:nvPr/>
        </p:nvSpPr>
        <p:spPr>
          <a:xfrm>
            <a:off x="0" y="1164134"/>
            <a:ext cx="12192000" cy="2677656"/>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r>
              <a:rPr lang="en-US" sz="2800" b="1"/>
              <a:t>We need to implement UITableViewDataSource protocol whenever the data in the table is dynamic</a:t>
            </a:r>
            <a:r>
              <a:rPr lang="en-US" sz="2800"/>
              <a:t>. For example, our data might come from a database of records that change over time. There are two important methods in this protocol. The delegate has to answer these two questions: </a:t>
            </a:r>
            <a:r>
              <a:rPr lang="en-US" sz="2800" b="1"/>
              <a:t>How many cells are we going to need?, </a:t>
            </a:r>
            <a:r>
              <a:rPr lang="en-US" sz="2800"/>
              <a:t>and </a:t>
            </a:r>
            <a:r>
              <a:rPr lang="en-US" sz="2800" b="1"/>
              <a:t>How should I create each cell?</a:t>
            </a:r>
            <a:r>
              <a:rPr lang="en-US" sz="2800" b="1" smtClean="0"/>
              <a:t> </a:t>
            </a:r>
          </a:p>
        </p:txBody>
      </p:sp>
    </p:spTree>
    <p:extLst>
      <p:ext uri="{BB962C8B-B14F-4D97-AF65-F5344CB8AC3E}">
        <p14:creationId xmlns:p14="http://schemas.microsoft.com/office/powerpoint/2010/main" val="419955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724</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Gotham-Rounded-Book</vt:lpstr>
      <vt:lpstr>Monaco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dc:creator>
  <cp:lastModifiedBy>mcampaz@hotmail.com</cp:lastModifiedBy>
  <cp:revision>85</cp:revision>
  <dcterms:created xsi:type="dcterms:W3CDTF">2016-06-07T01:41:46Z</dcterms:created>
  <dcterms:modified xsi:type="dcterms:W3CDTF">2016-07-08T20:19:50Z</dcterms:modified>
</cp:coreProperties>
</file>