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310" r:id="rId11"/>
    <p:sldId id="311" r:id="rId12"/>
    <p:sldId id="312" r:id="rId13"/>
    <p:sldId id="313" r:id="rId14"/>
    <p:sldId id="306" r:id="rId15"/>
    <p:sldId id="314" r:id="rId16"/>
    <p:sldId id="315" r:id="rId17"/>
    <p:sldId id="317" r:id="rId18"/>
    <p:sldId id="318" r:id="rId19"/>
    <p:sldId id="319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AE46-A6FC-4297-B484-05F087745302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0779"/>
            <a:ext cx="60960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600" b="1" smtClean="0"/>
              <a:t>Protocols</a:t>
            </a:r>
            <a:r>
              <a:rPr lang="en-US" sz="3600" b="1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5021"/>
            <a:ext cx="12192000" cy="2246769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/>
              <a:t>To get our feet wet with Table Views let's start by building a project using Dynamic Cells</a:t>
            </a:r>
          </a:p>
          <a:p>
            <a:r>
              <a:rPr lang="en-US" sz="2800"/>
              <a:t>We will be creating Beast List, a simple app that will help us stay focused and focus on a small collection of tasks that need to get done right away. </a:t>
            </a:r>
            <a:r>
              <a:rPr lang="en-US" sz="2800" b="1"/>
              <a:t>We will be using the Table View to display our tasks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837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3970318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r>
              <a:rPr lang="en-US" sz="2800" b="1" smtClean="0"/>
              <a:t>6. </a:t>
            </a:r>
            <a:r>
              <a:rPr lang="en-US" sz="2800"/>
              <a:t>We have to first give our modal segue an </a:t>
            </a:r>
            <a:r>
              <a:rPr lang="en-US" sz="2800"/>
              <a:t>identifier </a:t>
            </a:r>
            <a:endParaRPr lang="en-US" sz="28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smtClean="0"/>
              <a:t>make </a:t>
            </a:r>
            <a:r>
              <a:rPr lang="en-US" sz="2800"/>
              <a:t>sure that </a:t>
            </a:r>
            <a:r>
              <a:rPr lang="en-US" sz="2800" b="1"/>
              <a:t>when we segue to the </a:t>
            </a:r>
            <a:r>
              <a:rPr lang="en-US" sz="2800" b="1"/>
              <a:t>MissionDetailsViewController </a:t>
            </a:r>
            <a:endParaRPr lang="en-US" sz="2800" b="1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we </a:t>
            </a:r>
            <a:r>
              <a:rPr lang="en-US" sz="2800" b="1"/>
              <a:t>set this property to point to the BucketListViewController</a:t>
            </a:r>
            <a:endParaRPr lang="en-US" sz="2800"/>
          </a:p>
          <a:p>
            <a:r>
              <a:rPr lang="en-US" sz="2800" b="1" smtClean="0"/>
              <a:t>7. </a:t>
            </a:r>
            <a:r>
              <a:rPr lang="en-US" sz="2800" smtClean="0"/>
              <a:t>Inside </a:t>
            </a:r>
            <a:r>
              <a:rPr lang="en-US" sz="2800"/>
              <a:t>the MissionDetailsViewController </a:t>
            </a:r>
            <a:r>
              <a:rPr lang="en-US" sz="2800"/>
              <a:t>we </a:t>
            </a:r>
            <a:r>
              <a:rPr lang="en-US" sz="2800" smtClean="0"/>
              <a:t>have: </a:t>
            </a:r>
            <a:endParaRPr lang="en-US" sz="280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/>
              <a:t>an action for the Cancel Bar </a:t>
            </a:r>
            <a:r>
              <a:rPr lang="en-US" sz="2800"/>
              <a:t>Button </a:t>
            </a:r>
            <a:endParaRPr lang="en-US" sz="28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and </a:t>
            </a:r>
            <a:r>
              <a:rPr lang="en-US" sz="2800"/>
              <a:t>inside of </a:t>
            </a:r>
            <a:r>
              <a:rPr lang="en-US" sz="2800"/>
              <a:t>that </a:t>
            </a:r>
            <a:r>
              <a:rPr lang="en-US" sz="2800" smtClean="0"/>
              <a:t>action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C</a:t>
            </a:r>
            <a:r>
              <a:rPr lang="en-US" sz="2800" smtClean="0"/>
              <a:t>all </a:t>
            </a:r>
            <a:r>
              <a:rPr lang="en-US" sz="2800"/>
              <a:t>upon the delegate's cancelButtonPressedFrom </a:t>
            </a:r>
            <a:r>
              <a:rPr lang="en-US" sz="2800"/>
              <a:t>method </a:t>
            </a:r>
            <a:endParaRPr lang="en-US" sz="2800" smtClean="0"/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800" smtClean="0"/>
              <a:t>Passing </a:t>
            </a:r>
            <a:r>
              <a:rPr lang="en-US" sz="2800"/>
              <a:t>self as </a:t>
            </a:r>
            <a:r>
              <a:rPr lang="en-US" sz="2800"/>
              <a:t>the </a:t>
            </a:r>
            <a:r>
              <a:rPr lang="en-US" sz="2800" smtClean="0"/>
              <a:t>UIViewController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473005"/>
            <a:ext cx="12192000" cy="1384995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smtClean="0"/>
              <a:t>Note: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a</a:t>
            </a:r>
            <a:r>
              <a:rPr lang="en-US" sz="2800"/>
              <a:t> </a:t>
            </a:r>
            <a:r>
              <a:rPr lang="en-US" sz="2800" b="1"/>
              <a:t>weak var cancelButtonDelegate</a:t>
            </a:r>
            <a:r>
              <a:rPr lang="en-US" sz="2800"/>
              <a:t> </a:t>
            </a:r>
            <a:r>
              <a:rPr lang="en-US" sz="2800" smtClean="0"/>
              <a:t>of </a:t>
            </a:r>
            <a:r>
              <a:rPr lang="en-US" sz="2800"/>
              <a:t>the "CancelButtonDelegate</a:t>
            </a:r>
            <a:r>
              <a:rPr lang="en-US" sz="2800"/>
              <a:t>" </a:t>
            </a:r>
            <a:r>
              <a:rPr lang="en-US" sz="2800" smtClean="0"/>
              <a:t>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426267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Segue Detail</a:t>
            </a:r>
            <a:endParaRPr lang="en-US" sz="3600" b="1"/>
          </a:p>
        </p:txBody>
      </p:sp>
      <p:pic>
        <p:nvPicPr>
          <p:cNvPr id="3074" name="Picture 2" descr="http://i.imgur.com/EL87Z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12191999" cy="44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965700" y="4978400"/>
            <a:ext cx="2120900" cy="8382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Seguing Details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4832092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prepareForSegue </a:t>
            </a:r>
            <a:r>
              <a:rPr lang="en-US" sz="2800"/>
              <a:t>method </a:t>
            </a:r>
            <a:r>
              <a:rPr lang="en-US" sz="2800"/>
              <a:t>above </a:t>
            </a:r>
            <a:endParaRPr lang="en-US" sz="280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/>
              <a:t>is </a:t>
            </a:r>
            <a:r>
              <a:rPr lang="en-US" sz="2800"/>
              <a:t>a built in method that runs when a segue is </a:t>
            </a:r>
            <a:r>
              <a:rPr lang="en-US" sz="2800"/>
              <a:t>triggered </a:t>
            </a:r>
            <a:endParaRPr lang="en-US" sz="280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smtClean="0"/>
              <a:t>and </a:t>
            </a:r>
            <a:r>
              <a:rPr lang="en-US" sz="2800"/>
              <a:t>before the segue </a:t>
            </a:r>
            <a:r>
              <a:rPr lang="en-US" sz="2800"/>
              <a:t>actually </a:t>
            </a:r>
            <a:r>
              <a:rPr lang="en-US" sz="2800" smtClean="0"/>
              <a:t>occurs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it's value: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smtClean="0"/>
              <a:t>from </a:t>
            </a:r>
            <a:r>
              <a:rPr lang="en-US" sz="2800" b="1"/>
              <a:t>within the method we can </a:t>
            </a:r>
            <a:r>
              <a:rPr lang="en-US" sz="2800" b="1"/>
              <a:t>reference </a:t>
            </a:r>
            <a:r>
              <a:rPr lang="en-US" sz="2800" b="1" smtClean="0"/>
              <a:t>both: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smtClean="0"/>
              <a:t>The </a:t>
            </a:r>
            <a:r>
              <a:rPr lang="en-US" sz="2800" b="1"/>
              <a:t>ViewController that we are segueing </a:t>
            </a:r>
            <a:r>
              <a:rPr lang="en-US" sz="2800" b="1" i="1"/>
              <a:t>from</a:t>
            </a:r>
            <a:r>
              <a:rPr lang="en-US" sz="2800" b="1"/>
              <a:t> </a:t>
            </a:r>
            <a:endParaRPr lang="en-US" sz="2800" b="1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smtClean="0"/>
              <a:t>and </a:t>
            </a:r>
            <a:r>
              <a:rPr lang="en-US" sz="2800" b="1"/>
              <a:t>the ViewController that we are segueing</a:t>
            </a:r>
            <a:r>
              <a:rPr lang="en-US" sz="2800" b="1"/>
              <a:t> </a:t>
            </a:r>
            <a:r>
              <a:rPr lang="en-US" sz="2800" b="1" i="1" smtClean="0"/>
              <a:t>to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running </a:t>
            </a:r>
            <a:r>
              <a:rPr lang="en-US" sz="2800"/>
              <a:t>the </a:t>
            </a:r>
            <a:r>
              <a:rPr lang="en-US" sz="2800" smtClean="0"/>
              <a:t>application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smtClean="0"/>
              <a:t>we </a:t>
            </a:r>
            <a:r>
              <a:rPr lang="en-US" sz="2800" b="1"/>
              <a:t>can safely navigate backwards when a user presses the Cancel button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123833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 Seguing implementation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935534"/>
            <a:ext cx="12192000" cy="95410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/>
              <a:t> segueing into </a:t>
            </a:r>
            <a:r>
              <a:rPr lang="en-US" sz="2800"/>
              <a:t>the </a:t>
            </a:r>
            <a:r>
              <a:rPr lang="en-US" sz="2800" smtClean="0"/>
              <a:t>MissionsDetailsViewController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smtClean="0"/>
              <a:t>we </a:t>
            </a:r>
            <a:r>
              <a:rPr lang="en-US" sz="2800"/>
              <a:t>are going to set ourselves as its cancelButtonDelegate</a:t>
            </a:r>
            <a:r>
              <a:rPr lang="en-US" sz="2800" b="1" smtClean="0"/>
              <a:t> </a:t>
            </a:r>
            <a:endParaRPr lang="en-US" sz="2800" b="1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408735"/>
            <a:ext cx="12192000" cy="3513742"/>
          </a:xfrm>
          <a:prstGeom prst="rect">
            <a:avLst/>
          </a:prstGeom>
          <a:solidFill>
            <a:srgbClr val="0B10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 class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BucketListViewController: UITableViewController, CancelButtonDelegate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	override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func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prepareForSegue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(segue: UIStoryboardSegue, sender: AnyObject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?)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if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segue.identifier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Monaco"/>
              </a:rPr>
              <a:t>"AddNewMission"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FFFFF"/>
                </a:solidFill>
                <a:latin typeface="Monaco"/>
              </a:rPr>
              <a:t>	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let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navigationController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FFFFF"/>
                </a:solidFill>
                <a:latin typeface="Monaco"/>
              </a:rPr>
              <a:t>		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segue.destinationViewController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as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!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UINavigationController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FFFFF"/>
                </a:solidFill>
                <a:latin typeface="Monaco"/>
              </a:rPr>
              <a:t>	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let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controller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FFFFF"/>
                </a:solidFill>
                <a:latin typeface="Monaco"/>
              </a:rPr>
              <a:t>		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navigationController.topViewController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as!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MissionDetailsViewController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FFFFF"/>
                </a:solidFill>
                <a:latin typeface="Monaco"/>
              </a:rPr>
              <a:t>	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controller.cancelButtonDelegate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92672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92672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Monaco"/>
              </a:rPr>
              <a:t>//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Monaco"/>
              </a:rPr>
              <a:t>...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1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</a:t>
            </a:r>
            <a:r>
              <a:rPr lang="en-US" sz="3600" b="1"/>
              <a:t>CancelButtonDelegate </a:t>
            </a:r>
            <a:r>
              <a:rPr lang="en-US" sz="3600" b="1" smtClean="0"/>
              <a:t>Recap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2333685"/>
            <a:ext cx="12192000" cy="4524315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smtClean="0"/>
              <a:t>We</a:t>
            </a:r>
            <a:r>
              <a:rPr lang="en-US" sz="2400"/>
              <a:t> </a:t>
            </a:r>
            <a:r>
              <a:rPr lang="en-US" sz="2400" b="1"/>
              <a:t>defined the CancelButtonDelegate Protocol</a:t>
            </a: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The protocol has </a:t>
            </a:r>
            <a:r>
              <a:rPr lang="en-US" sz="2400"/>
              <a:t>one </a:t>
            </a:r>
            <a:r>
              <a:rPr lang="en-US" sz="2400" smtClean="0"/>
              <a:t>method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smtClean="0"/>
              <a:t>cancelButtonPressedFrom(controller</a:t>
            </a:r>
            <a:r>
              <a:rPr lang="en-US" sz="2400"/>
              <a:t>: UIViewController) -&gt; 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We </a:t>
            </a:r>
            <a:r>
              <a:rPr lang="en-US" sz="2400" b="1"/>
              <a:t>made the BucketListViewController conform to </a:t>
            </a:r>
            <a:r>
              <a:rPr lang="en-US" sz="2400" b="1"/>
              <a:t>the </a:t>
            </a:r>
            <a:r>
              <a:rPr lang="en-US" sz="2400" b="1" smtClean="0"/>
              <a:t>protocol</a:t>
            </a: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The implementation of cancelButtonPressedFrom simply dismisses the top ViewController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We </a:t>
            </a:r>
            <a:r>
              <a:rPr lang="en-US" sz="2400" b="1"/>
              <a:t>gave the MissionDetailsViewController a reference to a </a:t>
            </a:r>
            <a:r>
              <a:rPr lang="en-US" sz="2400" b="1"/>
              <a:t>type </a:t>
            </a:r>
            <a:endParaRPr lang="en-US" sz="2400" b="1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smtClean="0"/>
              <a:t>that </a:t>
            </a:r>
            <a:r>
              <a:rPr lang="en-US" sz="2400" b="1"/>
              <a:t>conforms to the CancelButtonDelegate protocol</a:t>
            </a:r>
            <a:r>
              <a:rPr lang="en-US" sz="2400"/>
              <a:t> </a:t>
            </a:r>
            <a:endParaRPr lang="en-US" sz="240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smtClean="0"/>
              <a:t>and </a:t>
            </a:r>
            <a:r>
              <a:rPr lang="en-US" sz="2400"/>
              <a:t>defined where we were going to use </a:t>
            </a:r>
            <a:r>
              <a:rPr lang="en-US" sz="2400"/>
              <a:t>the </a:t>
            </a:r>
            <a:r>
              <a:rPr lang="en-US" sz="2400" smtClean="0"/>
              <a:t>cancelButtonDelegate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smtClean="0"/>
              <a:t>when </a:t>
            </a:r>
            <a:r>
              <a:rPr lang="en-US" sz="2400"/>
              <a:t>the cancel bar button action </a:t>
            </a:r>
            <a:r>
              <a:rPr lang="en-US" sz="2400"/>
              <a:t>is </a:t>
            </a:r>
            <a:r>
              <a:rPr lang="en-US" sz="2400" smtClean="0"/>
              <a:t>triggered</a:t>
            </a:r>
            <a:r>
              <a:rPr lang="en-US" sz="240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We </a:t>
            </a:r>
            <a:r>
              <a:rPr lang="en-US" sz="2400" b="1"/>
              <a:t>assigned </a:t>
            </a:r>
            <a:endParaRPr lang="en-US" sz="2400" b="1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smtClean="0"/>
              <a:t>the </a:t>
            </a:r>
            <a:r>
              <a:rPr lang="en-US" sz="2400" b="1"/>
              <a:t>reference from MissionDetailsViewController to the </a:t>
            </a:r>
            <a:r>
              <a:rPr lang="en-US" sz="2400" b="1"/>
              <a:t>BucketListViewController </a:t>
            </a:r>
            <a:endParaRPr lang="en-US" sz="2400" b="1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smtClean="0"/>
              <a:t>in </a:t>
            </a:r>
            <a:r>
              <a:rPr lang="en-US" sz="2400" b="1"/>
              <a:t>the prepareForSegue method</a:t>
            </a:r>
            <a:r>
              <a:rPr lang="en-US" sz="2400"/>
              <a:t>: "controller.cancelButtonDelegate = </a:t>
            </a:r>
            <a:r>
              <a:rPr lang="en-US" sz="2400"/>
              <a:t>self</a:t>
            </a:r>
            <a:r>
              <a:rPr lang="en-US" sz="2400" smtClean="0"/>
              <a:t>"</a:t>
            </a:r>
            <a:endParaRPr 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117695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102362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Cont -&gt; implement add </a:t>
            </a:r>
            <a:r>
              <a:rPr lang="en-US" sz="3600" b="1"/>
              <a:t>the new Mission!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770910"/>
            <a:ext cx="12192000" cy="3046988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6. </a:t>
            </a:r>
            <a:r>
              <a:rPr lang="en-US" sz="2400" b="1"/>
              <a:t>Implementing the </a:t>
            </a:r>
            <a:r>
              <a:rPr lang="en-US" sz="2400" b="1"/>
              <a:t>MissionsDetailsViewControllerDelegate </a:t>
            </a:r>
            <a:r>
              <a:rPr lang="en-US" sz="2400" b="1" smtClean="0"/>
              <a:t>Protocol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mtClean="0"/>
              <a:t>implement </a:t>
            </a:r>
            <a:r>
              <a:rPr lang="en-US" sz="2400"/>
              <a:t>the functionality to actually add the new Mission!</a:t>
            </a:r>
            <a:endParaRPr lang="en-US" sz="2400" b="1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mtClean="0"/>
              <a:t>to </a:t>
            </a:r>
            <a:r>
              <a:rPr lang="en-US" sz="2400"/>
              <a:t>implement another protocol for when the Done button </a:t>
            </a:r>
            <a:r>
              <a:rPr lang="en-US" sz="2400"/>
              <a:t>is </a:t>
            </a:r>
            <a:r>
              <a:rPr lang="en-US" sz="2400" smtClean="0"/>
              <a:t>pressed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mtClean="0"/>
              <a:t>When </a:t>
            </a:r>
            <a:r>
              <a:rPr lang="en-US" sz="2400"/>
              <a:t>the Done button is </a:t>
            </a:r>
            <a:r>
              <a:rPr lang="en-US" sz="2400"/>
              <a:t>pressed </a:t>
            </a:r>
            <a:endParaRPr lang="en-US" sz="24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smtClean="0"/>
              <a:t>grab </a:t>
            </a:r>
            <a:r>
              <a:rPr lang="en-US" sz="2400"/>
              <a:t>what is in the text </a:t>
            </a:r>
            <a:r>
              <a:rPr lang="en-US" sz="2400"/>
              <a:t>label </a:t>
            </a:r>
            <a:endParaRPr lang="en-US" sz="2400" smtClean="0"/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smtClean="0"/>
              <a:t>and </a:t>
            </a:r>
            <a:r>
              <a:rPr lang="en-US" sz="2400"/>
              <a:t>send it to our delegate</a:t>
            </a:r>
            <a:r>
              <a:rPr lang="en-US" sz="2400"/>
              <a:t>. </a:t>
            </a:r>
            <a:endParaRPr lang="en-US" sz="24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smtClean="0"/>
              <a:t>Then </a:t>
            </a:r>
            <a:r>
              <a:rPr lang="en-US" sz="2400"/>
              <a:t>our delegate will append it to its Array </a:t>
            </a:r>
            <a:r>
              <a:rPr lang="en-US" sz="2400"/>
              <a:t>of </a:t>
            </a:r>
            <a:r>
              <a:rPr lang="en-US" sz="2400" smtClean="0"/>
              <a:t>Strings</a:t>
            </a:r>
            <a:endParaRPr lang="en-US" sz="24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Create a new Swift file with the following Protocol definition </a:t>
            </a:r>
            <a:r>
              <a:rPr lang="en-US" sz="2400"/>
              <a:t>in </a:t>
            </a:r>
            <a:r>
              <a:rPr lang="en-US" sz="2400" smtClean="0"/>
              <a:t>it</a:t>
            </a:r>
            <a:endParaRPr lang="en-US" sz="2400" b="1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817898"/>
            <a:ext cx="12192000" cy="1359306"/>
          </a:xfrm>
          <a:prstGeom prst="rect">
            <a:avLst/>
          </a:prstGeom>
          <a:solidFill>
            <a:srgbClr val="0B10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 import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Foundation protocol MissionDetailsViewControllerDelegate: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class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	func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missionDetailsViewController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(controller: MissionDetailsViewController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,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000" smtClean="0">
                <a:solidFill>
                  <a:srgbClr val="FFFFFF"/>
                </a:solidFill>
                <a:latin typeface="Monaco"/>
              </a:rPr>
              <a:t>			                     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didFinishAddingMission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mission: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233670"/>
            <a:ext cx="12192000" cy="1631216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Note: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C</a:t>
            </a:r>
            <a:r>
              <a:rPr lang="en-US" sz="2000" smtClean="0"/>
              <a:t>alled </a:t>
            </a:r>
            <a:r>
              <a:rPr lang="en-US" sz="2000"/>
              <a:t>the function inside </a:t>
            </a:r>
            <a:r>
              <a:rPr lang="en-US" sz="2000"/>
              <a:t>of </a:t>
            </a:r>
            <a:r>
              <a:rPr lang="en-US" sz="2000" smtClean="0"/>
              <a:t>MissionDetailsViewControllerDelegate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smtClean="0"/>
              <a:t>"missionDetailsViewController“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mtClean="0"/>
              <a:t>Convention </a:t>
            </a:r>
            <a:r>
              <a:rPr lang="en-US" sz="2000"/>
              <a:t>often used in the iOS </a:t>
            </a:r>
            <a:r>
              <a:rPr lang="en-US" sz="2000"/>
              <a:t>framework </a:t>
            </a:r>
            <a:endParaRPr lang="en-US" sz="20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smtClean="0"/>
              <a:t>You </a:t>
            </a:r>
            <a:r>
              <a:rPr lang="en-US" sz="2000"/>
              <a:t>may have seen the "tableView" </a:t>
            </a:r>
            <a:r>
              <a:rPr lang="en-US" sz="2000"/>
              <a:t>methods </a:t>
            </a:r>
            <a:r>
              <a:rPr lang="en-US" sz="2000" smtClean="0"/>
              <a:t>are </a:t>
            </a:r>
            <a:r>
              <a:rPr lang="en-US" sz="2000"/>
              <a:t>all </a:t>
            </a:r>
            <a:r>
              <a:rPr lang="en-US" sz="2000" smtClean="0"/>
              <a:t>different: their parameters</a:t>
            </a:r>
            <a:endParaRPr 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5797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 Add Details 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3108543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Modify </a:t>
            </a:r>
            <a:r>
              <a:rPr lang="en-US" sz="2800"/>
              <a:t>the </a:t>
            </a:r>
            <a:r>
              <a:rPr lang="en-US" sz="2800" smtClean="0"/>
              <a:t>MissionDetailsViewController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 </a:t>
            </a:r>
            <a:r>
              <a:rPr lang="en-US" sz="2800" smtClean="0"/>
              <a:t>H</a:t>
            </a:r>
            <a:r>
              <a:rPr lang="en-US" sz="2800" b="1" smtClean="0"/>
              <a:t>ave </a:t>
            </a:r>
            <a:r>
              <a:rPr lang="en-US" sz="2800" b="1"/>
              <a:t>a property </a:t>
            </a:r>
            <a:r>
              <a:rPr lang="en-US" sz="2800" b="1"/>
              <a:t>called </a:t>
            </a:r>
            <a:r>
              <a:rPr lang="en-US" sz="2800" b="1" smtClean="0"/>
              <a:t>missionDetailsViewControllerDelegate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b="1"/>
              <a:t>so that it can be set later on similar to how the cancelButtonDelegate was set</a:t>
            </a:r>
            <a:r>
              <a:rPr lang="en-US" sz="2800"/>
              <a:t>.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Invoke </a:t>
            </a:r>
            <a:r>
              <a:rPr lang="en-US" sz="2800"/>
              <a:t>our delegate's </a:t>
            </a:r>
            <a:r>
              <a:rPr lang="en-US" sz="2800"/>
              <a:t>method 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 Passing </a:t>
            </a:r>
            <a:r>
              <a:rPr lang="en-US" sz="2800"/>
              <a:t>along what is in the Text Field once the user presses </a:t>
            </a:r>
            <a:r>
              <a:rPr lang="en-US" sz="2800"/>
              <a:t>"</a:t>
            </a:r>
            <a:r>
              <a:rPr lang="en-US" sz="2800" smtClean="0"/>
              <a:t>Done“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This means that we need to have an Outlet to the UITextField </a:t>
            </a:r>
            <a:r>
              <a:rPr lang="en-US" sz="2800"/>
              <a:t>as </a:t>
            </a:r>
            <a:r>
              <a:rPr lang="en-US" sz="2800" smtClean="0"/>
              <a:t>well</a:t>
            </a: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</p:txBody>
      </p:sp>
    </p:spTree>
    <p:extLst>
      <p:ext uri="{BB962C8B-B14F-4D97-AF65-F5344CB8AC3E}">
        <p14:creationId xmlns:p14="http://schemas.microsoft.com/office/powerpoint/2010/main" val="229830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851615"/>
            <a:ext cx="12192000" cy="1384995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/>
              <a:t>MissionsDetailsViewController should look like this:</a:t>
            </a:r>
            <a:endParaRPr lang="en-US" sz="2800" b="1">
              <a:solidFill>
                <a:schemeClr val="bg1"/>
              </a:solidFill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317315"/>
            <a:ext cx="12192000" cy="4560182"/>
          </a:xfrm>
          <a:prstGeom prst="rect">
            <a:avLst/>
          </a:prstGeom>
          <a:solidFill>
            <a:srgbClr val="0B10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 class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MissionDetailsViewController: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UITableViewController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@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IBAction func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cancelBarButtonPressed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(sender: UIBarButtonItem)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400" smtClean="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cancelButtonDelegate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?.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cancelButtonPressedFrom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self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@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IBAction func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doneBarButtonPressed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(sender: UIBarButtonItem)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400" smtClean="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delegate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?.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missionDetailsViewController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self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,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400" smtClean="0">
                <a:solidFill>
                  <a:srgbClr val="FFFFFF"/>
                </a:solidFill>
                <a:latin typeface="Monaco"/>
              </a:rPr>
              <a:t>			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didFinishAddingMission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: newMissionTextField.text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@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IBOutlet weak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var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newMissionTextField: UITextField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!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weak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var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delegate: MissionDetailsViewControllerDelegate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?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weak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var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cancelButtonDelegate: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CancelButtonDelegate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2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770910"/>
            <a:ext cx="12192000" cy="1815882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declare </a:t>
            </a:r>
            <a:r>
              <a:rPr lang="en-US" sz="2800"/>
              <a:t>that our BucketListViewController conforms to this </a:t>
            </a:r>
            <a:r>
              <a:rPr lang="en-US" sz="2800"/>
              <a:t>protocol 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and </a:t>
            </a:r>
            <a:r>
              <a:rPr lang="en-US" sz="2800"/>
              <a:t>also implement the </a:t>
            </a:r>
            <a:r>
              <a:rPr lang="en-US" sz="2800"/>
              <a:t>necessary </a:t>
            </a:r>
            <a:r>
              <a:rPr lang="en-US" sz="2800" smtClean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Append </a:t>
            </a:r>
            <a:r>
              <a:rPr lang="en-US" sz="2800"/>
              <a:t>the mission that we get to our missions </a:t>
            </a:r>
            <a:r>
              <a:rPr lang="en-US" sz="2800"/>
              <a:t>array 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and </a:t>
            </a:r>
            <a:r>
              <a:rPr lang="en-US" sz="2800"/>
              <a:t>then reload our table view.</a:t>
            </a:r>
            <a:endParaRPr lang="en-US" sz="2800" b="1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2700" y="2532016"/>
            <a:ext cx="12204700" cy="4283183"/>
          </a:xfrm>
          <a:prstGeom prst="rect">
            <a:avLst/>
          </a:prstGeom>
          <a:solidFill>
            <a:srgbClr val="0B10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import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UIKit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BucketListViewController: UITableViewController, CancelButtonDelegate, MissionDetailslViewControllerDelegate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smtClean="0">
                <a:solidFill>
                  <a:srgbClr val="FFFFFF"/>
                </a:solidFill>
                <a:latin typeface="Monaco"/>
              </a:rPr>
              <a:t>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override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func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prepareForSegue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(segue: UIStoryboardSegue, sender: AnyObject?)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mtClean="0">
                <a:solidFill>
                  <a:srgbClr val="F92672"/>
                </a:solidFill>
                <a:latin typeface="Monaco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if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segue.identifier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Monaco"/>
              </a:rPr>
              <a:t>"AddNewMission"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let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navigationController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segue.destinationViewController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as!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UINavigationController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let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controller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navigationController.topViewController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as!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MissionDetailsViewController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controller.cancelButtonDelegate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controller.delegate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smtClean="0">
                <a:solidFill>
                  <a:srgbClr val="FFFFFF"/>
                </a:solidFill>
                <a:latin typeface="Monaco"/>
              </a:rPr>
              <a:t>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mtClean="0">
                <a:solidFill>
                  <a:srgbClr val="FFFFFF"/>
                </a:solidFill>
                <a:latin typeface="Monaco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mtClean="0">
                <a:solidFill>
                  <a:srgbClr val="FFFFFF"/>
                </a:solidFill>
                <a:latin typeface="Monaco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func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missionDetailsViewController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(controller: MissionDetailsViewController, didFinishAddingMission mission: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smtClean="0">
                <a:solidFill>
                  <a:srgbClr val="FFFFFF"/>
                </a:solidFill>
                <a:latin typeface="Monaco"/>
              </a:rPr>
              <a:t> 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dismissViewControllerAnimated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Monaco"/>
              </a:rPr>
              <a:t>true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, completion: nil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smtClean="0">
                <a:solidFill>
                  <a:srgbClr val="FFFFFF"/>
                </a:solidFill>
                <a:latin typeface="Monaco"/>
              </a:rPr>
              <a:t> 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missions.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append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(mission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 tableView.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reloadData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()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smtClean="0">
                <a:solidFill>
                  <a:srgbClr val="FFFFFF"/>
                </a:solidFill>
                <a:latin typeface="Monaco"/>
              </a:rPr>
              <a:t>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Monaco"/>
              </a:rPr>
              <a:t>//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Monac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6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850" y="111879"/>
            <a:ext cx="112903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</a:t>
            </a:r>
            <a:r>
              <a:rPr lang="en-US" sz="3600" b="1"/>
              <a:t>MissionDetailsViewControllerDelegate </a:t>
            </a:r>
            <a:r>
              <a:rPr lang="en-US" sz="3600" b="1" smtClean="0"/>
              <a:t>Recap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2025908"/>
            <a:ext cx="12192000" cy="4832092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smtClean="0"/>
              <a:t>We</a:t>
            </a:r>
            <a:r>
              <a:rPr lang="en-US" sz="2200"/>
              <a:t> </a:t>
            </a:r>
            <a:r>
              <a:rPr lang="en-US" sz="2200" b="1"/>
              <a:t>defined the MissionDetailsViewControllerDelegate Protocol</a:t>
            </a:r>
            <a:endParaRPr lang="en-US" sz="22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/>
              <a:t>The protocol has one </a:t>
            </a:r>
            <a:r>
              <a:rPr lang="en-US" sz="2200"/>
              <a:t>method </a:t>
            </a:r>
            <a:endParaRPr lang="en-US" sz="220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smtClean="0"/>
              <a:t>missionDetailsViewController: controller</a:t>
            </a:r>
            <a:r>
              <a:rPr lang="en-US" sz="2200"/>
              <a:t>: UIViewController, didFinishAddingMission: String) -&gt; 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/>
              <a:t>We </a:t>
            </a:r>
            <a:r>
              <a:rPr lang="en-US" sz="2200" b="1"/>
              <a:t>gave the MissionDetailsViewController </a:t>
            </a:r>
            <a:r>
              <a:rPr lang="en-US" sz="2200" b="1"/>
              <a:t>a </a:t>
            </a:r>
            <a:r>
              <a:rPr lang="en-US" sz="2200" b="1" smtClean="0"/>
              <a:t>reference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smtClean="0"/>
              <a:t>to </a:t>
            </a:r>
            <a:r>
              <a:rPr lang="en-US" sz="2200" b="1"/>
              <a:t>a type that conforms to the MissionDetailsViewControllerDelegate protocol</a:t>
            </a:r>
            <a:r>
              <a:rPr lang="en-US" sz="2200"/>
              <a:t> </a:t>
            </a:r>
            <a:endParaRPr lang="en-US" sz="220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smtClean="0"/>
              <a:t>and </a:t>
            </a:r>
            <a:r>
              <a:rPr lang="en-US" sz="2200"/>
              <a:t>defined where we were going to use the </a:t>
            </a:r>
            <a:r>
              <a:rPr lang="en-US" sz="2200"/>
              <a:t>delegate </a:t>
            </a:r>
            <a:endParaRPr lang="en-US" sz="220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200" smtClean="0"/>
              <a:t>when </a:t>
            </a:r>
            <a:r>
              <a:rPr lang="en-US" sz="2200"/>
              <a:t>the done bar button action </a:t>
            </a:r>
            <a:r>
              <a:rPr lang="en-US" sz="2200"/>
              <a:t>is </a:t>
            </a:r>
            <a:r>
              <a:rPr lang="en-US" sz="2200" smtClean="0"/>
              <a:t>pressed</a:t>
            </a:r>
            <a:r>
              <a:rPr lang="en-US" sz="220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/>
              <a:t>We </a:t>
            </a:r>
            <a:r>
              <a:rPr lang="en-US" sz="2200" b="1"/>
              <a:t>made the BucketListViewController conform to </a:t>
            </a:r>
            <a:r>
              <a:rPr lang="en-US" sz="2200" b="1"/>
              <a:t>the </a:t>
            </a:r>
            <a:r>
              <a:rPr lang="en-US" sz="2200" b="1" smtClean="0"/>
              <a:t>protocol</a:t>
            </a:r>
            <a:endParaRPr lang="en-US" sz="22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/>
              <a:t>The implementation of the didFinishAddingMission </a:t>
            </a:r>
            <a:r>
              <a:rPr lang="en-US" sz="2200"/>
              <a:t>method </a:t>
            </a:r>
            <a:endParaRPr lang="en-US" sz="220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smtClean="0"/>
              <a:t>saves </a:t>
            </a:r>
            <a:r>
              <a:rPr lang="en-US" sz="2200"/>
              <a:t>the </a:t>
            </a:r>
            <a:r>
              <a:rPr lang="en-US" sz="2200" smtClean="0"/>
              <a:t>mission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smtClean="0"/>
              <a:t>that </a:t>
            </a:r>
            <a:r>
              <a:rPr lang="en-US" sz="2200"/>
              <a:t>was passed through the method and dismisses the MissionDetailsViewController</a:t>
            </a:r>
            <a:r>
              <a:rPr lang="en-US" sz="2200"/>
              <a:t>. </a:t>
            </a:r>
            <a:endParaRPr lang="en-US" sz="220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smtClean="0"/>
              <a:t>It </a:t>
            </a:r>
            <a:r>
              <a:rPr lang="en-US" sz="2200"/>
              <a:t>also reloads the tableView data so that we can see the new mission!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/>
              <a:t>We </a:t>
            </a:r>
            <a:r>
              <a:rPr lang="en-US" sz="2200" b="1"/>
              <a:t>assigned the reference from </a:t>
            </a:r>
            <a:r>
              <a:rPr lang="en-US" sz="2200" b="1"/>
              <a:t>MissionDetailsViewController </a:t>
            </a:r>
            <a:endParaRPr lang="en-US" sz="2200" b="1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smtClean="0"/>
              <a:t>to </a:t>
            </a:r>
            <a:r>
              <a:rPr lang="en-US" sz="2200" b="1"/>
              <a:t>the BucketListViewController in the prepareForSegue method</a:t>
            </a:r>
            <a:r>
              <a:rPr lang="en-US" sz="2200"/>
              <a:t>: "controller.delegate = </a:t>
            </a:r>
            <a:r>
              <a:rPr lang="en-US" sz="2200"/>
              <a:t>self</a:t>
            </a:r>
            <a:r>
              <a:rPr lang="en-US" sz="2200" smtClean="0"/>
              <a:t>"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036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95410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10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95410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62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Delegation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2456795"/>
            <a:ext cx="12192000" cy="4401205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Delegation </a:t>
            </a:r>
            <a:r>
              <a:rPr lang="en-US" sz="2800"/>
              <a:t>is a common design pattern </a:t>
            </a:r>
            <a:r>
              <a:rPr lang="en-US" sz="2800"/>
              <a:t>in </a:t>
            </a:r>
            <a:r>
              <a:rPr lang="en-US" sz="2800" smtClean="0"/>
              <a:t>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having </a:t>
            </a:r>
            <a:r>
              <a:rPr lang="en-US" sz="2800" b="1"/>
              <a:t>one object perform </a:t>
            </a:r>
            <a:r>
              <a:rPr lang="en-US" sz="2800" b="1"/>
              <a:t>actions </a:t>
            </a:r>
            <a:endParaRPr lang="en-US" sz="2800" b="1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"</a:t>
            </a:r>
            <a:r>
              <a:rPr lang="en-US" sz="2800" b="1"/>
              <a:t>on </a:t>
            </a:r>
            <a:r>
              <a:rPr lang="en-US" sz="2800" b="1"/>
              <a:t>behalf </a:t>
            </a:r>
            <a:r>
              <a:rPr lang="en-US" sz="2800" b="1" smtClean="0"/>
              <a:t>of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or </a:t>
            </a:r>
            <a:r>
              <a:rPr lang="en-US" sz="2800" b="1"/>
              <a:t>in </a:t>
            </a:r>
            <a:r>
              <a:rPr lang="en-US" sz="2800" b="1"/>
              <a:t>coordination </a:t>
            </a:r>
            <a:r>
              <a:rPr lang="en-US" sz="2800" b="1" smtClean="0"/>
              <a:t>with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 </a:t>
            </a:r>
            <a:r>
              <a:rPr lang="en-US" sz="2800" b="1"/>
              <a:t>another </a:t>
            </a:r>
            <a:r>
              <a:rPr lang="en-US" sz="2800" b="1"/>
              <a:t>object</a:t>
            </a:r>
            <a:r>
              <a:rPr lang="en-US" sz="2800" b="1" smtClean="0"/>
              <a:t>"</a:t>
            </a:r>
            <a:r>
              <a:rPr lang="en-US" sz="2800"/>
              <a:t> 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The </a:t>
            </a:r>
            <a:r>
              <a:rPr lang="en-US" sz="2800"/>
              <a:t>delegate is an object that conforms to </a:t>
            </a:r>
            <a:r>
              <a:rPr lang="en-US" sz="2800"/>
              <a:t>a </a:t>
            </a:r>
            <a:r>
              <a:rPr lang="en-US" sz="2800" smtClean="0"/>
              <a:t>protocol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 </a:t>
            </a:r>
            <a:r>
              <a:rPr lang="en-US" sz="2800"/>
              <a:t>which describes what methods it must </a:t>
            </a:r>
            <a:r>
              <a:rPr lang="en-US" sz="2800"/>
              <a:t>implement </a:t>
            </a:r>
            <a:endParaRPr lang="en-US" sz="28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which </a:t>
            </a:r>
            <a:r>
              <a:rPr lang="en-US" sz="2800"/>
              <a:t>will then be invoked by the </a:t>
            </a:r>
            <a:r>
              <a:rPr lang="en-US" sz="2800"/>
              <a:t>second </a:t>
            </a:r>
            <a:r>
              <a:rPr lang="en-US" sz="2800" smtClean="0"/>
              <a:t>object</a:t>
            </a:r>
          </a:p>
          <a:p>
            <a:pPr lvl="2"/>
            <a:r>
              <a:rPr lang="en-US" sz="2800"/>
              <a:t> </a:t>
            </a:r>
            <a:r>
              <a:rPr lang="en-US" sz="2800" b="1" smtClean="0"/>
              <a:t> 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139104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Delegate Aspects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2213670"/>
            <a:ext cx="12192000" cy="3539430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/>
              <a:t>Object </a:t>
            </a:r>
            <a:r>
              <a:rPr lang="en-US" sz="2800" b="1"/>
              <a:t>A must conform to a protocol</a:t>
            </a:r>
            <a:r>
              <a:rPr lang="en-US" sz="2800"/>
              <a:t> that describes what methods it </a:t>
            </a:r>
            <a:r>
              <a:rPr lang="en-US" sz="2800"/>
              <a:t>has </a:t>
            </a:r>
            <a:endParaRPr lang="en-US" sz="28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that </a:t>
            </a:r>
            <a:r>
              <a:rPr lang="en-US" sz="2800"/>
              <a:t>are relevant to Object B (the "delegate" protocol)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Object B must have a reference</a:t>
            </a:r>
            <a:r>
              <a:rPr lang="en-US" sz="2800"/>
              <a:t> to a type that conforms to the </a:t>
            </a:r>
            <a:r>
              <a:rPr lang="en-US" sz="2800"/>
              <a:t>protocol </a:t>
            </a:r>
            <a:endParaRPr lang="en-US" sz="28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this </a:t>
            </a:r>
            <a:r>
              <a:rPr lang="en-US" sz="2800"/>
              <a:t>will be a reference to Object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Object A must implement the protocol methods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Object B will call upon Object A's protocol methods</a:t>
            </a:r>
            <a:r>
              <a:rPr lang="en-US" sz="2800"/>
              <a:t> through its reference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125993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 Delegation Usage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6124754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/>
              <a:t>For our purposes we will be using </a:t>
            </a:r>
            <a:r>
              <a:rPr lang="en-US" sz="2800"/>
              <a:t>Delegation </a:t>
            </a:r>
            <a:endParaRPr lang="en-US" sz="28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smtClean="0"/>
              <a:t>to </a:t>
            </a:r>
            <a:r>
              <a:rPr lang="en-US" sz="2800"/>
              <a:t>handle the interactions </a:t>
            </a:r>
            <a:r>
              <a:rPr lang="en-US" sz="2800"/>
              <a:t>between </a:t>
            </a:r>
            <a:endParaRPr lang="en-US" sz="28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our </a:t>
            </a:r>
            <a:r>
              <a:rPr lang="en-US" sz="2800"/>
              <a:t>MissionDetailsViewController </a:t>
            </a:r>
            <a:endParaRPr lang="en-US" sz="28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and </a:t>
            </a:r>
            <a:r>
              <a:rPr lang="en-US" sz="2800"/>
              <a:t>our BucketListViewController</a:t>
            </a:r>
            <a:r>
              <a:rPr lang="en-US" sz="2800"/>
              <a:t>.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using </a:t>
            </a:r>
            <a:r>
              <a:rPr lang="en-US" sz="2800"/>
              <a:t>the delegate to communicate specific </a:t>
            </a:r>
            <a:r>
              <a:rPr lang="en-US" sz="2800"/>
              <a:t>events 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 that </a:t>
            </a:r>
            <a:r>
              <a:rPr lang="en-US" sz="2800"/>
              <a:t>occur on the </a:t>
            </a:r>
            <a:r>
              <a:rPr lang="en-US" sz="2800"/>
              <a:t>MissionDetailsViewController 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 to </a:t>
            </a:r>
            <a:r>
              <a:rPr lang="en-US" sz="2800"/>
              <a:t>the </a:t>
            </a:r>
            <a:r>
              <a:rPr lang="en-US" sz="2800"/>
              <a:t>BucketListViewController </a:t>
            </a:r>
            <a:endParaRPr lang="en-US" sz="280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smtClean="0"/>
              <a:t> Cancel </a:t>
            </a:r>
            <a:r>
              <a:rPr lang="en-US" sz="2800"/>
              <a:t>button </a:t>
            </a:r>
            <a:r>
              <a:rPr lang="en-US" sz="2800" smtClean="0"/>
              <a:t>pressed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smtClean="0"/>
              <a:t> Done </a:t>
            </a:r>
            <a:r>
              <a:rPr lang="en-US" sz="2800"/>
              <a:t>button </a:t>
            </a:r>
            <a:r>
              <a:rPr lang="en-US" sz="2800" smtClean="0"/>
              <a:t>pressed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Can </a:t>
            </a:r>
            <a:r>
              <a:rPr lang="en-US" sz="2800"/>
              <a:t>have the </a:t>
            </a:r>
            <a:r>
              <a:rPr lang="en-US" sz="2800"/>
              <a:t>BucketListViewController 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 handle </a:t>
            </a:r>
            <a:r>
              <a:rPr lang="en-US" sz="2800"/>
              <a:t>the functionality for adding a new list </a:t>
            </a:r>
            <a:r>
              <a:rPr lang="en-US" sz="2800"/>
              <a:t>item 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/>
              <a:t> since </a:t>
            </a:r>
            <a:r>
              <a:rPr lang="en-US" sz="2800"/>
              <a:t>the array of list items already exists in </a:t>
            </a:r>
            <a:r>
              <a:rPr lang="en-US" sz="2800"/>
              <a:t>the </a:t>
            </a:r>
            <a:r>
              <a:rPr lang="en-US" sz="2800" smtClean="0"/>
              <a:t>BucketListViewController</a:t>
            </a:r>
            <a:endParaRPr lang="en-US" sz="2800"/>
          </a:p>
          <a:p>
            <a:pPr lvl="1"/>
            <a:r>
              <a:rPr lang="en-US" sz="2800" b="1" smtClean="0"/>
              <a:t> 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54169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 Example; cancel button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225689"/>
            <a:ext cx="12192000" cy="5632311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smtClean="0"/>
              <a:t>Goal: presenting </a:t>
            </a:r>
            <a:r>
              <a:rPr lang="en-US" sz="2400" b="1"/>
              <a:t>View Controller to get </a:t>
            </a:r>
            <a:r>
              <a:rPr lang="en-US" sz="2400" b="1"/>
              <a:t>dismissed </a:t>
            </a:r>
            <a:r>
              <a:rPr lang="en-US" sz="2400" b="1" smtClean="0"/>
              <a:t>when </a:t>
            </a:r>
            <a:r>
              <a:rPr lang="en-US" sz="2400" b="1"/>
              <a:t>the user pressed the Cancel button</a:t>
            </a:r>
            <a:r>
              <a:rPr lang="en-US" sz="2400"/>
              <a:t>. </a:t>
            </a: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 Using </a:t>
            </a:r>
            <a:r>
              <a:rPr lang="en-US" sz="2400"/>
              <a:t>the Delegation </a:t>
            </a:r>
            <a:r>
              <a:rPr lang="en-US" sz="2400"/>
              <a:t>design </a:t>
            </a:r>
            <a:r>
              <a:rPr lang="en-US" sz="2400" smtClean="0"/>
              <a:t>pattern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Create </a:t>
            </a:r>
            <a:r>
              <a:rPr lang="en-US" sz="2400"/>
              <a:t>a new Swift file with the following </a:t>
            </a:r>
            <a:r>
              <a:rPr lang="en-US" sz="2400"/>
              <a:t>protocol </a:t>
            </a:r>
            <a:endParaRPr lang="en-US" sz="240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/>
              <a:t>call the protocol </a:t>
            </a:r>
            <a:r>
              <a:rPr lang="en-US" sz="2400"/>
              <a:t>"</a:t>
            </a:r>
            <a:r>
              <a:rPr lang="en-US" sz="2400" smtClean="0"/>
              <a:t>CancelButtonDelegate“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/>
              <a:t>handle the action of a Cancel bar button </a:t>
            </a:r>
            <a:r>
              <a:rPr lang="en-US" sz="2400"/>
              <a:t>being </a:t>
            </a:r>
            <a:r>
              <a:rPr lang="en-US" sz="2400" smtClean="0"/>
              <a:t>pressed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Define any class that conforms CancelButtonDelegate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2400" smtClean="0"/>
              <a:t>Must implement </a:t>
            </a:r>
            <a:r>
              <a:rPr lang="en-US" sz="2400"/>
              <a:t>method </a:t>
            </a:r>
            <a:r>
              <a:rPr lang="en-US" sz="2400" smtClean="0"/>
              <a:t>: </a:t>
            </a:r>
          </a:p>
          <a:p>
            <a:pPr marL="1885950" lvl="3" indent="-514350">
              <a:buFont typeface="Wingdings" panose="05000000000000000000" pitchFamily="2" charset="2"/>
              <a:buChar char="Ø"/>
            </a:pPr>
            <a:r>
              <a:rPr lang="en-US" sz="2400" smtClean="0"/>
              <a:t>cancelButtonPressedFrom(controller</a:t>
            </a:r>
            <a:r>
              <a:rPr lang="en-US" sz="2400"/>
              <a:t>: UIViewController) </a:t>
            </a:r>
            <a:r>
              <a:rPr lang="en-US" sz="2400"/>
              <a:t>-&gt; </a:t>
            </a:r>
            <a:r>
              <a:rPr lang="en-US" sz="2400" smtClean="0"/>
              <a:t>()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/>
              <a:t>BucketListViewController </a:t>
            </a:r>
            <a:r>
              <a:rPr lang="en-US" sz="2400" smtClean="0"/>
              <a:t>needs </a:t>
            </a:r>
            <a:r>
              <a:rPr lang="en-US" sz="2400"/>
              <a:t>to conform </a:t>
            </a:r>
            <a:r>
              <a:rPr lang="en-US" sz="2400"/>
              <a:t>to </a:t>
            </a:r>
            <a:r>
              <a:rPr lang="en-US" sz="2400" smtClean="0"/>
              <a:t>CancelButtonDelegate </a:t>
            </a:r>
            <a:r>
              <a:rPr lang="en-US" sz="2400"/>
              <a:t>protocol </a:t>
            </a:r>
            <a:endParaRPr lang="en-US" sz="240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sz="2400" smtClean="0"/>
              <a:t>cancel </a:t>
            </a:r>
            <a:r>
              <a:rPr lang="en-US" sz="2400"/>
              <a:t>button is being pressed from the </a:t>
            </a:r>
            <a:r>
              <a:rPr lang="en-US" sz="2400"/>
              <a:t>MissionDetailsViewController </a:t>
            </a:r>
            <a:endParaRPr lang="en-US" sz="2400" smtClean="0"/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2400" smtClean="0"/>
              <a:t>Then, the </a:t>
            </a:r>
            <a:r>
              <a:rPr lang="en-US" sz="2400"/>
              <a:t>BucketListViewController </a:t>
            </a:r>
            <a:r>
              <a:rPr lang="en-US" sz="2400" smtClean="0"/>
              <a:t>must </a:t>
            </a:r>
            <a:r>
              <a:rPr lang="en-US" sz="2400"/>
              <a:t>be </a:t>
            </a:r>
            <a:r>
              <a:rPr lang="en-US" sz="2400"/>
              <a:t>its </a:t>
            </a:r>
            <a:r>
              <a:rPr lang="en-US" sz="2400" smtClean="0"/>
              <a:t>CancelButtonDelegate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2400" smtClean="0"/>
              <a:t>so </a:t>
            </a:r>
            <a:r>
              <a:rPr lang="en-US" sz="2400"/>
              <a:t>that the BucketListViewController can </a:t>
            </a:r>
            <a:r>
              <a:rPr lang="en-US" sz="2400"/>
              <a:t>handle </a:t>
            </a:r>
            <a:r>
              <a:rPr lang="en-US" sz="2400" smtClean="0"/>
              <a:t>dismissing </a:t>
            </a:r>
            <a:r>
              <a:rPr lang="en-US" sz="2400"/>
              <a:t>the MissionDetailsViewController</a:t>
            </a:r>
            <a:r>
              <a:rPr lang="en-US" sz="2400"/>
              <a:t>.</a:t>
            </a:r>
            <a:r>
              <a:rPr lang="en-US" sz="2400" smtClean="0"/>
              <a:t> </a:t>
            </a:r>
          </a:p>
          <a:p>
            <a:pPr lvl="3"/>
            <a:r>
              <a:rPr lang="en-US" sz="2400" smtClean="0"/>
              <a:t>	 </a:t>
            </a:r>
            <a:r>
              <a:rPr lang="en-US" sz="2400"/>
              <a:t> </a:t>
            </a:r>
            <a:r>
              <a:rPr lang="en-US" sz="2400" b="1" smtClean="0"/>
              <a:t> </a:t>
            </a:r>
            <a:endParaRPr 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18427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 Example; cancel button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930162"/>
            <a:ext cx="12192000" cy="83099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  Goal: presenting </a:t>
            </a:r>
            <a:r>
              <a:rPr lang="en-US" sz="2400" b="1"/>
              <a:t>View Controller to get </a:t>
            </a:r>
            <a:r>
              <a:rPr lang="en-US" sz="2400" b="1"/>
              <a:t>dismissed </a:t>
            </a:r>
            <a:r>
              <a:rPr lang="en-US" sz="2400" b="1" smtClean="0"/>
              <a:t>when </a:t>
            </a:r>
            <a:r>
              <a:rPr lang="en-US" sz="2400" b="1"/>
              <a:t>the user pressed the </a:t>
            </a:r>
            <a:r>
              <a:rPr lang="en-US" sz="2400" b="1"/>
              <a:t>Cancel </a:t>
            </a:r>
            <a:r>
              <a:rPr lang="en-US" sz="2400" b="1" smtClean="0"/>
              <a:t>button</a:t>
            </a:r>
            <a:endParaRPr lang="en-US" sz="2400" smtClean="0"/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Create </a:t>
            </a:r>
            <a:r>
              <a:rPr lang="en-US" sz="2400"/>
              <a:t>a new </a:t>
            </a:r>
            <a:r>
              <a:rPr lang="en-US" sz="2400"/>
              <a:t>Swift </a:t>
            </a:r>
            <a:r>
              <a:rPr lang="en-US" sz="2400" smtClean="0"/>
              <a:t>file; call </a:t>
            </a:r>
            <a:r>
              <a:rPr lang="en-US" sz="2400"/>
              <a:t>the protocol </a:t>
            </a:r>
            <a:r>
              <a:rPr lang="en-US" sz="2400"/>
              <a:t>"</a:t>
            </a:r>
            <a:r>
              <a:rPr lang="en-US" sz="2400" smtClean="0"/>
              <a:t>CancelButtonDelegate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627772"/>
            <a:ext cx="12192000" cy="83099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2.  Define any class that conforms CancelButtonDelegate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2400" smtClean="0"/>
              <a:t>implement </a:t>
            </a:r>
            <a:r>
              <a:rPr lang="en-US" sz="2400"/>
              <a:t>method </a:t>
            </a:r>
            <a:r>
              <a:rPr lang="en-US" sz="2400" smtClean="0"/>
              <a:t>: cancelButtonPressedFrom(controller</a:t>
            </a:r>
            <a:r>
              <a:rPr lang="en-US" sz="2400"/>
              <a:t>: UIViewController</a:t>
            </a:r>
            <a:r>
              <a:rPr lang="en-US" sz="2400"/>
              <a:t>) </a:t>
            </a:r>
            <a:r>
              <a:rPr lang="en-US" sz="2400" smtClean="0"/>
              <a:t>-&gt; () </a:t>
            </a:r>
            <a:r>
              <a:rPr lang="en-US" sz="2400" b="1" smtClean="0"/>
              <a:t> </a:t>
            </a:r>
            <a:endParaRPr lang="en-US" sz="2400" b="1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823653"/>
            <a:ext cx="12192000" cy="1605527"/>
          </a:xfrm>
          <a:prstGeom prst="rect">
            <a:avLst/>
          </a:prstGeom>
          <a:solidFill>
            <a:srgbClr val="0B10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 import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UIKit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protocol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CancelButtonDelegate: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class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func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cancelButtonPressedFrom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(controller: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UIViewController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521263"/>
            <a:ext cx="12192000" cy="2344191"/>
          </a:xfrm>
          <a:prstGeom prst="rect">
            <a:avLst/>
          </a:prstGeom>
          <a:solidFill>
            <a:srgbClr val="0B10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 class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BucketListViewController: UITableViewController,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CancelButtonDelegate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Monaco"/>
              </a:rPr>
              <a:t>//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Monaco"/>
              </a:rPr>
              <a:t>...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func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cancelButtonPressedFrom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(controller: UIViewController)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400" smtClean="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dismissViewControllerAnimated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Monaco"/>
              </a:rPr>
              <a:t>true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, completion: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nil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}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 Delegate Detailed Recap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634034"/>
            <a:ext cx="12192000" cy="2677656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When segueing </a:t>
            </a:r>
            <a:r>
              <a:rPr lang="en-US" sz="2800"/>
              <a:t>into the MissionsDetailsViewController</a:t>
            </a:r>
            <a:r>
              <a:rPr lang="en-US" sz="2800"/>
              <a:t> </a:t>
            </a:r>
            <a:endParaRPr lang="en-US" sz="28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we </a:t>
            </a:r>
            <a:r>
              <a:rPr lang="en-US" sz="2800" b="1"/>
              <a:t>are going to set the BucketListViewController to be </a:t>
            </a:r>
            <a:r>
              <a:rPr lang="en-US" sz="2800" b="1"/>
              <a:t>its </a:t>
            </a:r>
            <a:r>
              <a:rPr lang="en-US" sz="2800" b="1" smtClean="0"/>
              <a:t>delegate</a:t>
            </a:r>
            <a:endParaRPr lang="en-US" sz="280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smtClean="0"/>
              <a:t> Must </a:t>
            </a:r>
            <a:r>
              <a:rPr lang="en-US" sz="2800"/>
              <a:t>first declare that we are going to </a:t>
            </a:r>
            <a:r>
              <a:rPr lang="en-US" sz="2800"/>
              <a:t>be </a:t>
            </a:r>
            <a:endParaRPr lang="en-US" sz="280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Conforming the CancelButtonDelegate </a:t>
            </a:r>
            <a:r>
              <a:rPr lang="en-US" sz="2800"/>
              <a:t>Protocol </a:t>
            </a:r>
            <a:endParaRPr lang="en-US" sz="280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and </a:t>
            </a:r>
            <a:r>
              <a:rPr lang="en-US" sz="2800"/>
              <a:t>then implement the required methods for </a:t>
            </a:r>
            <a:r>
              <a:rPr lang="en-US" sz="2800"/>
              <a:t>this </a:t>
            </a:r>
            <a:r>
              <a:rPr lang="en-US" sz="2800" smtClean="0"/>
              <a:t>protocol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370965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smtClean="0"/>
              <a:t>Protocols: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973634"/>
            <a:ext cx="12192000" cy="3108543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smtClean="0"/>
              <a:t>3. add </a:t>
            </a:r>
            <a:r>
              <a:rPr lang="en-US" sz="2800" b="1"/>
              <a:t>a property in our </a:t>
            </a:r>
            <a:r>
              <a:rPr lang="en-US" sz="2800" b="1"/>
              <a:t>MissionsDetailsViewController </a:t>
            </a:r>
            <a:endParaRPr lang="en-US" sz="2800" b="1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so </a:t>
            </a:r>
            <a:r>
              <a:rPr lang="en-US" sz="2800" b="1"/>
              <a:t>that BucketListViewController can set itself </a:t>
            </a:r>
            <a:r>
              <a:rPr lang="en-US" sz="2800" b="1"/>
              <a:t>as </a:t>
            </a:r>
            <a:r>
              <a:rPr lang="en-US" sz="2800" b="1" smtClean="0"/>
              <a:t>the cancelButtonDelegate</a:t>
            </a:r>
            <a:r>
              <a:rPr lang="en-US" sz="2800" smtClean="0"/>
              <a:t> </a:t>
            </a:r>
          </a:p>
          <a:p>
            <a:pPr marL="514350" indent="-514350">
              <a:buAutoNum type="arabicPeriod" startAt="4"/>
            </a:pPr>
            <a:r>
              <a:rPr lang="en-US" sz="2800" smtClean="0"/>
              <a:t>Control </a:t>
            </a:r>
            <a:r>
              <a:rPr lang="en-US" sz="2800"/>
              <a:t>drag from the Cancel button to create an </a:t>
            </a:r>
            <a:r>
              <a:rPr lang="en-US" sz="2800"/>
              <a:t>Action </a:t>
            </a:r>
            <a:endParaRPr lang="en-US" sz="280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sz="2800" smtClean="0"/>
              <a:t>that </a:t>
            </a:r>
            <a:r>
              <a:rPr lang="en-US" sz="2800"/>
              <a:t>will get triggered when a user clicks </a:t>
            </a:r>
            <a:r>
              <a:rPr lang="en-US" sz="2800"/>
              <a:t>on </a:t>
            </a:r>
            <a:r>
              <a:rPr lang="en-US" sz="2800" smtClean="0"/>
              <a:t>it</a:t>
            </a:r>
          </a:p>
          <a:p>
            <a:r>
              <a:rPr lang="en-US" sz="2800" smtClean="0"/>
              <a:t>5. </a:t>
            </a:r>
            <a:r>
              <a:rPr lang="en-US" sz="2800"/>
              <a:t>Once the user clicks on the </a:t>
            </a:r>
            <a:r>
              <a:rPr lang="en-US" sz="2800"/>
              <a:t>button </a:t>
            </a:r>
            <a:endParaRPr lang="en-US" sz="28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smtClean="0"/>
              <a:t>we </a:t>
            </a:r>
            <a:r>
              <a:rPr lang="en-US" sz="2800"/>
              <a:t>want to send a message </a:t>
            </a:r>
            <a:r>
              <a:rPr lang="en-US" sz="2800"/>
              <a:t>cancelButtonPressedFrom </a:t>
            </a:r>
            <a:endParaRPr lang="en-US" sz="280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smtClean="0"/>
              <a:t>to the cancelButtonDelegate</a:t>
            </a:r>
            <a:r>
              <a:rPr lang="en-US" sz="2800"/>
              <a:t>...if we </a:t>
            </a:r>
            <a:r>
              <a:rPr lang="en-US" sz="2800"/>
              <a:t>have </a:t>
            </a:r>
            <a:r>
              <a:rPr lang="en-US" sz="2800" smtClean="0"/>
              <a:t>one</a:t>
            </a:r>
            <a:endParaRPr lang="en-US" sz="2800" b="1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144477"/>
            <a:ext cx="12192000" cy="2713523"/>
          </a:xfrm>
          <a:prstGeom prst="rect">
            <a:avLst/>
          </a:prstGeom>
          <a:solidFill>
            <a:srgbClr val="0B10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 import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UIKit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class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MissionDetailsViewController: UITableViewController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weak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var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cancelButtonDelegate: CancelButtonDelegate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?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@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IBAction func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cancelBarButtonPressed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(sender: UIBarButtonItem)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{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lang="en-US" altLang="en-US" sz="2400" smtClean="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cancelButtonDelegate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?.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Monaco"/>
              </a:rPr>
              <a:t>cancelButtonPressedFrom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Monaco"/>
              </a:rPr>
              <a:t>self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)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Monaco"/>
              </a:rPr>
              <a:t>	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7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716</Words>
  <Application>Microsoft Office PowerPoint</Application>
  <PresentationFormat>Widescreen</PresentationFormat>
  <Paragraphs>221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Gotham-Rounded-Book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mcampaz@hotmail.com</cp:lastModifiedBy>
  <cp:revision>100</cp:revision>
  <dcterms:created xsi:type="dcterms:W3CDTF">2016-06-07T01:41:46Z</dcterms:created>
  <dcterms:modified xsi:type="dcterms:W3CDTF">2016-07-16T22:12:52Z</dcterms:modified>
</cp:coreProperties>
</file>