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1" r:id="rId3"/>
    <p:sldId id="292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AE46-A6FC-4297-B484-05F087745302}" type="datetimeFigureOut">
              <a:rPr lang="en-US" smtClean="0"/>
              <a:t>7/15/2016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7683-0BF8-455D-A78F-5A9290E2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00779"/>
            <a:ext cx="60960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3600" b="1"/>
              <a:t>Table </a:t>
            </a:r>
            <a:r>
              <a:rPr lang="en-US" sz="3600" b="1" smtClean="0"/>
              <a:t>Views</a:t>
            </a:r>
            <a:r>
              <a:rPr lang="en-US" sz="3600" b="1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95021"/>
            <a:ext cx="12192000" cy="3108543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/>
              <a:t>Are </a:t>
            </a:r>
            <a:r>
              <a:rPr lang="en-US" sz="2800" b="1"/>
              <a:t>the UI View subclass behind </a:t>
            </a:r>
            <a:r>
              <a:rPr lang="en-US" sz="2800" b="1" smtClean="0"/>
              <a:t>the </a:t>
            </a:r>
            <a:r>
              <a:rPr lang="en-US" sz="2800" b="1"/>
              <a:t>most popular apps on the App </a:t>
            </a:r>
            <a:r>
              <a:rPr lang="en-US" sz="2800" b="1" smtClean="0"/>
              <a:t>Store</a:t>
            </a:r>
            <a:r>
              <a:rPr lang="en-US" sz="280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They </a:t>
            </a:r>
            <a:r>
              <a:rPr lang="en-US" sz="2800"/>
              <a:t>are very versatile and this is one view we must </a:t>
            </a:r>
            <a:r>
              <a:rPr lang="en-US" sz="2800" smtClean="0"/>
              <a:t>master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The </a:t>
            </a:r>
            <a:r>
              <a:rPr lang="en-US" sz="2800"/>
              <a:t>name 'Table' is a little bit misleading because yes, it is a </a:t>
            </a:r>
            <a:r>
              <a:rPr lang="en-US" sz="2800" smtClean="0"/>
              <a:t>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But</a:t>
            </a:r>
            <a:r>
              <a:rPr lang="en-US" sz="2800"/>
              <a:t> </a:t>
            </a:r>
            <a:r>
              <a:rPr lang="en-US" sz="2800" b="1"/>
              <a:t>a table with just one </a:t>
            </a:r>
            <a:r>
              <a:rPr lang="en-US" sz="2800" b="1" smtClean="0"/>
              <a:t>column</a:t>
            </a:r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more </a:t>
            </a:r>
            <a:r>
              <a:rPr lang="en-US" sz="2800"/>
              <a:t>accurate to </a:t>
            </a:r>
            <a:r>
              <a:rPr lang="en-US" sz="2800" b="1"/>
              <a:t>think of it as a </a:t>
            </a:r>
            <a:r>
              <a:rPr lang="en-US" sz="2800" b="1" smtClean="0"/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8837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 </a:t>
            </a:r>
            <a:r>
              <a:rPr lang="en-US" sz="3600" b="1" smtClean="0"/>
              <a:t>Views: Content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4339650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/>
              <a:t>First we must </a:t>
            </a:r>
            <a:r>
              <a:rPr lang="en-US" sz="2800" b="1"/>
              <a:t>determine if our content is going to be </a:t>
            </a:r>
            <a:r>
              <a:rPr lang="en-US" sz="3600" b="1"/>
              <a:t>dynamic or </a:t>
            </a:r>
            <a:r>
              <a:rPr lang="en-US" sz="3600" b="1" smtClean="0"/>
              <a:t>static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 </a:t>
            </a:r>
            <a:r>
              <a:rPr lang="en-US" sz="2800" b="1"/>
              <a:t>If we don't know how many cells </a:t>
            </a:r>
            <a:r>
              <a:rPr lang="en-US" sz="2800" b="1" smtClean="0"/>
              <a:t>until running time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use </a:t>
            </a:r>
            <a:r>
              <a:rPr lang="en-US" sz="3600" b="1"/>
              <a:t>Dynamic Prototypes </a:t>
            </a:r>
            <a:r>
              <a:rPr lang="en-US" sz="2800" b="1"/>
              <a:t>to generate </a:t>
            </a:r>
            <a:r>
              <a:rPr lang="en-US" sz="2800" b="1" smtClean="0"/>
              <a:t>cells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Create </a:t>
            </a:r>
            <a:r>
              <a:rPr lang="en-US" sz="2800" b="1"/>
              <a:t>a prototype cell that will be used as a blueprint to create </a:t>
            </a:r>
            <a:r>
              <a:rPr lang="en-US" sz="2800" b="1" smtClean="0"/>
              <a:t>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mtClean="0"/>
              <a:t> </a:t>
            </a:r>
            <a:r>
              <a:rPr lang="en-US" sz="2800"/>
              <a:t>On the other </a:t>
            </a:r>
            <a:r>
              <a:rPr lang="en-US" sz="2800" smtClean="0"/>
              <a:t>hand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if </a:t>
            </a:r>
            <a:r>
              <a:rPr lang="en-US" sz="2800" b="1"/>
              <a:t>we know beforehand how many cells </a:t>
            </a:r>
            <a:endParaRPr lang="en-US" sz="2800" b="1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create </a:t>
            </a:r>
            <a:r>
              <a:rPr lang="en-US" sz="3600" b="1"/>
              <a:t>Static Cells</a:t>
            </a:r>
            <a:r>
              <a:rPr lang="en-US" sz="3600" b="1" smtClean="0"/>
              <a:t> </a:t>
            </a:r>
            <a:endParaRPr lang="en-US" sz="3600" b="1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23560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 </a:t>
            </a:r>
            <a:r>
              <a:rPr lang="en-US" sz="3600" b="1" smtClean="0"/>
              <a:t>Views: </a:t>
            </a:r>
            <a:r>
              <a:rPr lang="en-US" sz="3600" b="1"/>
              <a:t>Two </a:t>
            </a:r>
            <a:r>
              <a:rPr lang="en-US" sz="3600" b="1" smtClean="0"/>
              <a:t>types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3539430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  <a:r>
              <a:rPr lang="en-US" sz="2800"/>
              <a:t>There are two main types of </a:t>
            </a:r>
            <a:r>
              <a:rPr lang="en-US" sz="2800" smtClean="0"/>
              <a:t>TableViews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/>
              <a:t> </a:t>
            </a:r>
            <a:r>
              <a:rPr lang="en-US" sz="2800" b="1" smtClean="0"/>
              <a:t>Plain </a:t>
            </a:r>
            <a:r>
              <a:rPr lang="en-US" sz="2800" b="1"/>
              <a:t>type is for dynamic data</a:t>
            </a:r>
            <a:r>
              <a:rPr lang="en-US" sz="2800"/>
              <a:t> </a:t>
            </a:r>
            <a:endParaRPr lang="en-US" sz="28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smtClean="0"/>
              <a:t>Grouped </a:t>
            </a:r>
            <a:r>
              <a:rPr lang="en-US" sz="2800" b="1"/>
              <a:t>type is for fixed </a:t>
            </a:r>
            <a:r>
              <a:rPr lang="en-US" sz="2800" b="1" smtClean="0"/>
              <a:t>data</a:t>
            </a:r>
            <a:r>
              <a:rPr lang="en-US" sz="2800"/>
              <a:t> </a:t>
            </a:r>
            <a:endParaRPr lang="en-US" sz="280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smtClean="0"/>
              <a:t>Examples: </a:t>
            </a:r>
          </a:p>
          <a:p>
            <a:pPr marL="1828800" lvl="3" indent="-457200">
              <a:buFont typeface="Wingdings" panose="05000000000000000000" pitchFamily="2" charset="2"/>
              <a:buChar char="v"/>
            </a:pPr>
            <a:r>
              <a:rPr lang="en-US" sz="2800" b="1" smtClean="0"/>
              <a:t>Plain </a:t>
            </a:r>
            <a:r>
              <a:rPr lang="en-US" sz="2800" b="1"/>
              <a:t>type </a:t>
            </a:r>
            <a:r>
              <a:rPr lang="en-US" sz="2800" b="1" smtClean="0"/>
              <a:t>-&gt; </a:t>
            </a:r>
            <a:r>
              <a:rPr lang="en-US" sz="2800" b="1"/>
              <a:t>the Contacts App</a:t>
            </a:r>
            <a:r>
              <a:rPr lang="en-US" sz="2800"/>
              <a:t> </a:t>
            </a:r>
            <a:endParaRPr lang="en-US" sz="2800" smtClean="0"/>
          </a:p>
          <a:p>
            <a:pPr marL="1828800" lvl="3" indent="-457200">
              <a:buFont typeface="Wingdings" panose="05000000000000000000" pitchFamily="2" charset="2"/>
              <a:buChar char="v"/>
            </a:pPr>
            <a:r>
              <a:rPr lang="en-US" sz="2800" b="1" smtClean="0"/>
              <a:t>Grouped </a:t>
            </a:r>
            <a:r>
              <a:rPr lang="en-US" sz="2800" b="1"/>
              <a:t>type </a:t>
            </a:r>
            <a:r>
              <a:rPr lang="en-US" sz="2800" b="1" smtClean="0"/>
              <a:t>-&gt; </a:t>
            </a:r>
            <a:r>
              <a:rPr lang="en-US" sz="2800" b="1"/>
              <a:t>the Settings </a:t>
            </a:r>
            <a:r>
              <a:rPr lang="en-US" sz="2800" b="1" smtClean="0"/>
              <a:t>App</a:t>
            </a:r>
            <a:endParaRPr lang="en-US" sz="2800"/>
          </a:p>
          <a:p>
            <a:pPr lvl="3"/>
            <a:r>
              <a:rPr lang="en-US" sz="2800" b="1" smtClean="0"/>
              <a:t> 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403182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 </a:t>
            </a:r>
            <a:r>
              <a:rPr lang="en-US" sz="3600" b="1" smtClean="0"/>
              <a:t>Views:</a:t>
            </a:r>
            <a:endParaRPr lang="en-US" sz="3600" b="1"/>
          </a:p>
        </p:txBody>
      </p:sp>
      <p:pic>
        <p:nvPicPr>
          <p:cNvPr id="49154" name="Picture 2" descr="http://i.imgur.com/y2voT4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7" y="914400"/>
            <a:ext cx="4200525" cy="59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3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 </a:t>
            </a:r>
            <a:r>
              <a:rPr lang="en-US" sz="3600" b="1" smtClean="0"/>
              <a:t>Views:</a:t>
            </a:r>
            <a:endParaRPr lang="en-US" sz="3600" b="1"/>
          </a:p>
        </p:txBody>
      </p:sp>
      <p:pic>
        <p:nvPicPr>
          <p:cNvPr id="48130" name="Picture 2" descr="http://i.imgur.com/TVUoX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30" y="952500"/>
            <a:ext cx="5698039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3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24579"/>
            <a:ext cx="9918700" cy="64633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/>
              <a:t>Table </a:t>
            </a:r>
            <a:r>
              <a:rPr lang="en-US" sz="3600" b="1" smtClean="0"/>
              <a:t>Views:</a:t>
            </a:r>
            <a:endParaRPr lang="en-US" sz="3600" b="1"/>
          </a:p>
        </p:txBody>
      </p:sp>
      <p:sp>
        <p:nvSpPr>
          <p:cNvPr id="3" name="Rectangle 2"/>
          <p:cNvSpPr/>
          <p:nvPr/>
        </p:nvSpPr>
        <p:spPr>
          <a:xfrm>
            <a:off x="0" y="1164134"/>
            <a:ext cx="12192000" cy="954107"/>
          </a:xfrm>
          <a:prstGeom prst="rect">
            <a:avLst/>
          </a:prstGeom>
          <a:gradFill>
            <a:gsLst>
              <a:gs pos="50441">
                <a:srgbClr val="0070C0"/>
              </a:gs>
              <a:gs pos="13246">
                <a:srgbClr val="0070C0"/>
              </a:gs>
              <a:gs pos="24776">
                <a:srgbClr val="0070C0"/>
              </a:gs>
              <a:gs pos="74328">
                <a:srgbClr val="0070C0"/>
              </a:gs>
              <a:gs pos="0">
                <a:srgbClr val="0070C0"/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i="0" smtClean="0">
              <a:solidFill>
                <a:schemeClr val="bg1"/>
              </a:solidFill>
              <a:effectLst/>
              <a:latin typeface="Gotham-Rounded-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54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69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Gotham-Rounded-Book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mcampaz@hotmail.com</cp:lastModifiedBy>
  <cp:revision>83</cp:revision>
  <dcterms:created xsi:type="dcterms:W3CDTF">2016-06-07T01:41:46Z</dcterms:created>
  <dcterms:modified xsi:type="dcterms:W3CDTF">2016-07-16T02:47:58Z</dcterms:modified>
</cp:coreProperties>
</file>