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A6DEF6-3052-4832-A6E7-CDD80A088D9D}" v="306" dt="2025-04-21T05:08:46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12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8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0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89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8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4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0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8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2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2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12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528">
          <p15:clr>
            <a:srgbClr val="F26B43"/>
          </p15:clr>
        </p15:guide>
        <p15:guide id="19" orient="horz" pos="2160">
          <p15:clr>
            <a:srgbClr val="F26B43"/>
          </p15:clr>
        </p15:guide>
        <p15:guide id="20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669" y="1233596"/>
            <a:ext cx="8132227" cy="3559859"/>
          </a:xfrm>
        </p:spPr>
        <p:txBody>
          <a:bodyPr/>
          <a:lstStyle/>
          <a:p>
            <a:r>
              <a:rPr lang="en-US" dirty="0"/>
              <a:t>Course Project Presentation DA312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841" y="4863785"/>
            <a:ext cx="2647413" cy="854390"/>
          </a:xfrm>
        </p:spPr>
        <p:txBody>
          <a:bodyPr>
            <a:normAutofit/>
          </a:bodyPr>
          <a:lstStyle/>
          <a:p>
            <a:r>
              <a:rPr lang="en-US" dirty="0"/>
              <a:t>By- Shivansh Pal 220150022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D4BB-957F-8051-020C-660226D7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012" y="2604577"/>
            <a:ext cx="9956747" cy="1438780"/>
          </a:xfrm>
        </p:spPr>
        <p:txBody>
          <a:bodyPr/>
          <a:lstStyle/>
          <a:p>
            <a:pPr algn="ctr"/>
            <a:r>
              <a:rPr lang="en-US" dirty="0"/>
              <a:t>Facial Emotion Recognition Using</a:t>
            </a:r>
            <a:br>
              <a:rPr lang="en-US" dirty="0"/>
            </a:br>
            <a:r>
              <a:rPr lang="en-US" dirty="0"/>
              <a:t>CNNs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D021E-7782-94D4-BA5C-38073F81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C7CF-2594-44D6-A4AC-35283FF32E46}" type="datetime1"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8D70B-F64D-B4B3-A39D-5B3940A3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12A9C-1F4E-8287-4C20-C15CC05B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1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5FD9-B339-301B-5725-019587AD8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137" y="584483"/>
            <a:ext cx="9956747" cy="1438780"/>
          </a:xfrm>
        </p:spPr>
        <p:txBody>
          <a:bodyPr/>
          <a:lstStyle/>
          <a:p>
            <a:r>
              <a:rPr lang="en-US" dirty="0"/>
              <a:t>Dataset - FER2013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ACF7F-E3F2-F657-E582-533301A4A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436" y="2437750"/>
            <a:ext cx="9956747" cy="2469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Details: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Contains ~35,000 grayscale 48×48 face images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7 Emotion classes: Angry, Disgust, Fear, Happy, Sad, Surprise, Neutral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Pre-split into Training, Public Test, and Private Test sets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97679-E1F2-9645-90B4-224607B5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D93E-0F93-4598-B0FC-8F85A955F1CC}" type="datetime1"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D44EA-0B00-B2B6-D445-0932B704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B6915-39BF-4C48-72A7-0F8E3793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3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E70F12-AFE4-3600-C3CA-482F1DD07EDE}"/>
              </a:ext>
            </a:extLst>
          </p:cNvPr>
          <p:cNvGrpSpPr/>
          <p:nvPr/>
        </p:nvGrpSpPr>
        <p:grpSpPr>
          <a:xfrm>
            <a:off x="3914774" y="4974432"/>
            <a:ext cx="4358480" cy="1135856"/>
            <a:chOff x="5176837" y="5029994"/>
            <a:chExt cx="1838325" cy="4572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E4AE1E-583B-5698-CC11-61F065B19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6837" y="5029994"/>
              <a:ext cx="457200" cy="4572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6740965-05E3-0640-5582-F9397B8CE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7213" y="5029994"/>
              <a:ext cx="457200" cy="4572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F6C5EB1-657A-5839-0248-EB8E24115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7588" y="5029994"/>
              <a:ext cx="457200" cy="4572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B5521EA-3F30-CBE5-474F-BD4616218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57962" y="5029994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378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A1C5-6133-22E2-90AA-186DFECD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37" y="679732"/>
            <a:ext cx="6031654" cy="895062"/>
          </a:xfrm>
        </p:spPr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A7A4-9225-320E-7D51-27A5BF3F7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36" y="2017062"/>
            <a:ext cx="9956747" cy="38701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latin typeface="Helvetica"/>
                <a:cs typeface="Helvetica"/>
              </a:rPr>
              <a:t>Our CNN follows a hierarchical feature extraction approach, progressing from low-level edges to high-level facial patterns.</a:t>
            </a:r>
            <a:endParaRPr lang="en-US" sz="1600" dirty="0">
              <a:latin typeface="Neue Haas Grotesk Text Pro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Each of the three convolutional blocks consists of a convolution layer with a 3x3 kernel, batch normalization to stabilize gradient flow, a ReLU activation for non-linearity, and a 2x2 max-pooling to </a:t>
            </a:r>
            <a:r>
              <a:rPr lang="en-US" dirty="0" err="1">
                <a:latin typeface="Helvetica"/>
                <a:cs typeface="Helvetica"/>
              </a:rPr>
              <a:t>downsample</a:t>
            </a:r>
            <a:r>
              <a:rPr lang="en-US" dirty="0">
                <a:latin typeface="Helvetica"/>
                <a:cs typeface="Helvetica"/>
              </a:rPr>
              <a:t> feature maps:</a:t>
            </a:r>
            <a:endParaRPr lang="en-US"/>
          </a:p>
          <a:p>
            <a:r>
              <a:rPr lang="en-US" dirty="0">
                <a:latin typeface="Helvetica"/>
                <a:cs typeface="Helvetica"/>
              </a:rPr>
              <a:t>Block 1: 32 filters, output size (46,46,32).</a:t>
            </a:r>
            <a:endParaRPr lang="en-US"/>
          </a:p>
          <a:p>
            <a:r>
              <a:rPr lang="en-US" dirty="0">
                <a:latin typeface="Helvetica"/>
                <a:cs typeface="Helvetica"/>
              </a:rPr>
              <a:t> Block 2: 64 filters, output size (21,21,64).</a:t>
            </a:r>
            <a:endParaRPr lang="en-US"/>
          </a:p>
          <a:p>
            <a:r>
              <a:rPr lang="en-US" dirty="0">
                <a:latin typeface="Helvetica"/>
                <a:cs typeface="Helvetica"/>
              </a:rPr>
              <a:t>Block 3: 128 filters, output size (9,9,128).</a:t>
            </a:r>
            <a:endParaRPr lang="en-US"/>
          </a:p>
          <a:p>
            <a:endParaRPr lang="en-US" sz="1600" dirty="0">
              <a:latin typeface="Helvetica"/>
              <a:cs typeface="Helvetica"/>
            </a:endParaRPr>
          </a:p>
          <a:p>
            <a:endParaRPr lang="en-US" sz="4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A1CEF-83BA-93A6-4883-63AAF1A8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DA70-302F-4F7F-A549-75993462965E}" type="datetime1"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8AF00-F235-AA3D-DC0A-8A7F7DEF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BDFE7-1CD9-38FA-8854-1B517F8B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9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8A19-1F83-0D23-A287-2F03E5A1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CD614-92FF-441A-9312-9C9B432B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87" y="2917969"/>
            <a:ext cx="5860997" cy="25168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1400" dirty="0">
                <a:latin typeface="Helvetica"/>
                <a:cs typeface="Helvetica"/>
              </a:rPr>
              <a:t>Training was conducted on a GPU-enabled environment, with the following configurations:</a:t>
            </a:r>
            <a:endParaRPr lang="en-US" sz="1400" dirty="0"/>
          </a:p>
          <a:p>
            <a:r>
              <a:rPr lang="en-US" sz="1400" dirty="0">
                <a:latin typeface="Helvetica"/>
                <a:cs typeface="Helvetica"/>
              </a:rPr>
              <a:t>• Loss Function: Categorical cross-entropy, suitable for multi-class classification.</a:t>
            </a:r>
            <a:endParaRPr lang="en-US" sz="1400" dirty="0"/>
          </a:p>
          <a:p>
            <a:r>
              <a:rPr lang="en-US" sz="1400" dirty="0">
                <a:latin typeface="Helvetica"/>
                <a:cs typeface="Helvetica"/>
              </a:rPr>
              <a:t>• Optimizer: Adam with initial learning rate 1e− 3, chosen for its adaptive learning capabilities.</a:t>
            </a:r>
            <a:endParaRPr lang="en-US" sz="1400" dirty="0"/>
          </a:p>
          <a:p>
            <a:r>
              <a:rPr lang="en-US" sz="1400" dirty="0">
                <a:latin typeface="Helvetica"/>
                <a:cs typeface="Helvetica"/>
              </a:rPr>
              <a:t>• Batch Size: 64, balancing convergence stability and training speed.</a:t>
            </a:r>
            <a:endParaRPr lang="en-US" sz="1400" dirty="0"/>
          </a:p>
          <a:p>
            <a:r>
              <a:rPr lang="en-US" sz="1400" dirty="0">
                <a:latin typeface="Helvetica"/>
                <a:cs typeface="Helvetica"/>
              </a:rPr>
              <a:t>• Epochs: Up to 50, with early stopping on validation loss (patience = 5 epochs).</a:t>
            </a:r>
            <a:endParaRPr lang="en-US" sz="1400" dirty="0"/>
          </a:p>
          <a:p>
            <a:r>
              <a:rPr lang="en-US" sz="1400" dirty="0">
                <a:latin typeface="Helvetica"/>
                <a:cs typeface="Helvetica"/>
              </a:rPr>
              <a:t>• </a:t>
            </a:r>
            <a:r>
              <a:rPr lang="en-US" sz="1400" err="1">
                <a:latin typeface="Helvetica"/>
                <a:cs typeface="Helvetica"/>
              </a:rPr>
              <a:t>ModelCheckpoint</a:t>
            </a:r>
            <a:r>
              <a:rPr lang="en-US" sz="1400" dirty="0">
                <a:latin typeface="Helvetica"/>
                <a:cs typeface="Helvetica"/>
              </a:rPr>
              <a:t>: Save the model weights achieving highest validation accuracy.</a:t>
            </a:r>
            <a:endParaRPr lang="en-US" sz="1400" dirty="0"/>
          </a:p>
          <a:p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F7BB-B4FB-D121-0ECC-95258CF6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AAFF-1E64-42F0-A897-6E452B617D4E}" type="datetime1"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3F89-327F-A87E-D74F-A2C14A67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93619-23C3-A95A-64D9-FC091A53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0E42D8-BFF9-5A09-B3FC-A59536213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937" y="2919412"/>
            <a:ext cx="6056313" cy="203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4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811D-B14A-442A-B9AE-EB825CEA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539FF-F61E-E7E0-4397-A18ADAE41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687" y="2898125"/>
            <a:ext cx="4225872" cy="210011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latin typeface="Helvetica"/>
                <a:cs typeface="Helvetica"/>
              </a:rPr>
              <a:t>After training, the best model achieved the following on the private test set:</a:t>
            </a:r>
            <a:endParaRPr lang="en-US" sz="4800" dirty="0"/>
          </a:p>
          <a:p>
            <a:r>
              <a:rPr lang="en-US">
                <a:latin typeface="Helvetica"/>
                <a:cs typeface="Helvetica"/>
              </a:rPr>
              <a:t> Final test results of the model on the FER-2013 </a:t>
            </a:r>
            <a:r>
              <a:rPr lang="en-US" dirty="0">
                <a:latin typeface="Helvetica"/>
                <a:cs typeface="Helvetica"/>
              </a:rPr>
              <a:t>dataset.</a:t>
            </a:r>
            <a:endParaRPr lang="en-US" sz="4800" dirty="0">
              <a:latin typeface="Neue Haas Grotesk Text Pro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Test Accuracy 59.84%</a:t>
            </a:r>
            <a:endParaRPr lang="en-US" sz="4800"/>
          </a:p>
          <a:p>
            <a:r>
              <a:rPr lang="en-US" dirty="0">
                <a:latin typeface="Helvetica"/>
                <a:cs typeface="Helvetica"/>
              </a:rPr>
              <a:t>Test Loss 1.1123</a:t>
            </a:r>
            <a:endParaRPr lang="en-US" sz="4800" dirty="0"/>
          </a:p>
          <a:p>
            <a:endParaRPr lang="en-US" sz="4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EF5BC-AD7B-1A78-ECD8-B2E9790C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890C-77FA-4541-9289-FA3CD07C0F13}" type="datetime1"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30DD9-6704-6D17-68F8-53D87364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C3BD-95ED-4DC1-1E12-524C99E1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A93219-1235-D5C1-1DDD-58BD1EC25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507" y="2059782"/>
            <a:ext cx="4872643" cy="383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0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0EB9-9ACC-9165-05CD-97A08BAF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E458E-ACC6-77FB-06C6-9100D75F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749" y="2739374"/>
            <a:ext cx="9956747" cy="38701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Angry 0.385437 0.414405 0.399396 </a:t>
            </a:r>
          </a:p>
          <a:p>
            <a:r>
              <a:rPr lang="en-US"/>
              <a:t>Disgust 0.600000 0.027027 0.051724 </a:t>
            </a:r>
          </a:p>
          <a:p>
            <a:r>
              <a:rPr lang="en-US"/>
              <a:t>Fear 0.361111 0.038086 0.068905 </a:t>
            </a:r>
          </a:p>
          <a:p>
            <a:r>
              <a:rPr lang="en-US" dirty="0"/>
              <a:t>Happy 0.730647 0.776776 0.753005 </a:t>
            </a:r>
            <a:endParaRPr lang="en-US"/>
          </a:p>
          <a:p>
            <a:r>
              <a:rPr lang="en-US" dirty="0"/>
              <a:t>Sad 0.445698 0.253408 0.323108 </a:t>
            </a:r>
            <a:endParaRPr lang="en-US"/>
          </a:p>
          <a:p>
            <a:r>
              <a:rPr lang="en-US" dirty="0"/>
              <a:t>Surprise 0.570255 0.752106 0.648677 </a:t>
            </a:r>
          </a:p>
          <a:p>
            <a:r>
              <a:rPr lang="en-US" dirty="0"/>
              <a:t>Neutral 0.372440 0.708029 0.488119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08C2A-1A69-BA81-89B5-C2520E4C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1F63-71C8-4B32-8DFB-21E07C9C4462}" type="datetime1"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82B9E-7EFF-3C90-7DA7-9B517E5C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4DA12-DE08-346F-6C58-F244EA1F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EE6AA-4B8B-B533-EB94-CB48F0B03C4B}"/>
              </a:ext>
            </a:extLst>
          </p:cNvPr>
          <p:cNvSpPr txBox="1"/>
          <p:nvPr/>
        </p:nvSpPr>
        <p:spPr>
          <a:xfrm>
            <a:off x="929481" y="2210594"/>
            <a:ext cx="47244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E3E3E3"/>
                </a:solidFill>
                <a:ea typeface="+mn-lt"/>
                <a:cs typeface="+mn-lt"/>
              </a:rPr>
              <a:t>Precision Recall f1-score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2264595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DylanVTI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Dylan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Dyl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CD0E21EA-FD0B-4FCD-9D95-B274E3CB7535}" vid="{F2F2D961-94DA-46D9-ABD7-77D6D5FB2C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DylanVTI</vt:lpstr>
      <vt:lpstr>Course Project Presentation DA312  </vt:lpstr>
      <vt:lpstr>Facial Emotion Recognition Using CNNs</vt:lpstr>
      <vt:lpstr>Dataset - FER2013</vt:lpstr>
      <vt:lpstr>Model Architecture</vt:lpstr>
      <vt:lpstr>Training</vt:lpstr>
      <vt:lpstr>Result &amp; Analysis</vt:lpstr>
      <vt:lpstr>Classification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80</cp:revision>
  <dcterms:created xsi:type="dcterms:W3CDTF">2025-04-21T04:54:05Z</dcterms:created>
  <dcterms:modified xsi:type="dcterms:W3CDTF">2025-04-22T11:24:47Z</dcterms:modified>
</cp:coreProperties>
</file>