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8" r:id="rId10"/>
    <p:sldId id="270" r:id="rId11"/>
    <p:sldId id="269" r:id="rId12"/>
    <p:sldId id="266" r:id="rId13"/>
    <p:sldId id="264" r:id="rId14"/>
    <p:sldId id="271" r:id="rId15"/>
    <p:sldId id="265"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5A3EC8-C2EE-D0EF-0BB8-7D11B4BF21FF}" v="1" dt="2024-12-12T21:13:35.704"/>
    <p1510:client id="{ADAC2CE6-D0EA-435F-AFBC-FF37F9C4C11D}" v="2" dt="2024-12-12T13:29:39.626"/>
    <p1510:client id="{BC51EFAF-42F8-C737-E6CC-FB0372A218BA}" v="1576" dt="2024-12-12T21:00:02.6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6A969-B9BB-47FE-94EF-A57A839CB588}" type="datetimeFigureOut">
              <a:rPr lang="fr-FR" smtClean="0"/>
              <a:t>13/12/2024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C2B20F-458F-4C37-B447-B3B2C90214B3}" type="slidenum">
              <a:rPr lang="fr-FR" smtClean="0"/>
              <a:t>‹N°›</a:t>
            </a:fld>
            <a:endParaRPr lang="fr-FR"/>
          </a:p>
        </p:txBody>
      </p:sp>
    </p:spTree>
    <p:extLst>
      <p:ext uri="{BB962C8B-B14F-4D97-AF65-F5344CB8AC3E}">
        <p14:creationId xmlns:p14="http://schemas.microsoft.com/office/powerpoint/2010/main" val="2432483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8C2B20F-458F-4C37-B447-B3B2C90214B3}" type="slidenum">
              <a:rPr lang="fr-FR" smtClean="0"/>
              <a:t>4</a:t>
            </a:fld>
            <a:endParaRPr lang="fr-FR"/>
          </a:p>
        </p:txBody>
      </p:sp>
    </p:spTree>
    <p:extLst>
      <p:ext uri="{BB962C8B-B14F-4D97-AF65-F5344CB8AC3E}">
        <p14:creationId xmlns:p14="http://schemas.microsoft.com/office/powerpoint/2010/main" val="3475862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1F7AE-4242-07CD-6846-57618F898CB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B55257E-46F7-C19D-F0D6-009D922B1F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54D8F00-77B4-2B47-1575-1E1987B397F9}"/>
              </a:ext>
            </a:extLst>
          </p:cNvPr>
          <p:cNvSpPr>
            <a:spLocks noGrp="1"/>
          </p:cNvSpPr>
          <p:nvPr>
            <p:ph type="dt" sz="half" idx="10"/>
          </p:nvPr>
        </p:nvSpPr>
        <p:spPr/>
        <p:txBody>
          <a:bodyPr/>
          <a:lstStyle/>
          <a:p>
            <a:fld id="{315D5F98-AF41-4738-8A7E-623688D6F218}" type="datetimeFigureOut">
              <a:rPr lang="fr-FR" smtClean="0"/>
              <a:t>13/12/2024</a:t>
            </a:fld>
            <a:endParaRPr lang="fr-FR"/>
          </a:p>
        </p:txBody>
      </p:sp>
      <p:sp>
        <p:nvSpPr>
          <p:cNvPr id="5" name="Espace réservé du pied de page 4">
            <a:extLst>
              <a:ext uri="{FF2B5EF4-FFF2-40B4-BE49-F238E27FC236}">
                <a16:creationId xmlns:a16="http://schemas.microsoft.com/office/drawing/2014/main" id="{FD470118-EEC4-7AB5-0EE7-584727FA2C3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EE974FE-A9E0-AA1D-6625-F3C0A84B40BF}"/>
              </a:ext>
            </a:extLst>
          </p:cNvPr>
          <p:cNvSpPr>
            <a:spLocks noGrp="1"/>
          </p:cNvSpPr>
          <p:nvPr>
            <p:ph type="sldNum" sz="quarter" idx="12"/>
          </p:nvPr>
        </p:nvSpPr>
        <p:spPr/>
        <p:txBody>
          <a:bodyPr/>
          <a:lstStyle/>
          <a:p>
            <a:fld id="{F71EB0A8-2085-4583-AC64-701E9E0C9E1C}" type="slidenum">
              <a:rPr lang="fr-FR" smtClean="0"/>
              <a:t>‹N°›</a:t>
            </a:fld>
            <a:endParaRPr lang="fr-FR"/>
          </a:p>
        </p:txBody>
      </p:sp>
    </p:spTree>
    <p:extLst>
      <p:ext uri="{BB962C8B-B14F-4D97-AF65-F5344CB8AC3E}">
        <p14:creationId xmlns:p14="http://schemas.microsoft.com/office/powerpoint/2010/main" val="355312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64A6DF-CACE-2C92-F917-50FEAD2BFA5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83DA496-2B99-8C49-33A4-80EEA04E6D5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1371FD-6FEF-B0B1-B6C9-22AFBFFB9F28}"/>
              </a:ext>
            </a:extLst>
          </p:cNvPr>
          <p:cNvSpPr>
            <a:spLocks noGrp="1"/>
          </p:cNvSpPr>
          <p:nvPr>
            <p:ph type="dt" sz="half" idx="10"/>
          </p:nvPr>
        </p:nvSpPr>
        <p:spPr/>
        <p:txBody>
          <a:bodyPr/>
          <a:lstStyle/>
          <a:p>
            <a:fld id="{315D5F98-AF41-4738-8A7E-623688D6F218}" type="datetimeFigureOut">
              <a:rPr lang="fr-FR" smtClean="0"/>
              <a:t>13/12/2024</a:t>
            </a:fld>
            <a:endParaRPr lang="fr-FR"/>
          </a:p>
        </p:txBody>
      </p:sp>
      <p:sp>
        <p:nvSpPr>
          <p:cNvPr id="5" name="Espace réservé du pied de page 4">
            <a:extLst>
              <a:ext uri="{FF2B5EF4-FFF2-40B4-BE49-F238E27FC236}">
                <a16:creationId xmlns:a16="http://schemas.microsoft.com/office/drawing/2014/main" id="{4866B1B9-0DDB-AADD-DE22-6EE701AFF8B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CAE668B-0F08-85FC-BF7F-5C43437EE228}"/>
              </a:ext>
            </a:extLst>
          </p:cNvPr>
          <p:cNvSpPr>
            <a:spLocks noGrp="1"/>
          </p:cNvSpPr>
          <p:nvPr>
            <p:ph type="sldNum" sz="quarter" idx="12"/>
          </p:nvPr>
        </p:nvSpPr>
        <p:spPr/>
        <p:txBody>
          <a:bodyPr/>
          <a:lstStyle/>
          <a:p>
            <a:fld id="{F71EB0A8-2085-4583-AC64-701E9E0C9E1C}" type="slidenum">
              <a:rPr lang="fr-FR" smtClean="0"/>
              <a:t>‹N°›</a:t>
            </a:fld>
            <a:endParaRPr lang="fr-FR"/>
          </a:p>
        </p:txBody>
      </p:sp>
    </p:spTree>
    <p:extLst>
      <p:ext uri="{BB962C8B-B14F-4D97-AF65-F5344CB8AC3E}">
        <p14:creationId xmlns:p14="http://schemas.microsoft.com/office/powerpoint/2010/main" val="11098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F59D469-680E-717F-296A-ABBDDEAFA0E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17A6869-2DD5-20FA-47B7-49B48E0322C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F95BBB3-4C92-82DF-11E0-0597919326B2}"/>
              </a:ext>
            </a:extLst>
          </p:cNvPr>
          <p:cNvSpPr>
            <a:spLocks noGrp="1"/>
          </p:cNvSpPr>
          <p:nvPr>
            <p:ph type="dt" sz="half" idx="10"/>
          </p:nvPr>
        </p:nvSpPr>
        <p:spPr/>
        <p:txBody>
          <a:bodyPr/>
          <a:lstStyle/>
          <a:p>
            <a:fld id="{315D5F98-AF41-4738-8A7E-623688D6F218}" type="datetimeFigureOut">
              <a:rPr lang="fr-FR" smtClean="0"/>
              <a:t>13/12/2024</a:t>
            </a:fld>
            <a:endParaRPr lang="fr-FR"/>
          </a:p>
        </p:txBody>
      </p:sp>
      <p:sp>
        <p:nvSpPr>
          <p:cNvPr id="5" name="Espace réservé du pied de page 4">
            <a:extLst>
              <a:ext uri="{FF2B5EF4-FFF2-40B4-BE49-F238E27FC236}">
                <a16:creationId xmlns:a16="http://schemas.microsoft.com/office/drawing/2014/main" id="{125E903F-E881-5409-DDB5-4C020A94EC6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A94BF9D-2788-45E9-FDF0-96654C90409C}"/>
              </a:ext>
            </a:extLst>
          </p:cNvPr>
          <p:cNvSpPr>
            <a:spLocks noGrp="1"/>
          </p:cNvSpPr>
          <p:nvPr>
            <p:ph type="sldNum" sz="quarter" idx="12"/>
          </p:nvPr>
        </p:nvSpPr>
        <p:spPr/>
        <p:txBody>
          <a:bodyPr/>
          <a:lstStyle/>
          <a:p>
            <a:fld id="{F71EB0A8-2085-4583-AC64-701E9E0C9E1C}" type="slidenum">
              <a:rPr lang="fr-FR" smtClean="0"/>
              <a:t>‹N°›</a:t>
            </a:fld>
            <a:endParaRPr lang="fr-FR"/>
          </a:p>
        </p:txBody>
      </p:sp>
    </p:spTree>
    <p:extLst>
      <p:ext uri="{BB962C8B-B14F-4D97-AF65-F5344CB8AC3E}">
        <p14:creationId xmlns:p14="http://schemas.microsoft.com/office/powerpoint/2010/main" val="106153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9FF2F0-DFC2-D57B-CE7F-EC4892E5F6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72CF291-2B91-0776-6A70-54A03FAB762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78F554D-88A0-5282-A023-813406D96F7D}"/>
              </a:ext>
            </a:extLst>
          </p:cNvPr>
          <p:cNvSpPr>
            <a:spLocks noGrp="1"/>
          </p:cNvSpPr>
          <p:nvPr>
            <p:ph type="dt" sz="half" idx="10"/>
          </p:nvPr>
        </p:nvSpPr>
        <p:spPr/>
        <p:txBody>
          <a:bodyPr/>
          <a:lstStyle/>
          <a:p>
            <a:fld id="{315D5F98-AF41-4738-8A7E-623688D6F218}" type="datetimeFigureOut">
              <a:rPr lang="fr-FR" smtClean="0"/>
              <a:t>13/12/2024</a:t>
            </a:fld>
            <a:endParaRPr lang="fr-FR"/>
          </a:p>
        </p:txBody>
      </p:sp>
      <p:sp>
        <p:nvSpPr>
          <p:cNvPr id="5" name="Espace réservé du pied de page 4">
            <a:extLst>
              <a:ext uri="{FF2B5EF4-FFF2-40B4-BE49-F238E27FC236}">
                <a16:creationId xmlns:a16="http://schemas.microsoft.com/office/drawing/2014/main" id="{BB54B40F-E628-54DE-07C2-13176BA5C30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B685B72-7605-4E67-BFFE-E840E4ADF27E}"/>
              </a:ext>
            </a:extLst>
          </p:cNvPr>
          <p:cNvSpPr>
            <a:spLocks noGrp="1"/>
          </p:cNvSpPr>
          <p:nvPr>
            <p:ph type="sldNum" sz="quarter" idx="12"/>
          </p:nvPr>
        </p:nvSpPr>
        <p:spPr/>
        <p:txBody>
          <a:bodyPr/>
          <a:lstStyle/>
          <a:p>
            <a:fld id="{F71EB0A8-2085-4583-AC64-701E9E0C9E1C}" type="slidenum">
              <a:rPr lang="fr-FR" smtClean="0"/>
              <a:t>‹N°›</a:t>
            </a:fld>
            <a:endParaRPr lang="fr-FR"/>
          </a:p>
        </p:txBody>
      </p:sp>
    </p:spTree>
    <p:extLst>
      <p:ext uri="{BB962C8B-B14F-4D97-AF65-F5344CB8AC3E}">
        <p14:creationId xmlns:p14="http://schemas.microsoft.com/office/powerpoint/2010/main" val="348359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5641A1-C0F6-EB2D-7CC5-F5AF4DD41AF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C83C4D6-E953-62A5-0C84-EF9B49878D7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EA8FAE2-E04A-32E9-CD3B-B725FB60A66A}"/>
              </a:ext>
            </a:extLst>
          </p:cNvPr>
          <p:cNvSpPr>
            <a:spLocks noGrp="1"/>
          </p:cNvSpPr>
          <p:nvPr>
            <p:ph type="dt" sz="half" idx="10"/>
          </p:nvPr>
        </p:nvSpPr>
        <p:spPr/>
        <p:txBody>
          <a:bodyPr/>
          <a:lstStyle/>
          <a:p>
            <a:fld id="{315D5F98-AF41-4738-8A7E-623688D6F218}" type="datetimeFigureOut">
              <a:rPr lang="fr-FR" smtClean="0"/>
              <a:t>13/12/2024</a:t>
            </a:fld>
            <a:endParaRPr lang="fr-FR"/>
          </a:p>
        </p:txBody>
      </p:sp>
      <p:sp>
        <p:nvSpPr>
          <p:cNvPr id="5" name="Espace réservé du pied de page 4">
            <a:extLst>
              <a:ext uri="{FF2B5EF4-FFF2-40B4-BE49-F238E27FC236}">
                <a16:creationId xmlns:a16="http://schemas.microsoft.com/office/drawing/2014/main" id="{3BD98CE1-B14F-6128-CDB4-170C2D97F5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CCBAA37-D0F1-4249-2F9B-07F3E50FB6D4}"/>
              </a:ext>
            </a:extLst>
          </p:cNvPr>
          <p:cNvSpPr>
            <a:spLocks noGrp="1"/>
          </p:cNvSpPr>
          <p:nvPr>
            <p:ph type="sldNum" sz="quarter" idx="12"/>
          </p:nvPr>
        </p:nvSpPr>
        <p:spPr/>
        <p:txBody>
          <a:bodyPr/>
          <a:lstStyle/>
          <a:p>
            <a:fld id="{F71EB0A8-2085-4583-AC64-701E9E0C9E1C}" type="slidenum">
              <a:rPr lang="fr-FR" smtClean="0"/>
              <a:t>‹N°›</a:t>
            </a:fld>
            <a:endParaRPr lang="fr-FR"/>
          </a:p>
        </p:txBody>
      </p:sp>
    </p:spTree>
    <p:extLst>
      <p:ext uri="{BB962C8B-B14F-4D97-AF65-F5344CB8AC3E}">
        <p14:creationId xmlns:p14="http://schemas.microsoft.com/office/powerpoint/2010/main" val="1603911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97927E-3C12-E2DA-15DC-263BE343B55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03451FF-7B7A-1BE3-BBC4-A753BD7F236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A717F7E-8BFF-2CFC-EAD5-43DA6EC5B06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5DF43EC-450E-5B33-9FDC-125B9C793A0E}"/>
              </a:ext>
            </a:extLst>
          </p:cNvPr>
          <p:cNvSpPr>
            <a:spLocks noGrp="1"/>
          </p:cNvSpPr>
          <p:nvPr>
            <p:ph type="dt" sz="half" idx="10"/>
          </p:nvPr>
        </p:nvSpPr>
        <p:spPr/>
        <p:txBody>
          <a:bodyPr/>
          <a:lstStyle/>
          <a:p>
            <a:fld id="{315D5F98-AF41-4738-8A7E-623688D6F218}" type="datetimeFigureOut">
              <a:rPr lang="fr-FR" smtClean="0"/>
              <a:t>13/12/2024</a:t>
            </a:fld>
            <a:endParaRPr lang="fr-FR"/>
          </a:p>
        </p:txBody>
      </p:sp>
      <p:sp>
        <p:nvSpPr>
          <p:cNvPr id="6" name="Espace réservé du pied de page 5">
            <a:extLst>
              <a:ext uri="{FF2B5EF4-FFF2-40B4-BE49-F238E27FC236}">
                <a16:creationId xmlns:a16="http://schemas.microsoft.com/office/drawing/2014/main" id="{D585D435-82DD-9839-58DB-9660CBAF67A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9558C81-EDD2-B4AB-68A1-E8B883949265}"/>
              </a:ext>
            </a:extLst>
          </p:cNvPr>
          <p:cNvSpPr>
            <a:spLocks noGrp="1"/>
          </p:cNvSpPr>
          <p:nvPr>
            <p:ph type="sldNum" sz="quarter" idx="12"/>
          </p:nvPr>
        </p:nvSpPr>
        <p:spPr/>
        <p:txBody>
          <a:bodyPr/>
          <a:lstStyle/>
          <a:p>
            <a:fld id="{F71EB0A8-2085-4583-AC64-701E9E0C9E1C}" type="slidenum">
              <a:rPr lang="fr-FR" smtClean="0"/>
              <a:t>‹N°›</a:t>
            </a:fld>
            <a:endParaRPr lang="fr-FR"/>
          </a:p>
        </p:txBody>
      </p:sp>
    </p:spTree>
    <p:extLst>
      <p:ext uri="{BB962C8B-B14F-4D97-AF65-F5344CB8AC3E}">
        <p14:creationId xmlns:p14="http://schemas.microsoft.com/office/powerpoint/2010/main" val="1525135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E49286-1058-6D1F-A8B1-02CC225B181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FA45141-F76A-8D48-C215-8046B2DA50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B1C5AC6-59AC-B74F-0FDB-1323D1BF6B4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992C208-2B66-58C9-9BB3-45EC3EEEC7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74295BC-B482-4B10-E655-054641F31DC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183D879-57C3-7F55-E244-F5E5263A4EE2}"/>
              </a:ext>
            </a:extLst>
          </p:cNvPr>
          <p:cNvSpPr>
            <a:spLocks noGrp="1"/>
          </p:cNvSpPr>
          <p:nvPr>
            <p:ph type="dt" sz="half" idx="10"/>
          </p:nvPr>
        </p:nvSpPr>
        <p:spPr/>
        <p:txBody>
          <a:bodyPr/>
          <a:lstStyle/>
          <a:p>
            <a:fld id="{315D5F98-AF41-4738-8A7E-623688D6F218}" type="datetimeFigureOut">
              <a:rPr lang="fr-FR" smtClean="0"/>
              <a:t>13/12/2024</a:t>
            </a:fld>
            <a:endParaRPr lang="fr-FR"/>
          </a:p>
        </p:txBody>
      </p:sp>
      <p:sp>
        <p:nvSpPr>
          <p:cNvPr id="8" name="Espace réservé du pied de page 7">
            <a:extLst>
              <a:ext uri="{FF2B5EF4-FFF2-40B4-BE49-F238E27FC236}">
                <a16:creationId xmlns:a16="http://schemas.microsoft.com/office/drawing/2014/main" id="{47E51FAE-70C7-8F8C-DBA2-84D2248DCA2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0FA8620-AD38-1659-9719-D7B5747229B7}"/>
              </a:ext>
            </a:extLst>
          </p:cNvPr>
          <p:cNvSpPr>
            <a:spLocks noGrp="1"/>
          </p:cNvSpPr>
          <p:nvPr>
            <p:ph type="sldNum" sz="quarter" idx="12"/>
          </p:nvPr>
        </p:nvSpPr>
        <p:spPr/>
        <p:txBody>
          <a:bodyPr/>
          <a:lstStyle/>
          <a:p>
            <a:fld id="{F71EB0A8-2085-4583-AC64-701E9E0C9E1C}" type="slidenum">
              <a:rPr lang="fr-FR" smtClean="0"/>
              <a:t>‹N°›</a:t>
            </a:fld>
            <a:endParaRPr lang="fr-FR"/>
          </a:p>
        </p:txBody>
      </p:sp>
    </p:spTree>
    <p:extLst>
      <p:ext uri="{BB962C8B-B14F-4D97-AF65-F5344CB8AC3E}">
        <p14:creationId xmlns:p14="http://schemas.microsoft.com/office/powerpoint/2010/main" val="314782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2A7B95-6E20-FE43-63C0-C7376825248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5DAC318-284C-40B4-894B-DF8B70CC0BB3}"/>
              </a:ext>
            </a:extLst>
          </p:cNvPr>
          <p:cNvSpPr>
            <a:spLocks noGrp="1"/>
          </p:cNvSpPr>
          <p:nvPr>
            <p:ph type="dt" sz="half" idx="10"/>
          </p:nvPr>
        </p:nvSpPr>
        <p:spPr/>
        <p:txBody>
          <a:bodyPr/>
          <a:lstStyle/>
          <a:p>
            <a:fld id="{315D5F98-AF41-4738-8A7E-623688D6F218}" type="datetimeFigureOut">
              <a:rPr lang="fr-FR" smtClean="0"/>
              <a:t>13/12/2024</a:t>
            </a:fld>
            <a:endParaRPr lang="fr-FR"/>
          </a:p>
        </p:txBody>
      </p:sp>
      <p:sp>
        <p:nvSpPr>
          <p:cNvPr id="4" name="Espace réservé du pied de page 3">
            <a:extLst>
              <a:ext uri="{FF2B5EF4-FFF2-40B4-BE49-F238E27FC236}">
                <a16:creationId xmlns:a16="http://schemas.microsoft.com/office/drawing/2014/main" id="{2A23173C-34D9-ABCE-DB24-64AF72532DA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FF8621A-3FF6-977F-9D7C-DB20B273DA2E}"/>
              </a:ext>
            </a:extLst>
          </p:cNvPr>
          <p:cNvSpPr>
            <a:spLocks noGrp="1"/>
          </p:cNvSpPr>
          <p:nvPr>
            <p:ph type="sldNum" sz="quarter" idx="12"/>
          </p:nvPr>
        </p:nvSpPr>
        <p:spPr/>
        <p:txBody>
          <a:bodyPr/>
          <a:lstStyle/>
          <a:p>
            <a:fld id="{F71EB0A8-2085-4583-AC64-701E9E0C9E1C}" type="slidenum">
              <a:rPr lang="fr-FR" smtClean="0"/>
              <a:t>‹N°›</a:t>
            </a:fld>
            <a:endParaRPr lang="fr-FR"/>
          </a:p>
        </p:txBody>
      </p:sp>
    </p:spTree>
    <p:extLst>
      <p:ext uri="{BB962C8B-B14F-4D97-AF65-F5344CB8AC3E}">
        <p14:creationId xmlns:p14="http://schemas.microsoft.com/office/powerpoint/2010/main" val="1803763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5EFE491-BC38-0844-B16D-83D7A85B669D}"/>
              </a:ext>
            </a:extLst>
          </p:cNvPr>
          <p:cNvSpPr>
            <a:spLocks noGrp="1"/>
          </p:cNvSpPr>
          <p:nvPr>
            <p:ph type="dt" sz="half" idx="10"/>
          </p:nvPr>
        </p:nvSpPr>
        <p:spPr/>
        <p:txBody>
          <a:bodyPr/>
          <a:lstStyle/>
          <a:p>
            <a:fld id="{315D5F98-AF41-4738-8A7E-623688D6F218}" type="datetimeFigureOut">
              <a:rPr lang="fr-FR" smtClean="0"/>
              <a:t>13/12/2024</a:t>
            </a:fld>
            <a:endParaRPr lang="fr-FR"/>
          </a:p>
        </p:txBody>
      </p:sp>
      <p:sp>
        <p:nvSpPr>
          <p:cNvPr id="3" name="Espace réservé du pied de page 2">
            <a:extLst>
              <a:ext uri="{FF2B5EF4-FFF2-40B4-BE49-F238E27FC236}">
                <a16:creationId xmlns:a16="http://schemas.microsoft.com/office/drawing/2014/main" id="{17C42DE8-DFBE-06D3-8E34-C914983CCD5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A822DF3-CF08-9F45-33C8-F4B98F4DC818}"/>
              </a:ext>
            </a:extLst>
          </p:cNvPr>
          <p:cNvSpPr>
            <a:spLocks noGrp="1"/>
          </p:cNvSpPr>
          <p:nvPr>
            <p:ph type="sldNum" sz="quarter" idx="12"/>
          </p:nvPr>
        </p:nvSpPr>
        <p:spPr/>
        <p:txBody>
          <a:bodyPr/>
          <a:lstStyle/>
          <a:p>
            <a:fld id="{F71EB0A8-2085-4583-AC64-701E9E0C9E1C}" type="slidenum">
              <a:rPr lang="fr-FR" smtClean="0"/>
              <a:t>‹N°›</a:t>
            </a:fld>
            <a:endParaRPr lang="fr-FR"/>
          </a:p>
        </p:txBody>
      </p:sp>
    </p:spTree>
    <p:extLst>
      <p:ext uri="{BB962C8B-B14F-4D97-AF65-F5344CB8AC3E}">
        <p14:creationId xmlns:p14="http://schemas.microsoft.com/office/powerpoint/2010/main" val="626266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E6B8F8-12A5-622F-D931-55DE013DF7A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0C506F5-C32A-0E44-E169-F17B756F6B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DE4C5A5-2669-EA0D-429A-6EEE5AB65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97D9DA-A4B7-63A2-03E7-80541C4C8944}"/>
              </a:ext>
            </a:extLst>
          </p:cNvPr>
          <p:cNvSpPr>
            <a:spLocks noGrp="1"/>
          </p:cNvSpPr>
          <p:nvPr>
            <p:ph type="dt" sz="half" idx="10"/>
          </p:nvPr>
        </p:nvSpPr>
        <p:spPr/>
        <p:txBody>
          <a:bodyPr/>
          <a:lstStyle/>
          <a:p>
            <a:fld id="{315D5F98-AF41-4738-8A7E-623688D6F218}" type="datetimeFigureOut">
              <a:rPr lang="fr-FR" smtClean="0"/>
              <a:t>13/12/2024</a:t>
            </a:fld>
            <a:endParaRPr lang="fr-FR"/>
          </a:p>
        </p:txBody>
      </p:sp>
      <p:sp>
        <p:nvSpPr>
          <p:cNvPr id="6" name="Espace réservé du pied de page 5">
            <a:extLst>
              <a:ext uri="{FF2B5EF4-FFF2-40B4-BE49-F238E27FC236}">
                <a16:creationId xmlns:a16="http://schemas.microsoft.com/office/drawing/2014/main" id="{BF4C28E1-D85E-F16B-666F-4A10DF974D1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4D9CC01-5A9B-AD24-FCE3-F6DC5CE4659A}"/>
              </a:ext>
            </a:extLst>
          </p:cNvPr>
          <p:cNvSpPr>
            <a:spLocks noGrp="1"/>
          </p:cNvSpPr>
          <p:nvPr>
            <p:ph type="sldNum" sz="quarter" idx="12"/>
          </p:nvPr>
        </p:nvSpPr>
        <p:spPr/>
        <p:txBody>
          <a:bodyPr/>
          <a:lstStyle/>
          <a:p>
            <a:fld id="{F71EB0A8-2085-4583-AC64-701E9E0C9E1C}" type="slidenum">
              <a:rPr lang="fr-FR" smtClean="0"/>
              <a:t>‹N°›</a:t>
            </a:fld>
            <a:endParaRPr lang="fr-FR"/>
          </a:p>
        </p:txBody>
      </p:sp>
    </p:spTree>
    <p:extLst>
      <p:ext uri="{BB962C8B-B14F-4D97-AF65-F5344CB8AC3E}">
        <p14:creationId xmlns:p14="http://schemas.microsoft.com/office/powerpoint/2010/main" val="2443461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8260D7-F412-5A1C-E263-50CA1788AAD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D2C1580-4FD2-2567-B6A2-3902E3BA4F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B80E0DF-845F-A06D-9C3F-14BD74CA54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3B9DD36-F159-F80A-344A-5DCB18E3103F}"/>
              </a:ext>
            </a:extLst>
          </p:cNvPr>
          <p:cNvSpPr>
            <a:spLocks noGrp="1"/>
          </p:cNvSpPr>
          <p:nvPr>
            <p:ph type="dt" sz="half" idx="10"/>
          </p:nvPr>
        </p:nvSpPr>
        <p:spPr/>
        <p:txBody>
          <a:bodyPr/>
          <a:lstStyle/>
          <a:p>
            <a:fld id="{315D5F98-AF41-4738-8A7E-623688D6F218}" type="datetimeFigureOut">
              <a:rPr lang="fr-FR" smtClean="0"/>
              <a:t>13/12/2024</a:t>
            </a:fld>
            <a:endParaRPr lang="fr-FR"/>
          </a:p>
        </p:txBody>
      </p:sp>
      <p:sp>
        <p:nvSpPr>
          <p:cNvPr id="6" name="Espace réservé du pied de page 5">
            <a:extLst>
              <a:ext uri="{FF2B5EF4-FFF2-40B4-BE49-F238E27FC236}">
                <a16:creationId xmlns:a16="http://schemas.microsoft.com/office/drawing/2014/main" id="{79D1170E-080E-4119-4596-9FD1839E008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999850C-ADFF-F171-48D2-CCE9856336C1}"/>
              </a:ext>
            </a:extLst>
          </p:cNvPr>
          <p:cNvSpPr>
            <a:spLocks noGrp="1"/>
          </p:cNvSpPr>
          <p:nvPr>
            <p:ph type="sldNum" sz="quarter" idx="12"/>
          </p:nvPr>
        </p:nvSpPr>
        <p:spPr/>
        <p:txBody>
          <a:bodyPr/>
          <a:lstStyle/>
          <a:p>
            <a:fld id="{F71EB0A8-2085-4583-AC64-701E9E0C9E1C}" type="slidenum">
              <a:rPr lang="fr-FR" smtClean="0"/>
              <a:t>‹N°›</a:t>
            </a:fld>
            <a:endParaRPr lang="fr-FR"/>
          </a:p>
        </p:txBody>
      </p:sp>
    </p:spTree>
    <p:extLst>
      <p:ext uri="{BB962C8B-B14F-4D97-AF65-F5344CB8AC3E}">
        <p14:creationId xmlns:p14="http://schemas.microsoft.com/office/powerpoint/2010/main" val="394396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7AE9A5B-F4C3-3856-2D83-F2FD3769C1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9218F9B-E7C5-6099-785A-B81D8F8E7F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D9A636E-F058-FD39-B946-F5E7B9FB24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15D5F98-AF41-4738-8A7E-623688D6F218}" type="datetimeFigureOut">
              <a:rPr lang="fr-FR" smtClean="0"/>
              <a:t>13/12/2024</a:t>
            </a:fld>
            <a:endParaRPr lang="fr-FR"/>
          </a:p>
        </p:txBody>
      </p:sp>
      <p:sp>
        <p:nvSpPr>
          <p:cNvPr id="5" name="Espace réservé du pied de page 4">
            <a:extLst>
              <a:ext uri="{FF2B5EF4-FFF2-40B4-BE49-F238E27FC236}">
                <a16:creationId xmlns:a16="http://schemas.microsoft.com/office/drawing/2014/main" id="{52064E59-C75E-6695-873F-9AFEA18BEB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ACFCD7D-DF8C-D32C-2E3A-3C4B3781F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1EB0A8-2085-4583-AC64-701E9E0C9E1C}" type="slidenum">
              <a:rPr lang="fr-FR" smtClean="0"/>
              <a:t>‹N°›</a:t>
            </a:fld>
            <a:endParaRPr lang="fr-FR"/>
          </a:p>
        </p:txBody>
      </p:sp>
    </p:spTree>
    <p:extLst>
      <p:ext uri="{BB962C8B-B14F-4D97-AF65-F5344CB8AC3E}">
        <p14:creationId xmlns:p14="http://schemas.microsoft.com/office/powerpoint/2010/main" val="2184876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axel.chavand@ipsa.fr" TargetMode="External"/><Relationship Id="rId2" Type="http://schemas.openxmlformats.org/officeDocument/2006/relationships/hyperlink" Target="mailto:merin.sallami@ipsa.f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 3" descr="Une image contenant cercle&#10;&#10;Description générée automatiquement">
            <a:extLst>
              <a:ext uri="{FF2B5EF4-FFF2-40B4-BE49-F238E27FC236}">
                <a16:creationId xmlns:a16="http://schemas.microsoft.com/office/drawing/2014/main" id="{94DB87F6-F508-119C-D481-03F0FA27156E}"/>
              </a:ext>
            </a:extLst>
          </p:cNvPr>
          <p:cNvPicPr>
            <a:picLocks noChangeAspect="1"/>
          </p:cNvPicPr>
          <p:nvPr/>
        </p:nvPicPr>
        <p:blipFill>
          <a:blip r:embed="rId2">
            <a:alphaModFix amt="40000"/>
          </a:blip>
          <a:srcRect t="5659" b="14836"/>
          <a:stretch/>
        </p:blipFill>
        <p:spPr>
          <a:xfrm>
            <a:off x="2722553" y="1143010"/>
            <a:ext cx="12191980" cy="6857990"/>
          </a:xfrm>
          <a:prstGeom prst="rect">
            <a:avLst/>
          </a:prstGeom>
        </p:spPr>
      </p:pic>
      <p:sp>
        <p:nvSpPr>
          <p:cNvPr id="2" name="Titre 1">
            <a:extLst>
              <a:ext uri="{FF2B5EF4-FFF2-40B4-BE49-F238E27FC236}">
                <a16:creationId xmlns:a16="http://schemas.microsoft.com/office/drawing/2014/main" id="{9EA84120-8EB4-6549-4DBA-8446C87DBA52}"/>
              </a:ext>
            </a:extLst>
          </p:cNvPr>
          <p:cNvSpPr>
            <a:spLocks noGrp="1"/>
          </p:cNvSpPr>
          <p:nvPr>
            <p:ph type="ctrTitle"/>
          </p:nvPr>
        </p:nvSpPr>
        <p:spPr>
          <a:xfrm>
            <a:off x="137886" y="-961571"/>
            <a:ext cx="10261600" cy="3564869"/>
          </a:xfrm>
        </p:spPr>
        <p:txBody>
          <a:bodyPr>
            <a:normAutofit/>
          </a:bodyPr>
          <a:lstStyle/>
          <a:p>
            <a:pPr algn="l"/>
            <a:r>
              <a:rPr lang="fr-FR" sz="8100">
                <a:ln w="22225">
                  <a:solidFill>
                    <a:schemeClr val="tx1"/>
                  </a:solidFill>
                  <a:miter lim="800000"/>
                </a:ln>
                <a:noFill/>
              </a:rPr>
              <a:t>Projet : MAFR</a:t>
            </a:r>
            <a:br>
              <a:rPr lang="fr-FR" sz="8100">
                <a:ln w="22225">
                  <a:solidFill>
                    <a:schemeClr val="tx1"/>
                  </a:solidFill>
                  <a:miter lim="800000"/>
                </a:ln>
              </a:rPr>
            </a:br>
            <a:r>
              <a:rPr lang="fr-FR" sz="8100">
                <a:ln w="22225">
                  <a:solidFill>
                    <a:schemeClr val="tx1"/>
                  </a:solidFill>
                  <a:miter lim="800000"/>
                </a:ln>
                <a:noFill/>
              </a:rPr>
              <a:t>MerinAxelFlightRadar</a:t>
            </a:r>
            <a:endParaRPr lang="fr-FR" sz="8100">
              <a:ln w="22225">
                <a:solidFill>
                  <a:prstClr val="white"/>
                </a:solidFill>
                <a:miter lim="800000"/>
              </a:ln>
            </a:endParaRPr>
          </a:p>
        </p:txBody>
      </p:sp>
      <p:sp>
        <p:nvSpPr>
          <p:cNvPr id="3" name="Sous-titre 2">
            <a:extLst>
              <a:ext uri="{FF2B5EF4-FFF2-40B4-BE49-F238E27FC236}">
                <a16:creationId xmlns:a16="http://schemas.microsoft.com/office/drawing/2014/main" id="{CBDE284B-6E8A-D973-DD23-29ADB8B89470}"/>
              </a:ext>
            </a:extLst>
          </p:cNvPr>
          <p:cNvSpPr>
            <a:spLocks noGrp="1"/>
          </p:cNvSpPr>
          <p:nvPr>
            <p:ph type="subTitle" idx="1"/>
          </p:nvPr>
        </p:nvSpPr>
        <p:spPr>
          <a:xfrm>
            <a:off x="965200" y="4572002"/>
            <a:ext cx="10261600" cy="1202995"/>
          </a:xfrm>
        </p:spPr>
        <p:txBody>
          <a:bodyPr vert="horz" lIns="91440" tIns="45720" rIns="91440" bIns="45720" rtlCol="0" anchor="t">
            <a:normAutofit/>
          </a:bodyPr>
          <a:lstStyle/>
          <a:p>
            <a:pPr algn="l"/>
            <a:r>
              <a:rPr lang="fr-FR" sz="2000"/>
              <a:t>GP111-Grand Projet         M.ROSARIO                 </a:t>
            </a:r>
          </a:p>
          <a:p>
            <a:pPr algn="l"/>
            <a:r>
              <a:rPr lang="fr-FR" sz="2000"/>
              <a:t>13/12/2024</a:t>
            </a:r>
          </a:p>
          <a:p>
            <a:pPr algn="l"/>
            <a:r>
              <a:rPr lang="fr-FR" sz="2000" err="1"/>
              <a:t>Chavand</a:t>
            </a:r>
            <a:r>
              <a:rPr lang="fr-FR" sz="2000"/>
              <a:t> Axel et </a:t>
            </a:r>
            <a:r>
              <a:rPr lang="fr-FR" sz="2000" err="1"/>
              <a:t>Sallami</a:t>
            </a:r>
            <a:r>
              <a:rPr lang="fr-FR" sz="2000"/>
              <a:t> </a:t>
            </a:r>
            <a:r>
              <a:rPr lang="fr-FR" sz="2000" err="1"/>
              <a:t>Merin</a:t>
            </a:r>
            <a:endParaRPr lang="fr-FR" sz="2000"/>
          </a:p>
        </p:txBody>
      </p:sp>
    </p:spTree>
    <p:extLst>
      <p:ext uri="{BB962C8B-B14F-4D97-AF65-F5344CB8AC3E}">
        <p14:creationId xmlns:p14="http://schemas.microsoft.com/office/powerpoint/2010/main" val="76037861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4C3950A-B739-7138-0F61-CE72255C2008}"/>
              </a:ext>
            </a:extLst>
          </p:cNvPr>
          <p:cNvSpPr txBox="1"/>
          <p:nvPr/>
        </p:nvSpPr>
        <p:spPr>
          <a:xfrm>
            <a:off x="468086" y="228600"/>
            <a:ext cx="9525000" cy="723275"/>
          </a:xfrm>
          <a:prstGeom prst="rect">
            <a:avLst/>
          </a:prstGeom>
          <a:noFill/>
        </p:spPr>
        <p:txBody>
          <a:bodyPr wrap="square" rtlCol="0">
            <a:spAutoFit/>
          </a:bodyPr>
          <a:lstStyle/>
          <a:p>
            <a:r>
              <a:rPr lang="fr-FR" sz="4100" dirty="0">
                <a:solidFill>
                  <a:schemeClr val="bg1"/>
                </a:solidFill>
              </a:rPr>
              <a:t>Structure du programme Python :</a:t>
            </a:r>
          </a:p>
        </p:txBody>
      </p:sp>
      <p:sp>
        <p:nvSpPr>
          <p:cNvPr id="5" name="Rectangle 4">
            <a:extLst>
              <a:ext uri="{FF2B5EF4-FFF2-40B4-BE49-F238E27FC236}">
                <a16:creationId xmlns:a16="http://schemas.microsoft.com/office/drawing/2014/main" id="{8FC4E90F-7491-C666-E85B-91F3760F5B4F}"/>
              </a:ext>
            </a:extLst>
          </p:cNvPr>
          <p:cNvSpPr/>
          <p:nvPr/>
        </p:nvSpPr>
        <p:spPr>
          <a:xfrm>
            <a:off x="4932897" y="3520826"/>
            <a:ext cx="1785258" cy="6640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Interface.py</a:t>
            </a:r>
          </a:p>
        </p:txBody>
      </p:sp>
      <p:sp>
        <p:nvSpPr>
          <p:cNvPr id="6" name="Rectangle 5">
            <a:extLst>
              <a:ext uri="{FF2B5EF4-FFF2-40B4-BE49-F238E27FC236}">
                <a16:creationId xmlns:a16="http://schemas.microsoft.com/office/drawing/2014/main" id="{FE1AEE6A-F168-6224-87B4-B6AC609651E0}"/>
              </a:ext>
            </a:extLst>
          </p:cNvPr>
          <p:cNvSpPr/>
          <p:nvPr/>
        </p:nvSpPr>
        <p:spPr>
          <a:xfrm>
            <a:off x="-68298" y="5572430"/>
            <a:ext cx="1719942" cy="5878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mail.py</a:t>
            </a:r>
          </a:p>
        </p:txBody>
      </p:sp>
      <p:sp>
        <p:nvSpPr>
          <p:cNvPr id="7" name="Rectangle 6">
            <a:extLst>
              <a:ext uri="{FF2B5EF4-FFF2-40B4-BE49-F238E27FC236}">
                <a16:creationId xmlns:a16="http://schemas.microsoft.com/office/drawing/2014/main" id="{8922659E-6EE0-9AAA-F126-5FE66B974FC9}"/>
              </a:ext>
            </a:extLst>
          </p:cNvPr>
          <p:cNvSpPr/>
          <p:nvPr/>
        </p:nvSpPr>
        <p:spPr>
          <a:xfrm>
            <a:off x="2775856" y="5507116"/>
            <a:ext cx="2852058" cy="7184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requetteBaseDonnees.py</a:t>
            </a:r>
          </a:p>
        </p:txBody>
      </p:sp>
      <p:sp>
        <p:nvSpPr>
          <p:cNvPr id="8" name="Rectangle 7">
            <a:extLst>
              <a:ext uri="{FF2B5EF4-FFF2-40B4-BE49-F238E27FC236}">
                <a16:creationId xmlns:a16="http://schemas.microsoft.com/office/drawing/2014/main" id="{0C2381F6-2EB0-CD89-1D42-46B191BB5A11}"/>
              </a:ext>
            </a:extLst>
          </p:cNvPr>
          <p:cNvSpPr/>
          <p:nvPr/>
        </p:nvSpPr>
        <p:spPr>
          <a:xfrm>
            <a:off x="9710057" y="5507116"/>
            <a:ext cx="2481943" cy="5878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pdf.py</a:t>
            </a:r>
          </a:p>
        </p:txBody>
      </p:sp>
      <p:sp>
        <p:nvSpPr>
          <p:cNvPr id="9" name="Rectangle 8">
            <a:extLst>
              <a:ext uri="{FF2B5EF4-FFF2-40B4-BE49-F238E27FC236}">
                <a16:creationId xmlns:a16="http://schemas.microsoft.com/office/drawing/2014/main" id="{1F397F8A-A522-FCBD-4449-F1319A8A8EAC}"/>
              </a:ext>
            </a:extLst>
          </p:cNvPr>
          <p:cNvSpPr/>
          <p:nvPr/>
        </p:nvSpPr>
        <p:spPr>
          <a:xfrm>
            <a:off x="6242956" y="5464628"/>
            <a:ext cx="2852058" cy="7184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requetteOpenSky.py</a:t>
            </a:r>
          </a:p>
        </p:txBody>
      </p:sp>
      <p:cxnSp>
        <p:nvCxnSpPr>
          <p:cNvPr id="3" name="Connecteur droit avec flèche 2">
            <a:extLst>
              <a:ext uri="{FF2B5EF4-FFF2-40B4-BE49-F238E27FC236}">
                <a16:creationId xmlns:a16="http://schemas.microsoft.com/office/drawing/2014/main" id="{3B0528E4-8BE7-3090-9E40-5EF91A692FAB}"/>
              </a:ext>
            </a:extLst>
          </p:cNvPr>
          <p:cNvCxnSpPr/>
          <p:nvPr/>
        </p:nvCxnSpPr>
        <p:spPr>
          <a:xfrm flipV="1">
            <a:off x="1297858" y="4070555"/>
            <a:ext cx="3775587" cy="1501877"/>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Connecteur droit avec flèche 11">
            <a:extLst>
              <a:ext uri="{FF2B5EF4-FFF2-40B4-BE49-F238E27FC236}">
                <a16:creationId xmlns:a16="http://schemas.microsoft.com/office/drawing/2014/main" id="{F341B485-0DD8-6424-3975-0F7D95A1252D}"/>
              </a:ext>
            </a:extLst>
          </p:cNvPr>
          <p:cNvCxnSpPr>
            <a:stCxn id="7" idx="0"/>
          </p:cNvCxnSpPr>
          <p:nvPr/>
        </p:nvCxnSpPr>
        <p:spPr>
          <a:xfrm flipV="1">
            <a:off x="4201885" y="4095047"/>
            <a:ext cx="1028701" cy="1412069"/>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Connecteur droit avec flèche 15">
            <a:extLst>
              <a:ext uri="{FF2B5EF4-FFF2-40B4-BE49-F238E27FC236}">
                <a16:creationId xmlns:a16="http://schemas.microsoft.com/office/drawing/2014/main" id="{41498D32-E92A-8A24-167B-0C2AA44D90A0}"/>
              </a:ext>
            </a:extLst>
          </p:cNvPr>
          <p:cNvCxnSpPr/>
          <p:nvPr/>
        </p:nvCxnSpPr>
        <p:spPr>
          <a:xfrm flipH="1" flipV="1">
            <a:off x="5949045" y="4070555"/>
            <a:ext cx="1061355" cy="1394073"/>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necteur droit avec flèche 18">
            <a:extLst>
              <a:ext uri="{FF2B5EF4-FFF2-40B4-BE49-F238E27FC236}">
                <a16:creationId xmlns:a16="http://schemas.microsoft.com/office/drawing/2014/main" id="{AA7D52DD-4C1A-1533-1A7B-442CCAAA967A}"/>
              </a:ext>
            </a:extLst>
          </p:cNvPr>
          <p:cNvCxnSpPr/>
          <p:nvPr/>
        </p:nvCxnSpPr>
        <p:spPr>
          <a:xfrm flipH="1" flipV="1">
            <a:off x="6494999" y="4095047"/>
            <a:ext cx="3612385" cy="1412069"/>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0" name="ZoneTexte 19">
            <a:extLst>
              <a:ext uri="{FF2B5EF4-FFF2-40B4-BE49-F238E27FC236}">
                <a16:creationId xmlns:a16="http://schemas.microsoft.com/office/drawing/2014/main" id="{50A77E27-C910-CCC6-040C-39A5B6659AF6}"/>
              </a:ext>
            </a:extLst>
          </p:cNvPr>
          <p:cNvSpPr txBox="1"/>
          <p:nvPr/>
        </p:nvSpPr>
        <p:spPr>
          <a:xfrm>
            <a:off x="7668985" y="1297858"/>
            <a:ext cx="3716770" cy="2308324"/>
          </a:xfrm>
          <a:prstGeom prst="rect">
            <a:avLst/>
          </a:prstGeom>
          <a:noFill/>
        </p:spPr>
        <p:txBody>
          <a:bodyPr wrap="square" rtlCol="0">
            <a:spAutoFit/>
          </a:bodyPr>
          <a:lstStyle/>
          <a:p>
            <a:r>
              <a:rPr lang="fr-FR" dirty="0">
                <a:solidFill>
                  <a:schemeClr val="bg1"/>
                </a:solidFill>
              </a:rPr>
              <a:t>Dans le fichier Interface.py, on retrouve uniquement des fonctions, C’est également lui qui va exécuter les actions et appeler les fonctions présentent dans d’autres modules. Il permet de faire le lien entre tous les modules et liés les différentes fonctionnalités, </a:t>
            </a:r>
          </a:p>
        </p:txBody>
      </p:sp>
    </p:spTree>
    <p:extLst>
      <p:ext uri="{BB962C8B-B14F-4D97-AF65-F5344CB8AC3E}">
        <p14:creationId xmlns:p14="http://schemas.microsoft.com/office/powerpoint/2010/main" val="1943347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8368470F-7898-C396-2FE4-C1F5B03A1C2A}"/>
              </a:ext>
            </a:extLst>
          </p:cNvPr>
          <p:cNvSpPr txBox="1"/>
          <p:nvPr/>
        </p:nvSpPr>
        <p:spPr>
          <a:xfrm>
            <a:off x="168553" y="47397"/>
            <a:ext cx="8469086" cy="723275"/>
          </a:xfrm>
          <a:prstGeom prst="rect">
            <a:avLst/>
          </a:prstGeom>
          <a:noFill/>
        </p:spPr>
        <p:txBody>
          <a:bodyPr wrap="square" rtlCol="0">
            <a:spAutoFit/>
          </a:bodyPr>
          <a:lstStyle/>
          <a:p>
            <a:r>
              <a:rPr lang="fr-FR" sz="4100" dirty="0">
                <a:solidFill>
                  <a:schemeClr val="bg1"/>
                </a:solidFill>
              </a:rPr>
              <a:t>Fonctions et description :</a:t>
            </a:r>
          </a:p>
        </p:txBody>
      </p:sp>
      <p:sp>
        <p:nvSpPr>
          <p:cNvPr id="2" name="ZoneTexte 1">
            <a:extLst>
              <a:ext uri="{FF2B5EF4-FFF2-40B4-BE49-F238E27FC236}">
                <a16:creationId xmlns:a16="http://schemas.microsoft.com/office/drawing/2014/main" id="{6CFBD193-F57A-8617-AF68-0D0E67611CF5}"/>
              </a:ext>
            </a:extLst>
          </p:cNvPr>
          <p:cNvSpPr txBox="1"/>
          <p:nvPr/>
        </p:nvSpPr>
        <p:spPr>
          <a:xfrm>
            <a:off x="386080" y="833120"/>
            <a:ext cx="4866640" cy="1754326"/>
          </a:xfrm>
          <a:prstGeom prst="rect">
            <a:avLst/>
          </a:prstGeom>
          <a:noFill/>
        </p:spPr>
        <p:txBody>
          <a:bodyPr wrap="square" rtlCol="0">
            <a:spAutoFit/>
          </a:bodyPr>
          <a:lstStyle/>
          <a:p>
            <a:r>
              <a:rPr lang="fr-FR" dirty="0">
                <a:solidFill>
                  <a:schemeClr val="bg1"/>
                </a:solidFill>
              </a:rPr>
              <a:t>La fonction </a:t>
            </a:r>
            <a:r>
              <a:rPr lang="fr-FR" b="0" dirty="0" err="1">
                <a:solidFill>
                  <a:schemeClr val="bg1"/>
                </a:solidFill>
                <a:effectLst/>
              </a:rPr>
              <a:t>debut_programme</a:t>
            </a:r>
            <a:r>
              <a:rPr lang="fr-FR" dirty="0">
                <a:solidFill>
                  <a:schemeClr val="bg1"/>
                </a:solidFill>
              </a:rPr>
              <a:t> dans le fichier Interface.py</a:t>
            </a:r>
            <a:endParaRPr lang="fr-FR" b="0" dirty="0">
              <a:solidFill>
                <a:schemeClr val="bg1"/>
              </a:solidFill>
              <a:effectLst/>
            </a:endParaRPr>
          </a:p>
          <a:p>
            <a:r>
              <a:rPr lang="fr-FR" dirty="0">
                <a:solidFill>
                  <a:schemeClr val="bg1"/>
                </a:solidFill>
              </a:rPr>
              <a:t>Lance le programme et initialise la page principale et charge dans des variables les autres pages en .</a:t>
            </a:r>
            <a:r>
              <a:rPr lang="fr-FR" dirty="0" err="1">
                <a:solidFill>
                  <a:schemeClr val="bg1"/>
                </a:solidFill>
              </a:rPr>
              <a:t>ui</a:t>
            </a:r>
            <a:endParaRPr lang="fr-FR" dirty="0">
              <a:solidFill>
                <a:schemeClr val="bg1"/>
              </a:solidFill>
            </a:endParaRPr>
          </a:p>
          <a:p>
            <a:r>
              <a:rPr lang="fr-FR" dirty="0">
                <a:solidFill>
                  <a:schemeClr val="bg1"/>
                </a:solidFill>
              </a:rPr>
              <a:t> </a:t>
            </a:r>
            <a:endParaRPr lang="fr-FR" b="0" dirty="0">
              <a:solidFill>
                <a:schemeClr val="bg1"/>
              </a:solidFill>
              <a:effectLst/>
              <a:latin typeface="Consolas" panose="020B0609020204030204" pitchFamily="49" charset="0"/>
            </a:endParaRPr>
          </a:p>
        </p:txBody>
      </p:sp>
      <p:pic>
        <p:nvPicPr>
          <p:cNvPr id="5" name="Image 4">
            <a:extLst>
              <a:ext uri="{FF2B5EF4-FFF2-40B4-BE49-F238E27FC236}">
                <a16:creationId xmlns:a16="http://schemas.microsoft.com/office/drawing/2014/main" id="{D34705F7-E2E8-1C8E-E4F0-25B9260ADDE7}"/>
              </a:ext>
            </a:extLst>
          </p:cNvPr>
          <p:cNvPicPr>
            <a:picLocks noChangeAspect="1"/>
          </p:cNvPicPr>
          <p:nvPr/>
        </p:nvPicPr>
        <p:blipFill>
          <a:blip r:embed="rId2"/>
          <a:stretch>
            <a:fillRect/>
          </a:stretch>
        </p:blipFill>
        <p:spPr>
          <a:xfrm>
            <a:off x="82317" y="5441739"/>
            <a:ext cx="4364596" cy="785723"/>
          </a:xfrm>
          <a:prstGeom prst="rect">
            <a:avLst/>
          </a:prstGeom>
        </p:spPr>
      </p:pic>
      <p:sp>
        <p:nvSpPr>
          <p:cNvPr id="3" name="ZoneTexte 2">
            <a:extLst>
              <a:ext uri="{FF2B5EF4-FFF2-40B4-BE49-F238E27FC236}">
                <a16:creationId xmlns:a16="http://schemas.microsoft.com/office/drawing/2014/main" id="{7460DC14-7D23-E407-8EE7-98ECFF0ABF0B}"/>
              </a:ext>
            </a:extLst>
          </p:cNvPr>
          <p:cNvSpPr txBox="1"/>
          <p:nvPr/>
        </p:nvSpPr>
        <p:spPr>
          <a:xfrm>
            <a:off x="6868160" y="729129"/>
            <a:ext cx="4689987" cy="1200329"/>
          </a:xfrm>
          <a:prstGeom prst="rect">
            <a:avLst/>
          </a:prstGeom>
          <a:noFill/>
        </p:spPr>
        <p:txBody>
          <a:bodyPr wrap="square" rtlCol="0">
            <a:spAutoFit/>
          </a:bodyPr>
          <a:lstStyle/>
          <a:p>
            <a:r>
              <a:rPr lang="fr-FR" dirty="0">
                <a:solidFill>
                  <a:schemeClr val="bg1"/>
                </a:solidFill>
              </a:rPr>
              <a:t>La fonction </a:t>
            </a:r>
            <a:r>
              <a:rPr lang="fr-FR" dirty="0" err="1">
                <a:solidFill>
                  <a:schemeClr val="bg1"/>
                </a:solidFill>
              </a:rPr>
              <a:t>getTousUtilisateurs</a:t>
            </a:r>
            <a:r>
              <a:rPr lang="fr-FR" dirty="0">
                <a:solidFill>
                  <a:schemeClr val="bg1"/>
                </a:solidFill>
              </a:rPr>
              <a:t> dans le fichier requetteBaseDonnees.py permet de récupérer l’ensembles  des données qui sont stockées</a:t>
            </a:r>
          </a:p>
        </p:txBody>
      </p:sp>
      <p:pic>
        <p:nvPicPr>
          <p:cNvPr id="9" name="Image 8">
            <a:extLst>
              <a:ext uri="{FF2B5EF4-FFF2-40B4-BE49-F238E27FC236}">
                <a16:creationId xmlns:a16="http://schemas.microsoft.com/office/drawing/2014/main" id="{0DFFD4EF-6380-A075-B3C3-59AD9A4CEDB5}"/>
              </a:ext>
            </a:extLst>
          </p:cNvPr>
          <p:cNvPicPr>
            <a:picLocks noChangeAspect="1"/>
          </p:cNvPicPr>
          <p:nvPr/>
        </p:nvPicPr>
        <p:blipFill>
          <a:blip r:embed="rId3"/>
          <a:stretch>
            <a:fillRect/>
          </a:stretch>
        </p:blipFill>
        <p:spPr>
          <a:xfrm>
            <a:off x="386080" y="2266750"/>
            <a:ext cx="3757070" cy="3174989"/>
          </a:xfrm>
          <a:prstGeom prst="rect">
            <a:avLst/>
          </a:prstGeom>
        </p:spPr>
      </p:pic>
      <p:sp>
        <p:nvSpPr>
          <p:cNvPr id="10" name="ZoneTexte 9">
            <a:extLst>
              <a:ext uri="{FF2B5EF4-FFF2-40B4-BE49-F238E27FC236}">
                <a16:creationId xmlns:a16="http://schemas.microsoft.com/office/drawing/2014/main" id="{42578745-17DE-C64A-7A13-311FB2537298}"/>
              </a:ext>
            </a:extLst>
          </p:cNvPr>
          <p:cNvSpPr txBox="1"/>
          <p:nvPr/>
        </p:nvSpPr>
        <p:spPr>
          <a:xfrm>
            <a:off x="6970594" y="3429000"/>
            <a:ext cx="4788310" cy="923330"/>
          </a:xfrm>
          <a:prstGeom prst="rect">
            <a:avLst/>
          </a:prstGeom>
          <a:noFill/>
        </p:spPr>
        <p:txBody>
          <a:bodyPr wrap="square" rtlCol="0">
            <a:spAutoFit/>
          </a:bodyPr>
          <a:lstStyle/>
          <a:p>
            <a:r>
              <a:rPr lang="fr-FR" dirty="0">
                <a:solidFill>
                  <a:schemeClr val="bg1"/>
                </a:solidFill>
              </a:rPr>
              <a:t>La fonction </a:t>
            </a:r>
            <a:r>
              <a:rPr lang="fr-FR" dirty="0" err="1">
                <a:solidFill>
                  <a:schemeClr val="bg1"/>
                </a:solidFill>
              </a:rPr>
              <a:t>envoieMail</a:t>
            </a:r>
            <a:r>
              <a:rPr lang="fr-FR" dirty="0">
                <a:solidFill>
                  <a:schemeClr val="bg1"/>
                </a:solidFill>
              </a:rPr>
              <a:t> dans le fichier mail.py permet d’envoyé un mail à une adresse mail passée en argument</a:t>
            </a:r>
          </a:p>
        </p:txBody>
      </p:sp>
      <p:pic>
        <p:nvPicPr>
          <p:cNvPr id="12" name="Image 11">
            <a:extLst>
              <a:ext uri="{FF2B5EF4-FFF2-40B4-BE49-F238E27FC236}">
                <a16:creationId xmlns:a16="http://schemas.microsoft.com/office/drawing/2014/main" id="{A39CF348-2B80-A496-4F13-D7994329C5C9}"/>
              </a:ext>
            </a:extLst>
          </p:cNvPr>
          <p:cNvPicPr>
            <a:picLocks noChangeAspect="1"/>
          </p:cNvPicPr>
          <p:nvPr/>
        </p:nvPicPr>
        <p:blipFill>
          <a:blip r:embed="rId4"/>
          <a:stretch>
            <a:fillRect/>
          </a:stretch>
        </p:blipFill>
        <p:spPr>
          <a:xfrm>
            <a:off x="7033084" y="4410154"/>
            <a:ext cx="4990363" cy="1424446"/>
          </a:xfrm>
          <a:prstGeom prst="rect">
            <a:avLst/>
          </a:prstGeom>
        </p:spPr>
      </p:pic>
      <p:sp>
        <p:nvSpPr>
          <p:cNvPr id="13" name="ZoneTexte 12">
            <a:extLst>
              <a:ext uri="{FF2B5EF4-FFF2-40B4-BE49-F238E27FC236}">
                <a16:creationId xmlns:a16="http://schemas.microsoft.com/office/drawing/2014/main" id="{CBC81D50-75E5-46CF-04C2-7D5D19F93709}"/>
              </a:ext>
            </a:extLst>
          </p:cNvPr>
          <p:cNvSpPr txBox="1"/>
          <p:nvPr/>
        </p:nvSpPr>
        <p:spPr>
          <a:xfrm>
            <a:off x="4561840" y="5923280"/>
            <a:ext cx="4612640" cy="923330"/>
          </a:xfrm>
          <a:prstGeom prst="rect">
            <a:avLst/>
          </a:prstGeom>
          <a:noFill/>
        </p:spPr>
        <p:txBody>
          <a:bodyPr wrap="square" rtlCol="0">
            <a:spAutoFit/>
          </a:bodyPr>
          <a:lstStyle/>
          <a:p>
            <a:r>
              <a:rPr lang="fr-FR" dirty="0">
                <a:solidFill>
                  <a:schemeClr val="bg1"/>
                </a:solidFill>
              </a:rPr>
              <a:t>Au total, en compte 40 fonctions (qui ne sont pas toutes actuellement utilisées mais qui sont là pour les prochaines mises à jour)</a:t>
            </a:r>
          </a:p>
        </p:txBody>
      </p:sp>
      <p:pic>
        <p:nvPicPr>
          <p:cNvPr id="15" name="Image 14">
            <a:extLst>
              <a:ext uri="{FF2B5EF4-FFF2-40B4-BE49-F238E27FC236}">
                <a16:creationId xmlns:a16="http://schemas.microsoft.com/office/drawing/2014/main" id="{05459CD0-49BF-BE01-6E31-236AF76CDE74}"/>
              </a:ext>
            </a:extLst>
          </p:cNvPr>
          <p:cNvPicPr>
            <a:picLocks noChangeAspect="1"/>
          </p:cNvPicPr>
          <p:nvPr/>
        </p:nvPicPr>
        <p:blipFill>
          <a:blip r:embed="rId5"/>
          <a:stretch>
            <a:fillRect/>
          </a:stretch>
        </p:blipFill>
        <p:spPr>
          <a:xfrm>
            <a:off x="7486214" y="2089547"/>
            <a:ext cx="3757070" cy="1043285"/>
          </a:xfrm>
          <a:prstGeom prst="rect">
            <a:avLst/>
          </a:prstGeom>
        </p:spPr>
      </p:pic>
    </p:spTree>
    <p:extLst>
      <p:ext uri="{BB962C8B-B14F-4D97-AF65-F5344CB8AC3E}">
        <p14:creationId xmlns:p14="http://schemas.microsoft.com/office/powerpoint/2010/main" val="3984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5EF9EB9-1CC2-0B32-17CA-CCDF049D67F3}"/>
              </a:ext>
            </a:extLst>
          </p:cNvPr>
          <p:cNvSpPr txBox="1"/>
          <p:nvPr/>
        </p:nvSpPr>
        <p:spPr>
          <a:xfrm>
            <a:off x="255639" y="157316"/>
            <a:ext cx="10264877" cy="723275"/>
          </a:xfrm>
          <a:prstGeom prst="rect">
            <a:avLst/>
          </a:prstGeom>
          <a:noFill/>
        </p:spPr>
        <p:txBody>
          <a:bodyPr wrap="square" rtlCol="0">
            <a:spAutoFit/>
          </a:bodyPr>
          <a:lstStyle/>
          <a:p>
            <a:r>
              <a:rPr lang="fr-FR" sz="4100" dirty="0">
                <a:solidFill>
                  <a:schemeClr val="bg1"/>
                </a:solidFill>
              </a:rPr>
              <a:t> Résultats partiels et commentaires :</a:t>
            </a:r>
          </a:p>
        </p:txBody>
      </p:sp>
      <p:sp>
        <p:nvSpPr>
          <p:cNvPr id="5" name="ZoneTexte 4">
            <a:extLst>
              <a:ext uri="{FF2B5EF4-FFF2-40B4-BE49-F238E27FC236}">
                <a16:creationId xmlns:a16="http://schemas.microsoft.com/office/drawing/2014/main" id="{1C9BD4DD-6D93-C4AE-E943-5246EDF0973F}"/>
              </a:ext>
            </a:extLst>
          </p:cNvPr>
          <p:cNvSpPr txBox="1"/>
          <p:nvPr/>
        </p:nvSpPr>
        <p:spPr>
          <a:xfrm>
            <a:off x="599440" y="1890415"/>
            <a:ext cx="6351639" cy="2308324"/>
          </a:xfrm>
          <a:prstGeom prst="rect">
            <a:avLst/>
          </a:prstGeom>
          <a:noFill/>
        </p:spPr>
        <p:txBody>
          <a:bodyPr wrap="square" rtlCol="0">
            <a:spAutoFit/>
          </a:bodyPr>
          <a:lstStyle/>
          <a:p>
            <a:r>
              <a:rPr lang="fr-FR" dirty="0">
                <a:solidFill>
                  <a:schemeClr val="bg1"/>
                </a:solidFill>
              </a:rPr>
              <a:t>Résultats partiels : </a:t>
            </a:r>
          </a:p>
          <a:p>
            <a:pPr marL="285750" indent="-285750">
              <a:buFont typeface="Arial" panose="020B0604020202020204" pitchFamily="34" charset="0"/>
              <a:buChar char="•"/>
            </a:pPr>
            <a:r>
              <a:rPr lang="fr-FR" dirty="0">
                <a:solidFill>
                  <a:schemeClr val="bg1"/>
                </a:solidFill>
              </a:rPr>
              <a:t>Etapes franchies : </a:t>
            </a:r>
          </a:p>
          <a:p>
            <a:r>
              <a:rPr lang="fr-FR" dirty="0">
                <a:solidFill>
                  <a:schemeClr val="bg1"/>
                </a:solidFill>
              </a:rPr>
              <a:t>	Avoir une base de données en ligne en temps réelle et 	fonctionnelles.</a:t>
            </a:r>
          </a:p>
          <a:p>
            <a:endParaRPr lang="fr-FR" dirty="0">
              <a:solidFill>
                <a:schemeClr val="bg1"/>
              </a:solidFill>
            </a:endParaRPr>
          </a:p>
          <a:p>
            <a:pPr marL="285750" indent="-285750">
              <a:buFont typeface="Arial" panose="020B0604020202020204" pitchFamily="34" charset="0"/>
              <a:buChar char="•"/>
            </a:pPr>
            <a:r>
              <a:rPr lang="fr-FR" dirty="0">
                <a:solidFill>
                  <a:schemeClr val="bg1"/>
                </a:solidFill>
              </a:rPr>
              <a:t>Les moins :</a:t>
            </a:r>
          </a:p>
          <a:p>
            <a:r>
              <a:rPr lang="fr-FR" dirty="0">
                <a:solidFill>
                  <a:schemeClr val="bg1"/>
                </a:solidFill>
              </a:rPr>
              <a:t>	Api de radar qui ne fonctionne plus ou mal après un 	certain temps relativement long à les avoir testées.</a:t>
            </a:r>
          </a:p>
        </p:txBody>
      </p:sp>
      <p:sp>
        <p:nvSpPr>
          <p:cNvPr id="6" name="ZoneTexte 5">
            <a:extLst>
              <a:ext uri="{FF2B5EF4-FFF2-40B4-BE49-F238E27FC236}">
                <a16:creationId xmlns:a16="http://schemas.microsoft.com/office/drawing/2014/main" id="{9E09BCB6-A34C-EC16-9EF1-60320C0A4B7D}"/>
              </a:ext>
            </a:extLst>
          </p:cNvPr>
          <p:cNvSpPr txBox="1"/>
          <p:nvPr/>
        </p:nvSpPr>
        <p:spPr>
          <a:xfrm>
            <a:off x="5840361" y="4679827"/>
            <a:ext cx="6351639" cy="1200329"/>
          </a:xfrm>
          <a:prstGeom prst="rect">
            <a:avLst/>
          </a:prstGeom>
          <a:noFill/>
        </p:spPr>
        <p:txBody>
          <a:bodyPr wrap="square" rtlCol="0">
            <a:spAutoFit/>
          </a:bodyPr>
          <a:lstStyle/>
          <a:p>
            <a:r>
              <a:rPr lang="fr-FR" dirty="0">
                <a:solidFill>
                  <a:schemeClr val="bg1"/>
                </a:solidFill>
              </a:rPr>
              <a:t>Apprentissages : </a:t>
            </a:r>
          </a:p>
          <a:p>
            <a:pPr marL="285750" indent="-285750">
              <a:buFont typeface="Arial" panose="020B0604020202020204" pitchFamily="34" charset="0"/>
              <a:buChar char="•"/>
            </a:pPr>
            <a:r>
              <a:rPr lang="fr-FR" dirty="0">
                <a:solidFill>
                  <a:schemeClr val="bg1"/>
                </a:solidFill>
              </a:rPr>
              <a:t>Utilisation de la bibliothèque </a:t>
            </a:r>
            <a:r>
              <a:rPr lang="fr-FR" dirty="0" err="1">
                <a:solidFill>
                  <a:schemeClr val="bg1"/>
                </a:solidFill>
              </a:rPr>
              <a:t>request</a:t>
            </a:r>
            <a:r>
              <a:rPr lang="fr-FR" dirty="0">
                <a:solidFill>
                  <a:schemeClr val="bg1"/>
                </a:solidFill>
              </a:rPr>
              <a:t> de python</a:t>
            </a:r>
          </a:p>
          <a:p>
            <a:pPr marL="285750" indent="-285750">
              <a:buFont typeface="Arial" panose="020B0604020202020204" pitchFamily="34" charset="0"/>
              <a:buChar char="•"/>
            </a:pPr>
            <a:r>
              <a:rPr lang="fr-FR" dirty="0" err="1">
                <a:solidFill>
                  <a:schemeClr val="bg1"/>
                </a:solidFill>
              </a:rPr>
              <a:t>FireBase</a:t>
            </a:r>
            <a:endParaRPr lang="fr-FR" dirty="0">
              <a:solidFill>
                <a:schemeClr val="bg1"/>
              </a:solidFill>
            </a:endParaRPr>
          </a:p>
          <a:p>
            <a:pPr marL="285750" indent="-285750">
              <a:buFont typeface="Arial" panose="020B0604020202020204" pitchFamily="34" charset="0"/>
              <a:buChar char="•"/>
            </a:pPr>
            <a:r>
              <a:rPr lang="fr-FR" dirty="0">
                <a:solidFill>
                  <a:schemeClr val="bg1"/>
                </a:solidFill>
              </a:rPr>
              <a:t>Découverte des fonctions et de la POO</a:t>
            </a:r>
          </a:p>
        </p:txBody>
      </p:sp>
    </p:spTree>
    <p:extLst>
      <p:ext uri="{BB962C8B-B14F-4D97-AF65-F5344CB8AC3E}">
        <p14:creationId xmlns:p14="http://schemas.microsoft.com/office/powerpoint/2010/main" val="3750595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2266B265-956E-655E-F4BD-62A48258AA3A}"/>
              </a:ext>
            </a:extLst>
          </p:cNvPr>
          <p:cNvSpPr txBox="1"/>
          <p:nvPr/>
        </p:nvSpPr>
        <p:spPr>
          <a:xfrm>
            <a:off x="648929" y="206477"/>
            <a:ext cx="11395587" cy="723275"/>
          </a:xfrm>
          <a:prstGeom prst="rect">
            <a:avLst/>
          </a:prstGeom>
          <a:noFill/>
        </p:spPr>
        <p:txBody>
          <a:bodyPr wrap="square" rtlCol="0">
            <a:spAutoFit/>
          </a:bodyPr>
          <a:lstStyle/>
          <a:p>
            <a:r>
              <a:rPr lang="fr-FR" sz="4100" dirty="0">
                <a:solidFill>
                  <a:schemeClr val="bg1"/>
                </a:solidFill>
              </a:rPr>
              <a:t>Défis et prochaines étapes :</a:t>
            </a:r>
          </a:p>
        </p:txBody>
      </p:sp>
      <p:sp>
        <p:nvSpPr>
          <p:cNvPr id="5" name="ZoneTexte 4">
            <a:extLst>
              <a:ext uri="{FF2B5EF4-FFF2-40B4-BE49-F238E27FC236}">
                <a16:creationId xmlns:a16="http://schemas.microsoft.com/office/drawing/2014/main" id="{C88BB91D-BBF0-CE13-ED1C-DF9D7E1AB7DF}"/>
              </a:ext>
            </a:extLst>
          </p:cNvPr>
          <p:cNvSpPr txBox="1"/>
          <p:nvPr/>
        </p:nvSpPr>
        <p:spPr>
          <a:xfrm>
            <a:off x="2497392" y="1464679"/>
            <a:ext cx="5987845" cy="1200329"/>
          </a:xfrm>
          <a:prstGeom prst="rect">
            <a:avLst/>
          </a:prstGeom>
          <a:noFill/>
        </p:spPr>
        <p:txBody>
          <a:bodyPr wrap="square" rtlCol="0">
            <a:spAutoFit/>
          </a:bodyPr>
          <a:lstStyle/>
          <a:p>
            <a:r>
              <a:rPr lang="fr-FR" dirty="0">
                <a:solidFill>
                  <a:schemeClr val="bg1"/>
                </a:solidFill>
              </a:rPr>
              <a:t>Difficultés :</a:t>
            </a:r>
          </a:p>
          <a:p>
            <a:pPr marL="285750" indent="-285750">
              <a:buFont typeface="Arial" panose="020B0604020202020204" pitchFamily="34" charset="0"/>
              <a:buChar char="•"/>
            </a:pPr>
            <a:r>
              <a:rPr lang="fr-FR" dirty="0">
                <a:solidFill>
                  <a:schemeClr val="bg1"/>
                </a:solidFill>
              </a:rPr>
              <a:t>Pas de difficulté particulière à part les API et base de données</a:t>
            </a:r>
          </a:p>
          <a:p>
            <a:endParaRPr lang="fr-FR" dirty="0"/>
          </a:p>
        </p:txBody>
      </p:sp>
      <p:sp>
        <p:nvSpPr>
          <p:cNvPr id="6" name="ZoneTexte 5">
            <a:extLst>
              <a:ext uri="{FF2B5EF4-FFF2-40B4-BE49-F238E27FC236}">
                <a16:creationId xmlns:a16="http://schemas.microsoft.com/office/drawing/2014/main" id="{2656A629-2E48-F378-23D5-CB456C4430A9}"/>
              </a:ext>
            </a:extLst>
          </p:cNvPr>
          <p:cNvSpPr txBox="1"/>
          <p:nvPr/>
        </p:nvSpPr>
        <p:spPr>
          <a:xfrm>
            <a:off x="2497392" y="2979174"/>
            <a:ext cx="7698658" cy="2862322"/>
          </a:xfrm>
          <a:prstGeom prst="rect">
            <a:avLst/>
          </a:prstGeom>
          <a:noFill/>
        </p:spPr>
        <p:txBody>
          <a:bodyPr wrap="square" rtlCol="0">
            <a:spAutoFit/>
          </a:bodyPr>
          <a:lstStyle/>
          <a:p>
            <a:r>
              <a:rPr lang="fr-FR" dirty="0">
                <a:solidFill>
                  <a:schemeClr val="bg1"/>
                </a:solidFill>
              </a:rPr>
              <a:t>Les prochaines étapes :</a:t>
            </a:r>
          </a:p>
          <a:p>
            <a:pPr marL="285750" indent="-285750">
              <a:buFont typeface="Arial" panose="020B0604020202020204" pitchFamily="34" charset="0"/>
              <a:buChar char="•"/>
            </a:pPr>
            <a:r>
              <a:rPr lang="fr-FR" dirty="0">
                <a:solidFill>
                  <a:schemeClr val="bg1"/>
                </a:solidFill>
              </a:rPr>
              <a:t>Ajout d’une Api radar (peu importe si elle fonctionne bien ou non)</a:t>
            </a:r>
          </a:p>
          <a:p>
            <a:pPr marL="285750" indent="-285750">
              <a:buFont typeface="Arial" panose="020B0604020202020204" pitchFamily="34" charset="0"/>
              <a:buChar char="•"/>
            </a:pPr>
            <a:r>
              <a:rPr lang="fr-FR" dirty="0">
                <a:solidFill>
                  <a:schemeClr val="bg1"/>
                </a:solidFill>
              </a:rPr>
              <a:t>Finitions (par exemple : page qui ne se ferme pas, pas de message de confirmation, ce qui peut rendre l’application moins intuitive, petites failles de sécurité au niveau des adresses mails)</a:t>
            </a:r>
          </a:p>
          <a:p>
            <a:endParaRPr lang="fr-FR" dirty="0">
              <a:solidFill>
                <a:schemeClr val="bg1"/>
              </a:solidFill>
            </a:endParaRPr>
          </a:p>
          <a:p>
            <a:r>
              <a:rPr lang="fr-FR" dirty="0">
                <a:solidFill>
                  <a:schemeClr val="bg1"/>
                </a:solidFill>
              </a:rPr>
              <a:t>Les développements futurs possibles :</a:t>
            </a:r>
          </a:p>
          <a:p>
            <a:pPr marL="285750" indent="-285750">
              <a:buFont typeface="Arial" panose="020B0604020202020204" pitchFamily="34" charset="0"/>
              <a:buChar char="•"/>
            </a:pPr>
            <a:r>
              <a:rPr lang="fr-FR" dirty="0">
                <a:solidFill>
                  <a:schemeClr val="bg1"/>
                </a:solidFill>
              </a:rPr>
              <a:t>Ajout de fonctionnalités comme la modification de son compte</a:t>
            </a:r>
          </a:p>
          <a:p>
            <a:pPr marL="285750" indent="-285750">
              <a:buFont typeface="Arial" panose="020B0604020202020204" pitchFamily="34" charset="0"/>
              <a:buChar char="•"/>
            </a:pPr>
            <a:r>
              <a:rPr lang="fr-FR" dirty="0">
                <a:solidFill>
                  <a:schemeClr val="bg1"/>
                </a:solidFill>
              </a:rPr>
              <a:t>Certaines API de radar donnent la position en temps réelle des avions, donc essayer d’afficher sur la carte l’avion qu’on a sélectionné</a:t>
            </a:r>
          </a:p>
        </p:txBody>
      </p:sp>
    </p:spTree>
    <p:extLst>
      <p:ext uri="{BB962C8B-B14F-4D97-AF65-F5344CB8AC3E}">
        <p14:creationId xmlns:p14="http://schemas.microsoft.com/office/powerpoint/2010/main" val="978149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DCC33A8-7B49-A2BB-08FC-DFAF201420AA}"/>
              </a:ext>
            </a:extLst>
          </p:cNvPr>
          <p:cNvSpPr txBox="1"/>
          <p:nvPr/>
        </p:nvSpPr>
        <p:spPr>
          <a:xfrm>
            <a:off x="193040" y="182880"/>
            <a:ext cx="10596880" cy="723275"/>
          </a:xfrm>
          <a:prstGeom prst="rect">
            <a:avLst/>
          </a:prstGeom>
          <a:noFill/>
        </p:spPr>
        <p:txBody>
          <a:bodyPr wrap="square" rtlCol="0">
            <a:spAutoFit/>
          </a:bodyPr>
          <a:lstStyle/>
          <a:p>
            <a:r>
              <a:rPr lang="fr-FR" sz="4100" dirty="0">
                <a:solidFill>
                  <a:schemeClr val="bg1"/>
                </a:solidFill>
              </a:rPr>
              <a:t>Bibliographie : </a:t>
            </a:r>
          </a:p>
        </p:txBody>
      </p:sp>
      <p:sp>
        <p:nvSpPr>
          <p:cNvPr id="5" name="ZoneTexte 4">
            <a:extLst>
              <a:ext uri="{FF2B5EF4-FFF2-40B4-BE49-F238E27FC236}">
                <a16:creationId xmlns:a16="http://schemas.microsoft.com/office/drawing/2014/main" id="{10C735A0-C5A7-1DFB-D972-FCFBF68C0E72}"/>
              </a:ext>
            </a:extLst>
          </p:cNvPr>
          <p:cNvSpPr txBox="1"/>
          <p:nvPr/>
        </p:nvSpPr>
        <p:spPr>
          <a:xfrm>
            <a:off x="497840" y="1381760"/>
            <a:ext cx="7000240" cy="4801314"/>
          </a:xfrm>
          <a:prstGeom prst="rect">
            <a:avLst/>
          </a:prstGeom>
          <a:noFill/>
        </p:spPr>
        <p:txBody>
          <a:bodyPr wrap="square" rtlCol="0">
            <a:spAutoFit/>
          </a:bodyPr>
          <a:lstStyle/>
          <a:p>
            <a:r>
              <a:rPr lang="fr-FR" dirty="0">
                <a:solidFill>
                  <a:schemeClr val="bg1"/>
                </a:solidFill>
              </a:rPr>
              <a:t>Bibliothèque python :</a:t>
            </a:r>
          </a:p>
          <a:p>
            <a:endParaRPr lang="fr-FR" dirty="0">
              <a:solidFill>
                <a:schemeClr val="bg1"/>
              </a:solidFill>
            </a:endParaRPr>
          </a:p>
          <a:p>
            <a:pPr marL="285750" indent="-285750">
              <a:buFont typeface="Arial" panose="020B0604020202020204" pitchFamily="34" charset="0"/>
              <a:buChar char="•"/>
            </a:pPr>
            <a:r>
              <a:rPr lang="fr-FR" dirty="0">
                <a:solidFill>
                  <a:schemeClr val="bg1"/>
                </a:solidFill>
              </a:rPr>
              <a:t>PyQT5 version 5.15.9</a:t>
            </a:r>
          </a:p>
          <a:p>
            <a:r>
              <a:rPr lang="fr-FR" dirty="0">
                <a:solidFill>
                  <a:schemeClr val="bg1"/>
                </a:solidFill>
                <a:sym typeface="Wingdings" panose="05000000000000000000" pitchFamily="2" charset="2"/>
              </a:rPr>
              <a:t>	 partie graphique</a:t>
            </a:r>
            <a:endParaRPr lang="fr-FR" dirty="0">
              <a:solidFill>
                <a:schemeClr val="bg1"/>
              </a:solidFill>
            </a:endParaRPr>
          </a:p>
          <a:p>
            <a:pPr marL="285750" indent="-285750">
              <a:buFont typeface="Arial" panose="020B0604020202020204" pitchFamily="34" charset="0"/>
              <a:buChar char="•"/>
            </a:pPr>
            <a:r>
              <a:rPr lang="fr-FR" dirty="0">
                <a:solidFill>
                  <a:schemeClr val="bg1"/>
                </a:solidFill>
              </a:rPr>
              <a:t>Win32com  version 308</a:t>
            </a:r>
          </a:p>
          <a:p>
            <a:r>
              <a:rPr lang="fr-FR" dirty="0">
                <a:solidFill>
                  <a:schemeClr val="bg1"/>
                </a:solidFill>
              </a:rPr>
              <a:t>	</a:t>
            </a:r>
            <a:r>
              <a:rPr lang="fr-FR" dirty="0">
                <a:solidFill>
                  <a:schemeClr val="bg1"/>
                </a:solidFill>
                <a:sym typeface="Wingdings" panose="05000000000000000000" pitchFamily="2" charset="2"/>
              </a:rPr>
              <a:t> envoie de mail</a:t>
            </a:r>
            <a:endParaRPr lang="fr-FR" dirty="0">
              <a:solidFill>
                <a:schemeClr val="bg1"/>
              </a:solidFill>
            </a:endParaRPr>
          </a:p>
          <a:p>
            <a:pPr marL="285750" indent="-285750">
              <a:buFont typeface="Arial" panose="020B0604020202020204" pitchFamily="34" charset="0"/>
              <a:buChar char="•"/>
            </a:pPr>
            <a:r>
              <a:rPr lang="fr-FR" dirty="0">
                <a:solidFill>
                  <a:schemeClr val="bg1"/>
                </a:solidFill>
              </a:rPr>
              <a:t>Os version 23.0.0</a:t>
            </a:r>
          </a:p>
          <a:p>
            <a:r>
              <a:rPr lang="fr-FR" dirty="0">
                <a:solidFill>
                  <a:schemeClr val="bg1"/>
                </a:solidFill>
                <a:sym typeface="Wingdings" panose="05000000000000000000" pitchFamily="2" charset="2"/>
              </a:rPr>
              <a:t>	 permet d’obtenir les chemins d’accès des fichiers pour 	      une meilleur gestion de l’arborescence des fichiers </a:t>
            </a:r>
            <a:endParaRPr lang="fr-FR" dirty="0">
              <a:solidFill>
                <a:schemeClr val="bg1"/>
              </a:solidFill>
            </a:endParaRPr>
          </a:p>
          <a:p>
            <a:pPr marL="285750" indent="-285750">
              <a:buFont typeface="Arial" panose="020B0604020202020204" pitchFamily="34" charset="0"/>
              <a:buChar char="•"/>
            </a:pPr>
            <a:r>
              <a:rPr lang="fr-FR" dirty="0" err="1">
                <a:solidFill>
                  <a:schemeClr val="bg1"/>
                </a:solidFill>
              </a:rPr>
              <a:t>Hashlib</a:t>
            </a:r>
            <a:r>
              <a:rPr lang="fr-FR" dirty="0">
                <a:solidFill>
                  <a:schemeClr val="bg1"/>
                </a:solidFill>
              </a:rPr>
              <a:t> version 1.24.0</a:t>
            </a:r>
          </a:p>
          <a:p>
            <a:r>
              <a:rPr lang="fr-FR" dirty="0">
                <a:solidFill>
                  <a:schemeClr val="bg1"/>
                </a:solidFill>
                <a:sym typeface="Wingdings" panose="05000000000000000000" pitchFamily="2" charset="2"/>
              </a:rPr>
              <a:t>	 permet de hacher le mot de passe et donc se sécuriser 	      les données </a:t>
            </a:r>
            <a:endParaRPr lang="fr-FR" dirty="0">
              <a:solidFill>
                <a:schemeClr val="bg1"/>
              </a:solidFill>
            </a:endParaRPr>
          </a:p>
          <a:p>
            <a:pPr marL="285750" indent="-285750">
              <a:buFont typeface="Arial" panose="020B0604020202020204" pitchFamily="34" charset="0"/>
              <a:buChar char="•"/>
            </a:pPr>
            <a:r>
              <a:rPr lang="fr-FR" dirty="0" err="1">
                <a:solidFill>
                  <a:schemeClr val="bg1"/>
                </a:solidFill>
              </a:rPr>
              <a:t>Firebase_admin</a:t>
            </a:r>
            <a:r>
              <a:rPr lang="fr-FR" dirty="0">
                <a:solidFill>
                  <a:schemeClr val="bg1"/>
                </a:solidFill>
              </a:rPr>
              <a:t> version 6.6.0</a:t>
            </a:r>
          </a:p>
          <a:p>
            <a:r>
              <a:rPr lang="fr-FR" dirty="0">
                <a:solidFill>
                  <a:schemeClr val="bg1"/>
                </a:solidFill>
                <a:sym typeface="Wingdings" panose="05000000000000000000" pitchFamily="2" charset="2"/>
              </a:rPr>
              <a:t>	 permet de communiquer avec la base de données </a:t>
            </a: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a:p>
        </p:txBody>
      </p:sp>
      <p:sp>
        <p:nvSpPr>
          <p:cNvPr id="6" name="ZoneTexte 5">
            <a:extLst>
              <a:ext uri="{FF2B5EF4-FFF2-40B4-BE49-F238E27FC236}">
                <a16:creationId xmlns:a16="http://schemas.microsoft.com/office/drawing/2014/main" id="{8B5B0617-10B8-4452-CDCE-C603963D140A}"/>
              </a:ext>
            </a:extLst>
          </p:cNvPr>
          <p:cNvSpPr txBox="1"/>
          <p:nvPr/>
        </p:nvSpPr>
        <p:spPr>
          <a:xfrm>
            <a:off x="7660640" y="1381760"/>
            <a:ext cx="4196080" cy="2031325"/>
          </a:xfrm>
          <a:prstGeom prst="rect">
            <a:avLst/>
          </a:prstGeom>
          <a:noFill/>
        </p:spPr>
        <p:txBody>
          <a:bodyPr wrap="square" rtlCol="0">
            <a:spAutoFit/>
          </a:bodyPr>
          <a:lstStyle/>
          <a:p>
            <a:r>
              <a:rPr lang="fr-FR" dirty="0">
                <a:solidFill>
                  <a:schemeClr val="bg1"/>
                </a:solidFill>
              </a:rPr>
              <a:t>Sources externes :</a:t>
            </a:r>
          </a:p>
          <a:p>
            <a:endParaRPr lang="fr-FR" dirty="0">
              <a:solidFill>
                <a:schemeClr val="bg1"/>
              </a:solidFill>
            </a:endParaRPr>
          </a:p>
          <a:p>
            <a:pPr marL="285750" indent="-285750">
              <a:buFont typeface="Arial" panose="020B0604020202020204" pitchFamily="34" charset="0"/>
              <a:buChar char="•"/>
            </a:pPr>
            <a:r>
              <a:rPr lang="fr-FR" dirty="0" err="1">
                <a:solidFill>
                  <a:schemeClr val="bg1"/>
                </a:solidFill>
              </a:rPr>
              <a:t>Youtube</a:t>
            </a:r>
            <a:endParaRPr lang="fr-FR" dirty="0">
              <a:solidFill>
                <a:schemeClr val="bg1"/>
              </a:solidFill>
            </a:endParaRPr>
          </a:p>
          <a:p>
            <a:pPr marL="285750" indent="-285750">
              <a:buFont typeface="Arial" panose="020B0604020202020204" pitchFamily="34" charset="0"/>
              <a:buChar char="•"/>
            </a:pPr>
            <a:r>
              <a:rPr lang="fr-FR" dirty="0" err="1">
                <a:solidFill>
                  <a:schemeClr val="bg1"/>
                </a:solidFill>
              </a:rPr>
              <a:t>FireBase</a:t>
            </a:r>
            <a:endParaRPr lang="fr-FR" dirty="0">
              <a:solidFill>
                <a:schemeClr val="bg1"/>
              </a:solidFill>
            </a:endParaRPr>
          </a:p>
          <a:p>
            <a:pPr marL="285750" indent="-285750">
              <a:buFont typeface="Arial" panose="020B0604020202020204" pitchFamily="34" charset="0"/>
              <a:buChar char="•"/>
            </a:pPr>
            <a:r>
              <a:rPr lang="fr-FR" dirty="0">
                <a:solidFill>
                  <a:schemeClr val="bg1"/>
                </a:solidFill>
              </a:rPr>
              <a:t>Aviation Stack</a:t>
            </a:r>
          </a:p>
          <a:p>
            <a:pPr marL="285750" indent="-285750">
              <a:buFont typeface="Arial" panose="020B0604020202020204" pitchFamily="34" charset="0"/>
              <a:buChar char="•"/>
            </a:pPr>
            <a:r>
              <a:rPr lang="fr-FR" dirty="0" err="1">
                <a:solidFill>
                  <a:schemeClr val="bg1"/>
                </a:solidFill>
              </a:rPr>
              <a:t>OpenFly</a:t>
            </a:r>
            <a:endParaRPr lang="fr-FR" dirty="0">
              <a:solidFill>
                <a:schemeClr val="bg1"/>
              </a:solidFill>
            </a:endParaRPr>
          </a:p>
          <a:p>
            <a:pPr marL="285750" indent="-285750">
              <a:buFont typeface="Arial" panose="020B0604020202020204" pitchFamily="34" charset="0"/>
              <a:buChar char="•"/>
            </a:pPr>
            <a:r>
              <a:rPr lang="fr-FR" dirty="0">
                <a:solidFill>
                  <a:schemeClr val="bg1"/>
                </a:solidFill>
              </a:rPr>
              <a:t>Documentation PyQt5</a:t>
            </a:r>
          </a:p>
        </p:txBody>
      </p:sp>
    </p:spTree>
    <p:extLst>
      <p:ext uri="{BB962C8B-B14F-4D97-AF65-F5344CB8AC3E}">
        <p14:creationId xmlns:p14="http://schemas.microsoft.com/office/powerpoint/2010/main" val="3101569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D60F33-2DBF-31C8-97FD-CAD0F42C15B5}"/>
              </a:ext>
            </a:extLst>
          </p:cNvPr>
          <p:cNvSpPr>
            <a:spLocks noGrp="1"/>
          </p:cNvSpPr>
          <p:nvPr>
            <p:ph type="title"/>
          </p:nvPr>
        </p:nvSpPr>
        <p:spPr/>
        <p:txBody>
          <a:bodyPr/>
          <a:lstStyle/>
          <a:p>
            <a:r>
              <a:rPr lang="fr-FR" dirty="0">
                <a:solidFill>
                  <a:schemeClr val="bg1"/>
                </a:solidFill>
              </a:rPr>
              <a:t>Merci pour votre attention !</a:t>
            </a:r>
          </a:p>
        </p:txBody>
      </p:sp>
      <p:sp>
        <p:nvSpPr>
          <p:cNvPr id="3" name="Espace réservé du contenu 2">
            <a:extLst>
              <a:ext uri="{FF2B5EF4-FFF2-40B4-BE49-F238E27FC236}">
                <a16:creationId xmlns:a16="http://schemas.microsoft.com/office/drawing/2014/main" id="{6E581D71-BD83-71AB-553D-9C6B566B1931}"/>
              </a:ext>
            </a:extLst>
          </p:cNvPr>
          <p:cNvSpPr>
            <a:spLocks noGrp="1"/>
          </p:cNvSpPr>
          <p:nvPr>
            <p:ph idx="1"/>
          </p:nvPr>
        </p:nvSpPr>
        <p:spPr>
          <a:xfrm>
            <a:off x="4188460" y="2770505"/>
            <a:ext cx="3815080" cy="1964055"/>
          </a:xfrm>
        </p:spPr>
        <p:txBody>
          <a:bodyPr/>
          <a:lstStyle/>
          <a:p>
            <a:r>
              <a:rPr lang="fr-FR" dirty="0">
                <a:solidFill>
                  <a:schemeClr val="bg1"/>
                </a:solidFill>
              </a:rPr>
              <a:t>Nos Contacts : </a:t>
            </a:r>
          </a:p>
          <a:p>
            <a:pPr marL="0" indent="0">
              <a:buNone/>
            </a:pPr>
            <a:r>
              <a:rPr lang="fr-FR" dirty="0">
                <a:hlinkClick r:id="rId2"/>
              </a:rPr>
              <a:t>merin.sallami@ipsa.fr</a:t>
            </a:r>
            <a:r>
              <a:rPr lang="fr-FR" dirty="0"/>
              <a:t> </a:t>
            </a:r>
          </a:p>
          <a:p>
            <a:pPr marL="0" indent="0">
              <a:buNone/>
            </a:pPr>
            <a:r>
              <a:rPr lang="fr-FR" dirty="0">
                <a:hlinkClick r:id="rId3"/>
              </a:rPr>
              <a:t>axel.chavand@ipsa.fr</a:t>
            </a:r>
            <a:r>
              <a:rPr lang="fr-FR" dirty="0"/>
              <a:t> </a:t>
            </a:r>
          </a:p>
        </p:txBody>
      </p:sp>
    </p:spTree>
    <p:extLst>
      <p:ext uri="{BB962C8B-B14F-4D97-AF65-F5344CB8AC3E}">
        <p14:creationId xmlns:p14="http://schemas.microsoft.com/office/powerpoint/2010/main" val="1091024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756FCA39-2B4E-5C53-93CD-FEE3F6268FE3}"/>
              </a:ext>
            </a:extLst>
          </p:cNvPr>
          <p:cNvSpPr txBox="1"/>
          <p:nvPr/>
        </p:nvSpPr>
        <p:spPr>
          <a:xfrm>
            <a:off x="381000" y="-615951"/>
            <a:ext cx="11418093" cy="218614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5100" err="1">
                <a:solidFill>
                  <a:srgbClr val="FFFFFF"/>
                </a:solidFill>
                <a:latin typeface="+mj-lt"/>
                <a:ea typeface="+mj-ea"/>
                <a:cs typeface="+mj-cs"/>
              </a:rPr>
              <a:t>Créer</a:t>
            </a:r>
            <a:r>
              <a:rPr lang="en-US" sz="5100">
                <a:solidFill>
                  <a:srgbClr val="FFFFFF"/>
                </a:solidFill>
                <a:latin typeface="+mj-lt"/>
                <a:ea typeface="+mj-ea"/>
                <a:cs typeface="+mj-cs"/>
              </a:rPr>
              <a:t> </a:t>
            </a:r>
            <a:r>
              <a:rPr lang="en-US" sz="5100" err="1">
                <a:solidFill>
                  <a:srgbClr val="FFFFFF"/>
                </a:solidFill>
                <a:latin typeface="+mj-lt"/>
                <a:ea typeface="+mj-ea"/>
                <a:cs typeface="+mj-cs"/>
              </a:rPr>
              <a:t>une</a:t>
            </a:r>
            <a:r>
              <a:rPr lang="en-US" sz="5100">
                <a:solidFill>
                  <a:srgbClr val="FFFFFF"/>
                </a:solidFill>
                <a:latin typeface="+mj-lt"/>
                <a:ea typeface="+mj-ea"/>
                <a:cs typeface="+mj-cs"/>
              </a:rPr>
              <a:t> application </a:t>
            </a:r>
            <a:r>
              <a:rPr lang="en-US" sz="5100" err="1">
                <a:solidFill>
                  <a:srgbClr val="FFFFFF"/>
                </a:solidFill>
                <a:latin typeface="+mj-lt"/>
                <a:ea typeface="+mj-ea"/>
                <a:cs typeface="+mj-cs"/>
              </a:rPr>
              <a:t>permettant</a:t>
            </a:r>
            <a:r>
              <a:rPr lang="en-US" sz="5100">
                <a:solidFill>
                  <a:srgbClr val="FFFFFF"/>
                </a:solidFill>
                <a:latin typeface="+mj-lt"/>
                <a:ea typeface="+mj-ea"/>
                <a:cs typeface="+mj-cs"/>
              </a:rPr>
              <a:t> de </a:t>
            </a:r>
            <a:r>
              <a:rPr lang="en-US" sz="5100" err="1">
                <a:solidFill>
                  <a:srgbClr val="FFFFFF"/>
                </a:solidFill>
                <a:latin typeface="+mj-lt"/>
                <a:ea typeface="+mj-ea"/>
                <a:cs typeface="+mj-cs"/>
              </a:rPr>
              <a:t>suivre</a:t>
            </a:r>
            <a:r>
              <a:rPr lang="en-US" sz="5100">
                <a:solidFill>
                  <a:srgbClr val="FFFFFF"/>
                </a:solidFill>
                <a:latin typeface="+mj-lt"/>
                <a:ea typeface="+mj-ea"/>
                <a:cs typeface="+mj-cs"/>
              </a:rPr>
              <a:t> </a:t>
            </a:r>
            <a:r>
              <a:rPr lang="en-US" sz="5100" err="1">
                <a:solidFill>
                  <a:srgbClr val="FFFFFF"/>
                </a:solidFill>
                <a:latin typeface="+mj-lt"/>
                <a:ea typeface="+mj-ea"/>
                <a:cs typeface="+mj-cs"/>
              </a:rPr>
              <a:t>en</a:t>
            </a:r>
            <a:r>
              <a:rPr lang="en-US" sz="5100">
                <a:solidFill>
                  <a:srgbClr val="FFFFFF"/>
                </a:solidFill>
                <a:latin typeface="+mj-lt"/>
                <a:ea typeface="+mj-ea"/>
                <a:cs typeface="+mj-cs"/>
              </a:rPr>
              <a:t> temps </a:t>
            </a:r>
            <a:r>
              <a:rPr lang="en-US" sz="5100" err="1">
                <a:solidFill>
                  <a:srgbClr val="FFFFFF"/>
                </a:solidFill>
                <a:latin typeface="+mj-lt"/>
                <a:ea typeface="+mj-ea"/>
                <a:cs typeface="+mj-cs"/>
              </a:rPr>
              <a:t>réelle</a:t>
            </a:r>
            <a:r>
              <a:rPr lang="en-US" sz="5100">
                <a:solidFill>
                  <a:srgbClr val="FFFFFF"/>
                </a:solidFill>
                <a:latin typeface="+mj-lt"/>
                <a:ea typeface="+mj-ea"/>
                <a:cs typeface="+mj-cs"/>
              </a:rPr>
              <a:t> la position des avions</a:t>
            </a:r>
          </a:p>
        </p:txBody>
      </p:sp>
      <p:sp>
        <p:nvSpPr>
          <p:cNvPr id="7" name="ZoneTexte 6">
            <a:extLst>
              <a:ext uri="{FF2B5EF4-FFF2-40B4-BE49-F238E27FC236}">
                <a16:creationId xmlns:a16="http://schemas.microsoft.com/office/drawing/2014/main" id="{CD0CD68E-22AE-71C6-F264-E5B29A384191}"/>
              </a:ext>
            </a:extLst>
          </p:cNvPr>
          <p:cNvSpPr txBox="1"/>
          <p:nvPr/>
        </p:nvSpPr>
        <p:spPr>
          <a:xfrm>
            <a:off x="-71437" y="4468969"/>
            <a:ext cx="12322966" cy="188420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ctr">
              <a:lnSpc>
                <a:spcPct val="90000"/>
              </a:lnSpc>
              <a:spcBef>
                <a:spcPts val="1000"/>
              </a:spcBef>
            </a:pPr>
            <a:r>
              <a:rPr lang="fr-FR" sz="1600">
                <a:solidFill>
                  <a:srgbClr val="FFFFFF"/>
                </a:solidFill>
              </a:rPr>
              <a:t>Étapes de mise en œuvre : </a:t>
            </a:r>
          </a:p>
          <a:p>
            <a:pPr marL="285750" indent="-285750" algn="ctr">
              <a:lnSpc>
                <a:spcPct val="90000"/>
              </a:lnSpc>
              <a:spcBef>
                <a:spcPts val="1000"/>
              </a:spcBef>
              <a:buFont typeface="Calibri"/>
              <a:buChar char="-"/>
            </a:pPr>
            <a:r>
              <a:rPr lang="fr-FR" sz="1600">
                <a:solidFill>
                  <a:srgbClr val="FFFFFF"/>
                </a:solidFill>
              </a:rPr>
              <a:t>Réflexion sur les fonctionnalités et la présentation des différentes informations </a:t>
            </a:r>
          </a:p>
          <a:p>
            <a:pPr marL="285750" indent="-285750" algn="ctr">
              <a:lnSpc>
                <a:spcPct val="90000"/>
              </a:lnSpc>
              <a:spcBef>
                <a:spcPts val="1000"/>
              </a:spcBef>
              <a:buFont typeface="Calibri"/>
              <a:buChar char="-"/>
            </a:pPr>
            <a:r>
              <a:rPr lang="fr-FR" sz="1600">
                <a:solidFill>
                  <a:srgbClr val="FFFFFF"/>
                </a:solidFill>
              </a:rPr>
              <a:t>Développement en parallèle des modules permettant la gestion de la base de données, la communication avec l'api, la partie graphique des pages</a:t>
            </a:r>
          </a:p>
          <a:p>
            <a:pPr marL="285750" indent="-285750" algn="ctr">
              <a:lnSpc>
                <a:spcPct val="90000"/>
              </a:lnSpc>
              <a:spcBef>
                <a:spcPts val="1000"/>
              </a:spcBef>
              <a:buFont typeface="Calibri"/>
              <a:buChar char="-"/>
            </a:pPr>
            <a:r>
              <a:rPr lang="fr-FR" sz="1600">
                <a:solidFill>
                  <a:srgbClr val="FFFFFF"/>
                </a:solidFill>
              </a:rPr>
              <a:t>Liaisons des fonctionnalités aux différents boutons (liaisons des modules créés précédemment)</a:t>
            </a:r>
          </a:p>
          <a:p>
            <a:pPr algn="ctr">
              <a:lnSpc>
                <a:spcPct val="90000"/>
              </a:lnSpc>
              <a:spcBef>
                <a:spcPts val="1000"/>
              </a:spcBef>
            </a:pPr>
            <a:endParaRPr lang="en-US" sz="1100">
              <a:solidFill>
                <a:srgbClr val="FFFFFF"/>
              </a:solidFill>
            </a:endParaRPr>
          </a:p>
        </p:txBody>
      </p:sp>
      <p:sp>
        <p:nvSpPr>
          <p:cNvPr id="5" name="ZoneTexte 4">
            <a:extLst>
              <a:ext uri="{FF2B5EF4-FFF2-40B4-BE49-F238E27FC236}">
                <a16:creationId xmlns:a16="http://schemas.microsoft.com/office/drawing/2014/main" id="{9C4C0E20-8AA1-32FC-0B4D-345B05B35175}"/>
              </a:ext>
            </a:extLst>
          </p:cNvPr>
          <p:cNvSpPr txBox="1"/>
          <p:nvPr/>
        </p:nvSpPr>
        <p:spPr>
          <a:xfrm>
            <a:off x="1216818" y="2114550"/>
            <a:ext cx="10248900" cy="2846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fr-FR" dirty="0">
                <a:ea typeface="+mn-lt"/>
                <a:cs typeface="+mn-lt"/>
              </a:rPr>
              <a:t>Objectifs : </a:t>
            </a:r>
            <a:endParaRPr lang="fr-FR" dirty="0"/>
          </a:p>
          <a:p>
            <a:pPr marL="285750" indent="-285750">
              <a:spcAft>
                <a:spcPts val="600"/>
              </a:spcAft>
              <a:buFont typeface="Calibri"/>
              <a:buChar char="-"/>
            </a:pPr>
            <a:r>
              <a:rPr lang="fr-FR" dirty="0">
                <a:ea typeface="+mn-lt"/>
                <a:cs typeface="+mn-lt"/>
              </a:rPr>
              <a:t> Apprendre à utiliser la bibliothèque PyQT5 et </a:t>
            </a:r>
            <a:r>
              <a:rPr lang="fr-FR" dirty="0" err="1">
                <a:ea typeface="+mn-lt"/>
                <a:cs typeface="+mn-lt"/>
              </a:rPr>
              <a:t>QtDesigner</a:t>
            </a:r>
            <a:endParaRPr lang="fr-FR" dirty="0">
              <a:ea typeface="+mn-lt"/>
              <a:cs typeface="+mn-lt"/>
            </a:endParaRPr>
          </a:p>
          <a:p>
            <a:pPr marL="285750" indent="-285750">
              <a:spcAft>
                <a:spcPts val="600"/>
              </a:spcAft>
              <a:buFont typeface="Calibri"/>
              <a:buChar char="-"/>
            </a:pPr>
            <a:r>
              <a:rPr lang="fr-FR" dirty="0"/>
              <a:t>Apprendre et utiliser une base de données NoSQL en ligne en temps réelle grâce à </a:t>
            </a:r>
            <a:r>
              <a:rPr lang="fr-FR" dirty="0" err="1"/>
              <a:t>FireBase</a:t>
            </a:r>
            <a:endParaRPr lang="fr-FR" dirty="0"/>
          </a:p>
          <a:p>
            <a:pPr marL="285750" indent="-285750">
              <a:spcAft>
                <a:spcPts val="600"/>
              </a:spcAft>
              <a:buFont typeface="Calibri"/>
              <a:buChar char="-"/>
            </a:pPr>
            <a:r>
              <a:rPr lang="fr-FR" dirty="0"/>
              <a:t>Apprendre à utiliser une API via la bibliothèque </a:t>
            </a:r>
            <a:r>
              <a:rPr lang="fr-FR" dirty="0" err="1"/>
              <a:t>request</a:t>
            </a:r>
            <a:r>
              <a:rPr lang="fr-FR" dirty="0"/>
              <a:t> de python</a:t>
            </a:r>
          </a:p>
          <a:p>
            <a:pPr marL="285750" indent="-285750">
              <a:spcAft>
                <a:spcPts val="600"/>
              </a:spcAft>
              <a:buFont typeface="Calibri"/>
              <a:buChar char="-"/>
            </a:pPr>
            <a:r>
              <a:rPr lang="fr-FR" dirty="0"/>
              <a:t>Apprendre à envoyer des mails, générer des </a:t>
            </a:r>
            <a:r>
              <a:rPr lang="fr-FR" dirty="0" err="1"/>
              <a:t>pdf</a:t>
            </a:r>
            <a:r>
              <a:rPr lang="fr-FR" dirty="0"/>
              <a:t> grâce à python via les bibliothèques win32com</a:t>
            </a:r>
          </a:p>
          <a:p>
            <a:pPr>
              <a:spcAft>
                <a:spcPts val="600"/>
              </a:spcAft>
            </a:pPr>
            <a:endParaRPr lang="fr-FR" dirty="0"/>
          </a:p>
          <a:p>
            <a:pPr marL="285750" indent="-285750">
              <a:spcAft>
                <a:spcPts val="600"/>
              </a:spcAft>
              <a:buFont typeface="Calibri"/>
              <a:buChar char="-"/>
            </a:pPr>
            <a:endParaRPr lang="fr-FR" dirty="0"/>
          </a:p>
          <a:p>
            <a:pPr marL="285750" indent="-285750">
              <a:spcAft>
                <a:spcPts val="600"/>
              </a:spcAft>
              <a:buFont typeface="Calibri"/>
              <a:buChar char="-"/>
            </a:pPr>
            <a:endParaRPr lang="fr-FR" dirty="0"/>
          </a:p>
        </p:txBody>
      </p:sp>
    </p:spTree>
    <p:extLst>
      <p:ext uri="{BB962C8B-B14F-4D97-AF65-F5344CB8AC3E}">
        <p14:creationId xmlns:p14="http://schemas.microsoft.com/office/powerpoint/2010/main" val="11993496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mage 3" descr="Une image contenant texte, carte, atlas, capture d’écran&#10;&#10;Description générée automatiquement">
            <a:extLst>
              <a:ext uri="{FF2B5EF4-FFF2-40B4-BE49-F238E27FC236}">
                <a16:creationId xmlns:a16="http://schemas.microsoft.com/office/drawing/2014/main" id="{25AD4A2B-A349-DCA7-DDCE-138AF1ECD59B}"/>
              </a:ext>
            </a:extLst>
          </p:cNvPr>
          <p:cNvPicPr>
            <a:picLocks noChangeAspect="1"/>
          </p:cNvPicPr>
          <p:nvPr/>
        </p:nvPicPr>
        <p:blipFill>
          <a:blip r:embed="rId2"/>
          <a:stretch>
            <a:fillRect/>
          </a:stretch>
        </p:blipFill>
        <p:spPr>
          <a:xfrm>
            <a:off x="4426744" y="738547"/>
            <a:ext cx="3350417" cy="1951904"/>
          </a:xfrm>
          <a:prstGeom prst="rect">
            <a:avLst/>
          </a:prstGeom>
        </p:spPr>
      </p:pic>
      <p:sp>
        <p:nvSpPr>
          <p:cNvPr id="5" name="ZoneTexte 4">
            <a:extLst>
              <a:ext uri="{FF2B5EF4-FFF2-40B4-BE49-F238E27FC236}">
                <a16:creationId xmlns:a16="http://schemas.microsoft.com/office/drawing/2014/main" id="{E0F223E3-5E4D-5A59-EFBD-354CD08CC832}"/>
              </a:ext>
            </a:extLst>
          </p:cNvPr>
          <p:cNvSpPr txBox="1"/>
          <p:nvPr/>
        </p:nvSpPr>
        <p:spPr>
          <a:xfrm>
            <a:off x="3621862" y="39251"/>
            <a:ext cx="850210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3200" dirty="0">
                <a:solidFill>
                  <a:schemeClr val="bg1"/>
                </a:solidFill>
                <a:ea typeface="+mn-lt"/>
                <a:cs typeface="+mn-lt"/>
              </a:rPr>
              <a:t>Schéma de l'interface IHM</a:t>
            </a:r>
            <a:endParaRPr lang="fr-FR" sz="3200" dirty="0">
              <a:solidFill>
                <a:schemeClr val="bg1"/>
              </a:solidFill>
            </a:endParaRPr>
          </a:p>
        </p:txBody>
      </p:sp>
      <p:pic>
        <p:nvPicPr>
          <p:cNvPr id="8" name="Image 7" descr="Une image contenant texte, capture d’écran, affichage, Police&#10;&#10;Description générée automatiquement">
            <a:extLst>
              <a:ext uri="{FF2B5EF4-FFF2-40B4-BE49-F238E27FC236}">
                <a16:creationId xmlns:a16="http://schemas.microsoft.com/office/drawing/2014/main" id="{3AA4AB6E-C105-5F92-9797-B37FE97EE139}"/>
              </a:ext>
            </a:extLst>
          </p:cNvPr>
          <p:cNvPicPr>
            <a:picLocks noChangeAspect="1"/>
          </p:cNvPicPr>
          <p:nvPr/>
        </p:nvPicPr>
        <p:blipFill>
          <a:blip r:embed="rId3"/>
          <a:stretch>
            <a:fillRect/>
          </a:stretch>
        </p:blipFill>
        <p:spPr>
          <a:xfrm>
            <a:off x="8333956" y="4375727"/>
            <a:ext cx="1239089" cy="1720274"/>
          </a:xfrm>
          <a:prstGeom prst="rect">
            <a:avLst/>
          </a:prstGeom>
        </p:spPr>
      </p:pic>
      <p:pic>
        <p:nvPicPr>
          <p:cNvPr id="9" name="Image 8" descr="Une image contenant texte, capture d’écran, affichage, logiciel&#10;&#10;Description générée automatiquement">
            <a:extLst>
              <a:ext uri="{FF2B5EF4-FFF2-40B4-BE49-F238E27FC236}">
                <a16:creationId xmlns:a16="http://schemas.microsoft.com/office/drawing/2014/main" id="{7BE2EABB-2289-CA93-1015-126E25328C5D}"/>
              </a:ext>
            </a:extLst>
          </p:cNvPr>
          <p:cNvPicPr>
            <a:picLocks noChangeAspect="1"/>
          </p:cNvPicPr>
          <p:nvPr/>
        </p:nvPicPr>
        <p:blipFill>
          <a:blip r:embed="rId4"/>
          <a:stretch>
            <a:fillRect/>
          </a:stretch>
        </p:blipFill>
        <p:spPr>
          <a:xfrm>
            <a:off x="10191691" y="4375727"/>
            <a:ext cx="1518346" cy="1743364"/>
          </a:xfrm>
          <a:prstGeom prst="rect">
            <a:avLst/>
          </a:prstGeom>
        </p:spPr>
      </p:pic>
      <p:cxnSp>
        <p:nvCxnSpPr>
          <p:cNvPr id="14" name="Connecteur droit avec flèche 13">
            <a:extLst>
              <a:ext uri="{FF2B5EF4-FFF2-40B4-BE49-F238E27FC236}">
                <a16:creationId xmlns:a16="http://schemas.microsoft.com/office/drawing/2014/main" id="{75A615A0-E47D-DA65-CA60-563D2276E60B}"/>
              </a:ext>
            </a:extLst>
          </p:cNvPr>
          <p:cNvCxnSpPr/>
          <p:nvPr/>
        </p:nvCxnSpPr>
        <p:spPr>
          <a:xfrm>
            <a:off x="7102928" y="2286000"/>
            <a:ext cx="1755321" cy="23404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cteur droit avec flèche 14">
            <a:extLst>
              <a:ext uri="{FF2B5EF4-FFF2-40B4-BE49-F238E27FC236}">
                <a16:creationId xmlns:a16="http://schemas.microsoft.com/office/drawing/2014/main" id="{7A50E53F-DC8E-CFDD-986A-E0EAA399EB3D}"/>
              </a:ext>
            </a:extLst>
          </p:cNvPr>
          <p:cNvCxnSpPr/>
          <p:nvPr/>
        </p:nvCxnSpPr>
        <p:spPr>
          <a:xfrm>
            <a:off x="9388928" y="4898571"/>
            <a:ext cx="898071" cy="13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 name="Image 2">
            <a:extLst>
              <a:ext uri="{FF2B5EF4-FFF2-40B4-BE49-F238E27FC236}">
                <a16:creationId xmlns:a16="http://schemas.microsoft.com/office/drawing/2014/main" id="{7A63CA62-813D-D186-0A8B-BC8C98195201}"/>
              </a:ext>
            </a:extLst>
          </p:cNvPr>
          <p:cNvPicPr>
            <a:picLocks noChangeAspect="1"/>
          </p:cNvPicPr>
          <p:nvPr/>
        </p:nvPicPr>
        <p:blipFill>
          <a:blip r:embed="rId5"/>
          <a:stretch>
            <a:fillRect/>
          </a:stretch>
        </p:blipFill>
        <p:spPr>
          <a:xfrm>
            <a:off x="699470" y="4220434"/>
            <a:ext cx="1581843" cy="1777759"/>
          </a:xfrm>
          <a:prstGeom prst="rect">
            <a:avLst/>
          </a:prstGeom>
        </p:spPr>
      </p:pic>
      <p:pic>
        <p:nvPicPr>
          <p:cNvPr id="10" name="Image 9">
            <a:extLst>
              <a:ext uri="{FF2B5EF4-FFF2-40B4-BE49-F238E27FC236}">
                <a16:creationId xmlns:a16="http://schemas.microsoft.com/office/drawing/2014/main" id="{4A48E734-D5ED-8C75-F14A-B9A8F18D35A6}"/>
              </a:ext>
            </a:extLst>
          </p:cNvPr>
          <p:cNvPicPr>
            <a:picLocks noChangeAspect="1"/>
          </p:cNvPicPr>
          <p:nvPr/>
        </p:nvPicPr>
        <p:blipFill>
          <a:blip r:embed="rId6"/>
          <a:stretch>
            <a:fillRect/>
          </a:stretch>
        </p:blipFill>
        <p:spPr>
          <a:xfrm>
            <a:off x="5425436" y="4278957"/>
            <a:ext cx="1925391" cy="1840134"/>
          </a:xfrm>
          <a:prstGeom prst="rect">
            <a:avLst/>
          </a:prstGeom>
        </p:spPr>
      </p:pic>
      <p:cxnSp>
        <p:nvCxnSpPr>
          <p:cNvPr id="12" name="Connecteur droit avec flèche 11">
            <a:extLst>
              <a:ext uri="{FF2B5EF4-FFF2-40B4-BE49-F238E27FC236}">
                <a16:creationId xmlns:a16="http://schemas.microsoft.com/office/drawing/2014/main" id="{74206E8D-4203-D720-8DE3-ED3E7D332745}"/>
              </a:ext>
            </a:extLst>
          </p:cNvPr>
          <p:cNvCxnSpPr/>
          <p:nvPr/>
        </p:nvCxnSpPr>
        <p:spPr>
          <a:xfrm>
            <a:off x="5653548" y="1838632"/>
            <a:ext cx="734583" cy="26842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eur droit avec flèche 16">
            <a:extLst>
              <a:ext uri="{FF2B5EF4-FFF2-40B4-BE49-F238E27FC236}">
                <a16:creationId xmlns:a16="http://schemas.microsoft.com/office/drawing/2014/main" id="{75547DC9-1986-333B-8FA6-5EEF2BE6C1C0}"/>
              </a:ext>
            </a:extLst>
          </p:cNvPr>
          <p:cNvCxnSpPr/>
          <p:nvPr/>
        </p:nvCxnSpPr>
        <p:spPr>
          <a:xfrm flipH="1">
            <a:off x="1966452" y="1838632"/>
            <a:ext cx="2631015" cy="26842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ZoneTexte 17">
            <a:extLst>
              <a:ext uri="{FF2B5EF4-FFF2-40B4-BE49-F238E27FC236}">
                <a16:creationId xmlns:a16="http://schemas.microsoft.com/office/drawing/2014/main" id="{EC74A8E0-6F4E-49A7-8052-B607690CCC69}"/>
              </a:ext>
            </a:extLst>
          </p:cNvPr>
          <p:cNvSpPr txBox="1"/>
          <p:nvPr/>
        </p:nvSpPr>
        <p:spPr>
          <a:xfrm>
            <a:off x="815291" y="5980591"/>
            <a:ext cx="2387927" cy="276999"/>
          </a:xfrm>
          <a:prstGeom prst="rect">
            <a:avLst/>
          </a:prstGeom>
          <a:noFill/>
        </p:spPr>
        <p:txBody>
          <a:bodyPr wrap="square" rtlCol="0">
            <a:spAutoFit/>
          </a:bodyPr>
          <a:lstStyle/>
          <a:p>
            <a:r>
              <a:rPr lang="fr-FR" sz="1200" dirty="0">
                <a:solidFill>
                  <a:schemeClr val="bg1"/>
                </a:solidFill>
              </a:rPr>
              <a:t>Page de connexion </a:t>
            </a:r>
          </a:p>
        </p:txBody>
      </p:sp>
      <p:sp>
        <p:nvSpPr>
          <p:cNvPr id="19" name="ZoneTexte 18">
            <a:extLst>
              <a:ext uri="{FF2B5EF4-FFF2-40B4-BE49-F238E27FC236}">
                <a16:creationId xmlns:a16="http://schemas.microsoft.com/office/drawing/2014/main" id="{DE8216B3-EFBC-2120-33C9-CA724BC0CAC9}"/>
              </a:ext>
            </a:extLst>
          </p:cNvPr>
          <p:cNvSpPr txBox="1"/>
          <p:nvPr/>
        </p:nvSpPr>
        <p:spPr>
          <a:xfrm>
            <a:off x="5425436" y="6119090"/>
            <a:ext cx="2184732" cy="276999"/>
          </a:xfrm>
          <a:prstGeom prst="rect">
            <a:avLst/>
          </a:prstGeom>
          <a:noFill/>
        </p:spPr>
        <p:txBody>
          <a:bodyPr wrap="square" rtlCol="0">
            <a:spAutoFit/>
          </a:bodyPr>
          <a:lstStyle/>
          <a:p>
            <a:r>
              <a:rPr lang="fr-FR" sz="1200" dirty="0">
                <a:solidFill>
                  <a:schemeClr val="bg1"/>
                </a:solidFill>
              </a:rPr>
              <a:t>Page de création de compte</a:t>
            </a:r>
          </a:p>
        </p:txBody>
      </p:sp>
      <p:sp>
        <p:nvSpPr>
          <p:cNvPr id="20" name="ZoneTexte 19">
            <a:extLst>
              <a:ext uri="{FF2B5EF4-FFF2-40B4-BE49-F238E27FC236}">
                <a16:creationId xmlns:a16="http://schemas.microsoft.com/office/drawing/2014/main" id="{99C151AF-09B4-1D11-4964-03F19AFA9D2F}"/>
              </a:ext>
            </a:extLst>
          </p:cNvPr>
          <p:cNvSpPr txBox="1"/>
          <p:nvPr/>
        </p:nvSpPr>
        <p:spPr>
          <a:xfrm>
            <a:off x="8210209" y="6126784"/>
            <a:ext cx="2357437" cy="276999"/>
          </a:xfrm>
          <a:prstGeom prst="rect">
            <a:avLst/>
          </a:prstGeom>
          <a:noFill/>
        </p:spPr>
        <p:txBody>
          <a:bodyPr wrap="square" rtlCol="0">
            <a:spAutoFit/>
          </a:bodyPr>
          <a:lstStyle/>
          <a:p>
            <a:r>
              <a:rPr lang="fr-FR" sz="1100" dirty="0">
                <a:solidFill>
                  <a:schemeClr val="bg1"/>
                </a:solidFill>
              </a:rPr>
              <a:t>Page </a:t>
            </a:r>
            <a:r>
              <a:rPr lang="fr-FR" sz="1200" dirty="0">
                <a:solidFill>
                  <a:schemeClr val="bg1"/>
                </a:solidFill>
              </a:rPr>
              <a:t>de</a:t>
            </a:r>
            <a:r>
              <a:rPr lang="fr-FR" sz="1100" dirty="0">
                <a:solidFill>
                  <a:schemeClr val="bg1"/>
                </a:solidFill>
              </a:rPr>
              <a:t> liste des vols</a:t>
            </a:r>
          </a:p>
        </p:txBody>
      </p:sp>
      <p:sp>
        <p:nvSpPr>
          <p:cNvPr id="22" name="ZoneTexte 21">
            <a:extLst>
              <a:ext uri="{FF2B5EF4-FFF2-40B4-BE49-F238E27FC236}">
                <a16:creationId xmlns:a16="http://schemas.microsoft.com/office/drawing/2014/main" id="{DC0031A5-A5C9-89D1-8EF1-94FAA4106BA4}"/>
              </a:ext>
            </a:extLst>
          </p:cNvPr>
          <p:cNvSpPr txBox="1"/>
          <p:nvPr/>
        </p:nvSpPr>
        <p:spPr>
          <a:xfrm>
            <a:off x="9662710" y="6098593"/>
            <a:ext cx="2576308" cy="461665"/>
          </a:xfrm>
          <a:prstGeom prst="rect">
            <a:avLst/>
          </a:prstGeom>
          <a:noFill/>
        </p:spPr>
        <p:txBody>
          <a:bodyPr wrap="square" rtlCol="0">
            <a:spAutoFit/>
          </a:bodyPr>
          <a:lstStyle/>
          <a:p>
            <a:pPr algn="ctr"/>
            <a:r>
              <a:rPr lang="fr-FR" sz="1200" dirty="0">
                <a:solidFill>
                  <a:schemeClr val="bg1"/>
                </a:solidFill>
              </a:rPr>
              <a:t>Page d’information sur le vol sélectionné </a:t>
            </a:r>
          </a:p>
        </p:txBody>
      </p:sp>
      <p:sp>
        <p:nvSpPr>
          <p:cNvPr id="23" name="ZoneTexte 22">
            <a:extLst>
              <a:ext uri="{FF2B5EF4-FFF2-40B4-BE49-F238E27FC236}">
                <a16:creationId xmlns:a16="http://schemas.microsoft.com/office/drawing/2014/main" id="{AB9F4DDB-E652-3681-95F6-D451D1021CA7}"/>
              </a:ext>
            </a:extLst>
          </p:cNvPr>
          <p:cNvSpPr txBox="1"/>
          <p:nvPr/>
        </p:nvSpPr>
        <p:spPr>
          <a:xfrm>
            <a:off x="5141541" y="2706895"/>
            <a:ext cx="3350417" cy="276999"/>
          </a:xfrm>
          <a:prstGeom prst="rect">
            <a:avLst/>
          </a:prstGeom>
          <a:noFill/>
        </p:spPr>
        <p:txBody>
          <a:bodyPr wrap="square" rtlCol="0">
            <a:spAutoFit/>
          </a:bodyPr>
          <a:lstStyle/>
          <a:p>
            <a:r>
              <a:rPr lang="fr-FR" sz="1200" dirty="0">
                <a:solidFill>
                  <a:schemeClr val="bg1"/>
                </a:solidFill>
              </a:rPr>
              <a:t>Page d’accueil / principale</a:t>
            </a:r>
          </a:p>
        </p:txBody>
      </p:sp>
      <p:pic>
        <p:nvPicPr>
          <p:cNvPr id="6" name="Image 5">
            <a:extLst>
              <a:ext uri="{FF2B5EF4-FFF2-40B4-BE49-F238E27FC236}">
                <a16:creationId xmlns:a16="http://schemas.microsoft.com/office/drawing/2014/main" id="{7232B1DF-6526-57E8-6310-3B59926C9FD1}"/>
              </a:ext>
            </a:extLst>
          </p:cNvPr>
          <p:cNvPicPr>
            <a:picLocks noChangeAspect="1"/>
          </p:cNvPicPr>
          <p:nvPr/>
        </p:nvPicPr>
        <p:blipFill>
          <a:blip r:embed="rId7"/>
          <a:stretch>
            <a:fillRect/>
          </a:stretch>
        </p:blipFill>
        <p:spPr>
          <a:xfrm>
            <a:off x="2919043" y="4173377"/>
            <a:ext cx="1950461" cy="1871871"/>
          </a:xfrm>
          <a:prstGeom prst="rect">
            <a:avLst/>
          </a:prstGeom>
        </p:spPr>
      </p:pic>
      <p:sp>
        <p:nvSpPr>
          <p:cNvPr id="7" name="ZoneTexte 6">
            <a:extLst>
              <a:ext uri="{FF2B5EF4-FFF2-40B4-BE49-F238E27FC236}">
                <a16:creationId xmlns:a16="http://schemas.microsoft.com/office/drawing/2014/main" id="{1C0F629A-9512-C2B3-FA40-141474F8813C}"/>
              </a:ext>
            </a:extLst>
          </p:cNvPr>
          <p:cNvSpPr txBox="1"/>
          <p:nvPr/>
        </p:nvSpPr>
        <p:spPr>
          <a:xfrm>
            <a:off x="2919043" y="6045248"/>
            <a:ext cx="1925391" cy="461665"/>
          </a:xfrm>
          <a:prstGeom prst="rect">
            <a:avLst/>
          </a:prstGeom>
          <a:noFill/>
        </p:spPr>
        <p:txBody>
          <a:bodyPr wrap="square" rtlCol="0">
            <a:spAutoFit/>
          </a:bodyPr>
          <a:lstStyle/>
          <a:p>
            <a:pPr algn="ctr"/>
            <a:r>
              <a:rPr lang="fr-FR" sz="1200" dirty="0">
                <a:solidFill>
                  <a:schemeClr val="bg1"/>
                </a:solidFill>
              </a:rPr>
              <a:t>Page  de création d’un compte</a:t>
            </a:r>
          </a:p>
        </p:txBody>
      </p:sp>
      <p:cxnSp>
        <p:nvCxnSpPr>
          <p:cNvPr id="13" name="Connecteur droit avec flèche 12">
            <a:extLst>
              <a:ext uri="{FF2B5EF4-FFF2-40B4-BE49-F238E27FC236}">
                <a16:creationId xmlns:a16="http://schemas.microsoft.com/office/drawing/2014/main" id="{42183B3A-6DD1-B81A-C304-C86A89F12F27}"/>
              </a:ext>
            </a:extLst>
          </p:cNvPr>
          <p:cNvCxnSpPr/>
          <p:nvPr/>
        </p:nvCxnSpPr>
        <p:spPr>
          <a:xfrm flipH="1">
            <a:off x="4074160" y="1838632"/>
            <a:ext cx="1067381" cy="24403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3283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ZoneTexte 3">
            <a:extLst>
              <a:ext uri="{FF2B5EF4-FFF2-40B4-BE49-F238E27FC236}">
                <a16:creationId xmlns:a16="http://schemas.microsoft.com/office/drawing/2014/main" id="{89D15C0B-6EB1-020D-B5DB-3A64D13E8F3D}"/>
              </a:ext>
            </a:extLst>
          </p:cNvPr>
          <p:cNvSpPr txBox="1"/>
          <p:nvPr/>
        </p:nvSpPr>
        <p:spPr>
          <a:xfrm>
            <a:off x="1260336" y="603170"/>
            <a:ext cx="4800600" cy="1325563"/>
          </a:xfrm>
          <a:prstGeom prst="rect">
            <a:avLst/>
          </a:prstGeom>
        </p:spPr>
        <p:txBody>
          <a:bodyPr vert="horz" lIns="91440" tIns="45720" rIns="91440" bIns="45720" rtlCol="0" anchor="b">
            <a:normAutofit/>
          </a:bodyPr>
          <a:lstStyle/>
          <a:p>
            <a:pPr>
              <a:lnSpc>
                <a:spcPct val="90000"/>
              </a:lnSpc>
              <a:spcBef>
                <a:spcPct val="0"/>
              </a:spcBef>
              <a:spcAft>
                <a:spcPts val="600"/>
              </a:spcAft>
            </a:pPr>
            <a:r>
              <a:rPr lang="fr-FR" sz="4400" dirty="0">
                <a:solidFill>
                  <a:schemeClr val="bg1"/>
                </a:solidFill>
                <a:latin typeface="+mj-lt"/>
                <a:ea typeface="+mj-ea"/>
                <a:cs typeface="+mj-cs"/>
              </a:rPr>
              <a:t>Description</a:t>
            </a:r>
            <a:r>
              <a:rPr lang="en-US" sz="4400" dirty="0">
                <a:solidFill>
                  <a:schemeClr val="bg1"/>
                </a:solidFill>
                <a:latin typeface="+mj-lt"/>
                <a:ea typeface="+mj-ea"/>
                <a:cs typeface="+mj-cs"/>
              </a:rPr>
              <a:t> de la page </a:t>
            </a:r>
            <a:r>
              <a:rPr lang="en-US" sz="4400" dirty="0" err="1">
                <a:solidFill>
                  <a:schemeClr val="bg1"/>
                </a:solidFill>
                <a:latin typeface="+mj-lt"/>
                <a:ea typeface="+mj-ea"/>
                <a:cs typeface="+mj-cs"/>
              </a:rPr>
              <a:t>principale</a:t>
            </a:r>
            <a:r>
              <a:rPr lang="en-US" sz="4400" dirty="0">
                <a:solidFill>
                  <a:schemeClr val="bg1"/>
                </a:solidFill>
                <a:latin typeface="+mj-lt"/>
                <a:ea typeface="+mj-ea"/>
                <a:cs typeface="+mj-cs"/>
              </a:rPr>
              <a:t> :</a:t>
            </a:r>
          </a:p>
        </p:txBody>
      </p:sp>
      <p:cxnSp>
        <p:nvCxnSpPr>
          <p:cNvPr id="1033" name="Straight Connector 103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6A4183B6-4B20-0372-B674-C9D90867AEAB}"/>
              </a:ext>
            </a:extLst>
          </p:cNvPr>
          <p:cNvSpPr txBox="1"/>
          <p:nvPr/>
        </p:nvSpPr>
        <p:spPr>
          <a:xfrm>
            <a:off x="1260336" y="2221555"/>
            <a:ext cx="4800600" cy="4499153"/>
          </a:xfrm>
          <a:prstGeom prst="rect">
            <a:avLst/>
          </a:prstGeom>
        </p:spPr>
        <p:txBody>
          <a:bodyPr vert="horz" lIns="91440" tIns="45720" rIns="91440" bIns="45720" rtlCol="0">
            <a:normAutofit lnSpcReduction="10000"/>
          </a:bodyPr>
          <a:lstStyle/>
          <a:p>
            <a:pPr>
              <a:lnSpc>
                <a:spcPct val="90000"/>
              </a:lnSpc>
              <a:spcAft>
                <a:spcPts val="600"/>
              </a:spcAft>
            </a:pPr>
            <a:r>
              <a:rPr lang="fr-FR" sz="2000" dirty="0">
                <a:solidFill>
                  <a:schemeClr val="bg1"/>
                </a:solidFill>
              </a:rPr>
              <a:t>Objectifs : </a:t>
            </a:r>
          </a:p>
          <a:p>
            <a:pPr marL="285750" indent="-228600">
              <a:lnSpc>
                <a:spcPct val="90000"/>
              </a:lnSpc>
              <a:spcAft>
                <a:spcPts val="600"/>
              </a:spcAft>
              <a:buFont typeface="Arial" panose="020B0604020202020204" pitchFamily="34" charset="0"/>
              <a:buChar char="•"/>
            </a:pPr>
            <a:r>
              <a:rPr lang="fr-FR" sz="2000" dirty="0">
                <a:solidFill>
                  <a:schemeClr val="bg1"/>
                </a:solidFill>
              </a:rPr>
              <a:t>Accueil l’utilisateur</a:t>
            </a:r>
          </a:p>
          <a:p>
            <a:pPr marL="285750" indent="-228600">
              <a:lnSpc>
                <a:spcPct val="90000"/>
              </a:lnSpc>
              <a:spcAft>
                <a:spcPts val="600"/>
              </a:spcAft>
              <a:buFont typeface="Arial" panose="020B0604020202020204" pitchFamily="34" charset="0"/>
              <a:buChar char="•"/>
            </a:pPr>
            <a:r>
              <a:rPr lang="fr-FR" sz="2000" dirty="0">
                <a:solidFill>
                  <a:schemeClr val="bg1"/>
                </a:solidFill>
              </a:rPr>
              <a:t>Permet de se créer un compte, de se connecter et de supprimer son compte</a:t>
            </a:r>
          </a:p>
          <a:p>
            <a:pPr marL="285750" indent="-228600">
              <a:lnSpc>
                <a:spcPct val="90000"/>
              </a:lnSpc>
              <a:spcAft>
                <a:spcPts val="600"/>
              </a:spcAft>
              <a:buFont typeface="Arial" panose="020B0604020202020204" pitchFamily="34" charset="0"/>
              <a:buChar char="•"/>
            </a:pPr>
            <a:r>
              <a:rPr lang="fr-FR" sz="2000" dirty="0">
                <a:solidFill>
                  <a:schemeClr val="bg1"/>
                </a:solidFill>
              </a:rPr>
              <a:t>Elle permet d’accéder à toutes les fonctionnalités </a:t>
            </a:r>
          </a:p>
          <a:p>
            <a:pPr marL="57150">
              <a:lnSpc>
                <a:spcPct val="90000"/>
              </a:lnSpc>
              <a:spcAft>
                <a:spcPts val="600"/>
              </a:spcAft>
            </a:pPr>
            <a:endParaRPr lang="fr-FR" sz="2000" dirty="0">
              <a:solidFill>
                <a:schemeClr val="bg1"/>
              </a:solidFill>
            </a:endParaRPr>
          </a:p>
          <a:p>
            <a:pPr marL="57150">
              <a:lnSpc>
                <a:spcPct val="90000"/>
              </a:lnSpc>
              <a:spcAft>
                <a:spcPts val="600"/>
              </a:spcAft>
            </a:pPr>
            <a:r>
              <a:rPr lang="fr-FR" sz="2000" dirty="0">
                <a:solidFill>
                  <a:schemeClr val="bg1"/>
                </a:solidFill>
              </a:rPr>
              <a:t>Composition : </a:t>
            </a:r>
          </a:p>
          <a:p>
            <a:pPr marL="400050" indent="-342900">
              <a:lnSpc>
                <a:spcPct val="90000"/>
              </a:lnSpc>
              <a:spcAft>
                <a:spcPts val="600"/>
              </a:spcAft>
              <a:buFont typeface="Arial" panose="020B0604020202020204" pitchFamily="34" charset="0"/>
              <a:buChar char="•"/>
            </a:pPr>
            <a:r>
              <a:rPr lang="fr-FR" sz="2000" dirty="0">
                <a:solidFill>
                  <a:schemeClr val="bg1"/>
                </a:solidFill>
              </a:rPr>
              <a:t>Une image de la France métropolitaine et des territoires d’outre-mer</a:t>
            </a:r>
          </a:p>
          <a:p>
            <a:pPr marL="400050" indent="-342900">
              <a:lnSpc>
                <a:spcPct val="90000"/>
              </a:lnSpc>
              <a:spcAft>
                <a:spcPts val="600"/>
              </a:spcAft>
              <a:buFont typeface="Arial" panose="020B0604020202020204" pitchFamily="34" charset="0"/>
              <a:buChar char="•"/>
            </a:pPr>
            <a:r>
              <a:rPr lang="fr-FR" sz="2000" dirty="0">
                <a:solidFill>
                  <a:schemeClr val="bg1"/>
                </a:solidFill>
              </a:rPr>
              <a:t>Placement de </a:t>
            </a:r>
            <a:r>
              <a:rPr lang="fr-FR" sz="2000" dirty="0" err="1">
                <a:solidFill>
                  <a:schemeClr val="bg1"/>
                </a:solidFill>
              </a:rPr>
              <a:t>checkboxs</a:t>
            </a:r>
            <a:r>
              <a:rPr lang="fr-FR" sz="2000" dirty="0">
                <a:solidFill>
                  <a:schemeClr val="bg1"/>
                </a:solidFill>
              </a:rPr>
              <a:t> sur la position des aéroports</a:t>
            </a:r>
          </a:p>
          <a:p>
            <a:pPr marL="400050" indent="-342900">
              <a:lnSpc>
                <a:spcPct val="90000"/>
              </a:lnSpc>
              <a:spcAft>
                <a:spcPts val="600"/>
              </a:spcAft>
              <a:buFont typeface="Arial" panose="020B0604020202020204" pitchFamily="34" charset="0"/>
              <a:buChar char="•"/>
            </a:pPr>
            <a:r>
              <a:rPr lang="fr-FR" sz="2000" dirty="0">
                <a:solidFill>
                  <a:schemeClr val="bg1"/>
                </a:solidFill>
              </a:rPr>
              <a:t>Différents labels et buttons pour l’affichage et les fonctionnalités </a:t>
            </a:r>
          </a:p>
          <a:p>
            <a:pPr marL="400050" indent="-342900">
              <a:lnSpc>
                <a:spcPct val="90000"/>
              </a:lnSpc>
              <a:spcAft>
                <a:spcPts val="600"/>
              </a:spcAft>
              <a:buFont typeface="Arial" panose="020B0604020202020204" pitchFamily="34" charset="0"/>
              <a:buChar char="•"/>
            </a:pPr>
            <a:endParaRPr lang="en-US" sz="2000" dirty="0">
              <a:solidFill>
                <a:schemeClr val="bg1"/>
              </a:solidFill>
            </a:endParaRPr>
          </a:p>
        </p:txBody>
      </p:sp>
      <p:pic>
        <p:nvPicPr>
          <p:cNvPr id="9" name="Image 8">
            <a:extLst>
              <a:ext uri="{FF2B5EF4-FFF2-40B4-BE49-F238E27FC236}">
                <a16:creationId xmlns:a16="http://schemas.microsoft.com/office/drawing/2014/main" id="{46EB51E2-C0F9-5631-D703-324F522789AD}"/>
              </a:ext>
            </a:extLst>
          </p:cNvPr>
          <p:cNvPicPr>
            <a:picLocks noChangeAspect="1"/>
          </p:cNvPicPr>
          <p:nvPr/>
        </p:nvPicPr>
        <p:blipFill>
          <a:blip r:embed="rId3"/>
          <a:stretch>
            <a:fillRect/>
          </a:stretch>
        </p:blipFill>
        <p:spPr>
          <a:xfrm>
            <a:off x="8004430" y="182859"/>
            <a:ext cx="992967" cy="3177496"/>
          </a:xfrm>
          <a:prstGeom prst="rect">
            <a:avLst/>
          </a:prstGeom>
        </p:spPr>
      </p:pic>
      <p:sp>
        <p:nvSpPr>
          <p:cNvPr id="1035" name="Rectangle 1034">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4B7586F4-1862-AA82-12A9-71BA20492B5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25070" y="4077341"/>
            <a:ext cx="3989109" cy="2323655"/>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075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ZoneTexte 7">
            <a:extLst>
              <a:ext uri="{FF2B5EF4-FFF2-40B4-BE49-F238E27FC236}">
                <a16:creationId xmlns:a16="http://schemas.microsoft.com/office/drawing/2014/main" id="{A13ADC8A-A0F4-9E4F-E3EA-796110652D20}"/>
              </a:ext>
            </a:extLst>
          </p:cNvPr>
          <p:cNvSpPr txBox="1"/>
          <p:nvPr/>
        </p:nvSpPr>
        <p:spPr>
          <a:xfrm>
            <a:off x="1295400" y="669925"/>
            <a:ext cx="4800600" cy="1325563"/>
          </a:xfrm>
          <a:prstGeom prst="rect">
            <a:avLst/>
          </a:prstGeom>
        </p:spPr>
        <p:txBody>
          <a:bodyPr vert="horz" lIns="91440" tIns="45720" rIns="91440" bIns="45720" rtlCol="0" anchor="b">
            <a:normAutofit/>
          </a:bodyPr>
          <a:lstStyle/>
          <a:p>
            <a:pPr>
              <a:lnSpc>
                <a:spcPct val="90000"/>
              </a:lnSpc>
              <a:spcBef>
                <a:spcPct val="0"/>
              </a:spcBef>
              <a:spcAft>
                <a:spcPts val="600"/>
              </a:spcAft>
            </a:pPr>
            <a:r>
              <a:rPr lang="fr-FR" sz="4100" dirty="0">
                <a:solidFill>
                  <a:schemeClr val="bg1"/>
                </a:solidFill>
                <a:latin typeface="+mj-lt"/>
                <a:ea typeface="+mj-ea"/>
                <a:cs typeface="+mj-cs"/>
              </a:rPr>
              <a:t>Caractéristiques de la page de connexion :</a:t>
            </a:r>
          </a:p>
        </p:txBody>
      </p:sp>
      <p:cxnSp>
        <p:nvCxnSpPr>
          <p:cNvPr id="16" name="Straight Connector 15">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06E6CB26-C216-3355-B11A-7829777130D8}"/>
              </a:ext>
            </a:extLst>
          </p:cNvPr>
          <p:cNvSpPr txBox="1"/>
          <p:nvPr/>
        </p:nvSpPr>
        <p:spPr>
          <a:xfrm>
            <a:off x="1295400" y="2288833"/>
            <a:ext cx="4800600" cy="3711571"/>
          </a:xfrm>
          <a:prstGeom prst="rect">
            <a:avLst/>
          </a:prstGeom>
        </p:spPr>
        <p:txBody>
          <a:bodyPr vert="horz" lIns="91440" tIns="45720" rIns="91440" bIns="45720" rtlCol="0">
            <a:normAutofit/>
          </a:bodyPr>
          <a:lstStyle/>
          <a:p>
            <a:pPr>
              <a:lnSpc>
                <a:spcPct val="90000"/>
              </a:lnSpc>
              <a:spcAft>
                <a:spcPts val="600"/>
              </a:spcAft>
            </a:pPr>
            <a:r>
              <a:rPr lang="fr-FR" sz="1600" dirty="0">
                <a:solidFill>
                  <a:schemeClr val="bg1"/>
                </a:solidFill>
              </a:rPr>
              <a:t>Objectif : </a:t>
            </a:r>
          </a:p>
          <a:p>
            <a:pPr marL="285750" indent="-228600">
              <a:lnSpc>
                <a:spcPct val="90000"/>
              </a:lnSpc>
              <a:spcAft>
                <a:spcPts val="600"/>
              </a:spcAft>
              <a:buFont typeface="Arial" panose="020B0604020202020204" pitchFamily="34" charset="0"/>
              <a:buChar char="•"/>
            </a:pPr>
            <a:r>
              <a:rPr lang="fr-FR" sz="1600" dirty="0">
                <a:solidFill>
                  <a:schemeClr val="bg1"/>
                </a:solidFill>
              </a:rPr>
              <a:t>Se connecter à l’application avec son compte</a:t>
            </a:r>
          </a:p>
          <a:p>
            <a:pPr marL="285750" indent="-228600">
              <a:lnSpc>
                <a:spcPct val="90000"/>
              </a:lnSpc>
              <a:spcAft>
                <a:spcPts val="600"/>
              </a:spcAft>
              <a:buFont typeface="Arial" panose="020B0604020202020204" pitchFamily="34" charset="0"/>
              <a:buChar char="•"/>
            </a:pPr>
            <a:endParaRPr lang="fr-FR" sz="1600" dirty="0">
              <a:solidFill>
                <a:schemeClr val="bg1"/>
              </a:solidFill>
            </a:endParaRPr>
          </a:p>
          <a:p>
            <a:pPr indent="-228600">
              <a:lnSpc>
                <a:spcPct val="90000"/>
              </a:lnSpc>
              <a:spcAft>
                <a:spcPts val="600"/>
              </a:spcAft>
              <a:buFont typeface="Arial" panose="020B0604020202020204" pitchFamily="34" charset="0"/>
              <a:buChar char="•"/>
            </a:pPr>
            <a:endParaRPr lang="fr-FR" sz="1600" dirty="0">
              <a:solidFill>
                <a:schemeClr val="bg1"/>
              </a:solidFill>
            </a:endParaRPr>
          </a:p>
          <a:p>
            <a:pPr>
              <a:lnSpc>
                <a:spcPct val="90000"/>
              </a:lnSpc>
              <a:spcAft>
                <a:spcPts val="600"/>
              </a:spcAft>
            </a:pPr>
            <a:r>
              <a:rPr lang="fr-FR" sz="1600" dirty="0">
                <a:solidFill>
                  <a:schemeClr val="bg1"/>
                </a:solidFill>
              </a:rPr>
              <a:t>Compositions :</a:t>
            </a:r>
          </a:p>
          <a:p>
            <a:pPr marL="285750" indent="-228600">
              <a:lnSpc>
                <a:spcPct val="90000"/>
              </a:lnSpc>
              <a:spcAft>
                <a:spcPts val="600"/>
              </a:spcAft>
              <a:buFont typeface="Arial" panose="020B0604020202020204" pitchFamily="34" charset="0"/>
              <a:buChar char="•"/>
            </a:pPr>
            <a:r>
              <a:rPr lang="fr-FR" sz="1600" dirty="0">
                <a:solidFill>
                  <a:schemeClr val="bg1"/>
                </a:solidFill>
              </a:rPr>
              <a:t>Deux champs de saisis pour rentrer son email (il est impossible qu’une adresse mail soit utilisé pour plusieurs comptes) et l’autre est pour rentrer son mot de passe </a:t>
            </a:r>
          </a:p>
          <a:p>
            <a:pPr marL="285750" indent="-228600">
              <a:lnSpc>
                <a:spcPct val="90000"/>
              </a:lnSpc>
              <a:spcAft>
                <a:spcPts val="600"/>
              </a:spcAft>
              <a:buFont typeface="Arial" panose="020B0604020202020204" pitchFamily="34" charset="0"/>
              <a:buChar char="•"/>
            </a:pPr>
            <a:r>
              <a:rPr lang="fr-FR" sz="1600" dirty="0">
                <a:solidFill>
                  <a:schemeClr val="bg1"/>
                </a:solidFill>
              </a:rPr>
              <a:t>Deux boutons, l’un permet de se connecter, et l’autre de quitter la page</a:t>
            </a:r>
          </a:p>
          <a:p>
            <a:pPr marL="285750" indent="-228600">
              <a:lnSpc>
                <a:spcPct val="90000"/>
              </a:lnSpc>
              <a:spcAft>
                <a:spcPts val="600"/>
              </a:spcAft>
              <a:buFont typeface="Arial" panose="020B0604020202020204" pitchFamily="34" charset="0"/>
              <a:buChar char="•"/>
            </a:pPr>
            <a:r>
              <a:rPr lang="fr-FR" sz="1600" dirty="0">
                <a:solidFill>
                  <a:schemeClr val="bg1"/>
                </a:solidFill>
              </a:rPr>
              <a:t>Un label « connexion » non-variable pour indiquer le but de  la page et ajouter de la clarté </a:t>
            </a:r>
          </a:p>
          <a:p>
            <a:pPr marL="285750" indent="-228600">
              <a:lnSpc>
                <a:spcPct val="90000"/>
              </a:lnSpc>
              <a:spcAft>
                <a:spcPts val="600"/>
              </a:spcAft>
              <a:buFont typeface="Arial" panose="020B0604020202020204" pitchFamily="34" charset="0"/>
              <a:buChar char="•"/>
            </a:pPr>
            <a:endParaRPr lang="fr-FR" sz="1600" dirty="0">
              <a:solidFill>
                <a:schemeClr val="bg1"/>
              </a:solidFill>
            </a:endParaRPr>
          </a:p>
          <a:p>
            <a:pPr marL="285750" indent="-228600">
              <a:lnSpc>
                <a:spcPct val="90000"/>
              </a:lnSpc>
              <a:spcAft>
                <a:spcPts val="600"/>
              </a:spcAft>
              <a:buFont typeface="Arial" panose="020B0604020202020204" pitchFamily="34" charset="0"/>
              <a:buChar char="•"/>
            </a:pPr>
            <a:endParaRPr lang="en-US" sz="1600" dirty="0">
              <a:solidFill>
                <a:schemeClr val="bg1"/>
              </a:solidFill>
            </a:endParaRPr>
          </a:p>
        </p:txBody>
      </p:sp>
      <p:pic>
        <p:nvPicPr>
          <p:cNvPr id="7" name="Image 6">
            <a:extLst>
              <a:ext uri="{FF2B5EF4-FFF2-40B4-BE49-F238E27FC236}">
                <a16:creationId xmlns:a16="http://schemas.microsoft.com/office/drawing/2014/main" id="{1D0E099E-E3E3-B67E-05C4-6D5C6A31444A}"/>
              </a:ext>
            </a:extLst>
          </p:cNvPr>
          <p:cNvPicPr>
            <a:picLocks noChangeAspect="1"/>
          </p:cNvPicPr>
          <p:nvPr/>
        </p:nvPicPr>
        <p:blipFill>
          <a:blip r:embed="rId2"/>
          <a:stretch>
            <a:fillRect/>
          </a:stretch>
        </p:blipFill>
        <p:spPr>
          <a:xfrm>
            <a:off x="7192156" y="369913"/>
            <a:ext cx="2494713" cy="2784532"/>
          </a:xfrm>
          <a:prstGeom prst="rect">
            <a:avLst/>
          </a:prstGeom>
        </p:spPr>
      </p:pic>
      <p:sp>
        <p:nvSpPr>
          <p:cNvPr id="18" name="Rectangle 17">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45333F9F-8C6F-81D9-6BF3-83CD70828E48}"/>
              </a:ext>
            </a:extLst>
          </p:cNvPr>
          <p:cNvPicPr>
            <a:picLocks noChangeAspect="1"/>
          </p:cNvPicPr>
          <p:nvPr/>
        </p:nvPicPr>
        <p:blipFill>
          <a:blip r:embed="rId3"/>
          <a:stretch>
            <a:fillRect/>
          </a:stretch>
        </p:blipFill>
        <p:spPr>
          <a:xfrm>
            <a:off x="8038661" y="3970028"/>
            <a:ext cx="3588640" cy="2305010"/>
          </a:xfrm>
          <a:prstGeom prst="rect">
            <a:avLst/>
          </a:prstGeom>
        </p:spPr>
      </p:pic>
      <p:sp>
        <p:nvSpPr>
          <p:cNvPr id="20" name="Rectangle 19">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053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ZoneTexte 3">
            <a:extLst>
              <a:ext uri="{FF2B5EF4-FFF2-40B4-BE49-F238E27FC236}">
                <a16:creationId xmlns:a16="http://schemas.microsoft.com/office/drawing/2014/main" id="{18FD00B4-CC98-C48C-C43B-6082999B25C3}"/>
              </a:ext>
            </a:extLst>
          </p:cNvPr>
          <p:cNvSpPr txBox="1"/>
          <p:nvPr/>
        </p:nvSpPr>
        <p:spPr>
          <a:xfrm>
            <a:off x="1295400" y="669925"/>
            <a:ext cx="4800600" cy="132556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a:solidFill>
                  <a:schemeClr val="bg1"/>
                </a:solidFill>
                <a:latin typeface="+mj-lt"/>
                <a:ea typeface="+mj-ea"/>
                <a:cs typeface="+mj-cs"/>
              </a:rPr>
              <a:t>Description de la page de création compte :</a:t>
            </a:r>
          </a:p>
        </p:txBody>
      </p:sp>
      <p:cxnSp>
        <p:nvCxnSpPr>
          <p:cNvPr id="14" name="Straight Connector 1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19499CD8-5861-8B6B-F695-0BD24677932B}"/>
              </a:ext>
            </a:extLst>
          </p:cNvPr>
          <p:cNvSpPr txBox="1"/>
          <p:nvPr/>
        </p:nvSpPr>
        <p:spPr>
          <a:xfrm>
            <a:off x="1295400" y="2288833"/>
            <a:ext cx="4800600" cy="371157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a:solidFill>
                  <a:schemeClr val="bg1"/>
                </a:solidFill>
              </a:rPr>
              <a:t>Objectif : </a:t>
            </a:r>
          </a:p>
          <a:p>
            <a:pPr marL="285750" indent="-228600">
              <a:lnSpc>
                <a:spcPct val="90000"/>
              </a:lnSpc>
              <a:spcAft>
                <a:spcPts val="600"/>
              </a:spcAft>
              <a:buFont typeface="Arial" panose="020B0604020202020204" pitchFamily="34" charset="0"/>
              <a:buChar char="•"/>
            </a:pPr>
            <a:r>
              <a:rPr lang="en-US" sz="1400">
                <a:solidFill>
                  <a:schemeClr val="bg1"/>
                </a:solidFill>
              </a:rPr>
              <a:t>Créer un compte sur notre application (en s’assurant de l’unicité de l’adresse mail) </a:t>
            </a:r>
          </a:p>
          <a:p>
            <a:pPr marL="285750" indent="-228600">
              <a:lnSpc>
                <a:spcPct val="90000"/>
              </a:lnSpc>
              <a:spcAft>
                <a:spcPts val="600"/>
              </a:spcAft>
              <a:buFont typeface="Arial" panose="020B0604020202020204" pitchFamily="34" charset="0"/>
              <a:buChar char="•"/>
            </a:pPr>
            <a:r>
              <a:rPr lang="en-US" sz="1400">
                <a:solidFill>
                  <a:schemeClr val="bg1"/>
                </a:solidFill>
              </a:rPr>
              <a:t>Envoyer un mail de confirmation </a:t>
            </a:r>
          </a:p>
          <a:p>
            <a:pPr marL="285750" indent="-228600">
              <a:lnSpc>
                <a:spcPct val="90000"/>
              </a:lnSpc>
              <a:spcAft>
                <a:spcPts val="600"/>
              </a:spcAft>
              <a:buFont typeface="Arial" panose="020B0604020202020204" pitchFamily="34" charset="0"/>
              <a:buChar char="•"/>
            </a:pPr>
            <a:endParaRPr lang="en-US" sz="1400">
              <a:solidFill>
                <a:schemeClr val="bg1"/>
              </a:solidFill>
            </a:endParaRPr>
          </a:p>
          <a:p>
            <a:pPr marL="285750" indent="-228600">
              <a:lnSpc>
                <a:spcPct val="90000"/>
              </a:lnSpc>
              <a:spcAft>
                <a:spcPts val="600"/>
              </a:spcAft>
              <a:buFont typeface="Arial" panose="020B0604020202020204" pitchFamily="34" charset="0"/>
              <a:buChar char="•"/>
            </a:pPr>
            <a:endParaRPr lang="en-US" sz="1400">
              <a:solidFill>
                <a:schemeClr val="bg1"/>
              </a:solidFill>
            </a:endParaRPr>
          </a:p>
          <a:p>
            <a:pPr indent="-228600">
              <a:lnSpc>
                <a:spcPct val="90000"/>
              </a:lnSpc>
              <a:spcAft>
                <a:spcPts val="600"/>
              </a:spcAft>
              <a:buFont typeface="Arial" panose="020B0604020202020204" pitchFamily="34" charset="0"/>
              <a:buChar char="•"/>
            </a:pPr>
            <a:r>
              <a:rPr lang="en-US" sz="1400">
                <a:solidFill>
                  <a:schemeClr val="bg1"/>
                </a:solidFill>
              </a:rPr>
              <a:t>Composition :</a:t>
            </a:r>
          </a:p>
          <a:p>
            <a:pPr marL="285750" indent="-228600">
              <a:lnSpc>
                <a:spcPct val="90000"/>
              </a:lnSpc>
              <a:spcAft>
                <a:spcPts val="600"/>
              </a:spcAft>
              <a:buFont typeface="Arial" panose="020B0604020202020204" pitchFamily="34" charset="0"/>
              <a:buChar char="•"/>
            </a:pPr>
            <a:r>
              <a:rPr lang="en-US" sz="1400">
                <a:solidFill>
                  <a:schemeClr val="bg1"/>
                </a:solidFill>
              </a:rPr>
              <a:t>Deux Boutons, l’un permettant d’annuler la demande, et l’autre, de la confirmer</a:t>
            </a:r>
          </a:p>
          <a:p>
            <a:pPr marL="285750" indent="-228600">
              <a:lnSpc>
                <a:spcPct val="90000"/>
              </a:lnSpc>
              <a:spcAft>
                <a:spcPts val="600"/>
              </a:spcAft>
              <a:buFont typeface="Arial" panose="020B0604020202020204" pitchFamily="34" charset="0"/>
              <a:buChar char="•"/>
            </a:pPr>
            <a:r>
              <a:rPr lang="en-US" sz="1400">
                <a:solidFill>
                  <a:schemeClr val="bg1"/>
                </a:solidFill>
              </a:rPr>
              <a:t>4 champs de saisis pour permettre à l’utilisateur de rentrer ses informations personnelles, le mot de passe est crypté en sha256 pour assurer la sécurité des données</a:t>
            </a:r>
          </a:p>
          <a:p>
            <a:pPr marL="285750" indent="-228600">
              <a:lnSpc>
                <a:spcPct val="90000"/>
              </a:lnSpc>
              <a:spcAft>
                <a:spcPts val="600"/>
              </a:spcAft>
              <a:buFont typeface="Arial" panose="020B0604020202020204" pitchFamily="34" charset="0"/>
              <a:buChar char="•"/>
            </a:pPr>
            <a:r>
              <a:rPr lang="en-US" sz="1400">
                <a:solidFill>
                  <a:schemeClr val="bg1"/>
                </a:solidFill>
              </a:rPr>
              <a:t>Un label non-variable « créer un compte » pour indiquer le but de la page et ajouter de la clarté </a:t>
            </a:r>
          </a:p>
          <a:p>
            <a:pPr indent="-228600">
              <a:lnSpc>
                <a:spcPct val="90000"/>
              </a:lnSpc>
              <a:spcAft>
                <a:spcPts val="600"/>
              </a:spcAft>
              <a:buFont typeface="Arial" panose="020B0604020202020204" pitchFamily="34" charset="0"/>
              <a:buChar char="•"/>
            </a:pPr>
            <a:endParaRPr lang="en-US" sz="1400">
              <a:solidFill>
                <a:schemeClr val="bg1"/>
              </a:solidFill>
            </a:endParaRPr>
          </a:p>
        </p:txBody>
      </p:sp>
      <p:pic>
        <p:nvPicPr>
          <p:cNvPr id="3" name="Image 2">
            <a:extLst>
              <a:ext uri="{FF2B5EF4-FFF2-40B4-BE49-F238E27FC236}">
                <a16:creationId xmlns:a16="http://schemas.microsoft.com/office/drawing/2014/main" id="{EBF97C2D-F400-7895-7BA1-2188400630B5}"/>
              </a:ext>
            </a:extLst>
          </p:cNvPr>
          <p:cNvPicPr>
            <a:picLocks noChangeAspect="1"/>
          </p:cNvPicPr>
          <p:nvPr/>
        </p:nvPicPr>
        <p:blipFill>
          <a:blip r:embed="rId2"/>
          <a:stretch>
            <a:fillRect/>
          </a:stretch>
        </p:blipFill>
        <p:spPr>
          <a:xfrm>
            <a:off x="6817361" y="205387"/>
            <a:ext cx="3302000" cy="3168954"/>
          </a:xfrm>
          <a:prstGeom prst="rect">
            <a:avLst/>
          </a:prstGeom>
        </p:spPr>
      </p:pic>
      <p:sp>
        <p:nvSpPr>
          <p:cNvPr id="16" name="Rectangle 15">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BAF253DF-755C-FA27-8A16-7823052E869E}"/>
              </a:ext>
            </a:extLst>
          </p:cNvPr>
          <p:cNvPicPr>
            <a:picLocks noChangeAspect="1"/>
          </p:cNvPicPr>
          <p:nvPr/>
        </p:nvPicPr>
        <p:blipFill>
          <a:blip r:embed="rId3"/>
          <a:stretch>
            <a:fillRect/>
          </a:stretch>
        </p:blipFill>
        <p:spPr>
          <a:xfrm>
            <a:off x="7825072" y="3681699"/>
            <a:ext cx="3996260" cy="2895840"/>
          </a:xfrm>
          <a:prstGeom prst="rect">
            <a:avLst/>
          </a:prstGeom>
        </p:spPr>
      </p:pic>
      <p:sp>
        <p:nvSpPr>
          <p:cNvPr id="18" name="Rectangle 17">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050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ZoneTexte 4">
            <a:extLst>
              <a:ext uri="{FF2B5EF4-FFF2-40B4-BE49-F238E27FC236}">
                <a16:creationId xmlns:a16="http://schemas.microsoft.com/office/drawing/2014/main" id="{0BEE5481-1524-6168-A0E5-CD32E775DBFA}"/>
              </a:ext>
            </a:extLst>
          </p:cNvPr>
          <p:cNvSpPr txBox="1"/>
          <p:nvPr/>
        </p:nvSpPr>
        <p:spPr>
          <a:xfrm>
            <a:off x="1295400" y="669925"/>
            <a:ext cx="4800600" cy="1325563"/>
          </a:xfrm>
          <a:prstGeom prst="rect">
            <a:avLst/>
          </a:prstGeom>
        </p:spPr>
        <p:txBody>
          <a:bodyPr vert="horz" lIns="91440" tIns="45720" rIns="91440" bIns="45720" rtlCol="0" anchor="b">
            <a:normAutofit/>
          </a:bodyPr>
          <a:lstStyle/>
          <a:p>
            <a:pPr>
              <a:lnSpc>
                <a:spcPct val="90000"/>
              </a:lnSpc>
              <a:spcBef>
                <a:spcPct val="0"/>
              </a:spcBef>
              <a:spcAft>
                <a:spcPts val="600"/>
              </a:spcAft>
            </a:pPr>
            <a:r>
              <a:rPr lang="fr-FR" sz="3400" dirty="0">
                <a:solidFill>
                  <a:schemeClr val="bg1"/>
                </a:solidFill>
                <a:latin typeface="+mj-lt"/>
                <a:ea typeface="+mj-ea"/>
                <a:cs typeface="+mj-cs"/>
              </a:rPr>
              <a:t>Description de la page de suppression de compte :</a:t>
            </a:r>
          </a:p>
        </p:txBody>
      </p:sp>
      <p:cxnSp>
        <p:nvCxnSpPr>
          <p:cNvPr id="17" name="Straight Connector 1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2755FE66-849E-8709-42CC-B9E3F293E17B}"/>
              </a:ext>
            </a:extLst>
          </p:cNvPr>
          <p:cNvSpPr txBox="1"/>
          <p:nvPr/>
        </p:nvSpPr>
        <p:spPr>
          <a:xfrm>
            <a:off x="1295400" y="2288833"/>
            <a:ext cx="4800600" cy="371157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a:solidFill>
                  <a:schemeClr val="bg1"/>
                </a:solidFill>
              </a:rPr>
              <a:t>Objectifs :</a:t>
            </a:r>
          </a:p>
          <a:p>
            <a:pPr marL="285750" indent="-228600">
              <a:lnSpc>
                <a:spcPct val="90000"/>
              </a:lnSpc>
              <a:spcAft>
                <a:spcPts val="600"/>
              </a:spcAft>
              <a:buFont typeface="Arial" panose="020B0604020202020204" pitchFamily="34" charset="0"/>
              <a:buChar char="•"/>
            </a:pPr>
            <a:r>
              <a:rPr lang="en-US" sz="1600">
                <a:solidFill>
                  <a:schemeClr val="bg1"/>
                </a:solidFill>
              </a:rPr>
              <a:t>Supprimer un compte de notre base de données</a:t>
            </a:r>
          </a:p>
          <a:p>
            <a:pPr marL="285750" indent="-228600">
              <a:lnSpc>
                <a:spcPct val="90000"/>
              </a:lnSpc>
              <a:spcAft>
                <a:spcPts val="600"/>
              </a:spcAft>
              <a:buFont typeface="Arial" panose="020B0604020202020204" pitchFamily="34" charset="0"/>
              <a:buChar char="•"/>
            </a:pPr>
            <a:r>
              <a:rPr lang="en-US" sz="1600">
                <a:solidFill>
                  <a:schemeClr val="bg1"/>
                </a:solidFill>
              </a:rPr>
              <a:t>Envoyer un mail de confirmation </a:t>
            </a:r>
          </a:p>
          <a:p>
            <a:pPr marL="285750" indent="-228600">
              <a:lnSpc>
                <a:spcPct val="90000"/>
              </a:lnSpc>
              <a:spcAft>
                <a:spcPts val="600"/>
              </a:spcAft>
              <a:buFont typeface="Arial" panose="020B0604020202020204" pitchFamily="34" charset="0"/>
              <a:buChar char="•"/>
            </a:pPr>
            <a:endParaRPr lang="en-US" sz="1600">
              <a:solidFill>
                <a:schemeClr val="bg1"/>
              </a:solidFill>
            </a:endParaRPr>
          </a:p>
          <a:p>
            <a:pPr indent="-228600">
              <a:lnSpc>
                <a:spcPct val="90000"/>
              </a:lnSpc>
              <a:spcAft>
                <a:spcPts val="600"/>
              </a:spcAft>
              <a:buFont typeface="Arial" panose="020B0604020202020204" pitchFamily="34" charset="0"/>
              <a:buChar char="•"/>
            </a:pPr>
            <a:endParaRPr lang="en-US" sz="1600">
              <a:solidFill>
                <a:schemeClr val="bg1"/>
              </a:solidFill>
            </a:endParaRPr>
          </a:p>
          <a:p>
            <a:pPr indent="-228600">
              <a:lnSpc>
                <a:spcPct val="90000"/>
              </a:lnSpc>
              <a:spcAft>
                <a:spcPts val="600"/>
              </a:spcAft>
              <a:buFont typeface="Arial" panose="020B0604020202020204" pitchFamily="34" charset="0"/>
              <a:buChar char="•"/>
            </a:pPr>
            <a:r>
              <a:rPr lang="en-US" sz="1600">
                <a:solidFill>
                  <a:schemeClr val="bg1"/>
                </a:solidFill>
              </a:rPr>
              <a:t>Composition : </a:t>
            </a:r>
          </a:p>
          <a:p>
            <a:pPr marL="285750" indent="-228600">
              <a:lnSpc>
                <a:spcPct val="90000"/>
              </a:lnSpc>
              <a:spcAft>
                <a:spcPts val="600"/>
              </a:spcAft>
              <a:buFont typeface="Arial" panose="020B0604020202020204" pitchFamily="34" charset="0"/>
              <a:buChar char="•"/>
            </a:pPr>
            <a:r>
              <a:rPr lang="en-US" sz="1600">
                <a:solidFill>
                  <a:schemeClr val="bg1"/>
                </a:solidFill>
              </a:rPr>
              <a:t>Deux champs de saisis, l’un pour l’email et l’autre pour le mot de passe </a:t>
            </a:r>
          </a:p>
          <a:p>
            <a:pPr marL="285750" indent="-228600">
              <a:lnSpc>
                <a:spcPct val="90000"/>
              </a:lnSpc>
              <a:spcAft>
                <a:spcPts val="600"/>
              </a:spcAft>
              <a:buFont typeface="Arial" panose="020B0604020202020204" pitchFamily="34" charset="0"/>
              <a:buChar char="•"/>
            </a:pPr>
            <a:r>
              <a:rPr lang="en-US" sz="1600">
                <a:solidFill>
                  <a:schemeClr val="bg1"/>
                </a:solidFill>
              </a:rPr>
              <a:t>Deux boutons, l’un pour confirmer la suppression et l’autre pour annuler</a:t>
            </a:r>
          </a:p>
          <a:p>
            <a:pPr marL="285750" indent="-228600">
              <a:lnSpc>
                <a:spcPct val="90000"/>
              </a:lnSpc>
              <a:spcAft>
                <a:spcPts val="600"/>
              </a:spcAft>
              <a:buFont typeface="Arial" panose="020B0604020202020204" pitchFamily="34" charset="0"/>
              <a:buChar char="•"/>
            </a:pPr>
            <a:r>
              <a:rPr lang="en-US" sz="1600">
                <a:solidFill>
                  <a:schemeClr val="bg1"/>
                </a:solidFill>
              </a:rPr>
              <a:t>Un label non-variable « Suppression du compte » pour indiquer le but de la page et ajouter de la clarté </a:t>
            </a:r>
          </a:p>
          <a:p>
            <a:pPr marL="285750" indent="-228600">
              <a:lnSpc>
                <a:spcPct val="90000"/>
              </a:lnSpc>
              <a:spcAft>
                <a:spcPts val="600"/>
              </a:spcAft>
              <a:buFont typeface="Arial" panose="020B0604020202020204" pitchFamily="34" charset="0"/>
              <a:buChar char="•"/>
            </a:pPr>
            <a:endParaRPr lang="en-US" sz="1600">
              <a:solidFill>
                <a:schemeClr val="bg1"/>
              </a:solidFill>
            </a:endParaRPr>
          </a:p>
        </p:txBody>
      </p:sp>
      <p:pic>
        <p:nvPicPr>
          <p:cNvPr id="7" name="Image 6">
            <a:extLst>
              <a:ext uri="{FF2B5EF4-FFF2-40B4-BE49-F238E27FC236}">
                <a16:creationId xmlns:a16="http://schemas.microsoft.com/office/drawing/2014/main" id="{11A280B6-836C-F998-4B4B-518E21BA94F8}"/>
              </a:ext>
            </a:extLst>
          </p:cNvPr>
          <p:cNvPicPr>
            <a:picLocks noChangeAspect="1"/>
          </p:cNvPicPr>
          <p:nvPr/>
        </p:nvPicPr>
        <p:blipFill>
          <a:blip r:embed="rId2"/>
          <a:stretch>
            <a:fillRect/>
          </a:stretch>
        </p:blipFill>
        <p:spPr>
          <a:xfrm>
            <a:off x="6799799" y="182859"/>
            <a:ext cx="3299006" cy="3177496"/>
          </a:xfrm>
          <a:prstGeom prst="rect">
            <a:avLst/>
          </a:prstGeom>
        </p:spPr>
      </p:pic>
      <p:sp>
        <p:nvSpPr>
          <p:cNvPr id="19" name="Rectangle 18">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9">
            <a:extLst>
              <a:ext uri="{FF2B5EF4-FFF2-40B4-BE49-F238E27FC236}">
                <a16:creationId xmlns:a16="http://schemas.microsoft.com/office/drawing/2014/main" id="{C2A82F21-F28B-67FC-098B-308E5B79F9B4}"/>
              </a:ext>
            </a:extLst>
          </p:cNvPr>
          <p:cNvPicPr>
            <a:picLocks noChangeAspect="1"/>
          </p:cNvPicPr>
          <p:nvPr/>
        </p:nvPicPr>
        <p:blipFill>
          <a:blip r:embed="rId3"/>
          <a:stretch>
            <a:fillRect/>
          </a:stretch>
        </p:blipFill>
        <p:spPr>
          <a:xfrm>
            <a:off x="7837670" y="4136570"/>
            <a:ext cx="3993881" cy="1970315"/>
          </a:xfrm>
          <a:prstGeom prst="rect">
            <a:avLst/>
          </a:prstGeom>
        </p:spPr>
      </p:pic>
      <p:sp>
        <p:nvSpPr>
          <p:cNvPr id="21" name="Rectangle 20">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59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ZoneTexte 5">
            <a:extLst>
              <a:ext uri="{FF2B5EF4-FFF2-40B4-BE49-F238E27FC236}">
                <a16:creationId xmlns:a16="http://schemas.microsoft.com/office/drawing/2014/main" id="{D0809CDB-BDD3-F1E4-BF8A-CE1BD75766BC}"/>
              </a:ext>
            </a:extLst>
          </p:cNvPr>
          <p:cNvSpPr txBox="1"/>
          <p:nvPr/>
        </p:nvSpPr>
        <p:spPr>
          <a:xfrm>
            <a:off x="1295400" y="669925"/>
            <a:ext cx="4800600" cy="132556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a:solidFill>
                  <a:schemeClr val="bg1"/>
                </a:solidFill>
                <a:latin typeface="+mj-lt"/>
                <a:ea typeface="+mj-ea"/>
                <a:cs typeface="+mj-cs"/>
              </a:rPr>
              <a:t>Description de la page interface aéroport : </a:t>
            </a:r>
          </a:p>
        </p:txBody>
      </p:sp>
      <p:cxnSp>
        <p:nvCxnSpPr>
          <p:cNvPr id="16" name="Straight Connector 15">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70FED2-89DC-3706-626C-0D3B1CFED6D2}"/>
              </a:ext>
            </a:extLst>
          </p:cNvPr>
          <p:cNvSpPr txBox="1"/>
          <p:nvPr/>
        </p:nvSpPr>
        <p:spPr>
          <a:xfrm>
            <a:off x="1295400" y="2288833"/>
            <a:ext cx="4800600" cy="3711571"/>
          </a:xfrm>
          <a:prstGeom prst="rect">
            <a:avLst/>
          </a:prstGeom>
        </p:spPr>
        <p:txBody>
          <a:bodyPr vert="horz" lIns="91440" tIns="45720" rIns="91440" bIns="45720" rtlCol="0">
            <a:normAutofit/>
          </a:bodyPr>
          <a:lstStyle/>
          <a:p>
            <a:pPr>
              <a:lnSpc>
                <a:spcPct val="90000"/>
              </a:lnSpc>
              <a:spcAft>
                <a:spcPts val="600"/>
              </a:spcAft>
            </a:pPr>
            <a:r>
              <a:rPr lang="fr-FR" sz="1400" dirty="0">
                <a:solidFill>
                  <a:schemeClr val="bg1"/>
                </a:solidFill>
              </a:rPr>
              <a:t>Objectifs :</a:t>
            </a:r>
          </a:p>
          <a:p>
            <a:pPr marL="285750" indent="-228600">
              <a:lnSpc>
                <a:spcPct val="90000"/>
              </a:lnSpc>
              <a:spcAft>
                <a:spcPts val="600"/>
              </a:spcAft>
              <a:buFont typeface="Arial" panose="020B0604020202020204" pitchFamily="34" charset="0"/>
              <a:buChar char="•"/>
            </a:pPr>
            <a:r>
              <a:rPr lang="fr-FR" sz="1400" dirty="0">
                <a:solidFill>
                  <a:schemeClr val="bg1"/>
                </a:solidFill>
              </a:rPr>
              <a:t>Afficher clairement sous la forme d’un tableau les numéros de vols au départ et à l’arriver d’un aéroport sélectionné depuis un checkbox dans la page principale </a:t>
            </a:r>
          </a:p>
          <a:p>
            <a:pPr indent="-228600">
              <a:lnSpc>
                <a:spcPct val="90000"/>
              </a:lnSpc>
              <a:spcAft>
                <a:spcPts val="600"/>
              </a:spcAft>
              <a:buFont typeface="Arial" panose="020B0604020202020204" pitchFamily="34" charset="0"/>
              <a:buChar char="•"/>
            </a:pPr>
            <a:endParaRPr lang="fr-FR" sz="1400" dirty="0">
              <a:solidFill>
                <a:schemeClr val="bg1"/>
              </a:solidFill>
            </a:endParaRPr>
          </a:p>
          <a:p>
            <a:pPr>
              <a:lnSpc>
                <a:spcPct val="90000"/>
              </a:lnSpc>
              <a:spcAft>
                <a:spcPts val="600"/>
              </a:spcAft>
            </a:pPr>
            <a:r>
              <a:rPr lang="fr-FR" sz="1400" dirty="0">
                <a:solidFill>
                  <a:schemeClr val="bg1"/>
                </a:solidFill>
              </a:rPr>
              <a:t>Compositions :</a:t>
            </a:r>
          </a:p>
          <a:p>
            <a:pPr marL="285750" indent="-285750">
              <a:lnSpc>
                <a:spcPct val="90000"/>
              </a:lnSpc>
              <a:spcAft>
                <a:spcPts val="600"/>
              </a:spcAft>
              <a:buFont typeface="Arial" panose="020B0604020202020204" pitchFamily="34" charset="0"/>
              <a:buChar char="•"/>
            </a:pPr>
            <a:r>
              <a:rPr lang="fr-FR" sz="1400" dirty="0">
                <a:solidFill>
                  <a:schemeClr val="bg1"/>
                </a:solidFill>
              </a:rPr>
              <a:t>Page ouverte depuis la page principale</a:t>
            </a:r>
          </a:p>
          <a:p>
            <a:pPr marL="285750" indent="-285750">
              <a:lnSpc>
                <a:spcPct val="90000"/>
              </a:lnSpc>
              <a:spcAft>
                <a:spcPts val="600"/>
              </a:spcAft>
              <a:buFont typeface="Arial" panose="020B0604020202020204" pitchFamily="34" charset="0"/>
              <a:buChar char="•"/>
            </a:pPr>
            <a:r>
              <a:rPr lang="fr-FR" sz="1400" dirty="0">
                <a:solidFill>
                  <a:schemeClr val="bg1"/>
                </a:solidFill>
              </a:rPr>
              <a:t>Un label où le nom de la ville varie en fonction du check box sélectionné</a:t>
            </a:r>
          </a:p>
          <a:p>
            <a:pPr marL="285750" indent="-285750">
              <a:lnSpc>
                <a:spcPct val="90000"/>
              </a:lnSpc>
              <a:spcAft>
                <a:spcPts val="600"/>
              </a:spcAft>
              <a:buFont typeface="Arial" panose="020B0604020202020204" pitchFamily="34" charset="0"/>
              <a:buChar char="•"/>
            </a:pPr>
            <a:r>
              <a:rPr lang="fr-FR" sz="1400" dirty="0">
                <a:solidFill>
                  <a:schemeClr val="bg1"/>
                </a:solidFill>
              </a:rPr>
              <a:t>Un bouton retour pour quitter la page</a:t>
            </a:r>
          </a:p>
          <a:p>
            <a:pPr marL="285750" indent="-285750">
              <a:lnSpc>
                <a:spcPct val="90000"/>
              </a:lnSpc>
              <a:spcAft>
                <a:spcPts val="600"/>
              </a:spcAft>
              <a:buFont typeface="Arial" panose="020B0604020202020204" pitchFamily="34" charset="0"/>
              <a:buChar char="•"/>
            </a:pPr>
            <a:r>
              <a:rPr lang="fr-FR" sz="1400" dirty="0">
                <a:solidFill>
                  <a:schemeClr val="bg1"/>
                </a:solidFill>
              </a:rPr>
              <a:t>De deux listWidget, l’une correspondant aux vols au départ, et ’autre aux vols à l’arriver</a:t>
            </a:r>
          </a:p>
          <a:p>
            <a:pPr marL="285750" indent="-285750">
              <a:lnSpc>
                <a:spcPct val="90000"/>
              </a:lnSpc>
              <a:spcAft>
                <a:spcPts val="600"/>
              </a:spcAft>
              <a:buFont typeface="Arial" panose="020B0604020202020204" pitchFamily="34" charset="0"/>
              <a:buChar char="•"/>
            </a:pPr>
            <a:r>
              <a:rPr lang="fr-FR" sz="1400" dirty="0">
                <a:solidFill>
                  <a:schemeClr val="bg1"/>
                </a:solidFill>
              </a:rPr>
              <a:t>Chaque widget se trouvant dans la liste est un bouton qui permet d’ouvrir une autre page présentant toutes les informations du vol</a:t>
            </a:r>
          </a:p>
          <a:p>
            <a:pPr>
              <a:lnSpc>
                <a:spcPct val="90000"/>
              </a:lnSpc>
              <a:spcAft>
                <a:spcPts val="600"/>
              </a:spcAft>
            </a:pPr>
            <a:endParaRPr lang="fr-FR" sz="1400" dirty="0">
              <a:solidFill>
                <a:schemeClr val="bg1"/>
              </a:solidFill>
            </a:endParaRPr>
          </a:p>
          <a:p>
            <a:pPr marL="285750" indent="-285750">
              <a:lnSpc>
                <a:spcPct val="90000"/>
              </a:lnSpc>
              <a:spcAft>
                <a:spcPts val="600"/>
              </a:spcAft>
              <a:buFont typeface="Arial" panose="020B0604020202020204" pitchFamily="34" charset="0"/>
              <a:buChar char="•"/>
            </a:pPr>
            <a:endParaRPr lang="fr-FR" sz="1400" dirty="0">
              <a:solidFill>
                <a:schemeClr val="bg1"/>
              </a:solidFill>
            </a:endParaRPr>
          </a:p>
          <a:p>
            <a:pPr marL="285750" indent="-285750">
              <a:lnSpc>
                <a:spcPct val="90000"/>
              </a:lnSpc>
              <a:spcAft>
                <a:spcPts val="600"/>
              </a:spcAft>
              <a:buFont typeface="Arial" panose="020B0604020202020204" pitchFamily="34" charset="0"/>
              <a:buChar char="•"/>
            </a:pPr>
            <a:endParaRPr lang="fr-FR" sz="1400" dirty="0">
              <a:solidFill>
                <a:schemeClr val="bg1"/>
              </a:solidFill>
            </a:endParaRPr>
          </a:p>
          <a:p>
            <a:pPr marL="285750" indent="-285750">
              <a:lnSpc>
                <a:spcPct val="90000"/>
              </a:lnSpc>
              <a:spcAft>
                <a:spcPts val="600"/>
              </a:spcAft>
              <a:buFont typeface="Arial" panose="020B0604020202020204" pitchFamily="34" charset="0"/>
              <a:buChar char="•"/>
            </a:pPr>
            <a:endParaRPr lang="fr-FR" sz="1400" dirty="0">
              <a:solidFill>
                <a:schemeClr val="bg1"/>
              </a:solidFill>
            </a:endParaRPr>
          </a:p>
          <a:p>
            <a:pPr>
              <a:lnSpc>
                <a:spcPct val="90000"/>
              </a:lnSpc>
              <a:spcAft>
                <a:spcPts val="600"/>
              </a:spcAft>
            </a:pPr>
            <a:endParaRPr lang="fr-FR" sz="1400" dirty="0">
              <a:solidFill>
                <a:schemeClr val="bg1"/>
              </a:solidFill>
            </a:endParaRPr>
          </a:p>
          <a:p>
            <a:pPr>
              <a:lnSpc>
                <a:spcPct val="90000"/>
              </a:lnSpc>
              <a:spcAft>
                <a:spcPts val="600"/>
              </a:spcAft>
            </a:pPr>
            <a:endParaRPr lang="fr-FR" sz="1400" dirty="0">
              <a:solidFill>
                <a:schemeClr val="bg1"/>
              </a:solidFill>
            </a:endParaRPr>
          </a:p>
          <a:p>
            <a:pPr>
              <a:lnSpc>
                <a:spcPct val="90000"/>
              </a:lnSpc>
              <a:spcAft>
                <a:spcPts val="600"/>
              </a:spcAft>
            </a:pPr>
            <a:endParaRPr lang="fr-FR" sz="1400" dirty="0">
              <a:solidFill>
                <a:schemeClr val="bg1"/>
              </a:solidFill>
            </a:endParaRPr>
          </a:p>
          <a:p>
            <a:pPr>
              <a:lnSpc>
                <a:spcPct val="90000"/>
              </a:lnSpc>
              <a:spcAft>
                <a:spcPts val="600"/>
              </a:spcAft>
            </a:pPr>
            <a:endParaRPr lang="fr-FR" sz="1400" dirty="0">
              <a:solidFill>
                <a:schemeClr val="bg1"/>
              </a:solidFill>
            </a:endParaRPr>
          </a:p>
          <a:p>
            <a:pPr marL="285750" indent="-285750">
              <a:lnSpc>
                <a:spcPct val="90000"/>
              </a:lnSpc>
              <a:spcAft>
                <a:spcPts val="600"/>
              </a:spcAft>
              <a:buFont typeface="Arial" panose="020B0604020202020204" pitchFamily="34" charset="0"/>
              <a:buChar char="•"/>
            </a:pPr>
            <a:endParaRPr lang="fr-FR" sz="1400" dirty="0">
              <a:solidFill>
                <a:schemeClr val="bg1"/>
              </a:solidFill>
            </a:endParaRPr>
          </a:p>
          <a:p>
            <a:pPr>
              <a:lnSpc>
                <a:spcPct val="90000"/>
              </a:lnSpc>
              <a:spcAft>
                <a:spcPts val="600"/>
              </a:spcAft>
            </a:pPr>
            <a:endParaRPr lang="fr-FR" sz="1400" dirty="0">
              <a:solidFill>
                <a:schemeClr val="bg1"/>
              </a:solidFill>
            </a:endParaRPr>
          </a:p>
        </p:txBody>
      </p:sp>
      <p:pic>
        <p:nvPicPr>
          <p:cNvPr id="5" name="Image 4">
            <a:extLst>
              <a:ext uri="{FF2B5EF4-FFF2-40B4-BE49-F238E27FC236}">
                <a16:creationId xmlns:a16="http://schemas.microsoft.com/office/drawing/2014/main" id="{2F73217D-3816-5657-EBEB-3661D3997CA9}"/>
              </a:ext>
            </a:extLst>
          </p:cNvPr>
          <p:cNvPicPr>
            <a:picLocks noChangeAspect="1"/>
          </p:cNvPicPr>
          <p:nvPr/>
        </p:nvPicPr>
        <p:blipFill>
          <a:blip r:embed="rId2"/>
          <a:stretch>
            <a:fillRect/>
          </a:stretch>
        </p:blipFill>
        <p:spPr>
          <a:xfrm>
            <a:off x="7280836" y="204895"/>
            <a:ext cx="2287707" cy="3155459"/>
          </a:xfrm>
          <a:prstGeom prst="rect">
            <a:avLst/>
          </a:prstGeom>
        </p:spPr>
      </p:pic>
      <p:sp>
        <p:nvSpPr>
          <p:cNvPr id="18" name="Rectangle 17">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a:extLst>
              <a:ext uri="{FF2B5EF4-FFF2-40B4-BE49-F238E27FC236}">
                <a16:creationId xmlns:a16="http://schemas.microsoft.com/office/drawing/2014/main" id="{1BC5343F-4548-CCD0-2A88-C7296C7D259F}"/>
              </a:ext>
            </a:extLst>
          </p:cNvPr>
          <p:cNvPicPr>
            <a:picLocks noChangeAspect="1"/>
          </p:cNvPicPr>
          <p:nvPr/>
        </p:nvPicPr>
        <p:blipFill>
          <a:blip r:embed="rId3"/>
          <a:stretch>
            <a:fillRect/>
          </a:stretch>
        </p:blipFill>
        <p:spPr>
          <a:xfrm>
            <a:off x="7825071" y="3816418"/>
            <a:ext cx="3989742" cy="2595268"/>
          </a:xfrm>
          <a:prstGeom prst="rect">
            <a:avLst/>
          </a:prstGeom>
        </p:spPr>
      </p:pic>
      <p:sp>
        <p:nvSpPr>
          <p:cNvPr id="20" name="Rectangle 19">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804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E390A3-5A18-4CF2-D98A-54A3675B8FD6}"/>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EED0C4E4-65E1-C035-583F-0DAC13A7D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ZoneTexte 5">
            <a:extLst>
              <a:ext uri="{FF2B5EF4-FFF2-40B4-BE49-F238E27FC236}">
                <a16:creationId xmlns:a16="http://schemas.microsoft.com/office/drawing/2014/main" id="{0403ADAD-B4E9-B2D1-37A6-6A831D4A9F5E}"/>
              </a:ext>
            </a:extLst>
          </p:cNvPr>
          <p:cNvSpPr txBox="1"/>
          <p:nvPr/>
        </p:nvSpPr>
        <p:spPr>
          <a:xfrm>
            <a:off x="1217824" y="446044"/>
            <a:ext cx="4800600" cy="1325563"/>
          </a:xfrm>
          <a:prstGeom prst="rect">
            <a:avLst/>
          </a:prstGeom>
        </p:spPr>
        <p:txBody>
          <a:bodyPr vert="horz" lIns="91440" tIns="45720" rIns="91440" bIns="45720" rtlCol="0" anchor="b">
            <a:normAutofit fontScale="77500" lnSpcReduction="20000"/>
          </a:bodyPr>
          <a:lstStyle/>
          <a:p>
            <a:r>
              <a:rPr lang="fr-FR" sz="4000" dirty="0">
                <a:solidFill>
                  <a:schemeClr val="bg1"/>
                </a:solidFill>
              </a:rPr>
              <a:t>Description de la page fenêtre arrivées/départs :</a:t>
            </a:r>
          </a:p>
        </p:txBody>
      </p:sp>
      <p:cxnSp>
        <p:nvCxnSpPr>
          <p:cNvPr id="16" name="Straight Connector 15">
            <a:extLst>
              <a:ext uri="{FF2B5EF4-FFF2-40B4-BE49-F238E27FC236}">
                <a16:creationId xmlns:a16="http://schemas.microsoft.com/office/drawing/2014/main" id="{0910392D-CD9A-0319-A167-237CFFC9D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6ADF0FC7-EB2F-0191-89D2-13845722901E}"/>
              </a:ext>
            </a:extLst>
          </p:cNvPr>
          <p:cNvSpPr txBox="1"/>
          <p:nvPr/>
        </p:nvSpPr>
        <p:spPr>
          <a:xfrm>
            <a:off x="1295400" y="3177281"/>
            <a:ext cx="4800600" cy="3711571"/>
          </a:xfrm>
          <a:prstGeom prst="rect">
            <a:avLst/>
          </a:prstGeom>
        </p:spPr>
        <p:txBody>
          <a:bodyPr vert="horz" lIns="91440" tIns="45720" rIns="91440" bIns="45720" rtlCol="0">
            <a:normAutofit/>
          </a:bodyPr>
          <a:lstStyle/>
          <a:p>
            <a:r>
              <a:rPr lang="fr-FR" sz="1400" dirty="0">
                <a:solidFill>
                  <a:schemeClr val="bg1"/>
                </a:solidFill>
              </a:rPr>
              <a:t>Objectif :</a:t>
            </a:r>
          </a:p>
          <a:p>
            <a:pPr marL="285750" indent="-285750">
              <a:buFont typeface="Arial" panose="020B0604020202020204" pitchFamily="34" charset="0"/>
              <a:buChar char="•"/>
            </a:pPr>
            <a:r>
              <a:rPr lang="fr-FR" sz="1400" dirty="0">
                <a:solidFill>
                  <a:schemeClr val="bg1"/>
                </a:solidFill>
              </a:rPr>
              <a:t>Présenter l’ensemble des informations disponibles sur le vol sélectionné sur la page interface aéroport</a:t>
            </a:r>
          </a:p>
          <a:p>
            <a:pPr marL="285750" indent="-285750">
              <a:buFont typeface="Arial" panose="020B0604020202020204" pitchFamily="34" charset="0"/>
              <a:buChar char="•"/>
            </a:pPr>
            <a:endParaRPr lang="fr-FR" sz="1400" dirty="0">
              <a:solidFill>
                <a:schemeClr val="bg1"/>
              </a:solidFill>
            </a:endParaRPr>
          </a:p>
          <a:p>
            <a:endParaRPr lang="fr-FR" sz="1400" dirty="0">
              <a:solidFill>
                <a:schemeClr val="bg1"/>
              </a:solidFill>
            </a:endParaRPr>
          </a:p>
          <a:p>
            <a:r>
              <a:rPr lang="fr-FR" sz="1400" dirty="0">
                <a:solidFill>
                  <a:schemeClr val="bg1"/>
                </a:solidFill>
              </a:rPr>
              <a:t>Caractéristiques :</a:t>
            </a:r>
          </a:p>
          <a:p>
            <a:pPr marL="285750" indent="-285750">
              <a:buFont typeface="Arial" panose="020B0604020202020204" pitchFamily="34" charset="0"/>
              <a:buChar char="•"/>
            </a:pPr>
            <a:r>
              <a:rPr lang="fr-FR" sz="1400" dirty="0">
                <a:solidFill>
                  <a:schemeClr val="bg1"/>
                </a:solidFill>
              </a:rPr>
              <a:t>Un </a:t>
            </a:r>
            <a:r>
              <a:rPr lang="fr-FR" sz="1400" dirty="0" err="1">
                <a:solidFill>
                  <a:schemeClr val="bg1"/>
                </a:solidFill>
              </a:rPr>
              <a:t>tableWidget</a:t>
            </a:r>
            <a:r>
              <a:rPr lang="fr-FR" sz="1400" dirty="0">
                <a:solidFill>
                  <a:schemeClr val="bg1"/>
                </a:solidFill>
              </a:rPr>
              <a:t> qui permet d’agencer la présentation des informations sous la forme d’un tableau</a:t>
            </a:r>
          </a:p>
          <a:p>
            <a:pPr>
              <a:lnSpc>
                <a:spcPct val="90000"/>
              </a:lnSpc>
              <a:spcAft>
                <a:spcPts val="600"/>
              </a:spcAft>
            </a:pPr>
            <a:endParaRPr lang="fr-FR" sz="1400" dirty="0">
              <a:solidFill>
                <a:schemeClr val="bg1"/>
              </a:solidFill>
            </a:endParaRPr>
          </a:p>
          <a:p>
            <a:pPr marL="285750" indent="-285750">
              <a:lnSpc>
                <a:spcPct val="90000"/>
              </a:lnSpc>
              <a:spcAft>
                <a:spcPts val="600"/>
              </a:spcAft>
              <a:buFont typeface="Arial" panose="020B0604020202020204" pitchFamily="34" charset="0"/>
              <a:buChar char="•"/>
            </a:pPr>
            <a:endParaRPr lang="fr-FR" sz="1400" dirty="0">
              <a:solidFill>
                <a:schemeClr val="bg1"/>
              </a:solidFill>
            </a:endParaRPr>
          </a:p>
          <a:p>
            <a:pPr marL="285750" indent="-285750">
              <a:lnSpc>
                <a:spcPct val="90000"/>
              </a:lnSpc>
              <a:spcAft>
                <a:spcPts val="600"/>
              </a:spcAft>
              <a:buFont typeface="Arial" panose="020B0604020202020204" pitchFamily="34" charset="0"/>
              <a:buChar char="•"/>
            </a:pPr>
            <a:endParaRPr lang="fr-FR" sz="1400" dirty="0">
              <a:solidFill>
                <a:schemeClr val="bg1"/>
              </a:solidFill>
            </a:endParaRPr>
          </a:p>
          <a:p>
            <a:pPr marL="285750" indent="-285750">
              <a:lnSpc>
                <a:spcPct val="90000"/>
              </a:lnSpc>
              <a:spcAft>
                <a:spcPts val="600"/>
              </a:spcAft>
              <a:buFont typeface="Arial" panose="020B0604020202020204" pitchFamily="34" charset="0"/>
              <a:buChar char="•"/>
            </a:pPr>
            <a:endParaRPr lang="fr-FR" sz="1400" dirty="0">
              <a:solidFill>
                <a:schemeClr val="bg1"/>
              </a:solidFill>
            </a:endParaRPr>
          </a:p>
          <a:p>
            <a:pPr>
              <a:lnSpc>
                <a:spcPct val="90000"/>
              </a:lnSpc>
              <a:spcAft>
                <a:spcPts val="600"/>
              </a:spcAft>
            </a:pPr>
            <a:endParaRPr lang="fr-FR" sz="1400" dirty="0">
              <a:solidFill>
                <a:schemeClr val="bg1"/>
              </a:solidFill>
            </a:endParaRPr>
          </a:p>
          <a:p>
            <a:pPr>
              <a:lnSpc>
                <a:spcPct val="90000"/>
              </a:lnSpc>
              <a:spcAft>
                <a:spcPts val="600"/>
              </a:spcAft>
            </a:pPr>
            <a:endParaRPr lang="fr-FR" sz="1400" dirty="0">
              <a:solidFill>
                <a:schemeClr val="bg1"/>
              </a:solidFill>
            </a:endParaRPr>
          </a:p>
          <a:p>
            <a:pPr>
              <a:lnSpc>
                <a:spcPct val="90000"/>
              </a:lnSpc>
              <a:spcAft>
                <a:spcPts val="600"/>
              </a:spcAft>
            </a:pPr>
            <a:endParaRPr lang="fr-FR" sz="1400" dirty="0">
              <a:solidFill>
                <a:schemeClr val="bg1"/>
              </a:solidFill>
            </a:endParaRPr>
          </a:p>
          <a:p>
            <a:pPr>
              <a:lnSpc>
                <a:spcPct val="90000"/>
              </a:lnSpc>
              <a:spcAft>
                <a:spcPts val="600"/>
              </a:spcAft>
            </a:pPr>
            <a:endParaRPr lang="fr-FR" sz="1400" dirty="0">
              <a:solidFill>
                <a:schemeClr val="bg1"/>
              </a:solidFill>
            </a:endParaRPr>
          </a:p>
          <a:p>
            <a:pPr marL="285750" indent="-285750">
              <a:lnSpc>
                <a:spcPct val="90000"/>
              </a:lnSpc>
              <a:spcAft>
                <a:spcPts val="600"/>
              </a:spcAft>
              <a:buFont typeface="Arial" panose="020B0604020202020204" pitchFamily="34" charset="0"/>
              <a:buChar char="•"/>
            </a:pPr>
            <a:endParaRPr lang="fr-FR" sz="1400" dirty="0">
              <a:solidFill>
                <a:schemeClr val="bg1"/>
              </a:solidFill>
            </a:endParaRPr>
          </a:p>
          <a:p>
            <a:pPr>
              <a:lnSpc>
                <a:spcPct val="90000"/>
              </a:lnSpc>
              <a:spcAft>
                <a:spcPts val="600"/>
              </a:spcAft>
            </a:pPr>
            <a:endParaRPr lang="fr-FR" sz="1400" dirty="0">
              <a:solidFill>
                <a:schemeClr val="bg1"/>
              </a:solidFill>
            </a:endParaRPr>
          </a:p>
        </p:txBody>
      </p:sp>
      <p:sp>
        <p:nvSpPr>
          <p:cNvPr id="18" name="Rectangle 17">
            <a:extLst>
              <a:ext uri="{FF2B5EF4-FFF2-40B4-BE49-F238E27FC236}">
                <a16:creationId xmlns:a16="http://schemas.microsoft.com/office/drawing/2014/main" id="{51BA757E-11DC-7997-470B-F61D5097B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5F8406-DB47-F215-4389-9835BB12A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a:extLst>
              <a:ext uri="{FF2B5EF4-FFF2-40B4-BE49-F238E27FC236}">
                <a16:creationId xmlns:a16="http://schemas.microsoft.com/office/drawing/2014/main" id="{6EC4C38A-AEF0-EB2A-6526-12A2F395FF34}"/>
              </a:ext>
            </a:extLst>
          </p:cNvPr>
          <p:cNvPicPr>
            <a:picLocks noChangeAspect="1"/>
          </p:cNvPicPr>
          <p:nvPr/>
        </p:nvPicPr>
        <p:blipFill>
          <a:blip r:embed="rId2"/>
          <a:stretch>
            <a:fillRect/>
          </a:stretch>
        </p:blipFill>
        <p:spPr>
          <a:xfrm>
            <a:off x="7257962" y="182859"/>
            <a:ext cx="2792468" cy="3177496"/>
          </a:xfrm>
          <a:prstGeom prst="rect">
            <a:avLst/>
          </a:prstGeom>
        </p:spPr>
      </p:pic>
      <p:pic>
        <p:nvPicPr>
          <p:cNvPr id="3" name="Image 2">
            <a:extLst>
              <a:ext uri="{FF2B5EF4-FFF2-40B4-BE49-F238E27FC236}">
                <a16:creationId xmlns:a16="http://schemas.microsoft.com/office/drawing/2014/main" id="{872914E6-1C6E-C315-67FD-8AD9A3B18F9A}"/>
              </a:ext>
            </a:extLst>
          </p:cNvPr>
          <p:cNvPicPr>
            <a:picLocks noChangeAspect="1"/>
          </p:cNvPicPr>
          <p:nvPr/>
        </p:nvPicPr>
        <p:blipFill>
          <a:blip r:embed="rId3"/>
          <a:stretch>
            <a:fillRect/>
          </a:stretch>
        </p:blipFill>
        <p:spPr>
          <a:xfrm>
            <a:off x="7825071" y="4957009"/>
            <a:ext cx="3996262" cy="349903"/>
          </a:xfrm>
          <a:prstGeom prst="rect">
            <a:avLst/>
          </a:prstGeom>
        </p:spPr>
      </p:pic>
    </p:spTree>
    <p:extLst>
      <p:ext uri="{BB962C8B-B14F-4D97-AF65-F5344CB8AC3E}">
        <p14:creationId xmlns:p14="http://schemas.microsoft.com/office/powerpoint/2010/main" val="143565586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329</TotalTime>
  <Words>1077</Words>
  <Application>Microsoft Office PowerPoint</Application>
  <PresentationFormat>Grand écran</PresentationFormat>
  <Paragraphs>155</Paragraphs>
  <Slides>15</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Aptos</vt:lpstr>
      <vt:lpstr>Aptos Display</vt:lpstr>
      <vt:lpstr>Arial</vt:lpstr>
      <vt:lpstr>Calibri</vt:lpstr>
      <vt:lpstr>Consolas</vt:lpstr>
      <vt:lpstr>Wingdings</vt:lpstr>
      <vt:lpstr>Thème Office</vt:lpstr>
      <vt:lpstr>Projet : MAFR MerinAxelFlightRadar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 pour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Merin Sallami</dc:creator>
  <cp:lastModifiedBy>Axel Chavand</cp:lastModifiedBy>
  <cp:revision>20</cp:revision>
  <dcterms:created xsi:type="dcterms:W3CDTF">2024-12-12T13:22:07Z</dcterms:created>
  <dcterms:modified xsi:type="dcterms:W3CDTF">2024-12-13T03:17:49Z</dcterms:modified>
</cp:coreProperties>
</file>