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1"/>
  </p:notesMasterIdLst>
  <p:sldIdLst>
    <p:sldId id="256" r:id="rId2"/>
    <p:sldId id="735" r:id="rId3"/>
    <p:sldId id="746" r:id="rId4"/>
    <p:sldId id="718" r:id="rId5"/>
    <p:sldId id="720" r:id="rId6"/>
    <p:sldId id="719" r:id="rId7"/>
    <p:sldId id="747" r:id="rId8"/>
    <p:sldId id="721" r:id="rId9"/>
    <p:sldId id="745" r:id="rId10"/>
    <p:sldId id="714" r:id="rId11"/>
    <p:sldId id="744" r:id="rId12"/>
    <p:sldId id="736" r:id="rId13"/>
    <p:sldId id="722" r:id="rId14"/>
    <p:sldId id="723" r:id="rId15"/>
    <p:sldId id="748" r:id="rId16"/>
    <p:sldId id="749" r:id="rId17"/>
    <p:sldId id="750" r:id="rId18"/>
    <p:sldId id="738" r:id="rId19"/>
    <p:sldId id="739" r:id="rId20"/>
    <p:sldId id="751" r:id="rId21"/>
    <p:sldId id="753" r:id="rId22"/>
    <p:sldId id="752" r:id="rId23"/>
    <p:sldId id="754" r:id="rId24"/>
    <p:sldId id="732" r:id="rId25"/>
    <p:sldId id="755" r:id="rId26"/>
    <p:sldId id="756" r:id="rId27"/>
    <p:sldId id="757" r:id="rId28"/>
    <p:sldId id="758" r:id="rId29"/>
    <p:sldId id="30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1A3E"/>
    <a:srgbClr val="333F50"/>
    <a:srgbClr val="8497B0"/>
    <a:srgbClr val="8FAADC"/>
    <a:srgbClr val="2F5597"/>
    <a:srgbClr val="626CC7"/>
    <a:srgbClr val="323B8D"/>
    <a:srgbClr val="21275D"/>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107" autoAdjust="0"/>
  </p:normalViewPr>
  <p:slideViewPr>
    <p:cSldViewPr snapToGrid="0">
      <p:cViewPr varScale="1">
        <p:scale>
          <a:sx n="76" d="100"/>
          <a:sy n="76" d="100"/>
        </p:scale>
        <p:origin x="946" y="53"/>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72228-D9C0-4D03-B9DE-5D9AC8BDCD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397DDF2-A200-4D78-924A-13C2621A8867}">
      <dgm:prSet custT="1"/>
      <dgm:spPr>
        <a:noFill/>
      </dgm:spPr>
      <dgm:t>
        <a:bodyPr/>
        <a:lstStyle/>
        <a:p>
          <a:r>
            <a:rPr lang="en-IN" sz="3200" b="1" u="sng" dirty="0"/>
            <a:t>STELLAR OBJECT CLASSIFICATION</a:t>
          </a:r>
        </a:p>
        <a:p>
          <a:r>
            <a:rPr lang="en-IN" sz="1400" dirty="0"/>
            <a:t>A Machie Learning Approach to Deep Space Research Data</a:t>
          </a:r>
        </a:p>
      </dgm:t>
    </dgm:pt>
    <dgm:pt modelId="{092FFCB6-033A-4CDF-A799-CD1967864574}" type="parTrans" cxnId="{1454FD0E-E40E-4325-B90D-E254170A468B}">
      <dgm:prSet/>
      <dgm:spPr/>
      <dgm:t>
        <a:bodyPr/>
        <a:lstStyle/>
        <a:p>
          <a:endParaRPr lang="en-IN"/>
        </a:p>
      </dgm:t>
    </dgm:pt>
    <dgm:pt modelId="{60560CDC-2ACF-4D8B-AB6C-49628FF93DC5}" type="sibTrans" cxnId="{1454FD0E-E40E-4325-B90D-E254170A468B}">
      <dgm:prSet/>
      <dgm:spPr/>
      <dgm:t>
        <a:bodyPr/>
        <a:lstStyle/>
        <a:p>
          <a:endParaRPr lang="en-IN"/>
        </a:p>
      </dgm:t>
    </dgm:pt>
    <dgm:pt modelId="{DD951D7A-E08A-42E5-B2DE-E929898EEA83}" type="pres">
      <dgm:prSet presAssocID="{EED72228-D9C0-4D03-B9DE-5D9AC8BDCD3E}" presName="linear" presStyleCnt="0">
        <dgm:presLayoutVars>
          <dgm:animLvl val="lvl"/>
          <dgm:resizeHandles val="exact"/>
        </dgm:presLayoutVars>
      </dgm:prSet>
      <dgm:spPr/>
    </dgm:pt>
    <dgm:pt modelId="{E2ACF41E-B83B-4766-B387-A779B282CC01}" type="pres">
      <dgm:prSet presAssocID="{B397DDF2-A200-4D78-924A-13C2621A8867}" presName="parentText" presStyleLbl="node1" presStyleIdx="0" presStyleCnt="1" custScaleX="83943" custScaleY="119560" custLinFactNeighborX="-12987" custLinFactNeighborY="-189">
        <dgm:presLayoutVars>
          <dgm:chMax val="0"/>
          <dgm:bulletEnabled val="1"/>
        </dgm:presLayoutVars>
      </dgm:prSet>
      <dgm:spPr/>
    </dgm:pt>
  </dgm:ptLst>
  <dgm:cxnLst>
    <dgm:cxn modelId="{1454FD0E-E40E-4325-B90D-E254170A468B}" srcId="{EED72228-D9C0-4D03-B9DE-5D9AC8BDCD3E}" destId="{B397DDF2-A200-4D78-924A-13C2621A8867}" srcOrd="0" destOrd="0" parTransId="{092FFCB6-033A-4CDF-A799-CD1967864574}" sibTransId="{60560CDC-2ACF-4D8B-AB6C-49628FF93DC5}"/>
    <dgm:cxn modelId="{CCAD05A9-A4A3-4521-9C7C-23BD568D3011}" type="presOf" srcId="{B397DDF2-A200-4D78-924A-13C2621A8867}" destId="{E2ACF41E-B83B-4766-B387-A779B282CC01}" srcOrd="0" destOrd="0" presId="urn:microsoft.com/office/officeart/2005/8/layout/vList2"/>
    <dgm:cxn modelId="{BC59E0E0-2326-4EA6-BB15-C09022168A00}" type="presOf" srcId="{EED72228-D9C0-4D03-B9DE-5D9AC8BDCD3E}" destId="{DD951D7A-E08A-42E5-B2DE-E929898EEA83}" srcOrd="0" destOrd="0" presId="urn:microsoft.com/office/officeart/2005/8/layout/vList2"/>
    <dgm:cxn modelId="{85E329D7-7B9D-4CE9-86A1-C2A60CC15C0D}" type="presParOf" srcId="{DD951D7A-E08A-42E5-B2DE-E929898EEA83}" destId="{E2ACF41E-B83B-4766-B387-A779B282CC01}" srcOrd="0" destOrd="0" presId="urn:microsoft.com/office/officeart/2005/8/layout/vList2"/>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89E296-7361-4E22-824C-400C7FFAFCA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8FD3AF3D-BEE9-4952-9643-54C83FFE4C7D}">
      <dgm:prSet/>
      <dgm:spPr/>
      <dgm:t>
        <a:bodyPr/>
        <a:lstStyle/>
        <a:p>
          <a:r>
            <a:rPr lang="en-IN" b="1"/>
            <a:t>Presented by</a:t>
          </a:r>
          <a:r>
            <a:rPr lang="en-IN"/>
            <a:t>: RAJA MAJHI</a:t>
          </a:r>
        </a:p>
      </dgm:t>
    </dgm:pt>
    <dgm:pt modelId="{433FCB5D-F360-4732-83BF-D16B495D912E}" type="parTrans" cxnId="{78268DFD-5EAC-4A52-B70A-30C86366B474}">
      <dgm:prSet/>
      <dgm:spPr/>
      <dgm:t>
        <a:bodyPr/>
        <a:lstStyle/>
        <a:p>
          <a:endParaRPr lang="en-IN"/>
        </a:p>
      </dgm:t>
    </dgm:pt>
    <dgm:pt modelId="{87EEABCD-9F02-4FCB-A79E-95E9E35BBDA1}" type="sibTrans" cxnId="{78268DFD-5EAC-4A52-B70A-30C86366B474}">
      <dgm:prSet/>
      <dgm:spPr/>
      <dgm:t>
        <a:bodyPr/>
        <a:lstStyle/>
        <a:p>
          <a:endParaRPr lang="en-IN"/>
        </a:p>
      </dgm:t>
    </dgm:pt>
    <dgm:pt modelId="{0568AF4B-9D3C-4D54-A029-E5E875716395}" type="pres">
      <dgm:prSet presAssocID="{0F89E296-7361-4E22-824C-400C7FFAFCAA}" presName="Name0" presStyleCnt="0">
        <dgm:presLayoutVars>
          <dgm:chMax val="7"/>
          <dgm:dir/>
          <dgm:animLvl val="lvl"/>
          <dgm:resizeHandles val="exact"/>
        </dgm:presLayoutVars>
      </dgm:prSet>
      <dgm:spPr/>
    </dgm:pt>
    <dgm:pt modelId="{DACF28EB-1833-4099-A81A-BC131AA2EE8F}" type="pres">
      <dgm:prSet presAssocID="{8FD3AF3D-BEE9-4952-9643-54C83FFE4C7D}" presName="circle1" presStyleLbl="node1" presStyleIdx="0" presStyleCnt="1"/>
      <dgm:spPr/>
    </dgm:pt>
    <dgm:pt modelId="{80ACE4ED-A737-4E26-9F41-022712C51309}" type="pres">
      <dgm:prSet presAssocID="{8FD3AF3D-BEE9-4952-9643-54C83FFE4C7D}" presName="space" presStyleCnt="0"/>
      <dgm:spPr/>
    </dgm:pt>
    <dgm:pt modelId="{45854FA0-922F-4BED-B96F-18EC270CAB20}" type="pres">
      <dgm:prSet presAssocID="{8FD3AF3D-BEE9-4952-9643-54C83FFE4C7D}" presName="rect1" presStyleLbl="alignAcc1" presStyleIdx="0" presStyleCnt="1"/>
      <dgm:spPr/>
    </dgm:pt>
    <dgm:pt modelId="{7EE29E35-35EB-4DB8-BC80-4A190564E321}" type="pres">
      <dgm:prSet presAssocID="{8FD3AF3D-BEE9-4952-9643-54C83FFE4C7D}" presName="rect1ParTxNoCh" presStyleLbl="alignAcc1" presStyleIdx="0" presStyleCnt="1">
        <dgm:presLayoutVars>
          <dgm:chMax val="1"/>
          <dgm:bulletEnabled val="1"/>
        </dgm:presLayoutVars>
      </dgm:prSet>
      <dgm:spPr/>
    </dgm:pt>
  </dgm:ptLst>
  <dgm:cxnLst>
    <dgm:cxn modelId="{54EB8617-C231-4D10-8E8A-209994DD2137}" type="presOf" srcId="{8FD3AF3D-BEE9-4952-9643-54C83FFE4C7D}" destId="{45854FA0-922F-4BED-B96F-18EC270CAB20}" srcOrd="0" destOrd="0" presId="urn:microsoft.com/office/officeart/2005/8/layout/target3"/>
    <dgm:cxn modelId="{DD70C34C-69F5-437B-8825-B87ED96BFE6E}" type="presOf" srcId="{0F89E296-7361-4E22-824C-400C7FFAFCAA}" destId="{0568AF4B-9D3C-4D54-A029-E5E875716395}" srcOrd="0" destOrd="0" presId="urn:microsoft.com/office/officeart/2005/8/layout/target3"/>
    <dgm:cxn modelId="{B58879C2-3C72-4F40-9ABB-8FF8196F97ED}" type="presOf" srcId="{8FD3AF3D-BEE9-4952-9643-54C83FFE4C7D}" destId="{7EE29E35-35EB-4DB8-BC80-4A190564E321}" srcOrd="1" destOrd="0" presId="urn:microsoft.com/office/officeart/2005/8/layout/target3"/>
    <dgm:cxn modelId="{78268DFD-5EAC-4A52-B70A-30C86366B474}" srcId="{0F89E296-7361-4E22-824C-400C7FFAFCAA}" destId="{8FD3AF3D-BEE9-4952-9643-54C83FFE4C7D}" srcOrd="0" destOrd="0" parTransId="{433FCB5D-F360-4732-83BF-D16B495D912E}" sibTransId="{87EEABCD-9F02-4FCB-A79E-95E9E35BBDA1}"/>
    <dgm:cxn modelId="{11E73388-4EB0-424E-970E-91E86D4A13AD}" type="presParOf" srcId="{0568AF4B-9D3C-4D54-A029-E5E875716395}" destId="{DACF28EB-1833-4099-A81A-BC131AA2EE8F}" srcOrd="0" destOrd="0" presId="urn:microsoft.com/office/officeart/2005/8/layout/target3"/>
    <dgm:cxn modelId="{EA2B55D4-65D6-4D70-ABD0-5658C78D3C97}" type="presParOf" srcId="{0568AF4B-9D3C-4D54-A029-E5E875716395}" destId="{80ACE4ED-A737-4E26-9F41-022712C51309}" srcOrd="1" destOrd="0" presId="urn:microsoft.com/office/officeart/2005/8/layout/target3"/>
    <dgm:cxn modelId="{EACBD8DC-973A-4A34-9BDB-B9E851421D86}" type="presParOf" srcId="{0568AF4B-9D3C-4D54-A029-E5E875716395}" destId="{45854FA0-922F-4BED-B96F-18EC270CAB20}" srcOrd="2" destOrd="0" presId="urn:microsoft.com/office/officeart/2005/8/layout/target3"/>
    <dgm:cxn modelId="{48A3E8E6-21DE-46C4-8B37-505F1141BD17}" type="presParOf" srcId="{0568AF4B-9D3C-4D54-A029-E5E875716395}" destId="{7EE29E35-35EB-4DB8-BC80-4A190564E321}" srcOrd="3" destOrd="0" presId="urn:microsoft.com/office/officeart/2005/8/layout/targe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E6D0A9-DFB2-41A4-9CB1-B4EFB230A6F9}"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4B03ECD8-E4F1-4C73-81A6-29BC2BD7843C}" type="pres">
      <dgm:prSet presAssocID="{0BE6D0A9-DFB2-41A4-9CB1-B4EFB230A6F9}" presName="Name0" presStyleCnt="0">
        <dgm:presLayoutVars>
          <dgm:dir/>
          <dgm:resizeHandles val="exact"/>
        </dgm:presLayoutVars>
      </dgm:prSet>
      <dgm:spPr/>
    </dgm:pt>
  </dgm:ptLst>
  <dgm:cxnLst>
    <dgm:cxn modelId="{37BA0F6F-8203-498B-A1B0-CA5E24D3BBAB}" type="presOf" srcId="{0BE6D0A9-DFB2-41A4-9CB1-B4EFB230A6F9}" destId="{4B03ECD8-E4F1-4C73-81A6-29BC2BD7843C}"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2F02E4-5319-42C4-BDF2-E64C42834D46}" type="doc">
      <dgm:prSet loTypeId="urn:microsoft.com/office/officeart/2005/8/layout/hChevron3" loCatId="process" qsTypeId="urn:microsoft.com/office/officeart/2005/8/quickstyle/simple1" qsCatId="simple" csTypeId="urn:microsoft.com/office/officeart/2005/8/colors/accent1_2" csCatId="accent1"/>
      <dgm:spPr/>
      <dgm:t>
        <a:bodyPr/>
        <a:lstStyle/>
        <a:p>
          <a:endParaRPr lang="en-IN"/>
        </a:p>
      </dgm:t>
    </dgm:pt>
    <dgm:pt modelId="{4CB000A7-1708-4200-A7A8-B79D97D426BC}" type="pres">
      <dgm:prSet presAssocID="{032F02E4-5319-42C4-BDF2-E64C42834D46}" presName="Name0" presStyleCnt="0">
        <dgm:presLayoutVars>
          <dgm:dir/>
          <dgm:resizeHandles val="exact"/>
        </dgm:presLayoutVars>
      </dgm:prSet>
      <dgm:spPr/>
    </dgm:pt>
  </dgm:ptLst>
  <dgm:cxnLst>
    <dgm:cxn modelId="{53E74D47-1A3C-4645-8C10-0B50CF9F47C1}" type="presOf" srcId="{032F02E4-5319-42C4-BDF2-E64C42834D46}" destId="{4CB000A7-1708-4200-A7A8-B79D97D426BC}" srcOrd="0"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1E4570-85B0-4D94-A061-28F9FAF01533}"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IN"/>
        </a:p>
      </dgm:t>
    </dgm:pt>
    <dgm:pt modelId="{C7E375E1-E2CD-4D4B-A419-C8B47CC68356}">
      <dgm:prSet/>
      <dgm:spPr/>
      <dgm:t>
        <a:bodyPr/>
        <a:lstStyle/>
        <a:p>
          <a:r>
            <a:rPr lang="en-IN"/>
            <a:t>Challenges</a:t>
          </a:r>
        </a:p>
      </dgm:t>
    </dgm:pt>
    <dgm:pt modelId="{83E68D84-3C87-4F29-8B94-BED8EB5FE84F}" type="parTrans" cxnId="{6BB04D0C-DD38-4EE8-9D16-6FBB3BBC2BA2}">
      <dgm:prSet/>
      <dgm:spPr/>
      <dgm:t>
        <a:bodyPr/>
        <a:lstStyle/>
        <a:p>
          <a:endParaRPr lang="en-IN"/>
        </a:p>
      </dgm:t>
    </dgm:pt>
    <dgm:pt modelId="{7CD5B17D-A5EB-47FB-BEE6-E279DB767898}" type="sibTrans" cxnId="{6BB04D0C-DD38-4EE8-9D16-6FBB3BBC2BA2}">
      <dgm:prSet/>
      <dgm:spPr/>
      <dgm:t>
        <a:bodyPr/>
        <a:lstStyle/>
        <a:p>
          <a:endParaRPr lang="en-IN"/>
        </a:p>
      </dgm:t>
    </dgm:pt>
    <dgm:pt modelId="{07507A5A-3E90-42E7-8A6C-DD771C426664}">
      <dgm:prSet/>
      <dgm:spPr/>
      <dgm:t>
        <a:bodyPr/>
        <a:lstStyle/>
        <a:p>
          <a:r>
            <a:rPr lang="en-IN"/>
            <a:t>Automated Classification</a:t>
          </a:r>
        </a:p>
      </dgm:t>
    </dgm:pt>
    <dgm:pt modelId="{11FDBFA9-E575-49FA-AC3F-01789842676F}" type="parTrans" cxnId="{CF47E165-88DA-499D-BCC1-FA75447319A5}">
      <dgm:prSet/>
      <dgm:spPr/>
      <dgm:t>
        <a:bodyPr/>
        <a:lstStyle/>
        <a:p>
          <a:endParaRPr lang="en-IN"/>
        </a:p>
      </dgm:t>
    </dgm:pt>
    <dgm:pt modelId="{100DBD8A-4957-4A5A-9035-1B99D3E09E41}" type="sibTrans" cxnId="{CF47E165-88DA-499D-BCC1-FA75447319A5}">
      <dgm:prSet/>
      <dgm:spPr/>
      <dgm:t>
        <a:bodyPr/>
        <a:lstStyle/>
        <a:p>
          <a:endParaRPr lang="en-IN"/>
        </a:p>
      </dgm:t>
    </dgm:pt>
    <dgm:pt modelId="{F26C5A0E-AC84-4D4D-A39F-A2920C0382A7}">
      <dgm:prSet/>
      <dgm:spPr/>
      <dgm:t>
        <a:bodyPr/>
        <a:lstStyle/>
        <a:p>
          <a:r>
            <a:rPr lang="en-IN"/>
            <a:t>Analysis</a:t>
          </a:r>
        </a:p>
      </dgm:t>
    </dgm:pt>
    <dgm:pt modelId="{F9197CB7-BA79-497B-889D-E11242ABE0F4}" type="parTrans" cxnId="{0F09FF06-2AE7-4C36-9061-E3C52714FA1F}">
      <dgm:prSet/>
      <dgm:spPr/>
      <dgm:t>
        <a:bodyPr/>
        <a:lstStyle/>
        <a:p>
          <a:endParaRPr lang="en-IN"/>
        </a:p>
      </dgm:t>
    </dgm:pt>
    <dgm:pt modelId="{783FB356-7EB8-44D1-A7FE-424596508556}" type="sibTrans" cxnId="{0F09FF06-2AE7-4C36-9061-E3C52714FA1F}">
      <dgm:prSet/>
      <dgm:spPr/>
      <dgm:t>
        <a:bodyPr/>
        <a:lstStyle/>
        <a:p>
          <a:endParaRPr lang="en-IN"/>
        </a:p>
      </dgm:t>
    </dgm:pt>
    <dgm:pt modelId="{30A4081A-FF51-4E0B-913F-DB460CA0F5B7}">
      <dgm:prSet/>
      <dgm:spPr/>
      <dgm:t>
        <a:bodyPr/>
        <a:lstStyle/>
        <a:p>
          <a:r>
            <a:rPr lang="en-IN"/>
            <a:t>Processing</a:t>
          </a:r>
        </a:p>
      </dgm:t>
    </dgm:pt>
    <dgm:pt modelId="{7F9E7C5C-90D7-49F6-A3E6-E7BD64C924CA}" type="parTrans" cxnId="{E9F799BB-C6AD-45E1-884B-B9ED2B652CFE}">
      <dgm:prSet/>
      <dgm:spPr/>
      <dgm:t>
        <a:bodyPr/>
        <a:lstStyle/>
        <a:p>
          <a:endParaRPr lang="en-IN"/>
        </a:p>
      </dgm:t>
    </dgm:pt>
    <dgm:pt modelId="{6C8BE418-BE71-44BC-ADC8-9FF1360F7652}" type="sibTrans" cxnId="{E9F799BB-C6AD-45E1-884B-B9ED2B652CFE}">
      <dgm:prSet/>
      <dgm:spPr/>
      <dgm:t>
        <a:bodyPr/>
        <a:lstStyle/>
        <a:p>
          <a:endParaRPr lang="en-IN"/>
        </a:p>
      </dgm:t>
    </dgm:pt>
    <dgm:pt modelId="{E0CFF4F8-2760-4FBA-B19B-ACA707F4E247}" type="pres">
      <dgm:prSet presAssocID="{181E4570-85B0-4D94-A061-28F9FAF01533}" presName="Name0" presStyleCnt="0">
        <dgm:presLayoutVars>
          <dgm:dir/>
          <dgm:resizeHandles val="exact"/>
        </dgm:presLayoutVars>
      </dgm:prSet>
      <dgm:spPr/>
    </dgm:pt>
    <dgm:pt modelId="{42424A8A-B681-40E2-B8C2-30CECDFAD224}" type="pres">
      <dgm:prSet presAssocID="{181E4570-85B0-4D94-A061-28F9FAF01533}" presName="arrow" presStyleLbl="bgShp" presStyleIdx="0" presStyleCnt="1"/>
      <dgm:spPr/>
    </dgm:pt>
    <dgm:pt modelId="{B03298C1-C469-4235-85D3-D23AC7B3FBCF}" type="pres">
      <dgm:prSet presAssocID="{181E4570-85B0-4D94-A061-28F9FAF01533}" presName="points" presStyleCnt="0"/>
      <dgm:spPr/>
    </dgm:pt>
    <dgm:pt modelId="{B7A450AC-FFCF-4AEE-A407-7E528112535F}" type="pres">
      <dgm:prSet presAssocID="{C7E375E1-E2CD-4D4B-A419-C8B47CC68356}" presName="compositeA" presStyleCnt="0"/>
      <dgm:spPr/>
    </dgm:pt>
    <dgm:pt modelId="{4D2DB469-D3FB-47E4-8F9C-F6B09AEBA4E9}" type="pres">
      <dgm:prSet presAssocID="{C7E375E1-E2CD-4D4B-A419-C8B47CC68356}" presName="textA" presStyleLbl="revTx" presStyleIdx="0" presStyleCnt="4">
        <dgm:presLayoutVars>
          <dgm:bulletEnabled val="1"/>
        </dgm:presLayoutVars>
      </dgm:prSet>
      <dgm:spPr/>
    </dgm:pt>
    <dgm:pt modelId="{84B2E030-2315-40A8-B191-ED800293DD08}" type="pres">
      <dgm:prSet presAssocID="{C7E375E1-E2CD-4D4B-A419-C8B47CC68356}" presName="circleA" presStyleLbl="node1" presStyleIdx="0" presStyleCnt="4"/>
      <dgm:spPr/>
    </dgm:pt>
    <dgm:pt modelId="{378F5EA9-2E82-4D59-8867-D2DED9D87C4A}" type="pres">
      <dgm:prSet presAssocID="{C7E375E1-E2CD-4D4B-A419-C8B47CC68356}" presName="spaceA" presStyleCnt="0"/>
      <dgm:spPr/>
    </dgm:pt>
    <dgm:pt modelId="{02CD23C6-712D-4E9A-947B-992D2FE67844}" type="pres">
      <dgm:prSet presAssocID="{7CD5B17D-A5EB-47FB-BEE6-E279DB767898}" presName="space" presStyleCnt="0"/>
      <dgm:spPr/>
    </dgm:pt>
    <dgm:pt modelId="{8BBD961A-AF5D-46B3-A2AC-5C6D8F9C454A}" type="pres">
      <dgm:prSet presAssocID="{07507A5A-3E90-42E7-8A6C-DD771C426664}" presName="compositeB" presStyleCnt="0"/>
      <dgm:spPr/>
    </dgm:pt>
    <dgm:pt modelId="{4CEC0ADC-6ED9-4621-8F4B-D25BF1855FBC}" type="pres">
      <dgm:prSet presAssocID="{07507A5A-3E90-42E7-8A6C-DD771C426664}" presName="textB" presStyleLbl="revTx" presStyleIdx="1" presStyleCnt="4">
        <dgm:presLayoutVars>
          <dgm:bulletEnabled val="1"/>
        </dgm:presLayoutVars>
      </dgm:prSet>
      <dgm:spPr/>
    </dgm:pt>
    <dgm:pt modelId="{ADCA03EC-5844-4141-AD30-CE31D27B9A44}" type="pres">
      <dgm:prSet presAssocID="{07507A5A-3E90-42E7-8A6C-DD771C426664}" presName="circleB" presStyleLbl="node1" presStyleIdx="1" presStyleCnt="4"/>
      <dgm:spPr/>
    </dgm:pt>
    <dgm:pt modelId="{490970D1-896B-4F9C-9084-E2D286C627A3}" type="pres">
      <dgm:prSet presAssocID="{07507A5A-3E90-42E7-8A6C-DD771C426664}" presName="spaceB" presStyleCnt="0"/>
      <dgm:spPr/>
    </dgm:pt>
    <dgm:pt modelId="{468772A2-3765-4E06-9F47-EF61F7F643FB}" type="pres">
      <dgm:prSet presAssocID="{100DBD8A-4957-4A5A-9035-1B99D3E09E41}" presName="space" presStyleCnt="0"/>
      <dgm:spPr/>
    </dgm:pt>
    <dgm:pt modelId="{FDB198B0-4788-42D7-BF79-2DCDEB668215}" type="pres">
      <dgm:prSet presAssocID="{F26C5A0E-AC84-4D4D-A39F-A2920C0382A7}" presName="compositeA" presStyleCnt="0"/>
      <dgm:spPr/>
    </dgm:pt>
    <dgm:pt modelId="{2A33CF8B-9C8C-49E5-9B06-9EEF5B7613AA}" type="pres">
      <dgm:prSet presAssocID="{F26C5A0E-AC84-4D4D-A39F-A2920C0382A7}" presName="textA" presStyleLbl="revTx" presStyleIdx="2" presStyleCnt="4">
        <dgm:presLayoutVars>
          <dgm:bulletEnabled val="1"/>
        </dgm:presLayoutVars>
      </dgm:prSet>
      <dgm:spPr/>
    </dgm:pt>
    <dgm:pt modelId="{C474765D-3A42-48A1-841C-27A9587B7092}" type="pres">
      <dgm:prSet presAssocID="{F26C5A0E-AC84-4D4D-A39F-A2920C0382A7}" presName="circleA" presStyleLbl="node1" presStyleIdx="2" presStyleCnt="4"/>
      <dgm:spPr/>
    </dgm:pt>
    <dgm:pt modelId="{56CCB5F2-834E-42F1-BFB9-ECAF978AE595}" type="pres">
      <dgm:prSet presAssocID="{F26C5A0E-AC84-4D4D-A39F-A2920C0382A7}" presName="spaceA" presStyleCnt="0"/>
      <dgm:spPr/>
    </dgm:pt>
    <dgm:pt modelId="{762C63AF-2E7C-40C5-8987-382CA19E80A3}" type="pres">
      <dgm:prSet presAssocID="{783FB356-7EB8-44D1-A7FE-424596508556}" presName="space" presStyleCnt="0"/>
      <dgm:spPr/>
    </dgm:pt>
    <dgm:pt modelId="{1D5A9D73-E3DA-4E49-93D8-63E28BF7ADD9}" type="pres">
      <dgm:prSet presAssocID="{30A4081A-FF51-4E0B-913F-DB460CA0F5B7}" presName="compositeB" presStyleCnt="0"/>
      <dgm:spPr/>
    </dgm:pt>
    <dgm:pt modelId="{5D8CE7AB-829B-4833-8349-157CF7AD999F}" type="pres">
      <dgm:prSet presAssocID="{30A4081A-FF51-4E0B-913F-DB460CA0F5B7}" presName="textB" presStyleLbl="revTx" presStyleIdx="3" presStyleCnt="4">
        <dgm:presLayoutVars>
          <dgm:bulletEnabled val="1"/>
        </dgm:presLayoutVars>
      </dgm:prSet>
      <dgm:spPr/>
    </dgm:pt>
    <dgm:pt modelId="{ED577E9A-21A1-4B73-90CF-086EE45CAAD5}" type="pres">
      <dgm:prSet presAssocID="{30A4081A-FF51-4E0B-913F-DB460CA0F5B7}" presName="circleB" presStyleLbl="node1" presStyleIdx="3" presStyleCnt="4"/>
      <dgm:spPr/>
    </dgm:pt>
    <dgm:pt modelId="{D0908C52-F0E6-4692-B9D2-60D86433AFAF}" type="pres">
      <dgm:prSet presAssocID="{30A4081A-FF51-4E0B-913F-DB460CA0F5B7}" presName="spaceB" presStyleCnt="0"/>
      <dgm:spPr/>
    </dgm:pt>
  </dgm:ptLst>
  <dgm:cxnLst>
    <dgm:cxn modelId="{CECCAA03-3869-4A94-B6B3-FB993686E845}" type="presOf" srcId="{07507A5A-3E90-42E7-8A6C-DD771C426664}" destId="{4CEC0ADC-6ED9-4621-8F4B-D25BF1855FBC}" srcOrd="0" destOrd="0" presId="urn:microsoft.com/office/officeart/2005/8/layout/hProcess11"/>
    <dgm:cxn modelId="{0F09FF06-2AE7-4C36-9061-E3C52714FA1F}" srcId="{181E4570-85B0-4D94-A061-28F9FAF01533}" destId="{F26C5A0E-AC84-4D4D-A39F-A2920C0382A7}" srcOrd="2" destOrd="0" parTransId="{F9197CB7-BA79-497B-889D-E11242ABE0F4}" sibTransId="{783FB356-7EB8-44D1-A7FE-424596508556}"/>
    <dgm:cxn modelId="{1DF31F0A-91DD-42A7-8510-644F2FE28DE3}" type="presOf" srcId="{C7E375E1-E2CD-4D4B-A419-C8B47CC68356}" destId="{4D2DB469-D3FB-47E4-8F9C-F6B09AEBA4E9}" srcOrd="0" destOrd="0" presId="urn:microsoft.com/office/officeart/2005/8/layout/hProcess11"/>
    <dgm:cxn modelId="{6BB04D0C-DD38-4EE8-9D16-6FBB3BBC2BA2}" srcId="{181E4570-85B0-4D94-A061-28F9FAF01533}" destId="{C7E375E1-E2CD-4D4B-A419-C8B47CC68356}" srcOrd="0" destOrd="0" parTransId="{83E68D84-3C87-4F29-8B94-BED8EB5FE84F}" sibTransId="{7CD5B17D-A5EB-47FB-BEE6-E279DB767898}"/>
    <dgm:cxn modelId="{CF47E165-88DA-499D-BCC1-FA75447319A5}" srcId="{181E4570-85B0-4D94-A061-28F9FAF01533}" destId="{07507A5A-3E90-42E7-8A6C-DD771C426664}" srcOrd="1" destOrd="0" parTransId="{11FDBFA9-E575-49FA-AC3F-01789842676F}" sibTransId="{100DBD8A-4957-4A5A-9035-1B99D3E09E41}"/>
    <dgm:cxn modelId="{FC72AA92-6DBA-4C0F-96A7-C167FB0CBDA1}" type="presOf" srcId="{30A4081A-FF51-4E0B-913F-DB460CA0F5B7}" destId="{5D8CE7AB-829B-4833-8349-157CF7AD999F}" srcOrd="0" destOrd="0" presId="urn:microsoft.com/office/officeart/2005/8/layout/hProcess11"/>
    <dgm:cxn modelId="{E9F799BB-C6AD-45E1-884B-B9ED2B652CFE}" srcId="{181E4570-85B0-4D94-A061-28F9FAF01533}" destId="{30A4081A-FF51-4E0B-913F-DB460CA0F5B7}" srcOrd="3" destOrd="0" parTransId="{7F9E7C5C-90D7-49F6-A3E6-E7BD64C924CA}" sibTransId="{6C8BE418-BE71-44BC-ADC8-9FF1360F7652}"/>
    <dgm:cxn modelId="{5292EEC5-AEE7-4C68-A4CD-17528FF3A79F}" type="presOf" srcId="{F26C5A0E-AC84-4D4D-A39F-A2920C0382A7}" destId="{2A33CF8B-9C8C-49E5-9B06-9EEF5B7613AA}" srcOrd="0" destOrd="0" presId="urn:microsoft.com/office/officeart/2005/8/layout/hProcess11"/>
    <dgm:cxn modelId="{94DEE9E9-50F5-4D04-A47C-BA48E0A480FA}" type="presOf" srcId="{181E4570-85B0-4D94-A061-28F9FAF01533}" destId="{E0CFF4F8-2760-4FBA-B19B-ACA707F4E247}" srcOrd="0" destOrd="0" presId="urn:microsoft.com/office/officeart/2005/8/layout/hProcess11"/>
    <dgm:cxn modelId="{3C03A4D3-5862-45FD-872B-0CF0A61D7CE4}" type="presParOf" srcId="{E0CFF4F8-2760-4FBA-B19B-ACA707F4E247}" destId="{42424A8A-B681-40E2-B8C2-30CECDFAD224}" srcOrd="0" destOrd="0" presId="urn:microsoft.com/office/officeart/2005/8/layout/hProcess11"/>
    <dgm:cxn modelId="{78DADA6A-12CD-4CFC-B20E-8B1B7A0C7B53}" type="presParOf" srcId="{E0CFF4F8-2760-4FBA-B19B-ACA707F4E247}" destId="{B03298C1-C469-4235-85D3-D23AC7B3FBCF}" srcOrd="1" destOrd="0" presId="urn:microsoft.com/office/officeart/2005/8/layout/hProcess11"/>
    <dgm:cxn modelId="{43D0B517-356D-4D79-B146-A0ADE55F4035}" type="presParOf" srcId="{B03298C1-C469-4235-85D3-D23AC7B3FBCF}" destId="{B7A450AC-FFCF-4AEE-A407-7E528112535F}" srcOrd="0" destOrd="0" presId="urn:microsoft.com/office/officeart/2005/8/layout/hProcess11"/>
    <dgm:cxn modelId="{2F546B2E-467F-4604-9BEF-E5C260FFC54C}" type="presParOf" srcId="{B7A450AC-FFCF-4AEE-A407-7E528112535F}" destId="{4D2DB469-D3FB-47E4-8F9C-F6B09AEBA4E9}" srcOrd="0" destOrd="0" presId="urn:microsoft.com/office/officeart/2005/8/layout/hProcess11"/>
    <dgm:cxn modelId="{8C6983F3-D37E-4DFB-A456-5C5A2B8D1C19}" type="presParOf" srcId="{B7A450AC-FFCF-4AEE-A407-7E528112535F}" destId="{84B2E030-2315-40A8-B191-ED800293DD08}" srcOrd="1" destOrd="0" presId="urn:microsoft.com/office/officeart/2005/8/layout/hProcess11"/>
    <dgm:cxn modelId="{5AF7A19E-1408-455F-BF23-8BF8FD1B062F}" type="presParOf" srcId="{B7A450AC-FFCF-4AEE-A407-7E528112535F}" destId="{378F5EA9-2E82-4D59-8867-D2DED9D87C4A}" srcOrd="2" destOrd="0" presId="urn:microsoft.com/office/officeart/2005/8/layout/hProcess11"/>
    <dgm:cxn modelId="{6397B8FF-3D1B-48E0-9D49-DBFBE12A82CC}" type="presParOf" srcId="{B03298C1-C469-4235-85D3-D23AC7B3FBCF}" destId="{02CD23C6-712D-4E9A-947B-992D2FE67844}" srcOrd="1" destOrd="0" presId="urn:microsoft.com/office/officeart/2005/8/layout/hProcess11"/>
    <dgm:cxn modelId="{C2F5C106-1C8E-48DD-8DF1-D4CDF2607B98}" type="presParOf" srcId="{B03298C1-C469-4235-85D3-D23AC7B3FBCF}" destId="{8BBD961A-AF5D-46B3-A2AC-5C6D8F9C454A}" srcOrd="2" destOrd="0" presId="urn:microsoft.com/office/officeart/2005/8/layout/hProcess11"/>
    <dgm:cxn modelId="{9CA759EA-36DC-4371-89BA-1FCCFACDA3BD}" type="presParOf" srcId="{8BBD961A-AF5D-46B3-A2AC-5C6D8F9C454A}" destId="{4CEC0ADC-6ED9-4621-8F4B-D25BF1855FBC}" srcOrd="0" destOrd="0" presId="urn:microsoft.com/office/officeart/2005/8/layout/hProcess11"/>
    <dgm:cxn modelId="{DC7E2C93-1106-4380-A16A-1BFC4C8ED76C}" type="presParOf" srcId="{8BBD961A-AF5D-46B3-A2AC-5C6D8F9C454A}" destId="{ADCA03EC-5844-4141-AD30-CE31D27B9A44}" srcOrd="1" destOrd="0" presId="urn:microsoft.com/office/officeart/2005/8/layout/hProcess11"/>
    <dgm:cxn modelId="{E40C5490-0156-45AC-82FF-214C41920D40}" type="presParOf" srcId="{8BBD961A-AF5D-46B3-A2AC-5C6D8F9C454A}" destId="{490970D1-896B-4F9C-9084-E2D286C627A3}" srcOrd="2" destOrd="0" presId="urn:microsoft.com/office/officeart/2005/8/layout/hProcess11"/>
    <dgm:cxn modelId="{B4DED056-D334-4025-9B6D-AA46EC3AED39}" type="presParOf" srcId="{B03298C1-C469-4235-85D3-D23AC7B3FBCF}" destId="{468772A2-3765-4E06-9F47-EF61F7F643FB}" srcOrd="3" destOrd="0" presId="urn:microsoft.com/office/officeart/2005/8/layout/hProcess11"/>
    <dgm:cxn modelId="{521CFAF1-2927-40FD-95D5-9D49400AC74A}" type="presParOf" srcId="{B03298C1-C469-4235-85D3-D23AC7B3FBCF}" destId="{FDB198B0-4788-42D7-BF79-2DCDEB668215}" srcOrd="4" destOrd="0" presId="urn:microsoft.com/office/officeart/2005/8/layout/hProcess11"/>
    <dgm:cxn modelId="{239786B7-C8BF-4262-972C-651C45D81180}" type="presParOf" srcId="{FDB198B0-4788-42D7-BF79-2DCDEB668215}" destId="{2A33CF8B-9C8C-49E5-9B06-9EEF5B7613AA}" srcOrd="0" destOrd="0" presId="urn:microsoft.com/office/officeart/2005/8/layout/hProcess11"/>
    <dgm:cxn modelId="{CBFB1CC4-38D1-47C4-A3EE-55362C867D20}" type="presParOf" srcId="{FDB198B0-4788-42D7-BF79-2DCDEB668215}" destId="{C474765D-3A42-48A1-841C-27A9587B7092}" srcOrd="1" destOrd="0" presId="urn:microsoft.com/office/officeart/2005/8/layout/hProcess11"/>
    <dgm:cxn modelId="{4BE40474-6F8B-4373-AA13-2AFF84E2D02A}" type="presParOf" srcId="{FDB198B0-4788-42D7-BF79-2DCDEB668215}" destId="{56CCB5F2-834E-42F1-BFB9-ECAF978AE595}" srcOrd="2" destOrd="0" presId="urn:microsoft.com/office/officeart/2005/8/layout/hProcess11"/>
    <dgm:cxn modelId="{D6AD9B4D-F2D5-4114-B255-E1BB350D9717}" type="presParOf" srcId="{B03298C1-C469-4235-85D3-D23AC7B3FBCF}" destId="{762C63AF-2E7C-40C5-8987-382CA19E80A3}" srcOrd="5" destOrd="0" presId="urn:microsoft.com/office/officeart/2005/8/layout/hProcess11"/>
    <dgm:cxn modelId="{3F285636-EA00-49C3-8F8A-0DE1F21EF5CF}" type="presParOf" srcId="{B03298C1-C469-4235-85D3-D23AC7B3FBCF}" destId="{1D5A9D73-E3DA-4E49-93D8-63E28BF7ADD9}" srcOrd="6" destOrd="0" presId="urn:microsoft.com/office/officeart/2005/8/layout/hProcess11"/>
    <dgm:cxn modelId="{B994124B-C788-444E-ACE5-CB8047E2361A}" type="presParOf" srcId="{1D5A9D73-E3DA-4E49-93D8-63E28BF7ADD9}" destId="{5D8CE7AB-829B-4833-8349-157CF7AD999F}" srcOrd="0" destOrd="0" presId="urn:microsoft.com/office/officeart/2005/8/layout/hProcess11"/>
    <dgm:cxn modelId="{2CCA28D3-4172-4CB7-AA93-7D342FF1F22E}" type="presParOf" srcId="{1D5A9D73-E3DA-4E49-93D8-63E28BF7ADD9}" destId="{ED577E9A-21A1-4B73-90CF-086EE45CAAD5}" srcOrd="1" destOrd="0" presId="urn:microsoft.com/office/officeart/2005/8/layout/hProcess11"/>
    <dgm:cxn modelId="{CDB8C27C-4FA7-4D6C-B00B-4B031B5F8679}" type="presParOf" srcId="{1D5A9D73-E3DA-4E49-93D8-63E28BF7ADD9}" destId="{D0908C52-F0E6-4692-B9D2-60D86433AFA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E0E9A3-CB03-40D0-8392-3C6EDA6FFB31}"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EEA45804-FF6C-4126-A357-00D9F178EE17}">
      <dgm:prSet phldrT="[Text]" phldr="0" custT="1"/>
      <dgm:spPr/>
      <dgm:t>
        <a:bodyPr/>
        <a:lstStyle/>
        <a:p>
          <a:r>
            <a:rPr lang="en-IN" sz="2400" dirty="0"/>
            <a:t>Data collecting</a:t>
          </a:r>
        </a:p>
      </dgm:t>
    </dgm:pt>
    <dgm:pt modelId="{F74B1FC1-3ADC-4397-82E8-E78E19A01F39}" type="parTrans" cxnId="{3165D134-0039-4CD5-8701-23702B18CC4A}">
      <dgm:prSet/>
      <dgm:spPr/>
      <dgm:t>
        <a:bodyPr/>
        <a:lstStyle/>
        <a:p>
          <a:endParaRPr lang="en-IN"/>
        </a:p>
      </dgm:t>
    </dgm:pt>
    <dgm:pt modelId="{786DBEED-8B4D-4F9F-95C3-67DA53926469}" type="sibTrans" cxnId="{3165D134-0039-4CD5-8701-23702B18CC4A}">
      <dgm:prSet/>
      <dgm:spPr/>
      <dgm:t>
        <a:bodyPr/>
        <a:lstStyle/>
        <a:p>
          <a:endParaRPr lang="en-IN"/>
        </a:p>
      </dgm:t>
    </dgm:pt>
    <dgm:pt modelId="{BF3E02C3-2E22-42B7-9370-C1BF3DD0E26D}">
      <dgm:prSet phldrT="[Text]" phldr="0" custT="1"/>
      <dgm:spPr/>
      <dgm:t>
        <a:bodyPr/>
        <a:lstStyle/>
        <a:p>
          <a:r>
            <a:rPr lang="en-IN" sz="2000" dirty="0"/>
            <a:t>EDA &amp; Visualization</a:t>
          </a:r>
        </a:p>
      </dgm:t>
    </dgm:pt>
    <dgm:pt modelId="{E09AB361-0FEC-448A-BA0E-D9C82DC363DE}" type="parTrans" cxnId="{24B1629E-69F4-43BB-9410-A6532AD9E725}">
      <dgm:prSet/>
      <dgm:spPr/>
      <dgm:t>
        <a:bodyPr/>
        <a:lstStyle/>
        <a:p>
          <a:endParaRPr lang="en-IN"/>
        </a:p>
      </dgm:t>
    </dgm:pt>
    <dgm:pt modelId="{A2CA9FF7-1B1B-4DC4-B09A-97D53EAD4296}" type="sibTrans" cxnId="{24B1629E-69F4-43BB-9410-A6532AD9E725}">
      <dgm:prSet/>
      <dgm:spPr/>
      <dgm:t>
        <a:bodyPr/>
        <a:lstStyle/>
        <a:p>
          <a:endParaRPr lang="en-IN"/>
        </a:p>
      </dgm:t>
    </dgm:pt>
    <dgm:pt modelId="{DCFF5DAC-A36C-4CEB-B4DE-6BA994992BB8}">
      <dgm:prSet phldrT="[Text]" phldr="0" custT="1"/>
      <dgm:spPr/>
      <dgm:t>
        <a:bodyPr/>
        <a:lstStyle/>
        <a:p>
          <a:r>
            <a:rPr lang="en-IN" sz="2000" dirty="0"/>
            <a:t>Preprocessing</a:t>
          </a:r>
        </a:p>
      </dgm:t>
    </dgm:pt>
    <dgm:pt modelId="{EED6A5A9-C324-4BDA-AD4E-9E618C9A6F86}" type="parTrans" cxnId="{DFDA80E4-C184-4131-9169-874CC66E96FA}">
      <dgm:prSet/>
      <dgm:spPr/>
      <dgm:t>
        <a:bodyPr/>
        <a:lstStyle/>
        <a:p>
          <a:endParaRPr lang="en-IN"/>
        </a:p>
      </dgm:t>
    </dgm:pt>
    <dgm:pt modelId="{6D42D7DA-F044-4AD0-8B9B-EB059A45DF3A}" type="sibTrans" cxnId="{DFDA80E4-C184-4131-9169-874CC66E96FA}">
      <dgm:prSet/>
      <dgm:spPr/>
      <dgm:t>
        <a:bodyPr/>
        <a:lstStyle/>
        <a:p>
          <a:endParaRPr lang="en-IN"/>
        </a:p>
      </dgm:t>
    </dgm:pt>
    <dgm:pt modelId="{6F8C553E-FF52-4477-8058-45E6E0CC30FC}">
      <dgm:prSet phldrT="[Text]" phldr="0" custT="1"/>
      <dgm:spPr/>
      <dgm:t>
        <a:bodyPr/>
        <a:lstStyle/>
        <a:p>
          <a:r>
            <a:rPr lang="en-IN" sz="2000" dirty="0"/>
            <a:t>Model initialize</a:t>
          </a:r>
        </a:p>
      </dgm:t>
    </dgm:pt>
    <dgm:pt modelId="{3F353985-323F-48E2-A1AF-4259A16126E9}" type="parTrans" cxnId="{B00938A6-3D62-479B-8867-B8543EC08CF3}">
      <dgm:prSet/>
      <dgm:spPr/>
      <dgm:t>
        <a:bodyPr/>
        <a:lstStyle/>
        <a:p>
          <a:endParaRPr lang="en-IN"/>
        </a:p>
      </dgm:t>
    </dgm:pt>
    <dgm:pt modelId="{2D9CC6AA-3EF7-4434-984E-1235A6B69D8E}" type="sibTrans" cxnId="{B00938A6-3D62-479B-8867-B8543EC08CF3}">
      <dgm:prSet/>
      <dgm:spPr/>
      <dgm:t>
        <a:bodyPr/>
        <a:lstStyle/>
        <a:p>
          <a:endParaRPr lang="en-IN"/>
        </a:p>
      </dgm:t>
    </dgm:pt>
    <dgm:pt modelId="{33150A64-6B88-4BF6-ABF8-D1F4020B69FE}">
      <dgm:prSet phldrT="[Text]" phldr="0" custT="1"/>
      <dgm:spPr/>
      <dgm:t>
        <a:bodyPr/>
        <a:lstStyle/>
        <a:p>
          <a:r>
            <a:rPr lang="en-IN" sz="2000" dirty="0"/>
            <a:t>Hyper-parameter Tuning</a:t>
          </a:r>
        </a:p>
      </dgm:t>
    </dgm:pt>
    <dgm:pt modelId="{E825C33C-9D20-451F-8AD6-E8CE4A5D9643}" type="parTrans" cxnId="{EE2F1C0E-0CAE-4C21-91C0-0B66FB659BF4}">
      <dgm:prSet/>
      <dgm:spPr/>
      <dgm:t>
        <a:bodyPr/>
        <a:lstStyle/>
        <a:p>
          <a:endParaRPr lang="en-IN"/>
        </a:p>
      </dgm:t>
    </dgm:pt>
    <dgm:pt modelId="{4EC74265-C957-4DBE-A243-A438AE9A6C8C}" type="sibTrans" cxnId="{EE2F1C0E-0CAE-4C21-91C0-0B66FB659BF4}">
      <dgm:prSet/>
      <dgm:spPr/>
      <dgm:t>
        <a:bodyPr/>
        <a:lstStyle/>
        <a:p>
          <a:endParaRPr lang="en-IN"/>
        </a:p>
      </dgm:t>
    </dgm:pt>
    <dgm:pt modelId="{FB75D71C-1C64-4133-8866-BEE7ABD82B02}">
      <dgm:prSet phldrT="[Text]" phldr="0" custT="1"/>
      <dgm:spPr/>
      <dgm:t>
        <a:bodyPr/>
        <a:lstStyle/>
        <a:p>
          <a:r>
            <a:rPr lang="en-IN" sz="2000" dirty="0"/>
            <a:t>Feature Importance &amp; Validate</a:t>
          </a:r>
        </a:p>
      </dgm:t>
    </dgm:pt>
    <dgm:pt modelId="{4CC32833-D89D-499C-8567-937D920E1748}" type="parTrans" cxnId="{54B9BF0B-F00A-4834-B1F6-BAB67F4D9557}">
      <dgm:prSet/>
      <dgm:spPr/>
      <dgm:t>
        <a:bodyPr/>
        <a:lstStyle/>
        <a:p>
          <a:endParaRPr lang="en-IN"/>
        </a:p>
      </dgm:t>
    </dgm:pt>
    <dgm:pt modelId="{26312085-FB82-4890-9738-9CF6EE5FCCFE}" type="sibTrans" cxnId="{54B9BF0B-F00A-4834-B1F6-BAB67F4D9557}">
      <dgm:prSet/>
      <dgm:spPr/>
      <dgm:t>
        <a:bodyPr/>
        <a:lstStyle/>
        <a:p>
          <a:endParaRPr lang="en-IN"/>
        </a:p>
      </dgm:t>
    </dgm:pt>
    <dgm:pt modelId="{9438996C-57D3-4D17-A68D-1B5168FC69C2}">
      <dgm:prSet phldrT="[Text]" phldr="0" custT="1"/>
      <dgm:spPr/>
      <dgm:t>
        <a:bodyPr/>
        <a:lstStyle/>
        <a:p>
          <a:r>
            <a:rPr lang="en-IN" sz="2000" dirty="0"/>
            <a:t>Recommendation &amp; Reporting</a:t>
          </a:r>
        </a:p>
      </dgm:t>
    </dgm:pt>
    <dgm:pt modelId="{4DE30AAF-8E84-4F80-8207-62FABDB168A1}" type="parTrans" cxnId="{EAA3BDBD-A868-41A7-A6D9-6E84B83E272F}">
      <dgm:prSet/>
      <dgm:spPr/>
      <dgm:t>
        <a:bodyPr/>
        <a:lstStyle/>
        <a:p>
          <a:endParaRPr lang="en-IN"/>
        </a:p>
      </dgm:t>
    </dgm:pt>
    <dgm:pt modelId="{865B2DB3-CF11-4A34-B675-66DA855AC334}" type="sibTrans" cxnId="{EAA3BDBD-A868-41A7-A6D9-6E84B83E272F}">
      <dgm:prSet/>
      <dgm:spPr/>
      <dgm:t>
        <a:bodyPr/>
        <a:lstStyle/>
        <a:p>
          <a:endParaRPr lang="en-IN"/>
        </a:p>
      </dgm:t>
    </dgm:pt>
    <dgm:pt modelId="{D003C4C0-1E58-4617-BB3B-B2B12FE1C335}" type="pres">
      <dgm:prSet presAssocID="{38E0E9A3-CB03-40D0-8392-3C6EDA6FFB31}" presName="Name0" presStyleCnt="0">
        <dgm:presLayoutVars>
          <dgm:chMax val="1"/>
          <dgm:chPref val="1"/>
          <dgm:dir/>
          <dgm:animOne val="branch"/>
          <dgm:animLvl val="lvl"/>
        </dgm:presLayoutVars>
      </dgm:prSet>
      <dgm:spPr/>
    </dgm:pt>
    <dgm:pt modelId="{5F77C108-90BE-4826-A43E-30354F95317B}" type="pres">
      <dgm:prSet presAssocID="{EEA45804-FF6C-4126-A357-00D9F178EE17}" presName="Parent" presStyleLbl="node0" presStyleIdx="0" presStyleCnt="1" custScaleX="96199" custScaleY="92461">
        <dgm:presLayoutVars>
          <dgm:chMax val="6"/>
          <dgm:chPref val="6"/>
        </dgm:presLayoutVars>
      </dgm:prSet>
      <dgm:spPr/>
    </dgm:pt>
    <dgm:pt modelId="{B85FC2A8-4073-4995-B238-194D7B8D37BA}" type="pres">
      <dgm:prSet presAssocID="{BF3E02C3-2E22-42B7-9370-C1BF3DD0E26D}" presName="Accent1" presStyleCnt="0"/>
      <dgm:spPr/>
    </dgm:pt>
    <dgm:pt modelId="{A631B633-95A2-457E-8D3A-D92D0162DED0}" type="pres">
      <dgm:prSet presAssocID="{BF3E02C3-2E22-42B7-9370-C1BF3DD0E26D}" presName="Accent" presStyleLbl="bgShp" presStyleIdx="0" presStyleCnt="6"/>
      <dgm:spPr/>
    </dgm:pt>
    <dgm:pt modelId="{82C1A42C-B412-4674-89E6-4C8566B7CABE}" type="pres">
      <dgm:prSet presAssocID="{BF3E02C3-2E22-42B7-9370-C1BF3DD0E26D}" presName="Child1" presStyleLbl="node1" presStyleIdx="0" presStyleCnt="6">
        <dgm:presLayoutVars>
          <dgm:chMax val="0"/>
          <dgm:chPref val="0"/>
          <dgm:bulletEnabled val="1"/>
        </dgm:presLayoutVars>
      </dgm:prSet>
      <dgm:spPr/>
    </dgm:pt>
    <dgm:pt modelId="{F872674F-681E-40A5-B728-6B869D0F76C5}" type="pres">
      <dgm:prSet presAssocID="{DCFF5DAC-A36C-4CEB-B4DE-6BA994992BB8}" presName="Accent2" presStyleCnt="0"/>
      <dgm:spPr/>
    </dgm:pt>
    <dgm:pt modelId="{58F15181-325F-4126-9BD1-288478358785}" type="pres">
      <dgm:prSet presAssocID="{DCFF5DAC-A36C-4CEB-B4DE-6BA994992BB8}" presName="Accent" presStyleLbl="bgShp" presStyleIdx="1" presStyleCnt="6"/>
      <dgm:spPr/>
    </dgm:pt>
    <dgm:pt modelId="{A0D7697F-DA92-4A10-9F0D-01D7912C3972}" type="pres">
      <dgm:prSet presAssocID="{DCFF5DAC-A36C-4CEB-B4DE-6BA994992BB8}" presName="Child2" presStyleLbl="node1" presStyleIdx="1" presStyleCnt="6">
        <dgm:presLayoutVars>
          <dgm:chMax val="0"/>
          <dgm:chPref val="0"/>
          <dgm:bulletEnabled val="1"/>
        </dgm:presLayoutVars>
      </dgm:prSet>
      <dgm:spPr/>
    </dgm:pt>
    <dgm:pt modelId="{351B2275-2190-4D4A-BFAC-B56600B02BF1}" type="pres">
      <dgm:prSet presAssocID="{6F8C553E-FF52-4477-8058-45E6E0CC30FC}" presName="Accent3" presStyleCnt="0"/>
      <dgm:spPr/>
    </dgm:pt>
    <dgm:pt modelId="{318FD0CB-9006-497D-A06D-BD69D1BEF015}" type="pres">
      <dgm:prSet presAssocID="{6F8C553E-FF52-4477-8058-45E6E0CC30FC}" presName="Accent" presStyleLbl="bgShp" presStyleIdx="2" presStyleCnt="6"/>
      <dgm:spPr/>
    </dgm:pt>
    <dgm:pt modelId="{278D0EDB-9182-483C-9576-DE7548F211CA}" type="pres">
      <dgm:prSet presAssocID="{6F8C553E-FF52-4477-8058-45E6E0CC30FC}" presName="Child3" presStyleLbl="node1" presStyleIdx="2" presStyleCnt="6">
        <dgm:presLayoutVars>
          <dgm:chMax val="0"/>
          <dgm:chPref val="0"/>
          <dgm:bulletEnabled val="1"/>
        </dgm:presLayoutVars>
      </dgm:prSet>
      <dgm:spPr/>
    </dgm:pt>
    <dgm:pt modelId="{B19D4DAE-39C0-4479-9D6A-CCA69305230F}" type="pres">
      <dgm:prSet presAssocID="{33150A64-6B88-4BF6-ABF8-D1F4020B69FE}" presName="Accent4" presStyleCnt="0"/>
      <dgm:spPr/>
    </dgm:pt>
    <dgm:pt modelId="{B1092838-2921-4D4C-80FF-DC0F7ADF489C}" type="pres">
      <dgm:prSet presAssocID="{33150A64-6B88-4BF6-ABF8-D1F4020B69FE}" presName="Accent" presStyleLbl="bgShp" presStyleIdx="3" presStyleCnt="6"/>
      <dgm:spPr/>
    </dgm:pt>
    <dgm:pt modelId="{A37E676F-327C-47FD-8307-A6F7A0FC8797}" type="pres">
      <dgm:prSet presAssocID="{33150A64-6B88-4BF6-ABF8-D1F4020B69FE}" presName="Child4" presStyleLbl="node1" presStyleIdx="3" presStyleCnt="6">
        <dgm:presLayoutVars>
          <dgm:chMax val="0"/>
          <dgm:chPref val="0"/>
          <dgm:bulletEnabled val="1"/>
        </dgm:presLayoutVars>
      </dgm:prSet>
      <dgm:spPr/>
    </dgm:pt>
    <dgm:pt modelId="{05D43DE0-E91A-4B49-9D8E-645E4981C2CF}" type="pres">
      <dgm:prSet presAssocID="{FB75D71C-1C64-4133-8866-BEE7ABD82B02}" presName="Accent5" presStyleCnt="0"/>
      <dgm:spPr/>
    </dgm:pt>
    <dgm:pt modelId="{36A3480F-48E1-4AC8-B4F3-66752A1AB62D}" type="pres">
      <dgm:prSet presAssocID="{FB75D71C-1C64-4133-8866-BEE7ABD82B02}" presName="Accent" presStyleLbl="bgShp" presStyleIdx="4" presStyleCnt="6"/>
      <dgm:spPr/>
    </dgm:pt>
    <dgm:pt modelId="{91035352-082B-4A5C-BC6F-DCD2A4502CEA}" type="pres">
      <dgm:prSet presAssocID="{FB75D71C-1C64-4133-8866-BEE7ABD82B02}" presName="Child5" presStyleLbl="node1" presStyleIdx="4" presStyleCnt="6">
        <dgm:presLayoutVars>
          <dgm:chMax val="0"/>
          <dgm:chPref val="0"/>
          <dgm:bulletEnabled val="1"/>
        </dgm:presLayoutVars>
      </dgm:prSet>
      <dgm:spPr/>
    </dgm:pt>
    <dgm:pt modelId="{5F7C394F-E2F8-4677-9556-3D03E62EFEE6}" type="pres">
      <dgm:prSet presAssocID="{9438996C-57D3-4D17-A68D-1B5168FC69C2}" presName="Accent6" presStyleCnt="0"/>
      <dgm:spPr/>
    </dgm:pt>
    <dgm:pt modelId="{822A15CB-E1C8-4913-AA2E-C1A8BBF527F7}" type="pres">
      <dgm:prSet presAssocID="{9438996C-57D3-4D17-A68D-1B5168FC69C2}" presName="Accent" presStyleLbl="bgShp" presStyleIdx="5" presStyleCnt="6"/>
      <dgm:spPr/>
    </dgm:pt>
    <dgm:pt modelId="{07066EC7-0AD6-405C-A5CC-42C5A156D4EB}" type="pres">
      <dgm:prSet presAssocID="{9438996C-57D3-4D17-A68D-1B5168FC69C2}" presName="Child6" presStyleLbl="node1" presStyleIdx="5" presStyleCnt="6">
        <dgm:presLayoutVars>
          <dgm:chMax val="0"/>
          <dgm:chPref val="0"/>
          <dgm:bulletEnabled val="1"/>
        </dgm:presLayoutVars>
      </dgm:prSet>
      <dgm:spPr/>
    </dgm:pt>
  </dgm:ptLst>
  <dgm:cxnLst>
    <dgm:cxn modelId="{137A6702-4845-4109-BB68-6365214FFD3C}" type="presOf" srcId="{6F8C553E-FF52-4477-8058-45E6E0CC30FC}" destId="{278D0EDB-9182-483C-9576-DE7548F211CA}" srcOrd="0" destOrd="0" presId="urn:microsoft.com/office/officeart/2011/layout/HexagonRadial"/>
    <dgm:cxn modelId="{54B9BF0B-F00A-4834-B1F6-BAB67F4D9557}" srcId="{EEA45804-FF6C-4126-A357-00D9F178EE17}" destId="{FB75D71C-1C64-4133-8866-BEE7ABD82B02}" srcOrd="4" destOrd="0" parTransId="{4CC32833-D89D-499C-8567-937D920E1748}" sibTransId="{26312085-FB82-4890-9738-9CF6EE5FCCFE}"/>
    <dgm:cxn modelId="{EE2F1C0E-0CAE-4C21-91C0-0B66FB659BF4}" srcId="{EEA45804-FF6C-4126-A357-00D9F178EE17}" destId="{33150A64-6B88-4BF6-ABF8-D1F4020B69FE}" srcOrd="3" destOrd="0" parTransId="{E825C33C-9D20-451F-8AD6-E8CE4A5D9643}" sibTransId="{4EC74265-C957-4DBE-A243-A438AE9A6C8C}"/>
    <dgm:cxn modelId="{8D799D14-B39B-4B0B-B60A-A443A7ED244C}" type="presOf" srcId="{38E0E9A3-CB03-40D0-8392-3C6EDA6FFB31}" destId="{D003C4C0-1E58-4617-BB3B-B2B12FE1C335}" srcOrd="0" destOrd="0" presId="urn:microsoft.com/office/officeart/2011/layout/HexagonRadial"/>
    <dgm:cxn modelId="{6B653C29-E8F0-4D41-8503-A610FB49676C}" type="presOf" srcId="{DCFF5DAC-A36C-4CEB-B4DE-6BA994992BB8}" destId="{A0D7697F-DA92-4A10-9F0D-01D7912C3972}" srcOrd="0" destOrd="0" presId="urn:microsoft.com/office/officeart/2011/layout/HexagonRadial"/>
    <dgm:cxn modelId="{B98EBF30-3F2A-48F0-A396-14C900085ED9}" type="presOf" srcId="{33150A64-6B88-4BF6-ABF8-D1F4020B69FE}" destId="{A37E676F-327C-47FD-8307-A6F7A0FC8797}" srcOrd="0" destOrd="0" presId="urn:microsoft.com/office/officeart/2011/layout/HexagonRadial"/>
    <dgm:cxn modelId="{58609D34-E525-4544-A8D0-0704D89CAE6D}" type="presOf" srcId="{EEA45804-FF6C-4126-A357-00D9F178EE17}" destId="{5F77C108-90BE-4826-A43E-30354F95317B}" srcOrd="0" destOrd="0" presId="urn:microsoft.com/office/officeart/2011/layout/HexagonRadial"/>
    <dgm:cxn modelId="{3165D134-0039-4CD5-8701-23702B18CC4A}" srcId="{38E0E9A3-CB03-40D0-8392-3C6EDA6FFB31}" destId="{EEA45804-FF6C-4126-A357-00D9F178EE17}" srcOrd="0" destOrd="0" parTransId="{F74B1FC1-3ADC-4397-82E8-E78E19A01F39}" sibTransId="{786DBEED-8B4D-4F9F-95C3-67DA53926469}"/>
    <dgm:cxn modelId="{24B1629E-69F4-43BB-9410-A6532AD9E725}" srcId="{EEA45804-FF6C-4126-A357-00D9F178EE17}" destId="{BF3E02C3-2E22-42B7-9370-C1BF3DD0E26D}" srcOrd="0" destOrd="0" parTransId="{E09AB361-0FEC-448A-BA0E-D9C82DC363DE}" sibTransId="{A2CA9FF7-1B1B-4DC4-B09A-97D53EAD4296}"/>
    <dgm:cxn modelId="{B00938A6-3D62-479B-8867-B8543EC08CF3}" srcId="{EEA45804-FF6C-4126-A357-00D9F178EE17}" destId="{6F8C553E-FF52-4477-8058-45E6E0CC30FC}" srcOrd="2" destOrd="0" parTransId="{3F353985-323F-48E2-A1AF-4259A16126E9}" sibTransId="{2D9CC6AA-3EF7-4434-984E-1235A6B69D8E}"/>
    <dgm:cxn modelId="{EAA3BDBD-A868-41A7-A6D9-6E84B83E272F}" srcId="{EEA45804-FF6C-4126-A357-00D9F178EE17}" destId="{9438996C-57D3-4D17-A68D-1B5168FC69C2}" srcOrd="5" destOrd="0" parTransId="{4DE30AAF-8E84-4F80-8207-62FABDB168A1}" sibTransId="{865B2DB3-CF11-4A34-B675-66DA855AC334}"/>
    <dgm:cxn modelId="{A37492C7-3BCE-4262-9D44-A102CF3D84E6}" type="presOf" srcId="{FB75D71C-1C64-4133-8866-BEE7ABD82B02}" destId="{91035352-082B-4A5C-BC6F-DCD2A4502CEA}" srcOrd="0" destOrd="0" presId="urn:microsoft.com/office/officeart/2011/layout/HexagonRadial"/>
    <dgm:cxn modelId="{327806DF-DE38-47BA-8B63-9FF3FE92E6C5}" type="presOf" srcId="{BF3E02C3-2E22-42B7-9370-C1BF3DD0E26D}" destId="{82C1A42C-B412-4674-89E6-4C8566B7CABE}" srcOrd="0" destOrd="0" presId="urn:microsoft.com/office/officeart/2011/layout/HexagonRadial"/>
    <dgm:cxn modelId="{DFDA80E4-C184-4131-9169-874CC66E96FA}" srcId="{EEA45804-FF6C-4126-A357-00D9F178EE17}" destId="{DCFF5DAC-A36C-4CEB-B4DE-6BA994992BB8}" srcOrd="1" destOrd="0" parTransId="{EED6A5A9-C324-4BDA-AD4E-9E618C9A6F86}" sibTransId="{6D42D7DA-F044-4AD0-8B9B-EB059A45DF3A}"/>
    <dgm:cxn modelId="{3493FAF7-F348-4CA2-91BF-41D5005AF4FA}" type="presOf" srcId="{9438996C-57D3-4D17-A68D-1B5168FC69C2}" destId="{07066EC7-0AD6-405C-A5CC-42C5A156D4EB}" srcOrd="0" destOrd="0" presId="urn:microsoft.com/office/officeart/2011/layout/HexagonRadial"/>
    <dgm:cxn modelId="{27DC4238-1289-4A70-8148-281202B9B683}" type="presParOf" srcId="{D003C4C0-1E58-4617-BB3B-B2B12FE1C335}" destId="{5F77C108-90BE-4826-A43E-30354F95317B}" srcOrd="0" destOrd="0" presId="urn:microsoft.com/office/officeart/2011/layout/HexagonRadial"/>
    <dgm:cxn modelId="{ADA011B7-1B3A-4213-BF32-4796CEE2CCE6}" type="presParOf" srcId="{D003C4C0-1E58-4617-BB3B-B2B12FE1C335}" destId="{B85FC2A8-4073-4995-B238-194D7B8D37BA}" srcOrd="1" destOrd="0" presId="urn:microsoft.com/office/officeart/2011/layout/HexagonRadial"/>
    <dgm:cxn modelId="{D9F754F7-446E-4C3B-B24D-985344DB962C}" type="presParOf" srcId="{B85FC2A8-4073-4995-B238-194D7B8D37BA}" destId="{A631B633-95A2-457E-8D3A-D92D0162DED0}" srcOrd="0" destOrd="0" presId="urn:microsoft.com/office/officeart/2011/layout/HexagonRadial"/>
    <dgm:cxn modelId="{9A3210D8-7343-4CC3-9873-6F0743DB590B}" type="presParOf" srcId="{D003C4C0-1E58-4617-BB3B-B2B12FE1C335}" destId="{82C1A42C-B412-4674-89E6-4C8566B7CABE}" srcOrd="2" destOrd="0" presId="urn:microsoft.com/office/officeart/2011/layout/HexagonRadial"/>
    <dgm:cxn modelId="{55CDE562-D615-46E4-971D-EFDA786FCF72}" type="presParOf" srcId="{D003C4C0-1E58-4617-BB3B-B2B12FE1C335}" destId="{F872674F-681E-40A5-B728-6B869D0F76C5}" srcOrd="3" destOrd="0" presId="urn:microsoft.com/office/officeart/2011/layout/HexagonRadial"/>
    <dgm:cxn modelId="{0068116D-0B2E-4482-818E-F3F1B96AFA6B}" type="presParOf" srcId="{F872674F-681E-40A5-B728-6B869D0F76C5}" destId="{58F15181-325F-4126-9BD1-288478358785}" srcOrd="0" destOrd="0" presId="urn:microsoft.com/office/officeart/2011/layout/HexagonRadial"/>
    <dgm:cxn modelId="{8910A928-7B17-400D-B6E2-9872FD1AF010}" type="presParOf" srcId="{D003C4C0-1E58-4617-BB3B-B2B12FE1C335}" destId="{A0D7697F-DA92-4A10-9F0D-01D7912C3972}" srcOrd="4" destOrd="0" presId="urn:microsoft.com/office/officeart/2011/layout/HexagonRadial"/>
    <dgm:cxn modelId="{38E062E9-A739-4EDE-AD8B-12CD2B8AE1F0}" type="presParOf" srcId="{D003C4C0-1E58-4617-BB3B-B2B12FE1C335}" destId="{351B2275-2190-4D4A-BFAC-B56600B02BF1}" srcOrd="5" destOrd="0" presId="urn:microsoft.com/office/officeart/2011/layout/HexagonRadial"/>
    <dgm:cxn modelId="{096D5A02-29FD-4941-9253-46FCBB5FCAA3}" type="presParOf" srcId="{351B2275-2190-4D4A-BFAC-B56600B02BF1}" destId="{318FD0CB-9006-497D-A06D-BD69D1BEF015}" srcOrd="0" destOrd="0" presId="urn:microsoft.com/office/officeart/2011/layout/HexagonRadial"/>
    <dgm:cxn modelId="{9F660B2B-42C2-4D90-A88F-F5DD08BDC4B1}" type="presParOf" srcId="{D003C4C0-1E58-4617-BB3B-B2B12FE1C335}" destId="{278D0EDB-9182-483C-9576-DE7548F211CA}" srcOrd="6" destOrd="0" presId="urn:microsoft.com/office/officeart/2011/layout/HexagonRadial"/>
    <dgm:cxn modelId="{B8414F2B-2842-4C9F-BEA9-087062E6E45C}" type="presParOf" srcId="{D003C4C0-1E58-4617-BB3B-B2B12FE1C335}" destId="{B19D4DAE-39C0-4479-9D6A-CCA69305230F}" srcOrd="7" destOrd="0" presId="urn:microsoft.com/office/officeart/2011/layout/HexagonRadial"/>
    <dgm:cxn modelId="{BF028732-113E-46AB-8424-143CB60D7D30}" type="presParOf" srcId="{B19D4DAE-39C0-4479-9D6A-CCA69305230F}" destId="{B1092838-2921-4D4C-80FF-DC0F7ADF489C}" srcOrd="0" destOrd="0" presId="urn:microsoft.com/office/officeart/2011/layout/HexagonRadial"/>
    <dgm:cxn modelId="{F5029A7C-F598-45F2-AD0D-01361AA6BB6B}" type="presParOf" srcId="{D003C4C0-1E58-4617-BB3B-B2B12FE1C335}" destId="{A37E676F-327C-47FD-8307-A6F7A0FC8797}" srcOrd="8" destOrd="0" presId="urn:microsoft.com/office/officeart/2011/layout/HexagonRadial"/>
    <dgm:cxn modelId="{DC46FAF2-AA27-478B-8666-28793AD7F052}" type="presParOf" srcId="{D003C4C0-1E58-4617-BB3B-B2B12FE1C335}" destId="{05D43DE0-E91A-4B49-9D8E-645E4981C2CF}" srcOrd="9" destOrd="0" presId="urn:microsoft.com/office/officeart/2011/layout/HexagonRadial"/>
    <dgm:cxn modelId="{A988DC03-4FDC-4495-B424-1BC3874E71A5}" type="presParOf" srcId="{05D43DE0-E91A-4B49-9D8E-645E4981C2CF}" destId="{36A3480F-48E1-4AC8-B4F3-66752A1AB62D}" srcOrd="0" destOrd="0" presId="urn:microsoft.com/office/officeart/2011/layout/HexagonRadial"/>
    <dgm:cxn modelId="{45087922-4CBA-48AB-A97C-E443D7AA851D}" type="presParOf" srcId="{D003C4C0-1E58-4617-BB3B-B2B12FE1C335}" destId="{91035352-082B-4A5C-BC6F-DCD2A4502CEA}" srcOrd="10" destOrd="0" presId="urn:microsoft.com/office/officeart/2011/layout/HexagonRadial"/>
    <dgm:cxn modelId="{D585FBB4-7D15-4442-880E-4FFCE474F8C6}" type="presParOf" srcId="{D003C4C0-1E58-4617-BB3B-B2B12FE1C335}" destId="{5F7C394F-E2F8-4677-9556-3D03E62EFEE6}" srcOrd="11" destOrd="0" presId="urn:microsoft.com/office/officeart/2011/layout/HexagonRadial"/>
    <dgm:cxn modelId="{8D23B9F3-EC39-4421-8C67-302E0FC54D05}" type="presParOf" srcId="{5F7C394F-E2F8-4677-9556-3D03E62EFEE6}" destId="{822A15CB-E1C8-4913-AA2E-C1A8BBF527F7}" srcOrd="0" destOrd="0" presId="urn:microsoft.com/office/officeart/2011/layout/HexagonRadial"/>
    <dgm:cxn modelId="{B52B0038-5413-497E-8FD5-A2543EC2B094}" type="presParOf" srcId="{D003C4C0-1E58-4617-BB3B-B2B12FE1C335}" destId="{07066EC7-0AD6-405C-A5CC-42C5A156D4EB}"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A7EDE7-3F9F-4FED-99A4-A15B72E4152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5A0217B3-69F8-4D25-AC8D-11D6985C7607}">
      <dgm:prSet phldrT="[Text]" phldr="0" custT="1"/>
      <dgm:spPr>
        <a:solidFill>
          <a:schemeClr val="tx1"/>
        </a:solidFill>
      </dgm:spPr>
      <dgm:t>
        <a:bodyPr/>
        <a:lstStyle/>
        <a:p>
          <a:r>
            <a:rPr lang="en-IN" sz="2800" dirty="0"/>
            <a:t>Data Cleaning</a:t>
          </a:r>
        </a:p>
      </dgm:t>
    </dgm:pt>
    <dgm:pt modelId="{CB46C805-5BF6-4586-8A13-328ECF0F82A5}" type="parTrans" cxnId="{D4728587-B0AD-492E-9FD5-0169855E5CB2}">
      <dgm:prSet/>
      <dgm:spPr/>
      <dgm:t>
        <a:bodyPr/>
        <a:lstStyle/>
        <a:p>
          <a:endParaRPr lang="en-IN"/>
        </a:p>
      </dgm:t>
    </dgm:pt>
    <dgm:pt modelId="{254CF278-5FE3-48E1-A614-E7A2344D21D4}" type="sibTrans" cxnId="{D4728587-B0AD-492E-9FD5-0169855E5CB2}">
      <dgm:prSet/>
      <dgm:spPr/>
      <dgm:t>
        <a:bodyPr/>
        <a:lstStyle/>
        <a:p>
          <a:endParaRPr lang="en-IN"/>
        </a:p>
      </dgm:t>
    </dgm:pt>
    <dgm:pt modelId="{90EFF97A-54E6-4938-A356-C8BDE09C9904}">
      <dgm:prSet phldrT="[Text]" phldr="0" custT="1"/>
      <dgm:spPr>
        <a:solidFill>
          <a:schemeClr val="tx1"/>
        </a:solidFill>
      </dgm:spPr>
      <dgm:t>
        <a:bodyPr/>
        <a:lstStyle/>
        <a:p>
          <a:r>
            <a:rPr lang="en-IN" sz="2800" dirty="0"/>
            <a:t>Feature Engineering</a:t>
          </a:r>
        </a:p>
      </dgm:t>
    </dgm:pt>
    <dgm:pt modelId="{78C34621-15E4-4F73-B88C-D2F1254CD188}" type="parTrans" cxnId="{186A3437-3C59-4E0F-A959-C0BECA2FE077}">
      <dgm:prSet/>
      <dgm:spPr/>
      <dgm:t>
        <a:bodyPr/>
        <a:lstStyle/>
        <a:p>
          <a:endParaRPr lang="en-IN"/>
        </a:p>
      </dgm:t>
    </dgm:pt>
    <dgm:pt modelId="{5E3EF32C-ABDF-4B48-9102-C2FBADA63756}" type="sibTrans" cxnId="{186A3437-3C59-4E0F-A959-C0BECA2FE077}">
      <dgm:prSet/>
      <dgm:spPr/>
      <dgm:t>
        <a:bodyPr/>
        <a:lstStyle/>
        <a:p>
          <a:endParaRPr lang="en-IN"/>
        </a:p>
      </dgm:t>
    </dgm:pt>
    <dgm:pt modelId="{A74B0B2D-67A5-44AF-A46C-DCB37BDDDCA9}">
      <dgm:prSet phldrT="[Text]" phldr="0" custT="1"/>
      <dgm:spPr>
        <a:solidFill>
          <a:schemeClr val="tx1"/>
        </a:solidFill>
      </dgm:spPr>
      <dgm:t>
        <a:bodyPr/>
        <a:lstStyle/>
        <a:p>
          <a:r>
            <a:rPr lang="en-IN" sz="2800" dirty="0" err="1"/>
            <a:t>Labeling</a:t>
          </a:r>
          <a:endParaRPr lang="en-IN" sz="2800" dirty="0"/>
        </a:p>
      </dgm:t>
    </dgm:pt>
    <dgm:pt modelId="{C1385C51-8811-4BB4-A816-C5557501C37E}" type="parTrans" cxnId="{E56A24D6-5406-4BC3-838C-BF9EB50005CB}">
      <dgm:prSet/>
      <dgm:spPr/>
      <dgm:t>
        <a:bodyPr/>
        <a:lstStyle/>
        <a:p>
          <a:endParaRPr lang="en-IN"/>
        </a:p>
      </dgm:t>
    </dgm:pt>
    <dgm:pt modelId="{B7416D78-4AE8-4E3E-ADE5-F13449CE96C8}" type="sibTrans" cxnId="{E56A24D6-5406-4BC3-838C-BF9EB50005CB}">
      <dgm:prSet/>
      <dgm:spPr/>
      <dgm:t>
        <a:bodyPr/>
        <a:lstStyle/>
        <a:p>
          <a:endParaRPr lang="en-IN"/>
        </a:p>
      </dgm:t>
    </dgm:pt>
    <dgm:pt modelId="{C1256D9A-8C98-4502-BA3A-C6A0DF69D25F}">
      <dgm:prSet phldrT="[Text]" phldr="0" custT="1"/>
      <dgm:spPr>
        <a:solidFill>
          <a:schemeClr val="tx1"/>
        </a:solidFill>
      </dgm:spPr>
      <dgm:t>
        <a:bodyPr/>
        <a:lstStyle/>
        <a:p>
          <a:r>
            <a:rPr lang="en-IN" sz="2800" dirty="0"/>
            <a:t>Train-Test-Split</a:t>
          </a:r>
        </a:p>
      </dgm:t>
    </dgm:pt>
    <dgm:pt modelId="{E7D05474-478B-43F4-8FFB-6B7E927F6049}" type="parTrans" cxnId="{9F47EAD9-0ACC-4994-8E54-E624B4AD2A90}">
      <dgm:prSet/>
      <dgm:spPr/>
      <dgm:t>
        <a:bodyPr/>
        <a:lstStyle/>
        <a:p>
          <a:endParaRPr lang="en-IN"/>
        </a:p>
      </dgm:t>
    </dgm:pt>
    <dgm:pt modelId="{8847B7FB-6F1D-4A06-8445-16312F72AA9C}" type="sibTrans" cxnId="{9F47EAD9-0ACC-4994-8E54-E624B4AD2A90}">
      <dgm:prSet/>
      <dgm:spPr/>
      <dgm:t>
        <a:bodyPr/>
        <a:lstStyle/>
        <a:p>
          <a:endParaRPr lang="en-IN"/>
        </a:p>
      </dgm:t>
    </dgm:pt>
    <dgm:pt modelId="{E6D84248-5419-442A-B1B7-CAFD39B9AD87}">
      <dgm:prSet phldrT="[Text]" phldr="0" custT="1"/>
      <dgm:spPr>
        <a:solidFill>
          <a:schemeClr val="tx1"/>
        </a:solidFill>
      </dgm:spPr>
      <dgm:t>
        <a:bodyPr/>
        <a:lstStyle/>
        <a:p>
          <a:r>
            <a:rPr lang="en-IN" sz="2800" dirty="0"/>
            <a:t>Scaling</a:t>
          </a:r>
        </a:p>
      </dgm:t>
    </dgm:pt>
    <dgm:pt modelId="{0E92AB3E-25E4-4A83-909C-DB983488B391}" type="parTrans" cxnId="{7CBC9698-4D19-4C7B-AE30-189B60ADA293}">
      <dgm:prSet/>
      <dgm:spPr/>
      <dgm:t>
        <a:bodyPr/>
        <a:lstStyle/>
        <a:p>
          <a:endParaRPr lang="en-IN"/>
        </a:p>
      </dgm:t>
    </dgm:pt>
    <dgm:pt modelId="{A86C9F69-3295-4CCA-A579-295B8C5DEED0}" type="sibTrans" cxnId="{7CBC9698-4D19-4C7B-AE30-189B60ADA293}">
      <dgm:prSet/>
      <dgm:spPr/>
      <dgm:t>
        <a:bodyPr/>
        <a:lstStyle/>
        <a:p>
          <a:endParaRPr lang="en-IN"/>
        </a:p>
      </dgm:t>
    </dgm:pt>
    <dgm:pt modelId="{8CCC33D8-9C1A-473C-A404-B8FE839F298A}" type="pres">
      <dgm:prSet presAssocID="{7BA7EDE7-3F9F-4FED-99A4-A15B72E4152A}" presName="diagram" presStyleCnt="0">
        <dgm:presLayoutVars>
          <dgm:dir/>
          <dgm:resizeHandles val="exact"/>
        </dgm:presLayoutVars>
      </dgm:prSet>
      <dgm:spPr/>
    </dgm:pt>
    <dgm:pt modelId="{51AD8351-FCC4-4165-8A51-0C7904274206}" type="pres">
      <dgm:prSet presAssocID="{5A0217B3-69F8-4D25-AC8D-11D6985C7607}" presName="node" presStyleLbl="node1" presStyleIdx="0" presStyleCnt="5">
        <dgm:presLayoutVars>
          <dgm:bulletEnabled val="1"/>
        </dgm:presLayoutVars>
      </dgm:prSet>
      <dgm:spPr/>
    </dgm:pt>
    <dgm:pt modelId="{F6EC5093-A9CF-42F9-B08E-E38C2B0278AA}" type="pres">
      <dgm:prSet presAssocID="{254CF278-5FE3-48E1-A614-E7A2344D21D4}" presName="sibTrans" presStyleCnt="0"/>
      <dgm:spPr/>
    </dgm:pt>
    <dgm:pt modelId="{23170802-CC29-4B71-AA48-042B059091DD}" type="pres">
      <dgm:prSet presAssocID="{90EFF97A-54E6-4938-A356-C8BDE09C9904}" presName="node" presStyleLbl="node1" presStyleIdx="1" presStyleCnt="5">
        <dgm:presLayoutVars>
          <dgm:bulletEnabled val="1"/>
        </dgm:presLayoutVars>
      </dgm:prSet>
      <dgm:spPr/>
    </dgm:pt>
    <dgm:pt modelId="{AB150868-FAD0-45AC-9E26-054497D51960}" type="pres">
      <dgm:prSet presAssocID="{5E3EF32C-ABDF-4B48-9102-C2FBADA63756}" presName="sibTrans" presStyleCnt="0"/>
      <dgm:spPr/>
    </dgm:pt>
    <dgm:pt modelId="{9BA6E093-0696-4F3C-9201-6903B3852AAF}" type="pres">
      <dgm:prSet presAssocID="{A74B0B2D-67A5-44AF-A46C-DCB37BDDDCA9}" presName="node" presStyleLbl="node1" presStyleIdx="2" presStyleCnt="5">
        <dgm:presLayoutVars>
          <dgm:bulletEnabled val="1"/>
        </dgm:presLayoutVars>
      </dgm:prSet>
      <dgm:spPr/>
    </dgm:pt>
    <dgm:pt modelId="{EA72D9DD-69B9-4D87-8026-820F3780E008}" type="pres">
      <dgm:prSet presAssocID="{B7416D78-4AE8-4E3E-ADE5-F13449CE96C8}" presName="sibTrans" presStyleCnt="0"/>
      <dgm:spPr/>
    </dgm:pt>
    <dgm:pt modelId="{686322B4-3B6A-44CF-A5D0-955D0644CDFF}" type="pres">
      <dgm:prSet presAssocID="{C1256D9A-8C98-4502-BA3A-C6A0DF69D25F}" presName="node" presStyleLbl="node1" presStyleIdx="3" presStyleCnt="5">
        <dgm:presLayoutVars>
          <dgm:bulletEnabled val="1"/>
        </dgm:presLayoutVars>
      </dgm:prSet>
      <dgm:spPr/>
    </dgm:pt>
    <dgm:pt modelId="{E3F23E55-D2AF-4094-B7EF-6E59B8B0EAD4}" type="pres">
      <dgm:prSet presAssocID="{8847B7FB-6F1D-4A06-8445-16312F72AA9C}" presName="sibTrans" presStyleCnt="0"/>
      <dgm:spPr/>
    </dgm:pt>
    <dgm:pt modelId="{3AE3E5E5-5429-4A28-B5E2-74DD946CF9E3}" type="pres">
      <dgm:prSet presAssocID="{E6D84248-5419-442A-B1B7-CAFD39B9AD87}" presName="node" presStyleLbl="node1" presStyleIdx="4" presStyleCnt="5">
        <dgm:presLayoutVars>
          <dgm:bulletEnabled val="1"/>
        </dgm:presLayoutVars>
      </dgm:prSet>
      <dgm:spPr/>
    </dgm:pt>
  </dgm:ptLst>
  <dgm:cxnLst>
    <dgm:cxn modelId="{2C175218-FD0C-4B73-A371-A20A9F52C96B}" type="presOf" srcId="{A74B0B2D-67A5-44AF-A46C-DCB37BDDDCA9}" destId="{9BA6E093-0696-4F3C-9201-6903B3852AAF}" srcOrd="0" destOrd="0" presId="urn:microsoft.com/office/officeart/2005/8/layout/default"/>
    <dgm:cxn modelId="{186A3437-3C59-4E0F-A959-C0BECA2FE077}" srcId="{7BA7EDE7-3F9F-4FED-99A4-A15B72E4152A}" destId="{90EFF97A-54E6-4938-A356-C8BDE09C9904}" srcOrd="1" destOrd="0" parTransId="{78C34621-15E4-4F73-B88C-D2F1254CD188}" sibTransId="{5E3EF32C-ABDF-4B48-9102-C2FBADA63756}"/>
    <dgm:cxn modelId="{D23A483A-E013-498F-A83A-8560C36F8008}" type="presOf" srcId="{7BA7EDE7-3F9F-4FED-99A4-A15B72E4152A}" destId="{8CCC33D8-9C1A-473C-A404-B8FE839F298A}" srcOrd="0" destOrd="0" presId="urn:microsoft.com/office/officeart/2005/8/layout/default"/>
    <dgm:cxn modelId="{D4728587-B0AD-492E-9FD5-0169855E5CB2}" srcId="{7BA7EDE7-3F9F-4FED-99A4-A15B72E4152A}" destId="{5A0217B3-69F8-4D25-AC8D-11D6985C7607}" srcOrd="0" destOrd="0" parTransId="{CB46C805-5BF6-4586-8A13-328ECF0F82A5}" sibTransId="{254CF278-5FE3-48E1-A614-E7A2344D21D4}"/>
    <dgm:cxn modelId="{7CBC9698-4D19-4C7B-AE30-189B60ADA293}" srcId="{7BA7EDE7-3F9F-4FED-99A4-A15B72E4152A}" destId="{E6D84248-5419-442A-B1B7-CAFD39B9AD87}" srcOrd="4" destOrd="0" parTransId="{0E92AB3E-25E4-4A83-909C-DB983488B391}" sibTransId="{A86C9F69-3295-4CCA-A579-295B8C5DEED0}"/>
    <dgm:cxn modelId="{82A9F29D-78E8-47CF-9189-D0D2C278A552}" type="presOf" srcId="{E6D84248-5419-442A-B1B7-CAFD39B9AD87}" destId="{3AE3E5E5-5429-4A28-B5E2-74DD946CF9E3}" srcOrd="0" destOrd="0" presId="urn:microsoft.com/office/officeart/2005/8/layout/default"/>
    <dgm:cxn modelId="{E56A24D6-5406-4BC3-838C-BF9EB50005CB}" srcId="{7BA7EDE7-3F9F-4FED-99A4-A15B72E4152A}" destId="{A74B0B2D-67A5-44AF-A46C-DCB37BDDDCA9}" srcOrd="2" destOrd="0" parTransId="{C1385C51-8811-4BB4-A816-C5557501C37E}" sibTransId="{B7416D78-4AE8-4E3E-ADE5-F13449CE96C8}"/>
    <dgm:cxn modelId="{9F47EAD9-0ACC-4994-8E54-E624B4AD2A90}" srcId="{7BA7EDE7-3F9F-4FED-99A4-A15B72E4152A}" destId="{C1256D9A-8C98-4502-BA3A-C6A0DF69D25F}" srcOrd="3" destOrd="0" parTransId="{E7D05474-478B-43F4-8FFB-6B7E927F6049}" sibTransId="{8847B7FB-6F1D-4A06-8445-16312F72AA9C}"/>
    <dgm:cxn modelId="{9A6A73E0-2172-4D0C-8C7F-3C041A69AF8F}" type="presOf" srcId="{90EFF97A-54E6-4938-A356-C8BDE09C9904}" destId="{23170802-CC29-4B71-AA48-042B059091DD}" srcOrd="0" destOrd="0" presId="urn:microsoft.com/office/officeart/2005/8/layout/default"/>
    <dgm:cxn modelId="{AA4A50ED-1294-40C3-9564-EAF3BB139B2F}" type="presOf" srcId="{C1256D9A-8C98-4502-BA3A-C6A0DF69D25F}" destId="{686322B4-3B6A-44CF-A5D0-955D0644CDFF}" srcOrd="0" destOrd="0" presId="urn:microsoft.com/office/officeart/2005/8/layout/default"/>
    <dgm:cxn modelId="{AF8829FA-0D49-42AE-ACAE-DDFFACDE8CD5}" type="presOf" srcId="{5A0217B3-69F8-4D25-AC8D-11D6985C7607}" destId="{51AD8351-FCC4-4165-8A51-0C7904274206}" srcOrd="0" destOrd="0" presId="urn:microsoft.com/office/officeart/2005/8/layout/default"/>
    <dgm:cxn modelId="{DFA25601-321F-4A42-A9AB-FD017958F28F}" type="presParOf" srcId="{8CCC33D8-9C1A-473C-A404-B8FE839F298A}" destId="{51AD8351-FCC4-4165-8A51-0C7904274206}" srcOrd="0" destOrd="0" presId="urn:microsoft.com/office/officeart/2005/8/layout/default"/>
    <dgm:cxn modelId="{5B334179-F215-42DA-9A40-17CEC664FCEF}" type="presParOf" srcId="{8CCC33D8-9C1A-473C-A404-B8FE839F298A}" destId="{F6EC5093-A9CF-42F9-B08E-E38C2B0278AA}" srcOrd="1" destOrd="0" presId="urn:microsoft.com/office/officeart/2005/8/layout/default"/>
    <dgm:cxn modelId="{84955879-C524-4F33-8F39-B028ABEE1AD1}" type="presParOf" srcId="{8CCC33D8-9C1A-473C-A404-B8FE839F298A}" destId="{23170802-CC29-4B71-AA48-042B059091DD}" srcOrd="2" destOrd="0" presId="urn:microsoft.com/office/officeart/2005/8/layout/default"/>
    <dgm:cxn modelId="{CB5E5EE0-D94B-4BA5-BDBE-5E720E13D840}" type="presParOf" srcId="{8CCC33D8-9C1A-473C-A404-B8FE839F298A}" destId="{AB150868-FAD0-45AC-9E26-054497D51960}" srcOrd="3" destOrd="0" presId="urn:microsoft.com/office/officeart/2005/8/layout/default"/>
    <dgm:cxn modelId="{E2EE6EBD-4750-43CF-ACB7-A3DBAEABD2BD}" type="presParOf" srcId="{8CCC33D8-9C1A-473C-A404-B8FE839F298A}" destId="{9BA6E093-0696-4F3C-9201-6903B3852AAF}" srcOrd="4" destOrd="0" presId="urn:microsoft.com/office/officeart/2005/8/layout/default"/>
    <dgm:cxn modelId="{5C17AD38-F5F8-4E3C-B033-33676DF4B6E9}" type="presParOf" srcId="{8CCC33D8-9C1A-473C-A404-B8FE839F298A}" destId="{EA72D9DD-69B9-4D87-8026-820F3780E008}" srcOrd="5" destOrd="0" presId="urn:microsoft.com/office/officeart/2005/8/layout/default"/>
    <dgm:cxn modelId="{310B3CD3-ED64-46E4-92A2-13FEA5FD6CA6}" type="presParOf" srcId="{8CCC33D8-9C1A-473C-A404-B8FE839F298A}" destId="{686322B4-3B6A-44CF-A5D0-955D0644CDFF}" srcOrd="6" destOrd="0" presId="urn:microsoft.com/office/officeart/2005/8/layout/default"/>
    <dgm:cxn modelId="{3118632A-ED98-49F0-8595-8C4355901A3E}" type="presParOf" srcId="{8CCC33D8-9C1A-473C-A404-B8FE839F298A}" destId="{E3F23E55-D2AF-4094-B7EF-6E59B8B0EAD4}" srcOrd="7" destOrd="0" presId="urn:microsoft.com/office/officeart/2005/8/layout/default"/>
    <dgm:cxn modelId="{D45FE9A0-8AAB-40AA-9FA7-69F1432C185E}" type="presParOf" srcId="{8CCC33D8-9C1A-473C-A404-B8FE839F298A}" destId="{3AE3E5E5-5429-4A28-B5E2-74DD946CF9E3}" srcOrd="8" destOrd="0" presId="urn:microsoft.com/office/officeart/2005/8/layout/default"/>
  </dgm:cxnLst>
  <dgm:bg>
    <a:solidFill>
      <a:srgbClr val="161A3E"/>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CF41E-B83B-4766-B387-A779B282CC01}">
      <dsp:nvSpPr>
        <dsp:cNvPr id="0" name=""/>
        <dsp:cNvSpPr/>
      </dsp:nvSpPr>
      <dsp:spPr>
        <a:xfrm>
          <a:off x="0" y="0"/>
          <a:ext cx="6059801" cy="1454806"/>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u="sng" kern="1200" dirty="0"/>
            <a:t>STELLAR OBJECT CLASSIFICATION</a:t>
          </a:r>
        </a:p>
        <a:p>
          <a:pPr marL="0" lvl="0" indent="0" algn="l" defTabSz="1422400">
            <a:lnSpc>
              <a:spcPct val="90000"/>
            </a:lnSpc>
            <a:spcBef>
              <a:spcPct val="0"/>
            </a:spcBef>
            <a:spcAft>
              <a:spcPct val="35000"/>
            </a:spcAft>
            <a:buNone/>
          </a:pPr>
          <a:r>
            <a:rPr lang="en-IN" sz="1400" kern="1200" dirty="0"/>
            <a:t>A Machie Learning Approach to Deep Space Research Data</a:t>
          </a:r>
        </a:p>
      </dsp:txBody>
      <dsp:txXfrm>
        <a:off x="71018" y="71018"/>
        <a:ext cx="5917765" cy="1312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F28EB-1833-4099-A81A-BC131AA2EE8F}">
      <dsp:nvSpPr>
        <dsp:cNvPr id="0" name=""/>
        <dsp:cNvSpPr/>
      </dsp:nvSpPr>
      <dsp:spPr>
        <a:xfrm>
          <a:off x="0" y="0"/>
          <a:ext cx="369332" cy="36933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54FA0-922F-4BED-B96F-18EC270CAB20}">
      <dsp:nvSpPr>
        <dsp:cNvPr id="0" name=""/>
        <dsp:cNvSpPr/>
      </dsp:nvSpPr>
      <dsp:spPr>
        <a:xfrm>
          <a:off x="184665" y="0"/>
          <a:ext cx="2492073" cy="36933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Presented by</a:t>
          </a:r>
          <a:r>
            <a:rPr lang="en-IN" sz="1700" kern="1200"/>
            <a:t>: RAJA MAJHI</a:t>
          </a:r>
        </a:p>
      </dsp:txBody>
      <dsp:txXfrm>
        <a:off x="184665" y="0"/>
        <a:ext cx="2492073" cy="3693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24A8A-B681-40E2-B8C2-30CECDFAD224}">
      <dsp:nvSpPr>
        <dsp:cNvPr id="0" name=""/>
        <dsp:cNvSpPr/>
      </dsp:nvSpPr>
      <dsp:spPr>
        <a:xfrm>
          <a:off x="0" y="1049947"/>
          <a:ext cx="4499367" cy="139993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DB469-D3FB-47E4-8F9C-F6B09AEBA4E9}">
      <dsp:nvSpPr>
        <dsp:cNvPr id="0" name=""/>
        <dsp:cNvSpPr/>
      </dsp:nvSpPr>
      <dsp:spPr>
        <a:xfrm>
          <a:off x="2026" y="0"/>
          <a:ext cx="974789" cy="1399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IN" sz="1100" kern="1200"/>
            <a:t>Challenges</a:t>
          </a:r>
        </a:p>
      </dsp:txBody>
      <dsp:txXfrm>
        <a:off x="2026" y="0"/>
        <a:ext cx="974789" cy="1399930"/>
      </dsp:txXfrm>
    </dsp:sp>
    <dsp:sp modelId="{84B2E030-2315-40A8-B191-ED800293DD08}">
      <dsp:nvSpPr>
        <dsp:cNvPr id="0" name=""/>
        <dsp:cNvSpPr/>
      </dsp:nvSpPr>
      <dsp:spPr>
        <a:xfrm>
          <a:off x="314430" y="1574921"/>
          <a:ext cx="349982" cy="3499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C0ADC-6ED9-4621-8F4B-D25BF1855FBC}">
      <dsp:nvSpPr>
        <dsp:cNvPr id="0" name=""/>
        <dsp:cNvSpPr/>
      </dsp:nvSpPr>
      <dsp:spPr>
        <a:xfrm>
          <a:off x="1025555" y="2099895"/>
          <a:ext cx="974789" cy="1399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IN" sz="1100" kern="1200"/>
            <a:t>Automated Classification</a:t>
          </a:r>
        </a:p>
      </dsp:txBody>
      <dsp:txXfrm>
        <a:off x="1025555" y="2099895"/>
        <a:ext cx="974789" cy="1399930"/>
      </dsp:txXfrm>
    </dsp:sp>
    <dsp:sp modelId="{ADCA03EC-5844-4141-AD30-CE31D27B9A44}">
      <dsp:nvSpPr>
        <dsp:cNvPr id="0" name=""/>
        <dsp:cNvSpPr/>
      </dsp:nvSpPr>
      <dsp:spPr>
        <a:xfrm>
          <a:off x="1337959" y="1574921"/>
          <a:ext cx="349982" cy="3499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33CF8B-9C8C-49E5-9B06-9EEF5B7613AA}">
      <dsp:nvSpPr>
        <dsp:cNvPr id="0" name=""/>
        <dsp:cNvSpPr/>
      </dsp:nvSpPr>
      <dsp:spPr>
        <a:xfrm>
          <a:off x="2049084" y="0"/>
          <a:ext cx="974789" cy="1399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IN" sz="1100" kern="1200"/>
            <a:t>Analysis</a:t>
          </a:r>
        </a:p>
      </dsp:txBody>
      <dsp:txXfrm>
        <a:off x="2049084" y="0"/>
        <a:ext cx="974789" cy="1399930"/>
      </dsp:txXfrm>
    </dsp:sp>
    <dsp:sp modelId="{C474765D-3A42-48A1-841C-27A9587B7092}">
      <dsp:nvSpPr>
        <dsp:cNvPr id="0" name=""/>
        <dsp:cNvSpPr/>
      </dsp:nvSpPr>
      <dsp:spPr>
        <a:xfrm>
          <a:off x="2361488" y="1574921"/>
          <a:ext cx="349982" cy="3499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CE7AB-829B-4833-8349-157CF7AD999F}">
      <dsp:nvSpPr>
        <dsp:cNvPr id="0" name=""/>
        <dsp:cNvSpPr/>
      </dsp:nvSpPr>
      <dsp:spPr>
        <a:xfrm>
          <a:off x="3072613" y="2099895"/>
          <a:ext cx="974789" cy="1399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IN" sz="1100" kern="1200"/>
            <a:t>Processing</a:t>
          </a:r>
        </a:p>
      </dsp:txBody>
      <dsp:txXfrm>
        <a:off x="3072613" y="2099895"/>
        <a:ext cx="974789" cy="1399930"/>
      </dsp:txXfrm>
    </dsp:sp>
    <dsp:sp modelId="{ED577E9A-21A1-4B73-90CF-086EE45CAAD5}">
      <dsp:nvSpPr>
        <dsp:cNvPr id="0" name=""/>
        <dsp:cNvSpPr/>
      </dsp:nvSpPr>
      <dsp:spPr>
        <a:xfrm>
          <a:off x="3385017" y="1574921"/>
          <a:ext cx="349982" cy="3499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7C108-90BE-4826-A43E-30354F95317B}">
      <dsp:nvSpPr>
        <dsp:cNvPr id="0" name=""/>
        <dsp:cNvSpPr/>
      </dsp:nvSpPr>
      <dsp:spPr>
        <a:xfrm>
          <a:off x="1743426" y="1631920"/>
          <a:ext cx="1915990" cy="1593007"/>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IN" sz="2400" kern="1200" dirty="0"/>
            <a:t>Data collecting</a:t>
          </a:r>
        </a:p>
      </dsp:txBody>
      <dsp:txXfrm>
        <a:off x="2054799" y="1890804"/>
        <a:ext cx="1293244" cy="1075239"/>
      </dsp:txXfrm>
    </dsp:sp>
    <dsp:sp modelId="{58F15181-325F-4126-9BD1-288478358785}">
      <dsp:nvSpPr>
        <dsp:cNvPr id="0" name=""/>
        <dsp:cNvSpPr/>
      </dsp:nvSpPr>
      <dsp:spPr>
        <a:xfrm>
          <a:off x="2952757" y="742686"/>
          <a:ext cx="751460" cy="64748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1A42C-B412-4674-89E6-4C8566B7CABE}">
      <dsp:nvSpPr>
        <dsp:cNvPr id="0" name=""/>
        <dsp:cNvSpPr/>
      </dsp:nvSpPr>
      <dsp:spPr>
        <a:xfrm>
          <a:off x="1889037" y="0"/>
          <a:ext cx="1632179" cy="141202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EDA &amp; Visualization</a:t>
          </a:r>
        </a:p>
      </dsp:txBody>
      <dsp:txXfrm>
        <a:off x="2159524" y="234003"/>
        <a:ext cx="1091205" cy="944020"/>
      </dsp:txXfrm>
    </dsp:sp>
    <dsp:sp modelId="{318FD0CB-9006-497D-A06D-BD69D1BEF015}">
      <dsp:nvSpPr>
        <dsp:cNvPr id="0" name=""/>
        <dsp:cNvSpPr/>
      </dsp:nvSpPr>
      <dsp:spPr>
        <a:xfrm>
          <a:off x="3829770" y="1953134"/>
          <a:ext cx="751460" cy="64748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7697F-DA92-4A10-9F0D-01D7912C3972}">
      <dsp:nvSpPr>
        <dsp:cNvPr id="0" name=""/>
        <dsp:cNvSpPr/>
      </dsp:nvSpPr>
      <dsp:spPr>
        <a:xfrm>
          <a:off x="3385936" y="868491"/>
          <a:ext cx="1632179" cy="141202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Preprocessing</a:t>
          </a:r>
        </a:p>
      </dsp:txBody>
      <dsp:txXfrm>
        <a:off x="3656423" y="1102494"/>
        <a:ext cx="1091205" cy="944020"/>
      </dsp:txXfrm>
    </dsp:sp>
    <dsp:sp modelId="{B1092838-2921-4D4C-80FF-DC0F7ADF489C}">
      <dsp:nvSpPr>
        <dsp:cNvPr id="0" name=""/>
        <dsp:cNvSpPr/>
      </dsp:nvSpPr>
      <dsp:spPr>
        <a:xfrm>
          <a:off x="3220540" y="3319502"/>
          <a:ext cx="751460" cy="64748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D0EDB-9182-483C-9576-DE7548F211CA}">
      <dsp:nvSpPr>
        <dsp:cNvPr id="0" name=""/>
        <dsp:cNvSpPr/>
      </dsp:nvSpPr>
      <dsp:spPr>
        <a:xfrm>
          <a:off x="3385936" y="2575844"/>
          <a:ext cx="1632179" cy="141202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Model initialize</a:t>
          </a:r>
        </a:p>
      </dsp:txBody>
      <dsp:txXfrm>
        <a:off x="3656423" y="2809847"/>
        <a:ext cx="1091205" cy="944020"/>
      </dsp:txXfrm>
    </dsp:sp>
    <dsp:sp modelId="{36A3480F-48E1-4AC8-B4F3-66752A1AB62D}">
      <dsp:nvSpPr>
        <dsp:cNvPr id="0" name=""/>
        <dsp:cNvSpPr/>
      </dsp:nvSpPr>
      <dsp:spPr>
        <a:xfrm>
          <a:off x="1709280" y="3461336"/>
          <a:ext cx="751460" cy="64748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E676F-327C-47FD-8307-A6F7A0FC8797}">
      <dsp:nvSpPr>
        <dsp:cNvPr id="0" name=""/>
        <dsp:cNvSpPr/>
      </dsp:nvSpPr>
      <dsp:spPr>
        <a:xfrm>
          <a:off x="1889037" y="3445307"/>
          <a:ext cx="1632179" cy="141202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Hyper-parameter Tuning</a:t>
          </a:r>
        </a:p>
      </dsp:txBody>
      <dsp:txXfrm>
        <a:off x="2159524" y="3679310"/>
        <a:ext cx="1091205" cy="944020"/>
      </dsp:txXfrm>
    </dsp:sp>
    <dsp:sp modelId="{822A15CB-E1C8-4913-AA2E-C1A8BBF527F7}">
      <dsp:nvSpPr>
        <dsp:cNvPr id="0" name=""/>
        <dsp:cNvSpPr/>
      </dsp:nvSpPr>
      <dsp:spPr>
        <a:xfrm>
          <a:off x="817905" y="2251374"/>
          <a:ext cx="751460" cy="647482"/>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35352-082B-4A5C-BC6F-DCD2A4502CEA}">
      <dsp:nvSpPr>
        <dsp:cNvPr id="0" name=""/>
        <dsp:cNvSpPr/>
      </dsp:nvSpPr>
      <dsp:spPr>
        <a:xfrm>
          <a:off x="385190" y="2576815"/>
          <a:ext cx="1632179" cy="141202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Feature Importance &amp; Validate</a:t>
          </a:r>
        </a:p>
      </dsp:txBody>
      <dsp:txXfrm>
        <a:off x="655677" y="2810818"/>
        <a:ext cx="1091205" cy="944020"/>
      </dsp:txXfrm>
    </dsp:sp>
    <dsp:sp modelId="{07066EC7-0AD6-405C-A5CC-42C5A156D4EB}">
      <dsp:nvSpPr>
        <dsp:cNvPr id="0" name=""/>
        <dsp:cNvSpPr/>
      </dsp:nvSpPr>
      <dsp:spPr>
        <a:xfrm>
          <a:off x="385190" y="866548"/>
          <a:ext cx="1632179" cy="1412026"/>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Recommendation &amp; Reporting</a:t>
          </a:r>
        </a:p>
      </dsp:txBody>
      <dsp:txXfrm>
        <a:off x="655677" y="1100551"/>
        <a:ext cx="1091205" cy="9440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D8351-FCC4-4165-8A51-0C7904274206}">
      <dsp:nvSpPr>
        <dsp:cNvPr id="0" name=""/>
        <dsp:cNvSpPr/>
      </dsp:nvSpPr>
      <dsp:spPr>
        <a:xfrm>
          <a:off x="579" y="259332"/>
          <a:ext cx="2258234" cy="1354940"/>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Data Cleaning</a:t>
          </a:r>
        </a:p>
      </dsp:txBody>
      <dsp:txXfrm>
        <a:off x="579" y="259332"/>
        <a:ext cx="2258234" cy="1354940"/>
      </dsp:txXfrm>
    </dsp:sp>
    <dsp:sp modelId="{23170802-CC29-4B71-AA48-042B059091DD}">
      <dsp:nvSpPr>
        <dsp:cNvPr id="0" name=""/>
        <dsp:cNvSpPr/>
      </dsp:nvSpPr>
      <dsp:spPr>
        <a:xfrm>
          <a:off x="2484636" y="259332"/>
          <a:ext cx="2258234" cy="1354940"/>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Feature Engineering</a:t>
          </a:r>
        </a:p>
      </dsp:txBody>
      <dsp:txXfrm>
        <a:off x="2484636" y="259332"/>
        <a:ext cx="2258234" cy="1354940"/>
      </dsp:txXfrm>
    </dsp:sp>
    <dsp:sp modelId="{9BA6E093-0696-4F3C-9201-6903B3852AAF}">
      <dsp:nvSpPr>
        <dsp:cNvPr id="0" name=""/>
        <dsp:cNvSpPr/>
      </dsp:nvSpPr>
      <dsp:spPr>
        <a:xfrm>
          <a:off x="579" y="1840096"/>
          <a:ext cx="2258234" cy="1354940"/>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err="1"/>
            <a:t>Labeling</a:t>
          </a:r>
          <a:endParaRPr lang="en-IN" sz="2800" kern="1200" dirty="0"/>
        </a:p>
      </dsp:txBody>
      <dsp:txXfrm>
        <a:off x="579" y="1840096"/>
        <a:ext cx="2258234" cy="1354940"/>
      </dsp:txXfrm>
    </dsp:sp>
    <dsp:sp modelId="{686322B4-3B6A-44CF-A5D0-955D0644CDFF}">
      <dsp:nvSpPr>
        <dsp:cNvPr id="0" name=""/>
        <dsp:cNvSpPr/>
      </dsp:nvSpPr>
      <dsp:spPr>
        <a:xfrm>
          <a:off x="2484636" y="1840096"/>
          <a:ext cx="2258234" cy="1354940"/>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Train-Test-Split</a:t>
          </a:r>
        </a:p>
      </dsp:txBody>
      <dsp:txXfrm>
        <a:off x="2484636" y="1840096"/>
        <a:ext cx="2258234" cy="1354940"/>
      </dsp:txXfrm>
    </dsp:sp>
    <dsp:sp modelId="{3AE3E5E5-5429-4A28-B5E2-74DD946CF9E3}">
      <dsp:nvSpPr>
        <dsp:cNvPr id="0" name=""/>
        <dsp:cNvSpPr/>
      </dsp:nvSpPr>
      <dsp:spPr>
        <a:xfrm>
          <a:off x="1242607" y="3420860"/>
          <a:ext cx="2258234" cy="1354940"/>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Scaling</a:t>
          </a:r>
        </a:p>
      </dsp:txBody>
      <dsp:txXfrm>
        <a:off x="1242607" y="3420860"/>
        <a:ext cx="2258234" cy="13549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23-09-2025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A1020-18D4-5B73-8277-5A4E08E85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725CC-8D77-3FFE-1F65-E04FE79F96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4B3E6-5613-A5AD-1105-D26716B90E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367F41-D969-A703-BEC9-DE8B6D89473E}"/>
              </a:ext>
            </a:extLst>
          </p:cNvPr>
          <p:cNvSpPr>
            <a:spLocks noGrp="1"/>
          </p:cNvSpPr>
          <p:nvPr>
            <p:ph type="sldNum" sz="quarter" idx="5"/>
          </p:nvPr>
        </p:nvSpPr>
        <p:spPr/>
        <p:txBody>
          <a:bodyPr/>
          <a:lstStyle/>
          <a:p>
            <a:fld id="{47FFB008-8E38-46F5-BCB9-8CFEF233CF3A}" type="slidenum">
              <a:rPr lang="en-IN" smtClean="0"/>
              <a:t>2</a:t>
            </a:fld>
            <a:endParaRPr lang="en-IN" dirty="0"/>
          </a:p>
        </p:txBody>
      </p:sp>
    </p:spTree>
    <p:extLst>
      <p:ext uri="{BB962C8B-B14F-4D97-AF65-F5344CB8AC3E}">
        <p14:creationId xmlns:p14="http://schemas.microsoft.com/office/powerpoint/2010/main" val="71559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415D8-AF0A-1C1E-A639-0064D5857C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FC58-9C91-3387-552D-71CFDE601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7B661-7825-AB1F-2DBE-C40A5823288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E6B8DB-3E40-3611-4DF6-3017B2D29460}"/>
              </a:ext>
            </a:extLst>
          </p:cNvPr>
          <p:cNvSpPr>
            <a:spLocks noGrp="1"/>
          </p:cNvSpPr>
          <p:nvPr>
            <p:ph type="sldNum" sz="quarter" idx="5"/>
          </p:nvPr>
        </p:nvSpPr>
        <p:spPr/>
        <p:txBody>
          <a:bodyPr/>
          <a:lstStyle/>
          <a:p>
            <a:fld id="{47FFB008-8E38-46F5-BCB9-8CFEF233CF3A}" type="slidenum">
              <a:rPr lang="en-IN" smtClean="0"/>
              <a:t>3</a:t>
            </a:fld>
            <a:endParaRPr lang="en-IN" dirty="0"/>
          </a:p>
        </p:txBody>
      </p:sp>
    </p:spTree>
    <p:extLst>
      <p:ext uri="{BB962C8B-B14F-4D97-AF65-F5344CB8AC3E}">
        <p14:creationId xmlns:p14="http://schemas.microsoft.com/office/powerpoint/2010/main" val="1723947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5400" dirty="0"/>
              <a:t>Trainer Must Explain this project to Students</a:t>
            </a:r>
          </a:p>
          <a:p>
            <a:endParaRPr lang="en-IN" sz="5400" dirty="0"/>
          </a:p>
          <a:p>
            <a:r>
              <a:rPr lang="en-IN" sz="5400" dirty="0"/>
              <a:t>Trainer Can share the link with Students</a:t>
            </a:r>
          </a:p>
        </p:txBody>
      </p:sp>
      <p:sp>
        <p:nvSpPr>
          <p:cNvPr id="4" name="Slide Number Placeholder 3"/>
          <p:cNvSpPr>
            <a:spLocks noGrp="1"/>
          </p:cNvSpPr>
          <p:nvPr>
            <p:ph type="sldNum" sz="quarter" idx="5"/>
          </p:nvPr>
        </p:nvSpPr>
        <p:spPr/>
        <p:txBody>
          <a:bodyPr/>
          <a:lstStyle/>
          <a:p>
            <a:fld id="{47FFB008-8E38-46F5-BCB9-8CFEF233CF3A}" type="slidenum">
              <a:rPr lang="en-IN" smtClean="0"/>
              <a:t>24</a:t>
            </a:fld>
            <a:endParaRPr lang="en-IN" dirty="0"/>
          </a:p>
        </p:txBody>
      </p:sp>
    </p:spTree>
    <p:extLst>
      <p:ext uri="{BB962C8B-B14F-4D97-AF65-F5344CB8AC3E}">
        <p14:creationId xmlns:p14="http://schemas.microsoft.com/office/powerpoint/2010/main" val="415825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29</a:t>
            </a:fld>
            <a:endParaRPr lang="en-IN" dirty="0"/>
          </a:p>
        </p:txBody>
      </p:sp>
    </p:spTree>
    <p:extLst>
      <p:ext uri="{BB962C8B-B14F-4D97-AF65-F5344CB8AC3E}">
        <p14:creationId xmlns:p14="http://schemas.microsoft.com/office/powerpoint/2010/main" val="26453932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hf hdr="0" ftr="0" dt="0"/>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13522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Capstone Project for DS &amp; AI Course</a:t>
            </a:r>
          </a:p>
          <a:p>
            <a:pPr algn="ctr"/>
            <a:r>
              <a:rPr lang="en-US" sz="3200" b="1" dirty="0">
                <a:latin typeface="Calibri" panose="020F0502020204030204" pitchFamily="34" charset="0"/>
              </a:rPr>
              <a:t>STELLAR OBJECT CLASSIFICATION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 Exploratory Data Analysis (EDA) - Key Visualizations</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a:bodyPr>
          <a:lstStyle/>
          <a:p>
            <a:endParaRPr lang="en-US" sz="2000" dirty="0"/>
          </a:p>
          <a:p>
            <a:r>
              <a:rPr lang="en-US" b="1" dirty="0"/>
              <a:t>Insight 1: Class Distribution</a:t>
            </a:r>
            <a:br>
              <a:rPr lang="en-US" sz="2000" dirty="0"/>
            </a:br>
            <a:r>
              <a:rPr lang="en-US" dirty="0"/>
              <a:t>The dataset is moderately imbalanced, with galaxies being the most prevalent class. This was considered during model evaluation.</a:t>
            </a:r>
          </a:p>
          <a:p>
            <a:r>
              <a:rPr lang="en-US" b="1" dirty="0"/>
              <a:t>Insight 2: Color Indices Distribution</a:t>
            </a:r>
            <a:br>
              <a:rPr lang="en-US" sz="2000" dirty="0"/>
            </a:br>
            <a:r>
              <a:rPr lang="en-US" dirty="0"/>
              <a:t>The engineered color indices (</a:t>
            </a:r>
            <a:r>
              <a:rPr lang="en-US" dirty="0" err="1"/>
              <a:t>u_g</a:t>
            </a:r>
            <a:r>
              <a:rPr lang="en-US" dirty="0"/>
              <a:t>, </a:t>
            </a:r>
            <a:r>
              <a:rPr lang="en-US" dirty="0" err="1"/>
              <a:t>g_r</a:t>
            </a:r>
            <a:r>
              <a:rPr lang="en-US" dirty="0"/>
              <a:t>, etc.) show distinct distributions, confirming their utility in separating the classes.</a:t>
            </a:r>
          </a:p>
          <a:p>
            <a:r>
              <a:rPr lang="en-US" b="1" dirty="0"/>
              <a:t>Conclusion from EDA:</a:t>
            </a:r>
            <a:r>
              <a:rPr lang="en-US" dirty="0"/>
              <a:t> The features, especially the redshift and color indices, show strong predictive potential for distinguishing the three classes.</a:t>
            </a:r>
            <a:endParaRPr lang="en-IN" sz="2000" dirty="0"/>
          </a:p>
        </p:txBody>
      </p:sp>
    </p:spTree>
    <p:extLst>
      <p:ext uri="{BB962C8B-B14F-4D97-AF65-F5344CB8AC3E}">
        <p14:creationId xmlns:p14="http://schemas.microsoft.com/office/powerpoint/2010/main" val="195380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4C31E-585C-C722-CBE8-1777C99D9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5D86F-4F81-152B-A23E-7C08405C0662}"/>
              </a:ext>
            </a:extLst>
          </p:cNvPr>
          <p:cNvSpPr>
            <a:spLocks noGrp="1"/>
          </p:cNvSpPr>
          <p:nvPr>
            <p:ph type="title"/>
          </p:nvPr>
        </p:nvSpPr>
        <p:spPr/>
        <p:txBody>
          <a:bodyPr>
            <a:normAutofit/>
          </a:bodyPr>
          <a:lstStyle/>
          <a:p>
            <a:r>
              <a:rPr lang="en-IN" dirty="0"/>
              <a:t>Exploratory Data Analysis(EDA) &amp; Visualization:</a:t>
            </a:r>
          </a:p>
        </p:txBody>
      </p:sp>
      <p:sp>
        <p:nvSpPr>
          <p:cNvPr id="11" name="Content Placeholder 2">
            <a:extLst>
              <a:ext uri="{FF2B5EF4-FFF2-40B4-BE49-F238E27FC236}">
                <a16:creationId xmlns:a16="http://schemas.microsoft.com/office/drawing/2014/main" id="{803484B0-2B6E-B92F-336B-B4F9F29307C4}"/>
              </a:ext>
            </a:extLst>
          </p:cNvPr>
          <p:cNvSpPr>
            <a:spLocks noGrp="1"/>
          </p:cNvSpPr>
          <p:nvPr>
            <p:ph idx="1"/>
          </p:nvPr>
        </p:nvSpPr>
        <p:spPr>
          <a:xfrm>
            <a:off x="678884" y="1675075"/>
            <a:ext cx="10979716" cy="4398066"/>
          </a:xfrm>
        </p:spPr>
        <p:txBody>
          <a:bodyPr>
            <a:normAutofit/>
          </a:bodyPr>
          <a:lstStyle/>
          <a:p>
            <a:pPr marL="0" indent="0">
              <a:buNone/>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0" indent="0">
              <a:buNone/>
            </a:pPr>
            <a:endParaRPr lang="en-IN" sz="2000" dirty="0"/>
          </a:p>
          <a:p>
            <a:pPr marL="0" indent="0">
              <a:buNone/>
            </a:pPr>
            <a:endParaRPr lang="en-IN" sz="2000" dirty="0"/>
          </a:p>
        </p:txBody>
      </p:sp>
      <p:pic>
        <p:nvPicPr>
          <p:cNvPr id="7" name="Picture 6">
            <a:extLst>
              <a:ext uri="{FF2B5EF4-FFF2-40B4-BE49-F238E27FC236}">
                <a16:creationId xmlns:a16="http://schemas.microsoft.com/office/drawing/2014/main" id="{3CD5ED89-4EF9-D772-9CCD-23FFC3D6A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42" y="1216442"/>
            <a:ext cx="2665434" cy="2111676"/>
          </a:xfrm>
          <a:prstGeom prst="rect">
            <a:avLst/>
          </a:prstGeom>
          <a:effectLst>
            <a:outerShdw blurRad="50800" dist="38100" dir="8100000" algn="tr" rotWithShape="0">
              <a:prstClr val="black">
                <a:alpha val="40000"/>
              </a:prstClr>
            </a:outerShdw>
          </a:effectLst>
        </p:spPr>
      </p:pic>
      <p:pic>
        <p:nvPicPr>
          <p:cNvPr id="9" name="Picture 8">
            <a:extLst>
              <a:ext uri="{FF2B5EF4-FFF2-40B4-BE49-F238E27FC236}">
                <a16:creationId xmlns:a16="http://schemas.microsoft.com/office/drawing/2014/main" id="{DA2949E5-0D5B-44D2-535B-A62F2FCDD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034" y="1675074"/>
            <a:ext cx="4377216" cy="387247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7" name="Picture 16">
            <a:extLst>
              <a:ext uri="{FF2B5EF4-FFF2-40B4-BE49-F238E27FC236}">
                <a16:creationId xmlns:a16="http://schemas.microsoft.com/office/drawing/2014/main" id="{E2F80202-E0E1-7FB0-FC47-D42CF213A5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5758" y="1507030"/>
            <a:ext cx="3436553" cy="404051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9" name="Picture 18">
            <a:extLst>
              <a:ext uri="{FF2B5EF4-FFF2-40B4-BE49-F238E27FC236}">
                <a16:creationId xmlns:a16="http://schemas.microsoft.com/office/drawing/2014/main" id="{AA50DE8D-E321-C0A8-54D2-40615185A3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645" y="3611309"/>
            <a:ext cx="2829887" cy="2030249"/>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60288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37D50-D04A-BBA3-1434-1B117CAD4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FF4F7-6DBB-E372-BAA3-23AC61F8D6E6}"/>
              </a:ext>
            </a:extLst>
          </p:cNvPr>
          <p:cNvSpPr>
            <a:spLocks noGrp="1"/>
          </p:cNvSpPr>
          <p:nvPr>
            <p:ph type="title"/>
          </p:nvPr>
        </p:nvSpPr>
        <p:spPr/>
        <p:txBody>
          <a:bodyPr/>
          <a:lstStyle/>
          <a:p>
            <a:r>
              <a:rPr lang="en-US"/>
              <a:t>Data Preprocessing:</a:t>
            </a:r>
            <a:endParaRPr lang="en-US" dirty="0"/>
          </a:p>
        </p:txBody>
      </p:sp>
      <p:sp>
        <p:nvSpPr>
          <p:cNvPr id="7" name="Content Placeholder 6">
            <a:extLst>
              <a:ext uri="{FF2B5EF4-FFF2-40B4-BE49-F238E27FC236}">
                <a16:creationId xmlns:a16="http://schemas.microsoft.com/office/drawing/2014/main" id="{A1EB05FD-625B-01E1-9033-AAEB90BCB711}"/>
              </a:ext>
            </a:extLst>
          </p:cNvPr>
          <p:cNvSpPr>
            <a:spLocks noGrp="1"/>
          </p:cNvSpPr>
          <p:nvPr>
            <p:ph idx="1"/>
          </p:nvPr>
        </p:nvSpPr>
        <p:spPr>
          <a:xfrm>
            <a:off x="678884" y="1675075"/>
            <a:ext cx="5417115" cy="4398066"/>
          </a:xfrm>
        </p:spPr>
        <p:txBody>
          <a:bodyPr>
            <a:normAutofit fontScale="92500" lnSpcReduction="20000"/>
          </a:bodyPr>
          <a:lstStyle/>
          <a:p>
            <a:r>
              <a:rPr lang="en-US" b="1" dirty="0"/>
              <a:t>Data Cleaning</a:t>
            </a:r>
            <a:endParaRPr lang="en-US" dirty="0"/>
          </a:p>
          <a:p>
            <a:pPr lvl="1"/>
            <a:r>
              <a:rPr lang="en-US" dirty="0"/>
              <a:t>Drop irrelevant columns.</a:t>
            </a:r>
          </a:p>
          <a:p>
            <a:r>
              <a:rPr lang="en-US" b="1" dirty="0"/>
              <a:t>Feature Engineering</a:t>
            </a:r>
            <a:endParaRPr lang="en-US" dirty="0"/>
          </a:p>
          <a:p>
            <a:pPr lvl="1"/>
            <a:r>
              <a:rPr lang="en-US" dirty="0"/>
              <a:t>Selecting the features and target.</a:t>
            </a:r>
          </a:p>
          <a:p>
            <a:r>
              <a:rPr lang="en-US" b="1" dirty="0"/>
              <a:t>Labeling the data</a:t>
            </a:r>
            <a:endParaRPr lang="en-US" dirty="0"/>
          </a:p>
          <a:p>
            <a:pPr lvl="1"/>
            <a:r>
              <a:rPr lang="en-US" dirty="0"/>
              <a:t>Encoding target variables (Stars, Galaxies, </a:t>
            </a:r>
            <a:r>
              <a:rPr lang="en-US" dirty="0" err="1"/>
              <a:t>Quasarrs</a:t>
            </a:r>
            <a:r>
              <a:rPr lang="en-US" dirty="0"/>
              <a:t> as 0/1/2).</a:t>
            </a:r>
          </a:p>
          <a:p>
            <a:r>
              <a:rPr lang="en-US" b="1" dirty="0"/>
              <a:t>Train-Test-Split</a:t>
            </a:r>
            <a:endParaRPr lang="en-US" dirty="0"/>
          </a:p>
          <a:p>
            <a:pPr lvl="1"/>
            <a:r>
              <a:rPr lang="en-US" dirty="0" err="1"/>
              <a:t>Spliting</a:t>
            </a:r>
            <a:r>
              <a:rPr lang="en-US" dirty="0"/>
              <a:t> the features into 80% training and 20% testing .</a:t>
            </a:r>
          </a:p>
          <a:p>
            <a:r>
              <a:rPr lang="en-US" b="1" dirty="0"/>
              <a:t>Scaling Features</a:t>
            </a:r>
            <a:endParaRPr lang="en-US" dirty="0"/>
          </a:p>
          <a:p>
            <a:pPr lvl="1"/>
            <a:r>
              <a:rPr lang="en-US" dirty="0"/>
              <a:t>Use Min-Max to scaling the color </a:t>
            </a:r>
            <a:r>
              <a:rPr lang="en-US" dirty="0" err="1"/>
              <a:t>indicies</a:t>
            </a:r>
            <a:r>
              <a:rPr lang="en-US" dirty="0"/>
              <a:t>(u, g, r, </a:t>
            </a:r>
            <a:r>
              <a:rPr lang="en-US" dirty="0" err="1"/>
              <a:t>i</a:t>
            </a:r>
            <a:r>
              <a:rPr lang="en-US" dirty="0"/>
              <a:t>, z) using </a:t>
            </a:r>
            <a:r>
              <a:rPr lang="en-US" dirty="0" err="1"/>
              <a:t>StandardScaler</a:t>
            </a:r>
            <a:r>
              <a:rPr lang="en-US" dirty="0"/>
              <a:t>.</a:t>
            </a:r>
          </a:p>
          <a:p>
            <a:pPr marL="0" indent="0">
              <a:buNone/>
            </a:pPr>
            <a:endParaRPr lang="en-IN" dirty="0"/>
          </a:p>
        </p:txBody>
      </p:sp>
      <p:graphicFrame>
        <p:nvGraphicFramePr>
          <p:cNvPr id="4" name="Diagram 3">
            <a:extLst>
              <a:ext uri="{FF2B5EF4-FFF2-40B4-BE49-F238E27FC236}">
                <a16:creationId xmlns:a16="http://schemas.microsoft.com/office/drawing/2014/main" id="{30BE1C75-F435-E726-0563-74A8D34FF132}"/>
              </a:ext>
            </a:extLst>
          </p:cNvPr>
          <p:cNvGraphicFramePr/>
          <p:nvPr>
            <p:extLst>
              <p:ext uri="{D42A27DB-BD31-4B8C-83A1-F6EECF244321}">
                <p14:modId xmlns:p14="http://schemas.microsoft.com/office/powerpoint/2010/main" val="3988161329"/>
              </p:ext>
            </p:extLst>
          </p:nvPr>
        </p:nvGraphicFramePr>
        <p:xfrm>
          <a:off x="7124700" y="603667"/>
          <a:ext cx="4743450" cy="503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93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rmAutofit fontScale="90000"/>
          </a:bodyPr>
          <a:lstStyle/>
          <a:p>
            <a:r>
              <a:rPr lang="en-IN" dirty="0"/>
              <a:t> </a:t>
            </a:r>
            <a:r>
              <a:rPr lang="en-US" sz="3600" dirty="0"/>
              <a:t>Machine Learning Modeling Approach</a:t>
            </a:r>
            <a:br>
              <a:rPr lang="en-US" sz="3600" dirty="0"/>
            </a:br>
            <a:endParaRPr lang="en-IN" dirty="0"/>
          </a:p>
        </p:txBody>
      </p:sp>
      <p:sp>
        <p:nvSpPr>
          <p:cNvPr id="6" name="Content Placeholder 1">
            <a:extLst>
              <a:ext uri="{FF2B5EF4-FFF2-40B4-BE49-F238E27FC236}">
                <a16:creationId xmlns:a16="http://schemas.microsoft.com/office/drawing/2014/main" id="{A7162BE6-F324-E6D7-AFEB-1FB88EA19D82}"/>
              </a:ext>
            </a:extLst>
          </p:cNvPr>
          <p:cNvSpPr txBox="1">
            <a:spLocks/>
          </p:cNvSpPr>
          <p:nvPr/>
        </p:nvSpPr>
        <p:spPr>
          <a:xfrm>
            <a:off x="745559" y="1619286"/>
            <a:ext cx="10834234" cy="4398066"/>
          </a:xfrm>
          <a:prstGeom prst="rect">
            <a:avLst/>
          </a:prstGeom>
        </p:spPr>
        <p:txBody>
          <a:bodyPr vert="horz" lIns="0" tIns="0" rIns="0" bIns="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Algorithms Evaluated:</a:t>
            </a:r>
            <a:br>
              <a:rPr lang="en-IN" sz="2400" dirty="0"/>
            </a:br>
            <a:r>
              <a:rPr lang="en-IN" sz="2400" dirty="0"/>
              <a:t>We implemented and compared a diverse set of 7 powerful classification algorithms to ensure a robust analysis:</a:t>
            </a:r>
          </a:p>
          <a:p>
            <a:r>
              <a:rPr lang="en-IN" sz="2400" b="1" dirty="0"/>
              <a:t>Decision Tree (DT)</a:t>
            </a:r>
            <a:r>
              <a:rPr lang="en-IN" sz="2400" dirty="0"/>
              <a:t> - Baseline model</a:t>
            </a:r>
          </a:p>
          <a:p>
            <a:r>
              <a:rPr lang="en-IN" sz="2400" b="1" dirty="0"/>
              <a:t>Random Forest (RF)</a:t>
            </a:r>
            <a:r>
              <a:rPr lang="en-IN" sz="2400" dirty="0"/>
              <a:t> - Ensemble of trees, robust to overfitting</a:t>
            </a:r>
          </a:p>
          <a:p>
            <a:r>
              <a:rPr lang="en-IN" sz="2400" b="1" dirty="0"/>
              <a:t>K-Nearest </a:t>
            </a:r>
            <a:r>
              <a:rPr lang="en-IN" sz="2400" b="1" dirty="0" err="1"/>
              <a:t>Neighbors</a:t>
            </a:r>
            <a:r>
              <a:rPr lang="en-IN" sz="2400" b="1" dirty="0"/>
              <a:t> (KNN)</a:t>
            </a:r>
            <a:r>
              <a:rPr lang="en-IN" sz="2400" dirty="0"/>
              <a:t> - Instance-based learning</a:t>
            </a:r>
          </a:p>
          <a:p>
            <a:r>
              <a:rPr lang="en-IN" sz="2400" b="1" dirty="0"/>
              <a:t>Support Vector Machine (SVM)</a:t>
            </a:r>
            <a:r>
              <a:rPr lang="en-IN" sz="2400" dirty="0"/>
              <a:t> - Finds optimal separating hyperplane</a:t>
            </a:r>
          </a:p>
          <a:p>
            <a:r>
              <a:rPr lang="en-IN" sz="2400" b="1" dirty="0"/>
              <a:t>Gradient Boosting (GB)</a:t>
            </a:r>
            <a:r>
              <a:rPr lang="en-IN" sz="2400" dirty="0"/>
              <a:t> - Builds trees sequentially to correct errors</a:t>
            </a:r>
          </a:p>
          <a:p>
            <a:r>
              <a:rPr lang="en-IN" sz="2400" b="1" dirty="0"/>
              <a:t>AdaBoost</a:t>
            </a:r>
            <a:r>
              <a:rPr lang="en-IN" sz="2400" dirty="0"/>
              <a:t> - Adaptive boosting algorithm</a:t>
            </a:r>
          </a:p>
          <a:p>
            <a:r>
              <a:rPr lang="en-IN" sz="2400" b="1" dirty="0" err="1"/>
              <a:t>XGBoost</a:t>
            </a:r>
            <a:r>
              <a:rPr lang="en-IN" sz="2400" dirty="0"/>
              <a:t> - Optimized gradient boosting designed for speed and performance</a:t>
            </a:r>
          </a:p>
          <a:p>
            <a:pPr marL="0" indent="0">
              <a:lnSpc>
                <a:spcPct val="115000"/>
              </a:lnSpc>
              <a:spcAft>
                <a:spcPts val="800"/>
              </a:spcAft>
              <a:buFont typeface="Arial" panose="020B0604020202020204" pitchFamily="34" charset="0"/>
              <a:buNone/>
            </a:pPr>
            <a:r>
              <a:rPr lang="en-IN" sz="1800" b="1" kern="0" dirty="0">
                <a:latin typeface="+mn-lt"/>
                <a:ea typeface="Times New Roman" panose="02020603050405020304" pitchFamily="18" charset="0"/>
                <a:cs typeface="Times New Roman" panose="02020603050405020304" pitchFamily="18" charset="0"/>
              </a:rPr>
              <a:t> </a:t>
            </a:r>
            <a:endParaRPr lang="en-IN" sz="1800" dirty="0">
              <a:latin typeface="+mn-lt"/>
            </a:endParaRPr>
          </a:p>
          <a:p>
            <a:pPr marL="0" indent="0">
              <a:buFont typeface="Arial" panose="020B0604020202020204" pitchFamily="34" charset="0"/>
              <a:buNone/>
            </a:pPr>
            <a:endParaRPr lang="en-IN" sz="1800" dirty="0"/>
          </a:p>
        </p:txBody>
      </p:sp>
    </p:spTree>
    <p:extLst>
      <p:ext uri="{BB962C8B-B14F-4D97-AF65-F5344CB8AC3E}">
        <p14:creationId xmlns:p14="http://schemas.microsoft.com/office/powerpoint/2010/main" val="67817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032E-9E89-3854-A999-DFEF16B1D72D}"/>
              </a:ext>
            </a:extLst>
          </p:cNvPr>
          <p:cNvSpPr>
            <a:spLocks noGrp="1"/>
          </p:cNvSpPr>
          <p:nvPr>
            <p:ph type="title"/>
          </p:nvPr>
        </p:nvSpPr>
        <p:spPr/>
        <p:txBody>
          <a:bodyPr>
            <a:normAutofit fontScale="90000"/>
          </a:bodyPr>
          <a:lstStyle/>
          <a:p>
            <a:r>
              <a:rPr lang="en-IN" dirty="0"/>
              <a:t>Evaluation of Classification Algorithms</a:t>
            </a:r>
            <a:br>
              <a:rPr lang="en-IN" dirty="0"/>
            </a:br>
            <a:endParaRPr lang="en-IN" dirty="0"/>
          </a:p>
        </p:txBody>
      </p:sp>
      <p:sp>
        <p:nvSpPr>
          <p:cNvPr id="4" name="Content Placeholder 3">
            <a:extLst>
              <a:ext uri="{FF2B5EF4-FFF2-40B4-BE49-F238E27FC236}">
                <a16:creationId xmlns:a16="http://schemas.microsoft.com/office/drawing/2014/main" id="{E8DB3BEA-0846-5326-F410-E3DFA03BE466}"/>
              </a:ext>
            </a:extLst>
          </p:cNvPr>
          <p:cNvSpPr>
            <a:spLocks noGrp="1"/>
          </p:cNvSpPr>
          <p:nvPr>
            <p:ph idx="1"/>
          </p:nvPr>
        </p:nvSpPr>
        <p:spPr>
          <a:xfrm>
            <a:off x="678884" y="1675075"/>
            <a:ext cx="3561520" cy="4398066"/>
          </a:xfrm>
        </p:spPr>
        <p:txBody>
          <a:bodyPr>
            <a:normAutofit fontScale="92500" lnSpcReduction="10000"/>
          </a:bodyPr>
          <a:lstStyle/>
          <a:p>
            <a:r>
              <a:rPr lang="en-US" b="1" dirty="0"/>
              <a:t>Decision Tree</a:t>
            </a:r>
          </a:p>
          <a:p>
            <a:r>
              <a:rPr lang="en-US" sz="2400" b="1" dirty="0"/>
              <a:t>Concept:</a:t>
            </a:r>
            <a:r>
              <a:rPr lang="en-US" sz="2400" dirty="0"/>
              <a:t> A simple, hierarchical model that makes predictions by learning a series of if-else questions based on the data features. It's a single, complex flowchart. A flowchart of simple yes/no based in the dataset and follows the answer down the branches until it achieved the final decision. Suitable for binary classification.</a:t>
            </a:r>
          </a:p>
          <a:p>
            <a:endParaRPr lang="en-US" sz="2400" dirty="0"/>
          </a:p>
          <a:p>
            <a:pPr marL="0" indent="0">
              <a:buNone/>
            </a:pPr>
            <a:endParaRPr lang="en-IN" dirty="0"/>
          </a:p>
        </p:txBody>
      </p:sp>
      <p:sp>
        <p:nvSpPr>
          <p:cNvPr id="3" name="TextBox 2">
            <a:extLst>
              <a:ext uri="{FF2B5EF4-FFF2-40B4-BE49-F238E27FC236}">
                <a16:creationId xmlns:a16="http://schemas.microsoft.com/office/drawing/2014/main" id="{8BCAED8E-68ED-3B53-79F2-6FDD3440E822}"/>
              </a:ext>
            </a:extLst>
          </p:cNvPr>
          <p:cNvSpPr txBox="1"/>
          <p:nvPr/>
        </p:nvSpPr>
        <p:spPr>
          <a:xfrm>
            <a:off x="4411226" y="1748413"/>
            <a:ext cx="3561520" cy="2862322"/>
          </a:xfrm>
          <a:prstGeom prst="rect">
            <a:avLst/>
          </a:prstGeom>
          <a:noFill/>
        </p:spPr>
        <p:txBody>
          <a:bodyPr wrap="square" rtlCol="0">
            <a:spAutoFit/>
          </a:bodyPr>
          <a:lstStyle/>
          <a:p>
            <a:pPr marL="285750" indent="-285750">
              <a:buFont typeface="Arial" panose="020B0604020202020204" pitchFamily="34" charset="0"/>
              <a:buChar char="•"/>
            </a:pPr>
            <a:r>
              <a:rPr lang="en-IN" dirty="0"/>
              <a:t>Random Forest</a:t>
            </a:r>
          </a:p>
          <a:p>
            <a:pPr marL="285750" indent="-285750">
              <a:buFont typeface="Arial" panose="020B0604020202020204" pitchFamily="34" charset="0"/>
              <a:buChar char="•"/>
            </a:pPr>
            <a:r>
              <a:rPr lang="en-IN" dirty="0"/>
              <a:t>Concept:</a:t>
            </a:r>
            <a:r>
              <a:rPr lang="en-US" dirty="0"/>
              <a:t>Instead of one complex flowchart, it creates hundreds of simpler, slightly different flowcharts. Just like a whole team of flowcharts voting together. This is Ensemble Learning Method(bagging algorithm).</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4ECCA43B-8C42-BA50-1C57-7AC078BBBFDF}"/>
              </a:ext>
            </a:extLst>
          </p:cNvPr>
          <p:cNvSpPr txBox="1"/>
          <p:nvPr/>
        </p:nvSpPr>
        <p:spPr>
          <a:xfrm>
            <a:off x="8351520" y="1675074"/>
            <a:ext cx="356152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K-Nearest </a:t>
            </a:r>
            <a:r>
              <a:rPr lang="en-IN" dirty="0" err="1"/>
              <a:t>Neighbors</a:t>
            </a:r>
            <a:r>
              <a:rPr lang="en-IN" dirty="0"/>
              <a:t> (K-NN)</a:t>
            </a:r>
          </a:p>
          <a:p>
            <a:pPr marL="285750" indent="-285750">
              <a:buFont typeface="Arial" panose="020B0604020202020204" pitchFamily="34" charset="0"/>
              <a:buChar char="•"/>
            </a:pPr>
            <a:r>
              <a:rPr lang="en-IN" dirty="0"/>
              <a:t>Concept:</a:t>
            </a:r>
            <a:r>
              <a:rPr lang="en-US" dirty="0"/>
              <a:t>It's a simple, intuitive method that finds the most similar known objects and copies their label.</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1254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C1E2-5517-01D8-8881-91C34D0F3B45}"/>
              </a:ext>
            </a:extLst>
          </p:cNvPr>
          <p:cNvSpPr>
            <a:spLocks noGrp="1"/>
          </p:cNvSpPr>
          <p:nvPr>
            <p:ph type="title"/>
          </p:nvPr>
        </p:nvSpPr>
        <p:spPr/>
        <p:txBody>
          <a:bodyPr/>
          <a:lstStyle/>
          <a:p>
            <a:r>
              <a:rPr lang="en-IN" dirty="0"/>
              <a:t>Evaluation of Classification Algorithms</a:t>
            </a:r>
          </a:p>
        </p:txBody>
      </p:sp>
      <p:sp>
        <p:nvSpPr>
          <p:cNvPr id="3" name="Content Placeholder 2">
            <a:extLst>
              <a:ext uri="{FF2B5EF4-FFF2-40B4-BE49-F238E27FC236}">
                <a16:creationId xmlns:a16="http://schemas.microsoft.com/office/drawing/2014/main" id="{0B398615-15B9-8A22-F424-FD876542EC52}"/>
              </a:ext>
            </a:extLst>
          </p:cNvPr>
          <p:cNvSpPr>
            <a:spLocks noGrp="1"/>
          </p:cNvSpPr>
          <p:nvPr>
            <p:ph idx="1"/>
          </p:nvPr>
        </p:nvSpPr>
        <p:spPr>
          <a:xfrm>
            <a:off x="678884" y="1675075"/>
            <a:ext cx="3324156" cy="4398066"/>
          </a:xfrm>
        </p:spPr>
        <p:txBody>
          <a:bodyPr>
            <a:normAutofit fontScale="92500" lnSpcReduction="10000"/>
          </a:bodyPr>
          <a:lstStyle/>
          <a:p>
            <a:r>
              <a:rPr lang="en-US" dirty="0"/>
              <a:t>Support Vector Machine (SVM).</a:t>
            </a:r>
          </a:p>
          <a:p>
            <a:r>
              <a:rPr lang="en-US" dirty="0"/>
              <a:t>Concept: It's very effective for complex classifications where the groups aren't easily separated by simple lines. It's a boundary-drawing expert that aims for the widest possible margin.</a:t>
            </a:r>
          </a:p>
          <a:p>
            <a:endParaRPr lang="en-IN" dirty="0"/>
          </a:p>
        </p:txBody>
      </p:sp>
      <p:sp>
        <p:nvSpPr>
          <p:cNvPr id="5" name="TextBox 4">
            <a:extLst>
              <a:ext uri="{FF2B5EF4-FFF2-40B4-BE49-F238E27FC236}">
                <a16:creationId xmlns:a16="http://schemas.microsoft.com/office/drawing/2014/main" id="{C4507887-BE24-BFB0-6AA6-F6BE5520F781}"/>
              </a:ext>
            </a:extLst>
          </p:cNvPr>
          <p:cNvSpPr txBox="1"/>
          <p:nvPr/>
        </p:nvSpPr>
        <p:spPr>
          <a:xfrm>
            <a:off x="4246880" y="1706880"/>
            <a:ext cx="332415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Gradient Boosting</a:t>
            </a:r>
          </a:p>
          <a:p>
            <a:pPr marL="285750" indent="-285750">
              <a:buFont typeface="Arial" panose="020B0604020202020204" pitchFamily="34" charset="0"/>
              <a:buChar char="•"/>
            </a:pPr>
            <a:r>
              <a:rPr lang="en-US" dirty="0"/>
              <a:t>Concept: It's a sequence of flowcharts where each one learns from the last one's mistakes. It repeats this process many times, with each new model trying to fix the mistakes of the previous ones.</a:t>
            </a:r>
          </a:p>
          <a:p>
            <a:pPr marL="285750"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4003DD2B-33EE-5512-EB89-56BE3A106F62}"/>
              </a:ext>
            </a:extLst>
          </p:cNvPr>
          <p:cNvSpPr txBox="1"/>
          <p:nvPr/>
        </p:nvSpPr>
        <p:spPr>
          <a:xfrm>
            <a:off x="8148320" y="1675075"/>
            <a:ext cx="3324156"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AdaBoost.</a:t>
            </a:r>
          </a:p>
          <a:p>
            <a:pPr marL="285750" indent="-285750">
              <a:buFont typeface="Arial" panose="020B0604020202020204" pitchFamily="34" charset="0"/>
              <a:buChar char="•"/>
            </a:pPr>
            <a:r>
              <a:rPr lang="en-US" dirty="0"/>
              <a:t>Concept: It's another powerful boosting technique that is particularly good at making a strong model out of many weak ones. It's like Gradient Boosting but specifically focuses more weight on previous errors.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08671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52822-B9F8-2BD8-B90F-BDFFD12ACBFB}"/>
              </a:ext>
            </a:extLst>
          </p:cNvPr>
          <p:cNvSpPr>
            <a:spLocks noGrp="1"/>
          </p:cNvSpPr>
          <p:nvPr>
            <p:ph type="title"/>
          </p:nvPr>
        </p:nvSpPr>
        <p:spPr/>
        <p:txBody>
          <a:bodyPr/>
          <a:lstStyle/>
          <a:p>
            <a:r>
              <a:rPr lang="en-IN" dirty="0"/>
              <a:t>Evaluation of Classification Algorithms</a:t>
            </a:r>
          </a:p>
        </p:txBody>
      </p:sp>
      <p:sp>
        <p:nvSpPr>
          <p:cNvPr id="3" name="Content Placeholder 2">
            <a:extLst>
              <a:ext uri="{FF2B5EF4-FFF2-40B4-BE49-F238E27FC236}">
                <a16:creationId xmlns:a16="http://schemas.microsoft.com/office/drawing/2014/main" id="{BED2FEDD-2D9A-D751-246E-23B937756540}"/>
              </a:ext>
            </a:extLst>
          </p:cNvPr>
          <p:cNvSpPr>
            <a:spLocks noGrp="1"/>
          </p:cNvSpPr>
          <p:nvPr>
            <p:ph idx="1"/>
          </p:nvPr>
        </p:nvSpPr>
        <p:spPr/>
        <p:txBody>
          <a:bodyPr/>
          <a:lstStyle/>
          <a:p>
            <a:r>
              <a:rPr lang="en-US" dirty="0" err="1"/>
              <a:t>XGBoost</a:t>
            </a:r>
            <a:r>
              <a:rPr lang="en-US" dirty="0"/>
              <a:t>.</a:t>
            </a:r>
          </a:p>
          <a:p>
            <a:r>
              <a:rPr lang="en-US" dirty="0"/>
              <a:t>Concept: Highly optimized and uses advanced math to make the "learn from your mistakes" process extremely fast and efficient. It's the super-charged, optimized version of Gradient Boosting.</a:t>
            </a:r>
          </a:p>
          <a:p>
            <a:endParaRPr lang="en-IN" dirty="0"/>
          </a:p>
        </p:txBody>
      </p:sp>
    </p:spTree>
    <p:extLst>
      <p:ext uri="{BB962C8B-B14F-4D97-AF65-F5344CB8AC3E}">
        <p14:creationId xmlns:p14="http://schemas.microsoft.com/office/powerpoint/2010/main" val="409107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990A5-EB85-79E3-2F75-06F8CB45798F}"/>
              </a:ext>
            </a:extLst>
          </p:cNvPr>
          <p:cNvSpPr>
            <a:spLocks noGrp="1"/>
          </p:cNvSpPr>
          <p:nvPr>
            <p:ph type="title"/>
          </p:nvPr>
        </p:nvSpPr>
        <p:spPr/>
        <p:txBody>
          <a:bodyPr/>
          <a:lstStyle/>
          <a:p>
            <a:r>
              <a:rPr lang="en-IN" dirty="0"/>
              <a:t>Hyperparameter Tuning</a:t>
            </a:r>
          </a:p>
        </p:txBody>
      </p:sp>
      <p:sp>
        <p:nvSpPr>
          <p:cNvPr id="3" name="Content Placeholder 2">
            <a:extLst>
              <a:ext uri="{FF2B5EF4-FFF2-40B4-BE49-F238E27FC236}">
                <a16:creationId xmlns:a16="http://schemas.microsoft.com/office/drawing/2014/main" id="{1DB2852E-C0A9-AB2E-C7B1-9A0B88217052}"/>
              </a:ext>
            </a:extLst>
          </p:cNvPr>
          <p:cNvSpPr>
            <a:spLocks noGrp="1"/>
          </p:cNvSpPr>
          <p:nvPr>
            <p:ph idx="1"/>
          </p:nvPr>
        </p:nvSpPr>
        <p:spPr>
          <a:xfrm>
            <a:off x="678884" y="1675075"/>
            <a:ext cx="5112316" cy="2002845"/>
          </a:xfrm>
        </p:spPr>
        <p:txBody>
          <a:bodyPr>
            <a:normAutofit/>
          </a:bodyPr>
          <a:lstStyle/>
          <a:p>
            <a:r>
              <a:rPr lang="en-IN" sz="2000" dirty="0"/>
              <a:t>Assuming the model as a guitar.</a:t>
            </a:r>
          </a:p>
          <a:p>
            <a:r>
              <a:rPr lang="en-IN" sz="2000" dirty="0"/>
              <a:t>A guitar has knobs for tuning.</a:t>
            </a:r>
          </a:p>
          <a:p>
            <a:r>
              <a:rPr lang="en-IN" sz="2000" dirty="0"/>
              <a:t>If don’t adjust them properly, the guitar might sound bad.</a:t>
            </a:r>
          </a:p>
          <a:p>
            <a:r>
              <a:rPr lang="en-IN" sz="2000" dirty="0"/>
              <a:t>But if tune them correctly, the guitar .</a:t>
            </a:r>
          </a:p>
        </p:txBody>
      </p:sp>
      <p:sp>
        <p:nvSpPr>
          <p:cNvPr id="14" name="TextBox 13">
            <a:extLst>
              <a:ext uri="{FF2B5EF4-FFF2-40B4-BE49-F238E27FC236}">
                <a16:creationId xmlns:a16="http://schemas.microsoft.com/office/drawing/2014/main" id="{ACC8A7BD-9329-B0E2-0663-8097B839D705}"/>
              </a:ext>
            </a:extLst>
          </p:cNvPr>
          <p:cNvSpPr txBox="1"/>
          <p:nvPr/>
        </p:nvSpPr>
        <p:spPr>
          <a:xfrm>
            <a:off x="6238240" y="1675075"/>
            <a:ext cx="5466080" cy="3693319"/>
          </a:xfrm>
          <a:prstGeom prst="rect">
            <a:avLst/>
          </a:prstGeom>
          <a:noFill/>
        </p:spPr>
        <p:txBody>
          <a:bodyPr wrap="square" rtlCol="0">
            <a:spAutoFit/>
          </a:bodyPr>
          <a:lstStyle/>
          <a:p>
            <a:pPr marL="285750" indent="-285750">
              <a:buFont typeface="Arial" panose="020B0604020202020204" pitchFamily="34" charset="0"/>
              <a:buChar char="•"/>
            </a:pPr>
            <a:r>
              <a:rPr lang="en-IN" dirty="0"/>
              <a:t>Affect Bias vs. Variance</a:t>
            </a:r>
          </a:p>
          <a:p>
            <a:pPr marL="742950" lvl="1" indent="-285750">
              <a:buFont typeface="Arial" panose="020B0604020202020204" pitchFamily="34" charset="0"/>
              <a:buChar char="•"/>
            </a:pPr>
            <a:r>
              <a:rPr lang="en-US" dirty="0"/>
              <a:t>Small depth → high bias (underfitting).</a:t>
            </a:r>
          </a:p>
          <a:p>
            <a:pPr marL="742950" lvl="1" indent="-285750">
              <a:buFont typeface="Arial" panose="020B0604020202020204" pitchFamily="34" charset="0"/>
              <a:buChar char="•"/>
            </a:pPr>
            <a:r>
              <a:rPr lang="en-US" dirty="0"/>
              <a:t>Large depth → high variance (overfitting).</a:t>
            </a:r>
          </a:p>
          <a:p>
            <a:pPr marL="742950" lvl="1" indent="-285750">
              <a:buFont typeface="Arial" panose="020B0604020202020204" pitchFamily="34" charset="0"/>
              <a:buChar char="•"/>
            </a:pPr>
            <a:r>
              <a:rPr lang="en-IN" dirty="0"/>
              <a:t>Tuning balances both.</a:t>
            </a:r>
          </a:p>
          <a:p>
            <a:pPr marL="742950" lvl="1"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Affect Accuracy</a:t>
            </a:r>
          </a:p>
          <a:p>
            <a:pPr marL="742950" lvl="1" indent="-285750">
              <a:buFont typeface="Arial" panose="020B0604020202020204" pitchFamily="34" charset="0"/>
              <a:buChar char="•"/>
            </a:pPr>
            <a:r>
              <a:rPr lang="en-US" dirty="0"/>
              <a:t>Wrong learning rate - poor convergence.</a:t>
            </a:r>
          </a:p>
          <a:p>
            <a:pPr marL="742950" lvl="1" indent="-285750">
              <a:buFont typeface="Arial" panose="020B0604020202020204" pitchFamily="34" charset="0"/>
              <a:buChar char="•"/>
            </a:pPr>
            <a:r>
              <a:rPr lang="en-US" dirty="0"/>
              <a:t>Wrong </a:t>
            </a:r>
            <a:r>
              <a:rPr lang="en-US" dirty="0" err="1"/>
              <a:t>n_neighbors</a:t>
            </a:r>
            <a:r>
              <a:rPr lang="en-US" dirty="0"/>
              <a:t> in KNN - noisy predictions.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Affect Efficiency</a:t>
            </a:r>
          </a:p>
          <a:p>
            <a:pPr marL="742950" lvl="1" indent="-285750">
              <a:buFont typeface="Arial" panose="020B0604020202020204" pitchFamily="34" charset="0"/>
              <a:buChar char="•"/>
            </a:pPr>
            <a:r>
              <a:rPr lang="en-US" dirty="0"/>
              <a:t>Too many trees in </a:t>
            </a:r>
            <a:r>
              <a:rPr lang="en-US" dirty="0" err="1"/>
              <a:t>RandomForest</a:t>
            </a:r>
            <a:r>
              <a:rPr lang="en-US" dirty="0"/>
              <a:t> = slow training.</a:t>
            </a:r>
          </a:p>
          <a:p>
            <a:pPr marL="742950" lvl="1" indent="-285750">
              <a:buFont typeface="Arial" panose="020B0604020202020204" pitchFamily="34" charset="0"/>
              <a:buChar char="•"/>
            </a:pPr>
            <a:r>
              <a:rPr lang="en-IN" dirty="0"/>
              <a:t>Too few = unstable predictions.</a:t>
            </a:r>
          </a:p>
        </p:txBody>
      </p:sp>
      <p:pic>
        <p:nvPicPr>
          <p:cNvPr id="17" name="Picture 16">
            <a:extLst>
              <a:ext uri="{FF2B5EF4-FFF2-40B4-BE49-F238E27FC236}">
                <a16:creationId xmlns:a16="http://schemas.microsoft.com/office/drawing/2014/main" id="{36C2A5F3-0170-8C3F-5127-EF95DA31F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84" y="3547629"/>
            <a:ext cx="5726126" cy="22793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332100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789C-EE2E-7E8B-CEE5-968BA805EF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5CD91-066A-AC6D-7EBB-60149C6BDDB3}"/>
              </a:ext>
            </a:extLst>
          </p:cNvPr>
          <p:cNvSpPr>
            <a:spLocks noGrp="1"/>
          </p:cNvSpPr>
          <p:nvPr>
            <p:ph type="title"/>
          </p:nvPr>
        </p:nvSpPr>
        <p:spPr/>
        <p:txBody>
          <a:bodyPr/>
          <a:lstStyle/>
          <a:p>
            <a:r>
              <a:rPr lang="en-IN" dirty="0"/>
              <a:t>Feature Importance</a:t>
            </a:r>
          </a:p>
        </p:txBody>
      </p:sp>
      <p:sp>
        <p:nvSpPr>
          <p:cNvPr id="4" name="Content Placeholder 3">
            <a:extLst>
              <a:ext uri="{FF2B5EF4-FFF2-40B4-BE49-F238E27FC236}">
                <a16:creationId xmlns:a16="http://schemas.microsoft.com/office/drawing/2014/main" id="{B38B2F5D-3467-159E-A0C7-A880F75D6C13}"/>
              </a:ext>
            </a:extLst>
          </p:cNvPr>
          <p:cNvSpPr>
            <a:spLocks noGrp="1"/>
          </p:cNvSpPr>
          <p:nvPr>
            <p:ph idx="1"/>
          </p:nvPr>
        </p:nvSpPr>
        <p:spPr>
          <a:xfrm>
            <a:off x="678884" y="1675075"/>
            <a:ext cx="4421436" cy="4398066"/>
          </a:xfrm>
        </p:spPr>
        <p:txBody>
          <a:bodyPr>
            <a:normAutofit lnSpcReduction="10000"/>
          </a:bodyPr>
          <a:lstStyle/>
          <a:p>
            <a:r>
              <a:rPr lang="en-US" sz="2000" dirty="0"/>
              <a:t>Feature importance helps us know which features matter most for making accurate predictions, so we don’t treat all data equally.</a:t>
            </a:r>
          </a:p>
          <a:p>
            <a:r>
              <a:rPr lang="en-IN" sz="2000" dirty="0"/>
              <a:t>Improves Interpretability.</a:t>
            </a:r>
          </a:p>
          <a:p>
            <a:r>
              <a:rPr lang="en-IN" sz="2000" dirty="0"/>
              <a:t>Helps Feature Selection.</a:t>
            </a:r>
          </a:p>
          <a:p>
            <a:r>
              <a:rPr lang="en-IN" sz="2000" dirty="0"/>
              <a:t>Domain Insights.</a:t>
            </a:r>
          </a:p>
          <a:p>
            <a:r>
              <a:rPr lang="en-IN" sz="2000" dirty="0"/>
              <a:t>Model Comparison.</a:t>
            </a:r>
          </a:p>
          <a:p>
            <a:r>
              <a:rPr lang="en-US" sz="2000" dirty="0"/>
              <a:t>Top Features: g, r, z filters, and Redshift.</a:t>
            </a:r>
          </a:p>
          <a:p>
            <a:r>
              <a:rPr lang="en-IN" sz="2000" dirty="0"/>
              <a:t>Interpretation: </a:t>
            </a:r>
            <a:r>
              <a:rPr lang="en-US" sz="2000" dirty="0"/>
              <a:t>These features are key for distinguishing stars, galaxies and quasars.</a:t>
            </a:r>
            <a:endParaRPr lang="en-IN" sz="2000" dirty="0"/>
          </a:p>
        </p:txBody>
      </p:sp>
      <p:pic>
        <p:nvPicPr>
          <p:cNvPr id="6" name="Picture 5">
            <a:extLst>
              <a:ext uri="{FF2B5EF4-FFF2-40B4-BE49-F238E27FC236}">
                <a16:creationId xmlns:a16="http://schemas.microsoft.com/office/drawing/2014/main" id="{4B9221C6-0EA6-38C9-DB7B-D5604B9ED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121" y="1507349"/>
            <a:ext cx="5953760" cy="384330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2205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4B09D-DDFF-4F0A-A3A2-6C3A1B208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CF458-0355-C1A8-7BB7-1D6E772A8DD9}"/>
              </a:ext>
            </a:extLst>
          </p:cNvPr>
          <p:cNvSpPr>
            <a:spLocks noGrp="1"/>
          </p:cNvSpPr>
          <p:nvPr>
            <p:ph type="title"/>
          </p:nvPr>
        </p:nvSpPr>
        <p:spPr/>
        <p:txBody>
          <a:bodyPr/>
          <a:lstStyle/>
          <a:p>
            <a:r>
              <a:rPr lang="en-IN" dirty="0"/>
              <a:t>Confusion Matrix</a:t>
            </a:r>
          </a:p>
        </p:txBody>
      </p:sp>
      <p:pic>
        <p:nvPicPr>
          <p:cNvPr id="5" name="Content Placeholder 4">
            <a:extLst>
              <a:ext uri="{FF2B5EF4-FFF2-40B4-BE49-F238E27FC236}">
                <a16:creationId xmlns:a16="http://schemas.microsoft.com/office/drawing/2014/main" id="{0753869D-57E1-D6B9-2562-2ED54F4B0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2039905"/>
            <a:ext cx="4116638" cy="2778189"/>
          </a:xfrm>
        </p:spPr>
      </p:pic>
      <p:sp>
        <p:nvSpPr>
          <p:cNvPr id="8" name="TextBox 7">
            <a:extLst>
              <a:ext uri="{FF2B5EF4-FFF2-40B4-BE49-F238E27FC236}">
                <a16:creationId xmlns:a16="http://schemas.microsoft.com/office/drawing/2014/main" id="{F825F179-FFAF-15CE-918B-1777AF697ECD}"/>
              </a:ext>
            </a:extLst>
          </p:cNvPr>
          <p:cNvSpPr txBox="1"/>
          <p:nvPr/>
        </p:nvSpPr>
        <p:spPr>
          <a:xfrm>
            <a:off x="5344160" y="1216441"/>
            <a:ext cx="6168956"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Think of it as a “truth vs guess” table. If the model saw 100 stars, how many did it actually call “star”? Mistakes are when it thought a star was a galaxy or QSO. In your case, most predictions were correct, meaning the model rarely got confused.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shows how many objects of each class (Galaxy, Star, QSO) were correctly or wrongly predicted by the model. The diagonal cells = correct predictions, off-diagonal = mistakes. High values on the diagonal mean strong model performance.</a:t>
            </a:r>
            <a:endParaRPr lang="en-IN" sz="2400" dirty="0"/>
          </a:p>
        </p:txBody>
      </p:sp>
    </p:spTree>
    <p:extLst>
      <p:ext uri="{BB962C8B-B14F-4D97-AF65-F5344CB8AC3E}">
        <p14:creationId xmlns:p14="http://schemas.microsoft.com/office/powerpoint/2010/main" val="54112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0660F-38F7-7F17-4C80-C6807D002E8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8120AE-2972-A449-A0A5-477E61506CBD}"/>
              </a:ext>
            </a:extLst>
          </p:cNvPr>
          <p:cNvSpPr>
            <a:spLocks noGrp="1"/>
          </p:cNvSpPr>
          <p:nvPr>
            <p:ph type="title"/>
          </p:nvPr>
        </p:nvSpPr>
        <p:spPr/>
        <p:txBody>
          <a:bodyPr>
            <a:normAutofit/>
          </a:bodyPr>
          <a:lstStyle/>
          <a:p>
            <a:endParaRPr lang="en-US" dirty="0"/>
          </a:p>
        </p:txBody>
      </p:sp>
      <p:pic>
        <p:nvPicPr>
          <p:cNvPr id="5" name="Content Placeholder 4">
            <a:extLst>
              <a:ext uri="{FF2B5EF4-FFF2-40B4-BE49-F238E27FC236}">
                <a16:creationId xmlns:a16="http://schemas.microsoft.com/office/drawing/2014/main" id="{B000B1A1-06A3-B18E-BCB1-7EB7415899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1999" cy="6031832"/>
          </a:xfrm>
        </p:spPr>
      </p:pic>
      <p:graphicFrame>
        <p:nvGraphicFramePr>
          <p:cNvPr id="7" name="Diagram 6">
            <a:extLst>
              <a:ext uri="{FF2B5EF4-FFF2-40B4-BE49-F238E27FC236}">
                <a16:creationId xmlns:a16="http://schemas.microsoft.com/office/drawing/2014/main" id="{C867FC5C-88A4-DE4A-AC47-CC19F57D3800}"/>
              </a:ext>
            </a:extLst>
          </p:cNvPr>
          <p:cNvGraphicFramePr/>
          <p:nvPr>
            <p:extLst>
              <p:ext uri="{D42A27DB-BD31-4B8C-83A1-F6EECF244321}">
                <p14:modId xmlns:p14="http://schemas.microsoft.com/office/powerpoint/2010/main" val="1638937334"/>
              </p:ext>
            </p:extLst>
          </p:nvPr>
        </p:nvGraphicFramePr>
        <p:xfrm>
          <a:off x="2967790" y="758999"/>
          <a:ext cx="7218948" cy="1454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36058E78-200C-2BEA-8BC5-778F97A10BE7}"/>
              </a:ext>
            </a:extLst>
          </p:cNvPr>
          <p:cNvGraphicFramePr/>
          <p:nvPr/>
        </p:nvGraphicFramePr>
        <p:xfrm>
          <a:off x="7251032" y="4539916"/>
          <a:ext cx="2676739" cy="3693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10943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7D4F-0862-2112-453F-EF2FA9AE9F07}"/>
              </a:ext>
            </a:extLst>
          </p:cNvPr>
          <p:cNvSpPr>
            <a:spLocks noGrp="1"/>
          </p:cNvSpPr>
          <p:nvPr>
            <p:ph type="title"/>
          </p:nvPr>
        </p:nvSpPr>
        <p:spPr/>
        <p:txBody>
          <a:bodyPr/>
          <a:lstStyle/>
          <a:p>
            <a:r>
              <a:rPr lang="en-IN" dirty="0"/>
              <a:t>Model Comparison</a:t>
            </a:r>
          </a:p>
        </p:txBody>
      </p:sp>
      <p:pic>
        <p:nvPicPr>
          <p:cNvPr id="5" name="Content Placeholder 4">
            <a:extLst>
              <a:ext uri="{FF2B5EF4-FFF2-40B4-BE49-F238E27FC236}">
                <a16:creationId xmlns:a16="http://schemas.microsoft.com/office/drawing/2014/main" id="{1B30DED3-DBA8-FD67-6336-377FB08E1C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3842" y="2181721"/>
            <a:ext cx="3649276" cy="2494558"/>
          </a:xfrm>
        </p:spPr>
      </p:pic>
      <p:sp>
        <p:nvSpPr>
          <p:cNvPr id="7" name="TextBox 6">
            <a:extLst>
              <a:ext uri="{FF2B5EF4-FFF2-40B4-BE49-F238E27FC236}">
                <a16:creationId xmlns:a16="http://schemas.microsoft.com/office/drawing/2014/main" id="{4D389B8C-8D84-A8E2-C157-6BAE2D2AB1A3}"/>
              </a:ext>
            </a:extLst>
          </p:cNvPr>
          <p:cNvSpPr txBox="1"/>
          <p:nvPr/>
        </p:nvSpPr>
        <p:spPr>
          <a:xfrm>
            <a:off x="678884" y="1564640"/>
            <a:ext cx="696143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Imagine several doctors diagnosing the same patient. This chart tells you which doctor is the most accurate. In your case, “Random Forest doctor” is usually right, while “AdaBoost doctor” makes more mistakes.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 bar/line chart showing accuracy (or f1-score) of different models like Random Forest, </a:t>
            </a:r>
            <a:r>
              <a:rPr lang="en-US" sz="2400" dirty="0" err="1"/>
              <a:t>XGBoost</a:t>
            </a:r>
            <a:r>
              <a:rPr lang="en-US" sz="2400" dirty="0"/>
              <a:t>, SVM, etc. Here, Random Forest, Gradient Boosting, and </a:t>
            </a:r>
            <a:r>
              <a:rPr lang="en-US" sz="2400" dirty="0" err="1"/>
              <a:t>XGBoost</a:t>
            </a:r>
            <a:r>
              <a:rPr lang="en-US" sz="2400" dirty="0"/>
              <a:t> scored the best (~98%), while AdaBoost and SVM did slightly worse.</a:t>
            </a:r>
            <a:endParaRPr lang="en-IN" sz="2400" dirty="0"/>
          </a:p>
        </p:txBody>
      </p:sp>
    </p:spTree>
    <p:extLst>
      <p:ext uri="{BB962C8B-B14F-4D97-AF65-F5344CB8AC3E}">
        <p14:creationId xmlns:p14="http://schemas.microsoft.com/office/powerpoint/2010/main" val="3739090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0A10-3810-04C3-A3E2-22C837EF8B01}"/>
              </a:ext>
            </a:extLst>
          </p:cNvPr>
          <p:cNvSpPr>
            <a:spLocks noGrp="1"/>
          </p:cNvSpPr>
          <p:nvPr>
            <p:ph type="title"/>
          </p:nvPr>
        </p:nvSpPr>
        <p:spPr/>
        <p:txBody>
          <a:bodyPr/>
          <a:lstStyle/>
          <a:p>
            <a:r>
              <a:rPr lang="en-IN" dirty="0"/>
              <a:t>Redshift</a:t>
            </a:r>
          </a:p>
        </p:txBody>
      </p:sp>
      <p:pic>
        <p:nvPicPr>
          <p:cNvPr id="5" name="Content Placeholder 4">
            <a:extLst>
              <a:ext uri="{FF2B5EF4-FFF2-40B4-BE49-F238E27FC236}">
                <a16:creationId xmlns:a16="http://schemas.microsoft.com/office/drawing/2014/main" id="{D79AA14E-9832-63AA-B09D-4CA1B3024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2" y="3429000"/>
            <a:ext cx="11147356" cy="2228566"/>
          </a:xfrm>
        </p:spPr>
      </p:pic>
      <p:sp>
        <p:nvSpPr>
          <p:cNvPr id="6" name="TextBox 5">
            <a:extLst>
              <a:ext uri="{FF2B5EF4-FFF2-40B4-BE49-F238E27FC236}">
                <a16:creationId xmlns:a16="http://schemas.microsoft.com/office/drawing/2014/main" id="{ECF85858-1291-77A2-A08E-FA465BF93DBB}"/>
              </a:ext>
            </a:extLst>
          </p:cNvPr>
          <p:cNvSpPr txBox="1"/>
          <p:nvPr/>
        </p:nvSpPr>
        <p:spPr>
          <a:xfrm>
            <a:off x="678884" y="1524000"/>
            <a:ext cx="11147356"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Think of redshift as how “stretched” the light is from far-away objects. Nearby stars have little stretching, galaxies have moderate, and QSOs (quasars) are super far away, so their light is stretched a lot. The graph helps separate them.</a:t>
            </a:r>
          </a:p>
          <a:p>
            <a:pPr marL="285750" indent="-285750">
              <a:buFont typeface="Arial" panose="020B0604020202020204" pitchFamily="34" charset="0"/>
              <a:buChar char="•"/>
            </a:pPr>
            <a:r>
              <a:rPr lang="en-US" sz="2000" dirty="0"/>
              <a:t>Redshift measures how far away and fast a cosmic object is moving away. The graph shows redshift distribution for Galaxies, Stars, and QSOs. QSOs usually have higher redshift, meaning they are farther in the universe.</a:t>
            </a:r>
            <a:endParaRPr lang="en-IN" sz="2000" dirty="0"/>
          </a:p>
        </p:txBody>
      </p:sp>
    </p:spTree>
    <p:extLst>
      <p:ext uri="{BB962C8B-B14F-4D97-AF65-F5344CB8AC3E}">
        <p14:creationId xmlns:p14="http://schemas.microsoft.com/office/powerpoint/2010/main" val="284957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735-94E0-9E35-3DE1-3B19E47A6FFA}"/>
              </a:ext>
            </a:extLst>
          </p:cNvPr>
          <p:cNvSpPr>
            <a:spLocks noGrp="1"/>
          </p:cNvSpPr>
          <p:nvPr>
            <p:ph type="title"/>
          </p:nvPr>
        </p:nvSpPr>
        <p:spPr/>
        <p:txBody>
          <a:bodyPr/>
          <a:lstStyle/>
          <a:p>
            <a:r>
              <a:rPr lang="en-IN" dirty="0"/>
              <a:t>ROC-AUC Curve</a:t>
            </a:r>
          </a:p>
        </p:txBody>
      </p:sp>
      <p:pic>
        <p:nvPicPr>
          <p:cNvPr id="5" name="Content Placeholder 4">
            <a:extLst>
              <a:ext uri="{FF2B5EF4-FFF2-40B4-BE49-F238E27FC236}">
                <a16:creationId xmlns:a16="http://schemas.microsoft.com/office/drawing/2014/main" id="{1FCA53B8-1B88-5464-9217-214EEF7E2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1216441"/>
            <a:ext cx="6491393" cy="4715094"/>
          </a:xfrm>
        </p:spPr>
      </p:pic>
      <p:sp>
        <p:nvSpPr>
          <p:cNvPr id="6" name="TextBox 5">
            <a:extLst>
              <a:ext uri="{FF2B5EF4-FFF2-40B4-BE49-F238E27FC236}">
                <a16:creationId xmlns:a16="http://schemas.microsoft.com/office/drawing/2014/main" id="{3DDA531D-80CE-DC5E-D9C3-C93F011E428E}"/>
              </a:ext>
            </a:extLst>
          </p:cNvPr>
          <p:cNvSpPr txBox="1"/>
          <p:nvPr/>
        </p:nvSpPr>
        <p:spPr>
          <a:xfrm>
            <a:off x="7599680" y="1216441"/>
            <a:ext cx="4124960" cy="4832092"/>
          </a:xfrm>
          <a:prstGeom prst="rect">
            <a:avLst/>
          </a:prstGeom>
          <a:noFill/>
        </p:spPr>
        <p:txBody>
          <a:bodyPr wrap="square" rtlCol="0">
            <a:spAutoFit/>
          </a:bodyPr>
          <a:lstStyle/>
          <a:p>
            <a:pPr marL="285750" indent="-285750">
              <a:buFont typeface="Arial" panose="020B0604020202020204" pitchFamily="34" charset="0"/>
              <a:buChar char="•"/>
            </a:pPr>
            <a:r>
              <a:rPr lang="en-US" sz="2200" dirty="0"/>
              <a:t>This is like testing how well a dog can sniff out a treat without being tricked. A perfect sniffer scores 100%. Your model’s ROC curves are very close to perfect, so it almost never gets tricked.</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US" sz="2200" dirty="0"/>
              <a:t>The ROC curve plots true positive rate vs false positive rate. The closer the curve is to the top-left corner, the better. AUC near 1.0 means the model is very strong at distinguishing between classes.</a:t>
            </a:r>
            <a:endParaRPr lang="en-IN" sz="2200" dirty="0"/>
          </a:p>
        </p:txBody>
      </p:sp>
    </p:spTree>
    <p:extLst>
      <p:ext uri="{BB962C8B-B14F-4D97-AF65-F5344CB8AC3E}">
        <p14:creationId xmlns:p14="http://schemas.microsoft.com/office/powerpoint/2010/main" val="148052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9BA32-C164-52D9-2B24-B0BF47D4BFBE}"/>
              </a:ext>
            </a:extLst>
          </p:cNvPr>
          <p:cNvSpPr>
            <a:spLocks noGrp="1"/>
          </p:cNvSpPr>
          <p:nvPr>
            <p:ph type="title"/>
          </p:nvPr>
        </p:nvSpPr>
        <p:spPr/>
        <p:txBody>
          <a:bodyPr>
            <a:normAutofit fontScale="90000"/>
          </a:bodyPr>
          <a:lstStyle/>
          <a:p>
            <a:r>
              <a:rPr lang="en-IN" b="0" dirty="0" err="1"/>
              <a:t>ClassPredictionError</a:t>
            </a:r>
            <a:br>
              <a:rPr lang="en-IN" b="0" dirty="0"/>
            </a:br>
            <a:endParaRPr lang="en-IN" dirty="0"/>
          </a:p>
        </p:txBody>
      </p:sp>
      <p:pic>
        <p:nvPicPr>
          <p:cNvPr id="5" name="Content Placeholder 4">
            <a:extLst>
              <a:ext uri="{FF2B5EF4-FFF2-40B4-BE49-F238E27FC236}">
                <a16:creationId xmlns:a16="http://schemas.microsoft.com/office/drawing/2014/main" id="{3DE3C005-74B7-C643-1BF0-F8D27082A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2046" y="1229519"/>
            <a:ext cx="5749954" cy="4398962"/>
          </a:xfrm>
        </p:spPr>
      </p:pic>
      <p:sp>
        <p:nvSpPr>
          <p:cNvPr id="6" name="TextBox 5">
            <a:extLst>
              <a:ext uri="{FF2B5EF4-FFF2-40B4-BE49-F238E27FC236}">
                <a16:creationId xmlns:a16="http://schemas.microsoft.com/office/drawing/2014/main" id="{AFFAD94C-B5AD-E889-FB4E-462ACDFC055A}"/>
              </a:ext>
            </a:extLst>
          </p:cNvPr>
          <p:cNvSpPr txBox="1"/>
          <p:nvPr/>
        </p:nvSpPr>
        <p:spPr>
          <a:xfrm>
            <a:off x="528320" y="1216441"/>
            <a:ext cx="55676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 visualization of where the model makes mistakes by class. For example, it may mislabel some QSOs as Galaxies because their features overlap.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Helps identify weak spots in classification.</a:t>
            </a:r>
            <a:endParaRPr lang="en-IN" dirty="0"/>
          </a:p>
        </p:txBody>
      </p:sp>
    </p:spTree>
    <p:extLst>
      <p:ext uri="{BB962C8B-B14F-4D97-AF65-F5344CB8AC3E}">
        <p14:creationId xmlns:p14="http://schemas.microsoft.com/office/powerpoint/2010/main" val="238415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A6FA-6EBF-4BB1-3F0F-BBA647F30E8E}"/>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E08F71D2-E742-247A-8348-1A3E82A711D6}"/>
              </a:ext>
            </a:extLst>
          </p:cNvPr>
          <p:cNvSpPr>
            <a:spLocks noGrp="1"/>
          </p:cNvSpPr>
          <p:nvPr>
            <p:ph idx="1"/>
          </p:nvPr>
        </p:nvSpPr>
        <p:spPr/>
        <p:txBody>
          <a:bodyPr/>
          <a:lstStyle/>
          <a:p>
            <a:pPr marL="0" indent="0">
              <a:buNone/>
            </a:pPr>
            <a:r>
              <a:rPr lang="en-US" dirty="0"/>
              <a:t>The models classify space objects (Galaxies, Stars, QSOs) with very high accuracy, especially with Random Forest and </a:t>
            </a:r>
            <a:r>
              <a:rPr lang="en-US" dirty="0" err="1"/>
              <a:t>XGBoost</a:t>
            </a:r>
            <a:r>
              <a:rPr lang="en-US" dirty="0"/>
              <a:t>. The confusion matrix confirms strong prediction ability. The redshift graph separates objects by distance, with QSOs being the farthest. The ROC-AUC curve shows near-perfect classification, and the class prediction error graph reveals QSOs are hardest to classify.</a:t>
            </a:r>
            <a:endParaRPr lang="en-IN" b="1" dirty="0"/>
          </a:p>
        </p:txBody>
      </p:sp>
    </p:spTree>
    <p:extLst>
      <p:ext uri="{BB962C8B-B14F-4D97-AF65-F5344CB8AC3E}">
        <p14:creationId xmlns:p14="http://schemas.microsoft.com/office/powerpoint/2010/main" val="3645250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7F07-299D-717C-DC84-5F8995602DEA}"/>
              </a:ext>
            </a:extLst>
          </p:cNvPr>
          <p:cNvSpPr>
            <a:spLocks noGrp="1"/>
          </p:cNvSpPr>
          <p:nvPr>
            <p:ph type="title"/>
          </p:nvPr>
        </p:nvSpPr>
        <p:spPr/>
        <p:txBody>
          <a:bodyPr/>
          <a:lstStyle/>
          <a:p>
            <a:r>
              <a:rPr lang="en-IN" dirty="0"/>
              <a:t>Model Deployment</a:t>
            </a:r>
          </a:p>
        </p:txBody>
      </p:sp>
      <p:sp>
        <p:nvSpPr>
          <p:cNvPr id="3" name="Content Placeholder 2">
            <a:extLst>
              <a:ext uri="{FF2B5EF4-FFF2-40B4-BE49-F238E27FC236}">
                <a16:creationId xmlns:a16="http://schemas.microsoft.com/office/drawing/2014/main" id="{1324BEBC-F9A8-F46A-6D55-2CA647165D2A}"/>
              </a:ext>
            </a:extLst>
          </p:cNvPr>
          <p:cNvSpPr>
            <a:spLocks noGrp="1"/>
          </p:cNvSpPr>
          <p:nvPr>
            <p:ph idx="1"/>
          </p:nvPr>
        </p:nvSpPr>
        <p:spPr>
          <a:xfrm>
            <a:off x="678884" y="1675075"/>
            <a:ext cx="11086396" cy="4398066"/>
          </a:xfrm>
        </p:spPr>
        <p:txBody>
          <a:bodyPr/>
          <a:lstStyle/>
          <a:p>
            <a:r>
              <a:rPr lang="en-IN" dirty="0"/>
              <a:t>Model deployment involves the process of making trained machine learning models development and integration in real world environment.</a:t>
            </a:r>
          </a:p>
        </p:txBody>
      </p:sp>
      <p:pic>
        <p:nvPicPr>
          <p:cNvPr id="9" name="Picture 8">
            <a:extLst>
              <a:ext uri="{FF2B5EF4-FFF2-40B4-BE49-F238E27FC236}">
                <a16:creationId xmlns:a16="http://schemas.microsoft.com/office/drawing/2014/main" id="{ABE4EBB6-85BD-6345-26F8-F99320745D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20" y="2560320"/>
            <a:ext cx="4511040" cy="3281680"/>
          </a:xfrm>
          <a:prstGeom prst="rect">
            <a:avLst/>
          </a:prstGeom>
        </p:spPr>
      </p:pic>
      <p:pic>
        <p:nvPicPr>
          <p:cNvPr id="11" name="Picture 10">
            <a:extLst>
              <a:ext uri="{FF2B5EF4-FFF2-40B4-BE49-F238E27FC236}">
                <a16:creationId xmlns:a16="http://schemas.microsoft.com/office/drawing/2014/main" id="{DF0CA63E-02D8-A984-51C8-FDA26B66A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519" y="2560320"/>
            <a:ext cx="5953761" cy="3511134"/>
          </a:xfrm>
          <a:prstGeom prst="rect">
            <a:avLst/>
          </a:prstGeom>
        </p:spPr>
      </p:pic>
    </p:spTree>
    <p:extLst>
      <p:ext uri="{BB962C8B-B14F-4D97-AF65-F5344CB8AC3E}">
        <p14:creationId xmlns:p14="http://schemas.microsoft.com/office/powerpoint/2010/main" val="2140423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61FE-9572-D046-AED4-C76030468145}"/>
              </a:ext>
            </a:extLst>
          </p:cNvPr>
          <p:cNvSpPr>
            <a:spLocks noGrp="1"/>
          </p:cNvSpPr>
          <p:nvPr>
            <p:ph type="title"/>
          </p:nvPr>
        </p:nvSpPr>
        <p:spPr/>
        <p:txBody>
          <a:bodyPr/>
          <a:lstStyle/>
          <a:p>
            <a:r>
              <a:rPr lang="en-IN" dirty="0"/>
              <a:t>Business Recommendation</a:t>
            </a:r>
          </a:p>
        </p:txBody>
      </p:sp>
      <p:sp>
        <p:nvSpPr>
          <p:cNvPr id="3" name="Content Placeholder 2">
            <a:extLst>
              <a:ext uri="{FF2B5EF4-FFF2-40B4-BE49-F238E27FC236}">
                <a16:creationId xmlns:a16="http://schemas.microsoft.com/office/drawing/2014/main" id="{79DA8A0B-EE41-3427-9D8B-5D0F69271465}"/>
              </a:ext>
            </a:extLst>
          </p:cNvPr>
          <p:cNvSpPr>
            <a:spLocks noGrp="1"/>
          </p:cNvSpPr>
          <p:nvPr>
            <p:ph idx="1"/>
          </p:nvPr>
        </p:nvSpPr>
        <p:spPr/>
        <p:txBody>
          <a:bodyPr>
            <a:normAutofit/>
          </a:bodyPr>
          <a:lstStyle/>
          <a:p>
            <a:r>
              <a:rPr lang="en-IN" sz="2200" dirty="0"/>
              <a:t>Adopt the Best-Performing Model</a:t>
            </a:r>
          </a:p>
          <a:p>
            <a:pPr lvl="1"/>
            <a:r>
              <a:rPr lang="en-US" sz="2000" dirty="0"/>
              <a:t>The Random Forest and </a:t>
            </a:r>
            <a:r>
              <a:rPr lang="en-US" sz="2000" dirty="0" err="1"/>
              <a:t>XGBoost</a:t>
            </a:r>
            <a:r>
              <a:rPr lang="en-US" sz="2000" dirty="0"/>
              <a:t> models consistently achieved the highest accuracy (≈98%).</a:t>
            </a:r>
          </a:p>
          <a:p>
            <a:pPr lvl="1"/>
            <a:r>
              <a:rPr lang="en-US" sz="2000" dirty="0"/>
              <a:t>Recommendation: Use one of these as the primary classification engine for astronomical surveys and automated object detection pipelines.</a:t>
            </a:r>
          </a:p>
          <a:p>
            <a:r>
              <a:rPr lang="en-IN" sz="2200" dirty="0"/>
              <a:t>Support Research &amp; Funding Decisions</a:t>
            </a:r>
          </a:p>
          <a:p>
            <a:pPr lvl="1"/>
            <a:r>
              <a:rPr lang="en-US" sz="2000" dirty="0"/>
              <a:t>Accurate classification helps allocate expensive telescope time more efficiently (e.g., follow-up on QSOs since they’re rarer and more valuable for cosmology).</a:t>
            </a:r>
          </a:p>
          <a:p>
            <a:pPr lvl="1"/>
            <a:r>
              <a:rPr lang="en-US" sz="2000" dirty="0"/>
              <a:t>Recommendation: Direct funding and research focus toward building a scalable system that integrates these models into observatories.</a:t>
            </a:r>
          </a:p>
          <a:p>
            <a:r>
              <a:rPr lang="en-IN" sz="2200" dirty="0"/>
              <a:t>Future Improvements</a:t>
            </a:r>
          </a:p>
          <a:p>
            <a:pPr lvl="1"/>
            <a:r>
              <a:rPr lang="en-US" sz="2000" dirty="0"/>
              <a:t>While stars and galaxies are easy to classify, QSOs are slightly trickier.</a:t>
            </a:r>
          </a:p>
          <a:p>
            <a:pPr lvl="1"/>
            <a:r>
              <a:rPr lang="en-US" sz="2000" dirty="0"/>
              <a:t>Recommendation: Invest in additional training data and feature engineering for QSOs to reduce misclassification.</a:t>
            </a:r>
            <a:endParaRPr lang="en-IN" sz="2000" dirty="0"/>
          </a:p>
        </p:txBody>
      </p:sp>
    </p:spTree>
    <p:extLst>
      <p:ext uri="{BB962C8B-B14F-4D97-AF65-F5344CB8AC3E}">
        <p14:creationId xmlns:p14="http://schemas.microsoft.com/office/powerpoint/2010/main" val="1405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F86E-55C0-3B12-142B-D7C7E7E131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5AAE3F-8813-1629-C97F-E8091967DBF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82964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11D49-3A94-9F7C-C574-D6A1FF7EDDB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7942B9F-FEC5-BAB6-E5E4-4CF639DAFD0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15569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FCBC2-915D-3892-A6B5-8EB382571E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E5B5BF-A166-239F-4062-416364C175B5}"/>
              </a:ext>
            </a:extLst>
          </p:cNvPr>
          <p:cNvSpPr>
            <a:spLocks noGrp="1"/>
          </p:cNvSpPr>
          <p:nvPr>
            <p:ph type="title"/>
          </p:nvPr>
        </p:nvSpPr>
        <p:spPr/>
        <p:txBody>
          <a:bodyPr>
            <a:normAutofit/>
          </a:bodyPr>
          <a:lstStyle/>
          <a:p>
            <a:r>
              <a:rPr lang="en-US" dirty="0"/>
              <a:t>Agenda</a:t>
            </a:r>
          </a:p>
        </p:txBody>
      </p:sp>
      <p:sp>
        <p:nvSpPr>
          <p:cNvPr id="2" name="Content Placeholder 1">
            <a:extLst>
              <a:ext uri="{FF2B5EF4-FFF2-40B4-BE49-F238E27FC236}">
                <a16:creationId xmlns:a16="http://schemas.microsoft.com/office/drawing/2014/main" id="{A88DABA5-16C5-2C9F-75E5-680CF31D6E7E}"/>
              </a:ext>
            </a:extLst>
          </p:cNvPr>
          <p:cNvSpPr>
            <a:spLocks noGrp="1"/>
          </p:cNvSpPr>
          <p:nvPr>
            <p:ph idx="1"/>
          </p:nvPr>
        </p:nvSpPr>
        <p:spPr>
          <a:xfrm>
            <a:off x="678883" y="1675075"/>
            <a:ext cx="10834233" cy="4398066"/>
          </a:xfrm>
        </p:spPr>
        <p:txBody>
          <a:bodyPr lIns="0" tIns="0" rIns="0" bIns="0" numCol="2">
            <a:normAutofit/>
          </a:bodyPr>
          <a:lstStyle/>
          <a:p>
            <a:pPr marL="0" indent="0">
              <a:buNone/>
            </a:pPr>
            <a:r>
              <a:rPr lang="en-US" sz="2000" b="1" dirty="0"/>
              <a:t>What We Will Cover :</a:t>
            </a:r>
          </a:p>
          <a:p>
            <a:r>
              <a:rPr lang="en-US" sz="1800" dirty="0"/>
              <a:t>Project Introduction, Overviews &amp; Objectives </a:t>
            </a:r>
          </a:p>
          <a:p>
            <a:r>
              <a:rPr lang="en-US" sz="1800" dirty="0"/>
              <a:t>Data Exploration</a:t>
            </a:r>
          </a:p>
          <a:p>
            <a:r>
              <a:rPr lang="en-US" sz="1800" dirty="0"/>
              <a:t>Exploratory Data Analysis (EDA) &amp; Insights</a:t>
            </a:r>
          </a:p>
          <a:p>
            <a:r>
              <a:rPr lang="en-US" sz="1800" dirty="0"/>
              <a:t>Data Preprocessing</a:t>
            </a:r>
          </a:p>
          <a:p>
            <a:r>
              <a:rPr lang="en-US" sz="1800" dirty="0"/>
              <a:t>Machine Learning Model Approach </a:t>
            </a:r>
          </a:p>
          <a:p>
            <a:r>
              <a:rPr lang="en-US" sz="1800" dirty="0"/>
              <a:t>Model Performance &amp; Comparative Analysis</a:t>
            </a:r>
          </a:p>
          <a:p>
            <a:r>
              <a:rPr lang="en-US" sz="1800" dirty="0"/>
              <a:t>Conclusion</a:t>
            </a:r>
            <a:endParaRPr lang="en-IN" sz="1800" dirty="0">
              <a:solidFill>
                <a:schemeClr val="tx1"/>
              </a:solidFill>
              <a:latin typeface="+mn-lt"/>
            </a:endParaRPr>
          </a:p>
        </p:txBody>
      </p:sp>
      <p:graphicFrame>
        <p:nvGraphicFramePr>
          <p:cNvPr id="6" name="Diagram 5">
            <a:extLst>
              <a:ext uri="{FF2B5EF4-FFF2-40B4-BE49-F238E27FC236}">
                <a16:creationId xmlns:a16="http://schemas.microsoft.com/office/drawing/2014/main" id="{1FFF07AA-46F8-FCAF-8CF9-F91332423BBC}"/>
              </a:ext>
            </a:extLst>
          </p:cNvPr>
          <p:cNvGraphicFramePr/>
          <p:nvPr>
            <p:extLst>
              <p:ext uri="{D42A27DB-BD31-4B8C-83A1-F6EECF244321}">
                <p14:modId xmlns:p14="http://schemas.microsoft.com/office/powerpoint/2010/main" val="702424782"/>
              </p:ext>
            </p:extLst>
          </p:nvPr>
        </p:nvGraphicFramePr>
        <p:xfrm>
          <a:off x="3376246" y="1675075"/>
          <a:ext cx="8136870"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E5CF88DA-2943-2CDF-AF66-C3512098D64A}"/>
              </a:ext>
            </a:extLst>
          </p:cNvPr>
          <p:cNvGraphicFramePr/>
          <p:nvPr>
            <p:extLst>
              <p:ext uri="{D42A27DB-BD31-4B8C-83A1-F6EECF244321}">
                <p14:modId xmlns:p14="http://schemas.microsoft.com/office/powerpoint/2010/main" val="2641181509"/>
              </p:ext>
            </p:extLst>
          </p:nvPr>
        </p:nvGraphicFramePr>
        <p:xfrm>
          <a:off x="3376246" y="2341266"/>
          <a:ext cx="8136870"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95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738E7B-9637-4FA1-5F2B-CB0FFFD732F5}"/>
              </a:ext>
            </a:extLst>
          </p:cNvPr>
          <p:cNvSpPr>
            <a:spLocks noGrp="1"/>
          </p:cNvSpPr>
          <p:nvPr>
            <p:ph type="title" orient="vert"/>
          </p:nvPr>
        </p:nvSpPr>
        <p:spPr/>
        <p:txBody>
          <a:bodyPr>
            <a:normAutofit/>
          </a:bodyPr>
          <a:lstStyle/>
          <a:p>
            <a:r>
              <a:rPr lang="en-IN" sz="5400" dirty="0"/>
              <a:t>Introduction</a:t>
            </a:r>
          </a:p>
        </p:txBody>
      </p:sp>
    </p:spTree>
    <p:extLst>
      <p:ext uri="{BB962C8B-B14F-4D97-AF65-F5344CB8AC3E}">
        <p14:creationId xmlns:p14="http://schemas.microsoft.com/office/powerpoint/2010/main" val="1564204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8D0E-2222-DEDE-628A-01E200A61F06}"/>
              </a:ext>
            </a:extLst>
          </p:cNvPr>
          <p:cNvSpPr>
            <a:spLocks noGrp="1"/>
          </p:cNvSpPr>
          <p:nvPr>
            <p:ph type="title"/>
          </p:nvPr>
        </p:nvSpPr>
        <p:spPr/>
        <p:txBody>
          <a:bodyPr/>
          <a:lstStyle/>
          <a:p>
            <a:r>
              <a:rPr lang="en-IN" dirty="0"/>
              <a:t>Introduction: Stellar Object Classification</a:t>
            </a:r>
          </a:p>
        </p:txBody>
      </p:sp>
      <p:sp>
        <p:nvSpPr>
          <p:cNvPr id="3" name="Content Placeholder 2">
            <a:extLst>
              <a:ext uri="{FF2B5EF4-FFF2-40B4-BE49-F238E27FC236}">
                <a16:creationId xmlns:a16="http://schemas.microsoft.com/office/drawing/2014/main" id="{69503A02-4647-37B5-A817-AB7F3C166721}"/>
              </a:ext>
            </a:extLst>
          </p:cNvPr>
          <p:cNvSpPr>
            <a:spLocks noGrp="1"/>
          </p:cNvSpPr>
          <p:nvPr>
            <p:ph idx="1"/>
          </p:nvPr>
        </p:nvSpPr>
        <p:spPr/>
        <p:txBody>
          <a:bodyPr>
            <a:normAutofit fontScale="92500" lnSpcReduction="10000"/>
          </a:bodyPr>
          <a:lstStyle/>
          <a:p>
            <a:r>
              <a:rPr lang="en-US" sz="2400" b="1" dirty="0"/>
              <a:t>Project Overview:</a:t>
            </a:r>
            <a:endParaRPr lang="en-US" sz="2400" dirty="0"/>
          </a:p>
          <a:p>
            <a:r>
              <a:rPr lang="en-US" sz="2400" dirty="0"/>
              <a:t>This project aims to develop machine learning models to classify celestial objects into stars, galaxies, and quasars. This project aims to facilitate efficient automated classification, insights into distinguishing features, and optimized data processing for large-scale surveys through the predictive models, data visualizations, and a comparative analysis of various algorithms.</a:t>
            </a:r>
          </a:p>
          <a:p>
            <a:r>
              <a:rPr lang="en-US" sz="2400" b="1" dirty="0"/>
              <a:t>Project Benefits: </a:t>
            </a:r>
            <a:endParaRPr lang="en-US" sz="2400" dirty="0"/>
          </a:p>
          <a:p>
            <a:r>
              <a:rPr lang="en-US" sz="2400" dirty="0"/>
              <a:t>Automated Classification: The models will help efficiently categorize large numbers of celestial objects from survey data. </a:t>
            </a:r>
          </a:p>
          <a:p>
            <a:r>
              <a:rPr lang="en-US" sz="2400" dirty="0"/>
              <a:t>Research Insights: Understanding the key features that distinguish different celestial objects can guide future astronomical research. </a:t>
            </a:r>
          </a:p>
          <a:p>
            <a:r>
              <a:rPr lang="en-US" sz="2400" dirty="0"/>
              <a:t>Data Processing Optimization: Identifying the most effective classification algorithms can improve data processing pipelines for large-scale astronomical surveys.</a:t>
            </a:r>
          </a:p>
          <a:p>
            <a:endParaRPr lang="en-US" sz="2400" dirty="0"/>
          </a:p>
          <a:p>
            <a:pPr marL="0" indent="0">
              <a:buNone/>
            </a:pPr>
            <a:endParaRPr lang="en-IN" dirty="0">
              <a:latin typeface="+mn-lt"/>
            </a:endParaRPr>
          </a:p>
        </p:txBody>
      </p:sp>
    </p:spTree>
    <p:extLst>
      <p:ext uri="{BB962C8B-B14F-4D97-AF65-F5344CB8AC3E}">
        <p14:creationId xmlns:p14="http://schemas.microsoft.com/office/powerpoint/2010/main" val="349296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6483-047E-9F13-6BAF-9B50CFC2CB8C}"/>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51A3AAA1-FE25-F087-8FB2-A219599DFF48}"/>
              </a:ext>
            </a:extLst>
          </p:cNvPr>
          <p:cNvSpPr>
            <a:spLocks noGrp="1"/>
          </p:cNvSpPr>
          <p:nvPr>
            <p:ph idx="1"/>
          </p:nvPr>
        </p:nvSpPr>
        <p:spPr>
          <a:xfrm>
            <a:off x="678884" y="1675075"/>
            <a:ext cx="6063560" cy="4398066"/>
          </a:xfrm>
        </p:spPr>
        <p:txBody>
          <a:bodyPr>
            <a:normAutofit/>
          </a:bodyPr>
          <a:lstStyle/>
          <a:p>
            <a:r>
              <a:rPr lang="en-US" sz="1800" b="1" dirty="0"/>
              <a:t>The Challenge:</a:t>
            </a:r>
            <a:br>
              <a:rPr lang="en-US" sz="1800" dirty="0"/>
            </a:br>
            <a:r>
              <a:rPr lang="en-US" sz="1800" dirty="0"/>
              <a:t>Modern astronomical surveys like SDSS generate petabytes of data containing millions of celestial objects. Manually classifying these objects (star, galaxy, quasar) is infeasible.</a:t>
            </a:r>
          </a:p>
          <a:p>
            <a:r>
              <a:rPr lang="en-US" sz="1800" b="1" dirty="0"/>
              <a:t>Our Solution:</a:t>
            </a:r>
            <a:br>
              <a:rPr lang="en-US" sz="1800" dirty="0"/>
            </a:br>
            <a:r>
              <a:rPr lang="en-US" sz="1800" dirty="0"/>
              <a:t>To develop a robust, automated Machine Learning algorithm to accurately classify these objects, enabling faster and more efficient astronomical research.</a:t>
            </a:r>
          </a:p>
          <a:p>
            <a:r>
              <a:rPr lang="en-US" sz="1800" b="1" dirty="0"/>
              <a:t>Key Objectives:</a:t>
            </a:r>
            <a:endParaRPr lang="en-US" sz="1800" dirty="0"/>
          </a:p>
          <a:p>
            <a:r>
              <a:rPr lang="en-US" sz="1800" b="1" dirty="0"/>
              <a:t>Automate Classification:</a:t>
            </a:r>
            <a:r>
              <a:rPr lang="en-US" sz="1800" dirty="0"/>
              <a:t> Build ML models to categorize objects from large-scale survey data efficiently.</a:t>
            </a:r>
          </a:p>
          <a:p>
            <a:r>
              <a:rPr lang="en-US" sz="1800" b="1" dirty="0"/>
              <a:t>Gain Research Insights:</a:t>
            </a:r>
            <a:r>
              <a:rPr lang="en-US" sz="1800" dirty="0"/>
              <a:t> Identify the most significant features that distinguish stellar object types.</a:t>
            </a:r>
          </a:p>
          <a:p>
            <a:pPr marL="0" indent="0">
              <a:buNone/>
            </a:pPr>
            <a:endParaRPr lang="en-IN" sz="2000" dirty="0"/>
          </a:p>
        </p:txBody>
      </p:sp>
      <p:graphicFrame>
        <p:nvGraphicFramePr>
          <p:cNvPr id="5" name="Diagram 4">
            <a:extLst>
              <a:ext uri="{FF2B5EF4-FFF2-40B4-BE49-F238E27FC236}">
                <a16:creationId xmlns:a16="http://schemas.microsoft.com/office/drawing/2014/main" id="{B27666F3-5DFF-776F-4292-9E3727FF204C}"/>
              </a:ext>
            </a:extLst>
          </p:cNvPr>
          <p:cNvGraphicFramePr/>
          <p:nvPr>
            <p:extLst>
              <p:ext uri="{D42A27DB-BD31-4B8C-83A1-F6EECF244321}">
                <p14:modId xmlns:p14="http://schemas.microsoft.com/office/powerpoint/2010/main" val="699884392"/>
              </p:ext>
            </p:extLst>
          </p:nvPr>
        </p:nvGraphicFramePr>
        <p:xfrm>
          <a:off x="7013749" y="1675075"/>
          <a:ext cx="4499367" cy="3499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672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C7D9-11FC-4426-EDEF-2BD979716638}"/>
              </a:ext>
            </a:extLst>
          </p:cNvPr>
          <p:cNvSpPr>
            <a:spLocks noGrp="1"/>
          </p:cNvSpPr>
          <p:nvPr>
            <p:ph type="title"/>
          </p:nvPr>
        </p:nvSpPr>
        <p:spPr/>
        <p:txBody>
          <a:bodyPr/>
          <a:lstStyle/>
          <a:p>
            <a:r>
              <a:rPr lang="en-IN" dirty="0"/>
              <a:t>Steps included in the process:</a:t>
            </a:r>
          </a:p>
        </p:txBody>
      </p:sp>
      <p:graphicFrame>
        <p:nvGraphicFramePr>
          <p:cNvPr id="4" name="Content Placeholder 3">
            <a:extLst>
              <a:ext uri="{FF2B5EF4-FFF2-40B4-BE49-F238E27FC236}">
                <a16:creationId xmlns:a16="http://schemas.microsoft.com/office/drawing/2014/main" id="{7260C638-4661-2074-1F1B-B85ECF534ED7}"/>
              </a:ext>
            </a:extLst>
          </p:cNvPr>
          <p:cNvGraphicFramePr>
            <a:graphicFrameLocks noGrp="1"/>
          </p:cNvGraphicFramePr>
          <p:nvPr>
            <p:ph idx="1"/>
            <p:extLst>
              <p:ext uri="{D42A27DB-BD31-4B8C-83A1-F6EECF244321}">
                <p14:modId xmlns:p14="http://schemas.microsoft.com/office/powerpoint/2010/main" val="2268501432"/>
              </p:ext>
            </p:extLst>
          </p:nvPr>
        </p:nvGraphicFramePr>
        <p:xfrm>
          <a:off x="692695" y="1216441"/>
          <a:ext cx="5403306" cy="4857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507EECA-23AE-CBB0-900E-784A7A84FEAD}"/>
              </a:ext>
            </a:extLst>
          </p:cNvPr>
          <p:cNvSpPr txBox="1"/>
          <p:nvPr/>
        </p:nvSpPr>
        <p:spPr>
          <a:xfrm>
            <a:off x="6353571" y="1216441"/>
            <a:ext cx="5483387" cy="3785652"/>
          </a:xfrm>
          <a:prstGeom prst="rect">
            <a:avLst/>
          </a:prstGeom>
          <a:solidFill>
            <a:schemeClr val="tx1">
              <a:lumMod val="90000"/>
              <a:lumOff val="10000"/>
            </a:schemeClr>
          </a:solidFill>
        </p:spPr>
        <p:txBody>
          <a:bodyPr wrap="square" rtlCol="0">
            <a:spAutoFit/>
          </a:bodyPr>
          <a:lstStyle/>
          <a:p>
            <a:pPr marL="342900" indent="-342900">
              <a:buFont typeface="+mj-lt"/>
              <a:buAutoNum type="arabicPeriod"/>
            </a:pPr>
            <a:r>
              <a:rPr lang="en-IN" sz="2400" dirty="0">
                <a:solidFill>
                  <a:schemeClr val="bg1"/>
                </a:solidFill>
              </a:rPr>
              <a:t>Data Collect and  Basic Inspection.</a:t>
            </a:r>
          </a:p>
          <a:p>
            <a:pPr marL="342900" indent="-342900">
              <a:buFont typeface="+mj-lt"/>
              <a:buAutoNum type="arabicPeriod"/>
            </a:pPr>
            <a:r>
              <a:rPr lang="en-IN" sz="2400" dirty="0">
                <a:solidFill>
                  <a:schemeClr val="bg1"/>
                </a:solidFill>
              </a:rPr>
              <a:t>Exploratory Data Analysis &amp; Visualization.</a:t>
            </a:r>
          </a:p>
          <a:p>
            <a:pPr marL="342900" indent="-342900">
              <a:buFont typeface="+mj-lt"/>
              <a:buAutoNum type="arabicPeriod"/>
            </a:pPr>
            <a:r>
              <a:rPr lang="en-IN" sz="2400" dirty="0">
                <a:solidFill>
                  <a:schemeClr val="bg1"/>
                </a:solidFill>
              </a:rPr>
              <a:t>Preprocessing.</a:t>
            </a:r>
          </a:p>
          <a:p>
            <a:pPr marL="342900" indent="-342900">
              <a:buFont typeface="+mj-lt"/>
              <a:buAutoNum type="arabicPeriod"/>
            </a:pPr>
            <a:r>
              <a:rPr lang="en-IN" sz="2400" dirty="0">
                <a:solidFill>
                  <a:schemeClr val="bg1"/>
                </a:solidFill>
              </a:rPr>
              <a:t>Initialize Seven Machine Learning Model.</a:t>
            </a:r>
          </a:p>
          <a:p>
            <a:pPr marL="342900" indent="-342900">
              <a:buFont typeface="+mj-lt"/>
              <a:buAutoNum type="arabicPeriod"/>
            </a:pPr>
            <a:r>
              <a:rPr lang="en-IN" sz="2400" dirty="0">
                <a:solidFill>
                  <a:schemeClr val="bg1"/>
                </a:solidFill>
              </a:rPr>
              <a:t>Hyperparameter Tuning.</a:t>
            </a:r>
          </a:p>
          <a:p>
            <a:pPr marL="342900" indent="-342900">
              <a:buFont typeface="+mj-lt"/>
              <a:buAutoNum type="arabicPeriod"/>
            </a:pPr>
            <a:r>
              <a:rPr lang="en-IN" sz="2400" dirty="0">
                <a:solidFill>
                  <a:schemeClr val="bg1"/>
                </a:solidFill>
              </a:rPr>
              <a:t>Feature Importance &amp; Validation.</a:t>
            </a:r>
          </a:p>
          <a:p>
            <a:pPr marL="342900" indent="-342900">
              <a:buFont typeface="+mj-lt"/>
              <a:buAutoNum type="arabicPeriod"/>
            </a:pPr>
            <a:r>
              <a:rPr lang="en-IN" sz="2400" dirty="0">
                <a:solidFill>
                  <a:schemeClr val="bg1"/>
                </a:solidFill>
              </a:rPr>
              <a:t>Recommendation.</a:t>
            </a:r>
          </a:p>
          <a:p>
            <a:pPr marL="342900" indent="-342900">
              <a:buFont typeface="+mj-lt"/>
              <a:buAutoNum type="arabicPeriod"/>
            </a:pPr>
            <a:r>
              <a:rPr lang="en-IN" sz="2400" dirty="0">
                <a:solidFill>
                  <a:schemeClr val="bg1"/>
                </a:solidFill>
              </a:rPr>
              <a:t>Reporting.</a:t>
            </a:r>
          </a:p>
        </p:txBody>
      </p:sp>
    </p:spTree>
    <p:extLst>
      <p:ext uri="{BB962C8B-B14F-4D97-AF65-F5344CB8AC3E}">
        <p14:creationId xmlns:p14="http://schemas.microsoft.com/office/powerpoint/2010/main" val="173374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6483-047E-9F13-6BAF-9B50CFC2CB8C}"/>
              </a:ext>
            </a:extLst>
          </p:cNvPr>
          <p:cNvSpPr>
            <a:spLocks noGrp="1"/>
          </p:cNvSpPr>
          <p:nvPr>
            <p:ph type="title"/>
          </p:nvPr>
        </p:nvSpPr>
        <p:spPr/>
        <p:txBody>
          <a:bodyPr>
            <a:normAutofit/>
          </a:bodyPr>
          <a:lstStyle/>
          <a:p>
            <a:r>
              <a:rPr lang="en-IN" dirty="0"/>
              <a:t>Dataset Overview:</a:t>
            </a:r>
          </a:p>
        </p:txBody>
      </p:sp>
      <p:sp>
        <p:nvSpPr>
          <p:cNvPr id="11" name="Content Placeholder 2">
            <a:extLst>
              <a:ext uri="{FF2B5EF4-FFF2-40B4-BE49-F238E27FC236}">
                <a16:creationId xmlns:a16="http://schemas.microsoft.com/office/drawing/2014/main" id="{5F7C276C-B85C-06D1-A3F5-AD2744AFAAC8}"/>
              </a:ext>
            </a:extLst>
          </p:cNvPr>
          <p:cNvSpPr>
            <a:spLocks noGrp="1"/>
          </p:cNvSpPr>
          <p:nvPr>
            <p:ph idx="1"/>
          </p:nvPr>
        </p:nvSpPr>
        <p:spPr>
          <a:xfrm>
            <a:off x="678884" y="1675075"/>
            <a:ext cx="10979716" cy="4398066"/>
          </a:xfrm>
        </p:spPr>
        <p:txBody>
          <a:bodyPr>
            <a:normAutofit/>
          </a:bodyPr>
          <a:lstStyle/>
          <a:p>
            <a:pPr marL="0" indent="0">
              <a:buNone/>
            </a:pPr>
            <a:endParaRPr lang="en-IN" sz="2000" dirty="0"/>
          </a:p>
          <a:p>
            <a:r>
              <a:rPr lang="en-IN" b="1" dirty="0"/>
              <a:t>Dataset Collection: </a:t>
            </a:r>
          </a:p>
          <a:p>
            <a:pPr lvl="1"/>
            <a:r>
              <a:rPr lang="en-IN" sz="2000" dirty="0"/>
              <a:t>star_classification.csv</a:t>
            </a:r>
            <a:endParaRPr lang="en-IN" sz="2400" dirty="0"/>
          </a:p>
          <a:p>
            <a:r>
              <a:rPr lang="en-IN" b="1" dirty="0"/>
              <a:t>Dataset Loading</a:t>
            </a:r>
            <a:r>
              <a:rPr lang="en-IN" dirty="0"/>
              <a:t>:</a:t>
            </a:r>
          </a:p>
          <a:p>
            <a:pPr lvl="1"/>
            <a:r>
              <a:rPr lang="en-IN" dirty="0"/>
              <a:t>The dataset is loaded from 'star_classification.csv'</a:t>
            </a:r>
          </a:p>
          <a:p>
            <a:r>
              <a:rPr lang="en-IN" b="1" dirty="0"/>
              <a:t>Initial Exploration:</a:t>
            </a:r>
          </a:p>
          <a:p>
            <a:pPr lvl="1"/>
            <a:r>
              <a:rPr lang="en-IN" dirty="0"/>
              <a:t>Basic exploration is done using .shape and .head() to understand the dataset structure.</a:t>
            </a:r>
            <a:br>
              <a:rPr lang="en-IN" dirty="0"/>
            </a:br>
            <a:endParaRPr lang="en-IN" sz="16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05328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2A087-8018-6137-FEB8-81F130831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B628A-9A3E-F315-9C04-BC64936EBE1C}"/>
              </a:ext>
            </a:extLst>
          </p:cNvPr>
          <p:cNvSpPr>
            <a:spLocks noGrp="1"/>
          </p:cNvSpPr>
          <p:nvPr>
            <p:ph type="title"/>
          </p:nvPr>
        </p:nvSpPr>
        <p:spPr/>
        <p:txBody>
          <a:bodyPr>
            <a:normAutofit/>
          </a:bodyPr>
          <a:lstStyle/>
          <a:p>
            <a:r>
              <a:rPr lang="en-IN" dirty="0"/>
              <a:t>Dataset Overview:</a:t>
            </a:r>
          </a:p>
        </p:txBody>
      </p:sp>
      <p:sp>
        <p:nvSpPr>
          <p:cNvPr id="11" name="Content Placeholder 2">
            <a:extLst>
              <a:ext uri="{FF2B5EF4-FFF2-40B4-BE49-F238E27FC236}">
                <a16:creationId xmlns:a16="http://schemas.microsoft.com/office/drawing/2014/main" id="{557403FF-C9DB-96AC-D9C4-9F7042FEAEF3}"/>
              </a:ext>
            </a:extLst>
          </p:cNvPr>
          <p:cNvSpPr>
            <a:spLocks noGrp="1"/>
          </p:cNvSpPr>
          <p:nvPr>
            <p:ph idx="1"/>
          </p:nvPr>
        </p:nvSpPr>
        <p:spPr>
          <a:xfrm>
            <a:off x="678884" y="1675075"/>
            <a:ext cx="10979716" cy="4398066"/>
          </a:xfrm>
        </p:spPr>
        <p:txBody>
          <a:bodyPr>
            <a:normAutofit fontScale="92500" lnSpcReduction="10000"/>
          </a:bodyPr>
          <a:lstStyle/>
          <a:p>
            <a:r>
              <a:rPr lang="en-US" sz="3000" b="1" u="sng" dirty="0"/>
              <a:t>Key Features:</a:t>
            </a:r>
          </a:p>
          <a:p>
            <a:pPr lvl="1"/>
            <a:r>
              <a:rPr lang="en-IN" sz="3000" b="1" dirty="0" err="1"/>
              <a:t>obj_ID</a:t>
            </a:r>
            <a:r>
              <a:rPr lang="en-IN" sz="3000" b="1" dirty="0"/>
              <a:t>: </a:t>
            </a:r>
            <a:r>
              <a:rPr lang="en-IN" sz="3000" dirty="0"/>
              <a:t>Object Identifier, the unique value that identifies the object.</a:t>
            </a:r>
          </a:p>
          <a:p>
            <a:pPr lvl="1"/>
            <a:r>
              <a:rPr lang="en-IN" sz="3000" b="1" dirty="0"/>
              <a:t>alpha &amp; delta: </a:t>
            </a:r>
            <a:r>
              <a:rPr lang="en-IN" sz="3000" dirty="0"/>
              <a:t>Right Ascension angle (at J2000 epoch) Declination angle (at J2000 epoch).</a:t>
            </a:r>
          </a:p>
          <a:p>
            <a:pPr lvl="1"/>
            <a:r>
              <a:rPr lang="en-US" sz="3000" b="1" dirty="0"/>
              <a:t>u, g, r, </a:t>
            </a:r>
            <a:r>
              <a:rPr lang="en-US" sz="3000" b="1" dirty="0" err="1"/>
              <a:t>i</a:t>
            </a:r>
            <a:r>
              <a:rPr lang="en-US" sz="3000" b="1" dirty="0"/>
              <a:t> &amp; z: </a:t>
            </a:r>
            <a:r>
              <a:rPr lang="en-US" sz="3000" dirty="0"/>
              <a:t>Color parameters (Photometric filters: main features).</a:t>
            </a:r>
          </a:p>
          <a:p>
            <a:pPr lvl="1"/>
            <a:r>
              <a:rPr lang="en-US" sz="3000" b="1" dirty="0" err="1"/>
              <a:t>run_ID</a:t>
            </a:r>
            <a:r>
              <a:rPr lang="en-US" sz="3000" b="1" dirty="0"/>
              <a:t> &amp; </a:t>
            </a:r>
            <a:r>
              <a:rPr lang="en-US" sz="3000" b="1" dirty="0" err="1"/>
              <a:t>rerun_ID</a:t>
            </a:r>
            <a:r>
              <a:rPr lang="en-US" sz="3000" dirty="0"/>
              <a:t>: Used to identify specific scan and image proce0ssing.</a:t>
            </a:r>
          </a:p>
          <a:p>
            <a:pPr lvl="1"/>
            <a:r>
              <a:rPr lang="en-US" sz="3000" b="1" dirty="0"/>
              <a:t>class: </a:t>
            </a:r>
            <a:r>
              <a:rPr lang="en-US" sz="3000" dirty="0"/>
              <a:t>Star, galaxy and Quasar(main target column).</a:t>
            </a:r>
          </a:p>
          <a:p>
            <a:pPr lvl="1"/>
            <a:r>
              <a:rPr lang="en-US" sz="3000" b="1" dirty="0"/>
              <a:t>redshift: </a:t>
            </a:r>
            <a:r>
              <a:rPr lang="en-IN" sz="3000" dirty="0"/>
              <a:t>redshift value based on the increase in wavelength.</a:t>
            </a:r>
            <a:br>
              <a:rPr lang="en-US" dirty="0"/>
            </a:br>
            <a:br>
              <a:rPr lang="en-IN" dirty="0"/>
            </a:br>
            <a:endParaRPr lang="en-IN" sz="1600" dirty="0"/>
          </a:p>
          <a:p>
            <a:pPr marL="457200" indent="-457200">
              <a:buFont typeface="+mj-lt"/>
              <a:buAutoNum type="arabicPeriod"/>
            </a:pPr>
            <a:endParaRPr lang="en-IN" sz="2000" dirty="0"/>
          </a:p>
          <a:p>
            <a:pPr marL="457200" indent="-457200">
              <a:buFont typeface="+mj-lt"/>
              <a:buAutoNum type="arabicPeriod"/>
            </a:pPr>
            <a:endParaRPr lang="en-IN" sz="2000" dirty="0"/>
          </a:p>
          <a:p>
            <a:pPr marL="457200" indent="-457200">
              <a:buFont typeface="+mj-lt"/>
              <a:buAutoNum type="arabicPeriod"/>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4096101520"/>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10337</TotalTime>
  <Words>1847</Words>
  <Application>Microsoft Office PowerPoint</Application>
  <PresentationFormat>Widescreen</PresentationFormat>
  <Paragraphs>191</Paragraphs>
  <Slides>29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BIA Template</vt:lpstr>
      <vt:lpstr>PowerPoint Presentation</vt:lpstr>
      <vt:lpstr>PowerPoint Presentation</vt:lpstr>
      <vt:lpstr>Agenda</vt:lpstr>
      <vt:lpstr>Introduction</vt:lpstr>
      <vt:lpstr>Introduction: Stellar Object Classification</vt:lpstr>
      <vt:lpstr>Project Objectives:</vt:lpstr>
      <vt:lpstr>Steps included in the process:</vt:lpstr>
      <vt:lpstr>Dataset Overview:</vt:lpstr>
      <vt:lpstr>Dataset Overview:</vt:lpstr>
      <vt:lpstr> Exploratory Data Analysis (EDA) - Key Visualizations</vt:lpstr>
      <vt:lpstr>Exploratory Data Analysis(EDA) &amp; Visualization:</vt:lpstr>
      <vt:lpstr>Data Preprocessing:</vt:lpstr>
      <vt:lpstr> Machine Learning Modeling Approach </vt:lpstr>
      <vt:lpstr>Evaluation of Classification Algorithms </vt:lpstr>
      <vt:lpstr>Evaluation of Classification Algorithms</vt:lpstr>
      <vt:lpstr>Evaluation of Classification Algorithms</vt:lpstr>
      <vt:lpstr>Hyperparameter Tuning</vt:lpstr>
      <vt:lpstr>Feature Importance</vt:lpstr>
      <vt:lpstr>Confusion Matrix</vt:lpstr>
      <vt:lpstr>Model Comparison</vt:lpstr>
      <vt:lpstr>Redshift</vt:lpstr>
      <vt:lpstr>ROC-AUC Curve</vt:lpstr>
      <vt:lpstr>ClassPredictionError </vt:lpstr>
      <vt:lpstr>Summary</vt:lpstr>
      <vt:lpstr>Model Deployment</vt:lpstr>
      <vt:lpstr>Business Recommendation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RAJA MAJHI</cp:lastModifiedBy>
  <cp:revision>2266</cp:revision>
  <dcterms:created xsi:type="dcterms:W3CDTF">2020-12-23T13:36:00Z</dcterms:created>
  <dcterms:modified xsi:type="dcterms:W3CDTF">2025-09-24T20:37:52Z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