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
  </p:notesMasterIdLst>
  <p:sldIdLst>
    <p:sldId id="257" r:id="rId2"/>
    <p:sldId id="260"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9" d="100"/>
          <a:sy n="89" d="100"/>
        </p:scale>
        <p:origin x="-160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B7F030-56C8-9042-9713-7B0ACFE64C00}" type="datetimeFigureOut">
              <a:rPr lang="en-US" smtClean="0"/>
              <a:t>2/19/14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8AFC4D-E295-E64E-A650-7E459BD28BC4}" type="slidenum">
              <a:rPr lang="en-US" smtClean="0"/>
              <a:t>‹#›</a:t>
            </a:fld>
            <a:endParaRPr lang="en-US"/>
          </a:p>
        </p:txBody>
      </p:sp>
    </p:spTree>
    <p:extLst>
      <p:ext uri="{BB962C8B-B14F-4D97-AF65-F5344CB8AC3E}">
        <p14:creationId xmlns:p14="http://schemas.microsoft.com/office/powerpoint/2010/main" val="294569526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Assembly Model,</a:t>
            </a:r>
            <a:r>
              <a:rPr lang="en-US" baseline="0" dirty="0" smtClean="0"/>
              <a:t> Eden and team will fly out to locations with supplies to build a SunSaluter on spot.  This would allow Eden and her team to really understand the inner workings of the society their working with but it would be hard to gain any kind of profit because of the costs of flying and other expenses.</a:t>
            </a:r>
          </a:p>
          <a:p>
            <a:endParaRPr lang="en-US" baseline="0" dirty="0" smtClean="0"/>
          </a:p>
          <a:p>
            <a:r>
              <a:rPr lang="en-US" baseline="0" dirty="0" smtClean="0"/>
              <a:t>With the Franchising Model SunSaluter would be sold to local businesses who can in turn start selling electricity for a small fee to the locals,  </a:t>
            </a:r>
            <a:endParaRPr lang="en-US" dirty="0"/>
          </a:p>
        </p:txBody>
      </p:sp>
      <p:sp>
        <p:nvSpPr>
          <p:cNvPr id="4" name="Slide Number Placeholder 3"/>
          <p:cNvSpPr>
            <a:spLocks noGrp="1"/>
          </p:cNvSpPr>
          <p:nvPr>
            <p:ph type="sldNum" sz="quarter" idx="10"/>
          </p:nvPr>
        </p:nvSpPr>
        <p:spPr/>
        <p:txBody>
          <a:bodyPr/>
          <a:lstStyle/>
          <a:p>
            <a:fld id="{418AFC4D-E295-E64E-A650-7E459BD28BC4}" type="slidenum">
              <a:rPr lang="en-US" smtClean="0"/>
              <a:t>2</a:t>
            </a:fld>
            <a:endParaRPr lang="en-US"/>
          </a:p>
        </p:txBody>
      </p:sp>
    </p:spTree>
    <p:extLst>
      <p:ext uri="{BB962C8B-B14F-4D97-AF65-F5344CB8AC3E}">
        <p14:creationId xmlns:p14="http://schemas.microsoft.com/office/powerpoint/2010/main" val="1456486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728F38-B529-CB49-AE8D-0C0ECDC60CB9}" type="datetimeFigureOut">
              <a:rPr lang="en-US" smtClean="0"/>
              <a:t>2/19/14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74832F-0DA6-B64B-BA20-85484A44EF07}" type="slidenum">
              <a:rPr lang="en-US" smtClean="0"/>
              <a:t>‹#›</a:t>
            </a:fld>
            <a:endParaRPr lang="en-US"/>
          </a:p>
        </p:txBody>
      </p:sp>
    </p:spTree>
    <p:extLst>
      <p:ext uri="{BB962C8B-B14F-4D97-AF65-F5344CB8AC3E}">
        <p14:creationId xmlns:p14="http://schemas.microsoft.com/office/powerpoint/2010/main" val="18412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728F38-B529-CB49-AE8D-0C0ECDC60CB9}" type="datetimeFigureOut">
              <a:rPr lang="en-US" smtClean="0"/>
              <a:t>2/19/14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74832F-0DA6-B64B-BA20-85484A44EF07}" type="slidenum">
              <a:rPr lang="en-US" smtClean="0"/>
              <a:t>‹#›</a:t>
            </a:fld>
            <a:endParaRPr lang="en-US"/>
          </a:p>
        </p:txBody>
      </p:sp>
    </p:spTree>
    <p:extLst>
      <p:ext uri="{BB962C8B-B14F-4D97-AF65-F5344CB8AC3E}">
        <p14:creationId xmlns:p14="http://schemas.microsoft.com/office/powerpoint/2010/main" val="2766541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728F38-B529-CB49-AE8D-0C0ECDC60CB9}" type="datetimeFigureOut">
              <a:rPr lang="en-US" smtClean="0"/>
              <a:t>2/19/14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74832F-0DA6-B64B-BA20-85484A44EF07}" type="slidenum">
              <a:rPr lang="en-US" smtClean="0"/>
              <a:t>‹#›</a:t>
            </a:fld>
            <a:endParaRPr lang="en-US"/>
          </a:p>
        </p:txBody>
      </p:sp>
    </p:spTree>
    <p:extLst>
      <p:ext uri="{BB962C8B-B14F-4D97-AF65-F5344CB8AC3E}">
        <p14:creationId xmlns:p14="http://schemas.microsoft.com/office/powerpoint/2010/main" val="381528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728F38-B529-CB49-AE8D-0C0ECDC60CB9}" type="datetimeFigureOut">
              <a:rPr lang="en-US" smtClean="0"/>
              <a:t>2/19/14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74832F-0DA6-B64B-BA20-85484A44EF07}" type="slidenum">
              <a:rPr lang="en-US" smtClean="0"/>
              <a:t>‹#›</a:t>
            </a:fld>
            <a:endParaRPr lang="en-US"/>
          </a:p>
        </p:txBody>
      </p:sp>
    </p:spTree>
    <p:extLst>
      <p:ext uri="{BB962C8B-B14F-4D97-AF65-F5344CB8AC3E}">
        <p14:creationId xmlns:p14="http://schemas.microsoft.com/office/powerpoint/2010/main" val="2542936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728F38-B529-CB49-AE8D-0C0ECDC60CB9}" type="datetimeFigureOut">
              <a:rPr lang="en-US" smtClean="0"/>
              <a:t>2/19/14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74832F-0DA6-B64B-BA20-85484A44EF07}" type="slidenum">
              <a:rPr lang="en-US" smtClean="0"/>
              <a:t>‹#›</a:t>
            </a:fld>
            <a:endParaRPr lang="en-US"/>
          </a:p>
        </p:txBody>
      </p:sp>
    </p:spTree>
    <p:extLst>
      <p:ext uri="{BB962C8B-B14F-4D97-AF65-F5344CB8AC3E}">
        <p14:creationId xmlns:p14="http://schemas.microsoft.com/office/powerpoint/2010/main" val="3612082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728F38-B529-CB49-AE8D-0C0ECDC60CB9}" type="datetimeFigureOut">
              <a:rPr lang="en-US" smtClean="0"/>
              <a:t>2/19/14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74832F-0DA6-B64B-BA20-85484A44EF07}" type="slidenum">
              <a:rPr lang="en-US" smtClean="0"/>
              <a:t>‹#›</a:t>
            </a:fld>
            <a:endParaRPr lang="en-US"/>
          </a:p>
        </p:txBody>
      </p:sp>
    </p:spTree>
    <p:extLst>
      <p:ext uri="{BB962C8B-B14F-4D97-AF65-F5344CB8AC3E}">
        <p14:creationId xmlns:p14="http://schemas.microsoft.com/office/powerpoint/2010/main" val="3708556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728F38-B529-CB49-AE8D-0C0ECDC60CB9}" type="datetimeFigureOut">
              <a:rPr lang="en-US" smtClean="0"/>
              <a:t>2/19/14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74832F-0DA6-B64B-BA20-85484A44EF07}" type="slidenum">
              <a:rPr lang="en-US" smtClean="0"/>
              <a:t>‹#›</a:t>
            </a:fld>
            <a:endParaRPr lang="en-US"/>
          </a:p>
        </p:txBody>
      </p:sp>
    </p:spTree>
    <p:extLst>
      <p:ext uri="{BB962C8B-B14F-4D97-AF65-F5344CB8AC3E}">
        <p14:creationId xmlns:p14="http://schemas.microsoft.com/office/powerpoint/2010/main" val="232562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728F38-B529-CB49-AE8D-0C0ECDC60CB9}" type="datetimeFigureOut">
              <a:rPr lang="en-US" smtClean="0"/>
              <a:t>2/19/14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74832F-0DA6-B64B-BA20-85484A44EF07}" type="slidenum">
              <a:rPr lang="en-US" smtClean="0"/>
              <a:t>‹#›</a:t>
            </a:fld>
            <a:endParaRPr lang="en-US"/>
          </a:p>
        </p:txBody>
      </p:sp>
    </p:spTree>
    <p:extLst>
      <p:ext uri="{BB962C8B-B14F-4D97-AF65-F5344CB8AC3E}">
        <p14:creationId xmlns:p14="http://schemas.microsoft.com/office/powerpoint/2010/main" val="4056061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28F38-B529-CB49-AE8D-0C0ECDC60CB9}" type="datetimeFigureOut">
              <a:rPr lang="en-US" smtClean="0"/>
              <a:t>2/19/14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74832F-0DA6-B64B-BA20-85484A44EF07}" type="slidenum">
              <a:rPr lang="en-US" smtClean="0"/>
              <a:t>‹#›</a:t>
            </a:fld>
            <a:endParaRPr lang="en-US"/>
          </a:p>
        </p:txBody>
      </p:sp>
    </p:spTree>
    <p:extLst>
      <p:ext uri="{BB962C8B-B14F-4D97-AF65-F5344CB8AC3E}">
        <p14:creationId xmlns:p14="http://schemas.microsoft.com/office/powerpoint/2010/main" val="3423963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728F38-B529-CB49-AE8D-0C0ECDC60CB9}" type="datetimeFigureOut">
              <a:rPr lang="en-US" smtClean="0"/>
              <a:t>2/19/14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74832F-0DA6-B64B-BA20-85484A44EF07}" type="slidenum">
              <a:rPr lang="en-US" smtClean="0"/>
              <a:t>‹#›</a:t>
            </a:fld>
            <a:endParaRPr lang="en-US"/>
          </a:p>
        </p:txBody>
      </p:sp>
    </p:spTree>
    <p:extLst>
      <p:ext uri="{BB962C8B-B14F-4D97-AF65-F5344CB8AC3E}">
        <p14:creationId xmlns:p14="http://schemas.microsoft.com/office/powerpoint/2010/main" val="2889697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728F38-B529-CB49-AE8D-0C0ECDC60CB9}" type="datetimeFigureOut">
              <a:rPr lang="en-US" smtClean="0"/>
              <a:t>2/19/14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74832F-0DA6-B64B-BA20-85484A44EF07}" type="slidenum">
              <a:rPr lang="en-US" smtClean="0"/>
              <a:t>‹#›</a:t>
            </a:fld>
            <a:endParaRPr lang="en-US"/>
          </a:p>
        </p:txBody>
      </p:sp>
    </p:spTree>
    <p:extLst>
      <p:ext uri="{BB962C8B-B14F-4D97-AF65-F5344CB8AC3E}">
        <p14:creationId xmlns:p14="http://schemas.microsoft.com/office/powerpoint/2010/main" val="15594911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28F38-B529-CB49-AE8D-0C0ECDC60CB9}" type="datetimeFigureOut">
              <a:rPr lang="en-US" smtClean="0"/>
              <a:t>2/19/14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74832F-0DA6-B64B-BA20-85484A44EF07}" type="slidenum">
              <a:rPr lang="en-US" smtClean="0"/>
              <a:t>‹#›</a:t>
            </a:fld>
            <a:endParaRPr lang="en-US"/>
          </a:p>
        </p:txBody>
      </p:sp>
    </p:spTree>
    <p:extLst>
      <p:ext uri="{BB962C8B-B14F-4D97-AF65-F5344CB8AC3E}">
        <p14:creationId xmlns:p14="http://schemas.microsoft.com/office/powerpoint/2010/main" val="230198290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Marketplace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5994041"/>
              </p:ext>
            </p:extLst>
          </p:nvPr>
        </p:nvGraphicFramePr>
        <p:xfrm>
          <a:off x="457200" y="2074008"/>
          <a:ext cx="8229600" cy="4112848"/>
        </p:xfrm>
        <a:graphic>
          <a:graphicData uri="http://schemas.openxmlformats.org/drawingml/2006/table">
            <a:tbl>
              <a:tblPr firstRow="1" bandRow="1">
                <a:tableStyleId>{2D5ABB26-0587-4C30-8999-92F81FD0307C}</a:tableStyleId>
              </a:tblPr>
              <a:tblGrid>
                <a:gridCol w="4114800"/>
                <a:gridCol w="4114800"/>
              </a:tblGrid>
              <a:tr h="729568">
                <a:tc>
                  <a:txBody>
                    <a:bodyPr/>
                    <a:lstStyle/>
                    <a:p>
                      <a:pPr algn="l">
                        <a:lnSpc>
                          <a:spcPct val="100000"/>
                        </a:lnSpc>
                      </a:pPr>
                      <a:r>
                        <a:rPr lang="en-US" sz="2400" dirty="0" smtClean="0"/>
                        <a:t>SunSaluter</a:t>
                      </a:r>
                      <a:endParaRPr lang="en-US" sz="2800" dirty="0"/>
                    </a:p>
                  </a:txBody>
                  <a:tcPr/>
                </a:tc>
                <a:tc>
                  <a:txBody>
                    <a:bodyPr/>
                    <a:lstStyle/>
                    <a:p>
                      <a:pPr algn="ctr"/>
                      <a:r>
                        <a:rPr lang="en-US" sz="2400" dirty="0" smtClean="0"/>
                        <a:t>Other Solar tracking companies</a:t>
                      </a:r>
                      <a:endParaRPr lang="en-US" sz="2400" dirty="0"/>
                    </a:p>
                  </a:txBody>
                  <a:tcPr/>
                </a:tc>
              </a:tr>
              <a:tr h="422687">
                <a:tc>
                  <a:txBody>
                    <a:bodyPr/>
                    <a:lstStyle/>
                    <a:p>
                      <a:pPr marL="457200" indent="-457200">
                        <a:buFont typeface="+mj-lt"/>
                        <a:buAutoNum type="arabicPeriod"/>
                      </a:pPr>
                      <a:r>
                        <a:rPr lang="en-US" sz="2000" dirty="0" smtClean="0"/>
                        <a:t>Physical mechanics</a:t>
                      </a:r>
                    </a:p>
                    <a:p>
                      <a:pPr marL="457200" indent="-457200">
                        <a:buFont typeface="+mj-lt"/>
                        <a:buAutoNum type="arabicPeriod"/>
                      </a:pPr>
                      <a:endParaRPr lang="en-US" sz="2000" dirty="0" smtClean="0"/>
                    </a:p>
                    <a:p>
                      <a:pPr marL="457200" indent="-457200">
                        <a:buFont typeface="+mj-lt"/>
                        <a:buAutoNum type="arabicPeriod"/>
                      </a:pPr>
                      <a:r>
                        <a:rPr lang="en-US" sz="2000" dirty="0" smtClean="0"/>
                        <a:t>Simplicity</a:t>
                      </a:r>
                    </a:p>
                    <a:p>
                      <a:pPr marL="457200" indent="-457200">
                        <a:buFont typeface="+mj-lt"/>
                        <a:buAutoNum type="arabicPeriod"/>
                      </a:pPr>
                      <a:endParaRPr lang="en-US" sz="2000" dirty="0" smtClean="0"/>
                    </a:p>
                    <a:p>
                      <a:pPr marL="457200" indent="-457200">
                        <a:buFont typeface="+mj-lt"/>
                        <a:buAutoNum type="arabicPeriod"/>
                      </a:pPr>
                      <a:r>
                        <a:rPr lang="en-US" sz="2000" dirty="0" smtClean="0"/>
                        <a:t>Easy</a:t>
                      </a:r>
                      <a:r>
                        <a:rPr lang="en-US" sz="2000" baseline="0" dirty="0" smtClean="0"/>
                        <a:t> to setup</a:t>
                      </a:r>
                    </a:p>
                    <a:p>
                      <a:pPr marL="457200" indent="-457200">
                        <a:buFont typeface="+mj-lt"/>
                        <a:buAutoNum type="arabicPeriod"/>
                      </a:pPr>
                      <a:endParaRPr lang="en-US" sz="2000" dirty="0" smtClean="0"/>
                    </a:p>
                    <a:p>
                      <a:pPr marL="457200" indent="-457200">
                        <a:buFont typeface="+mj-lt"/>
                        <a:buAutoNum type="arabicPeriod"/>
                      </a:pPr>
                      <a:r>
                        <a:rPr lang="en-US" sz="2000" dirty="0" smtClean="0"/>
                        <a:t>Easy</a:t>
                      </a:r>
                      <a:r>
                        <a:rPr lang="en-US" sz="2000" baseline="0" dirty="0" smtClean="0"/>
                        <a:t> to maintain</a:t>
                      </a:r>
                    </a:p>
                    <a:p>
                      <a:pPr marL="457200" indent="-457200">
                        <a:buFont typeface="+mj-lt"/>
                        <a:buAutoNum type="arabicPeriod"/>
                      </a:pPr>
                      <a:endParaRPr lang="en-US" sz="2000" baseline="0" dirty="0" smtClean="0"/>
                    </a:p>
                    <a:p>
                      <a:pPr marL="457200" indent="-457200">
                        <a:buFont typeface="+mj-lt"/>
                        <a:buAutoNum type="arabicPeriod"/>
                      </a:pPr>
                      <a:r>
                        <a:rPr lang="en-US" sz="2000" baseline="0" dirty="0" smtClean="0"/>
                        <a:t>Targets the developing world</a:t>
                      </a:r>
                      <a:endParaRPr lang="en-US" sz="2000" dirty="0" smtClean="0"/>
                    </a:p>
                    <a:p>
                      <a:pPr marL="285750" indent="-285750">
                        <a:buFont typeface="Arial"/>
                        <a:buChar char="•"/>
                      </a:pPr>
                      <a:endParaRPr lang="en-US" baseline="0" dirty="0" smtClean="0"/>
                    </a:p>
                    <a:p>
                      <a:pPr marL="285750" indent="-285750">
                        <a:buFont typeface="Arial"/>
                        <a:buChar char="•"/>
                      </a:pPr>
                      <a:endParaRPr lang="en-US" dirty="0"/>
                    </a:p>
                  </a:txBody>
                  <a:tcPr/>
                </a:tc>
                <a:tc>
                  <a:txBody>
                    <a:bodyPr/>
                    <a:lstStyle/>
                    <a:p>
                      <a:pPr marL="457200" indent="-457200">
                        <a:buFont typeface="+mj-lt"/>
                        <a:buAutoNum type="arabicPeriod"/>
                      </a:pPr>
                      <a:r>
                        <a:rPr lang="en-US" sz="2000" dirty="0" smtClean="0"/>
                        <a:t>Highly mechanized</a:t>
                      </a:r>
                    </a:p>
                    <a:p>
                      <a:pPr marL="457200" indent="-457200">
                        <a:buFont typeface="+mj-lt"/>
                        <a:buAutoNum type="arabicPeriod"/>
                      </a:pPr>
                      <a:endParaRPr lang="en-US" sz="2000" dirty="0" smtClean="0"/>
                    </a:p>
                    <a:p>
                      <a:pPr marL="457200" indent="-457200">
                        <a:buFont typeface="+mj-lt"/>
                        <a:buAutoNum type="arabicPeriod"/>
                      </a:pPr>
                      <a:r>
                        <a:rPr lang="en-US" sz="2000" baseline="0" dirty="0" smtClean="0"/>
                        <a:t>Computerized</a:t>
                      </a:r>
                    </a:p>
                    <a:p>
                      <a:pPr marL="457200" indent="-457200">
                        <a:buFont typeface="+mj-lt"/>
                        <a:buAutoNum type="arabicPeriod"/>
                      </a:pPr>
                      <a:endParaRPr lang="en-US" sz="2000" baseline="0" dirty="0" smtClean="0"/>
                    </a:p>
                    <a:p>
                      <a:pPr marL="457200" indent="-457200">
                        <a:buFont typeface="+mj-lt"/>
                        <a:buAutoNum type="arabicPeriod"/>
                      </a:pPr>
                      <a:r>
                        <a:rPr lang="en-US" sz="2000" baseline="0" dirty="0" smtClean="0"/>
                        <a:t>Costly</a:t>
                      </a:r>
                    </a:p>
                    <a:p>
                      <a:pPr marL="457200" indent="-457200">
                        <a:buFont typeface="+mj-lt"/>
                        <a:buAutoNum type="arabicPeriod"/>
                      </a:pPr>
                      <a:endParaRPr lang="en-US" sz="2000" baseline="0" dirty="0" smtClean="0"/>
                    </a:p>
                    <a:p>
                      <a:pPr marL="457200" indent="-457200">
                        <a:buFont typeface="+mj-lt"/>
                        <a:buAutoNum type="arabicPeriod"/>
                      </a:pPr>
                      <a:r>
                        <a:rPr lang="en-US" sz="2000" baseline="0" dirty="0" smtClean="0"/>
                        <a:t>Targets 1</a:t>
                      </a:r>
                      <a:r>
                        <a:rPr lang="en-US" sz="2000" baseline="30000" dirty="0" smtClean="0"/>
                        <a:t>st</a:t>
                      </a:r>
                      <a:r>
                        <a:rPr lang="en-US" sz="2000" baseline="0" dirty="0" smtClean="0"/>
                        <a:t> world countries</a:t>
                      </a:r>
                    </a:p>
                    <a:p>
                      <a:pPr marL="457200" indent="-457200">
                        <a:buFont typeface="+mj-lt"/>
                        <a:buAutoNum type="arabicPeriod"/>
                      </a:pPr>
                      <a:endParaRPr lang="en-US" sz="2000" baseline="0" dirty="0" smtClean="0"/>
                    </a:p>
                    <a:p>
                      <a:pPr marL="457200" indent="-457200">
                        <a:buFont typeface="+mj-lt"/>
                        <a:buAutoNum type="arabicPeriod"/>
                      </a:pPr>
                      <a:r>
                        <a:rPr lang="en-US" sz="2000" baseline="0" dirty="0" smtClean="0"/>
                        <a:t>Complex setup</a:t>
                      </a:r>
                      <a:endParaRPr lang="en-US" sz="2000" baseline="0" dirty="0" smtClean="0"/>
                    </a:p>
                  </a:txBody>
                  <a:tcPr/>
                </a:tc>
              </a:tr>
            </a:tbl>
          </a:graphicData>
        </a:graphic>
      </p:graphicFrame>
    </p:spTree>
    <p:extLst>
      <p:ext uri="{BB962C8B-B14F-4D97-AF65-F5344CB8AC3E}">
        <p14:creationId xmlns:p14="http://schemas.microsoft.com/office/powerpoint/2010/main" val="3707981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Models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2603961"/>
              </p:ext>
            </p:extLst>
          </p:nvPr>
        </p:nvGraphicFramePr>
        <p:xfrm>
          <a:off x="457200" y="1696647"/>
          <a:ext cx="8333598" cy="4224527"/>
        </p:xfrm>
        <a:graphic>
          <a:graphicData uri="http://schemas.openxmlformats.org/drawingml/2006/table">
            <a:tbl>
              <a:tblPr firstRow="1" bandRow="1">
                <a:tableStyleId>{08FB837D-C827-4EFA-A057-4D05807E0F7C}</a:tableStyleId>
              </a:tblPr>
              <a:tblGrid>
                <a:gridCol w="2777866"/>
                <a:gridCol w="2777866"/>
                <a:gridCol w="2777866"/>
              </a:tblGrid>
              <a:tr h="370840">
                <a:tc>
                  <a:txBody>
                    <a:bodyPr/>
                    <a:lstStyle/>
                    <a:p>
                      <a:pPr algn="ctr"/>
                      <a:r>
                        <a:rPr lang="en-US" sz="2400" dirty="0" smtClean="0"/>
                        <a:t>Assembly</a:t>
                      </a:r>
                      <a:r>
                        <a:rPr lang="en-US" sz="2400" baseline="0" dirty="0" smtClean="0"/>
                        <a:t> Model</a:t>
                      </a:r>
                      <a:endParaRPr lang="en-US" sz="2400" dirty="0"/>
                    </a:p>
                  </a:txBody>
                  <a:tcPr/>
                </a:tc>
                <a:tc>
                  <a:txBody>
                    <a:bodyPr/>
                    <a:lstStyle/>
                    <a:p>
                      <a:pPr algn="ctr"/>
                      <a:r>
                        <a:rPr lang="en-US" sz="2400" dirty="0" smtClean="0"/>
                        <a:t>Franchising Model</a:t>
                      </a:r>
                      <a:endParaRPr lang="en-US" sz="2400" dirty="0"/>
                    </a:p>
                  </a:txBody>
                  <a:tcPr/>
                </a:tc>
                <a:tc>
                  <a:txBody>
                    <a:bodyPr/>
                    <a:lstStyle/>
                    <a:p>
                      <a:pPr algn="ctr"/>
                      <a:r>
                        <a:rPr lang="en-US" sz="2400" dirty="0" smtClean="0"/>
                        <a:t>Licensing Model</a:t>
                      </a:r>
                      <a:endParaRPr lang="en-US" sz="2400" dirty="0"/>
                    </a:p>
                  </a:txBody>
                  <a:tcPr/>
                </a:tc>
              </a:tr>
              <a:tr h="370840">
                <a:tc>
                  <a:txBody>
                    <a:bodyPr/>
                    <a:lstStyle/>
                    <a:p>
                      <a:pPr marL="285750" indent="-285750">
                        <a:lnSpc>
                          <a:spcPct val="130000"/>
                        </a:lnSpc>
                        <a:buFont typeface="Arial"/>
                        <a:buChar char="•"/>
                      </a:pPr>
                      <a:endParaRPr lang="en-US" sz="2000" dirty="0" smtClean="0"/>
                    </a:p>
                    <a:p>
                      <a:pPr marL="285750" indent="-285750">
                        <a:lnSpc>
                          <a:spcPct val="130000"/>
                        </a:lnSpc>
                        <a:buFont typeface="Arial"/>
                        <a:buChar char="•"/>
                      </a:pPr>
                      <a:r>
                        <a:rPr lang="en-US" sz="1800" dirty="0" smtClean="0"/>
                        <a:t>High quality</a:t>
                      </a:r>
                      <a:r>
                        <a:rPr lang="en-US" sz="1800" baseline="0" dirty="0" smtClean="0"/>
                        <a:t> control</a:t>
                      </a:r>
                    </a:p>
                    <a:p>
                      <a:pPr marL="285750" indent="-285750">
                        <a:lnSpc>
                          <a:spcPct val="130000"/>
                        </a:lnSpc>
                        <a:buFont typeface="Arial"/>
                        <a:buChar char="•"/>
                      </a:pPr>
                      <a:endParaRPr lang="en-US" sz="1800" baseline="0" dirty="0" smtClean="0"/>
                    </a:p>
                    <a:p>
                      <a:pPr marL="285750" indent="-285750">
                        <a:lnSpc>
                          <a:spcPct val="130000"/>
                        </a:lnSpc>
                        <a:buFont typeface="Arial"/>
                        <a:buChar char="•"/>
                      </a:pPr>
                      <a:r>
                        <a:rPr lang="en-US" sz="1800" baseline="0" dirty="0" smtClean="0"/>
                        <a:t>Strong interactions with end-user</a:t>
                      </a:r>
                    </a:p>
                    <a:p>
                      <a:pPr marL="285750" indent="-285750">
                        <a:lnSpc>
                          <a:spcPct val="130000"/>
                        </a:lnSpc>
                        <a:buFont typeface="Arial"/>
                        <a:buChar char="•"/>
                      </a:pPr>
                      <a:endParaRPr lang="en-US" sz="1800" baseline="0" dirty="0" smtClean="0"/>
                    </a:p>
                    <a:p>
                      <a:pPr marL="285750" indent="-285750">
                        <a:lnSpc>
                          <a:spcPct val="130000"/>
                        </a:lnSpc>
                        <a:buFont typeface="Arial"/>
                        <a:buChar char="•"/>
                      </a:pPr>
                      <a:r>
                        <a:rPr lang="en-US" sz="1800" baseline="0" dirty="0" smtClean="0"/>
                        <a:t>Better understanding of locals</a:t>
                      </a:r>
                    </a:p>
                    <a:p>
                      <a:pPr marL="285750" indent="-285750">
                        <a:buFont typeface="Arial"/>
                        <a:buChar char="•"/>
                      </a:pPr>
                      <a:endParaRPr lang="en-US" dirty="0"/>
                    </a:p>
                  </a:txBody>
                  <a:tcPr/>
                </a:tc>
                <a:tc>
                  <a:txBody>
                    <a:bodyPr/>
                    <a:lstStyle/>
                    <a:p>
                      <a:pPr marL="0" indent="0">
                        <a:buFont typeface="Arial"/>
                        <a:buNone/>
                      </a:pPr>
                      <a:endParaRPr lang="en-US" dirty="0" smtClean="0"/>
                    </a:p>
                    <a:p>
                      <a:pPr marL="285750" indent="-285750">
                        <a:lnSpc>
                          <a:spcPct val="130000"/>
                        </a:lnSpc>
                        <a:buFont typeface="Arial"/>
                        <a:buChar char="•"/>
                      </a:pPr>
                      <a:r>
                        <a:rPr lang="en-US" sz="1800" dirty="0" smtClean="0"/>
                        <a:t>Sell “SunSaluter business in a box” to local entrepreneurs</a:t>
                      </a:r>
                    </a:p>
                    <a:p>
                      <a:pPr marL="285750" indent="-285750">
                        <a:lnSpc>
                          <a:spcPct val="130000"/>
                        </a:lnSpc>
                        <a:buFont typeface="Arial"/>
                        <a:buChar char="•"/>
                      </a:pPr>
                      <a:endParaRPr lang="en-US" sz="1800" dirty="0" smtClean="0"/>
                    </a:p>
                    <a:p>
                      <a:pPr marL="285750" indent="-285750">
                        <a:lnSpc>
                          <a:spcPct val="130000"/>
                        </a:lnSpc>
                        <a:buFont typeface="Arial"/>
                        <a:buChar char="•"/>
                      </a:pPr>
                      <a:r>
                        <a:rPr lang="en-US" sz="1800" dirty="0" smtClean="0"/>
                        <a:t>SunSaluter</a:t>
                      </a:r>
                      <a:r>
                        <a:rPr lang="en-US" sz="1800" baseline="0" dirty="0" smtClean="0"/>
                        <a:t> takes a percentage of revenues</a:t>
                      </a:r>
                    </a:p>
                    <a:p>
                      <a:pPr marL="285750" indent="-285750">
                        <a:lnSpc>
                          <a:spcPct val="130000"/>
                        </a:lnSpc>
                        <a:buFont typeface="Arial"/>
                        <a:buChar char="•"/>
                      </a:pPr>
                      <a:endParaRPr lang="en-US" sz="1800" baseline="0" dirty="0" smtClean="0"/>
                    </a:p>
                    <a:p>
                      <a:pPr marL="285750" indent="-285750">
                        <a:lnSpc>
                          <a:spcPct val="130000"/>
                        </a:lnSpc>
                        <a:buFont typeface="Arial"/>
                        <a:buChar char="•"/>
                      </a:pPr>
                      <a:r>
                        <a:rPr lang="en-US" sz="1800" dirty="0" smtClean="0"/>
                        <a:t>High level of control</a:t>
                      </a:r>
                    </a:p>
                    <a:p>
                      <a:pPr marL="285750" indent="-285750">
                        <a:buFont typeface="Arial"/>
                        <a:buChar char="•"/>
                      </a:pPr>
                      <a:endParaRPr lang="en-US" dirty="0" smtClean="0"/>
                    </a:p>
                    <a:p>
                      <a:pPr marL="285750" indent="-285750">
                        <a:buFont typeface="Arial"/>
                        <a:buChar char="•"/>
                      </a:pPr>
                      <a:endParaRPr lang="en-US" dirty="0"/>
                    </a:p>
                  </a:txBody>
                  <a:tcPr/>
                </a:tc>
                <a:tc>
                  <a:txBody>
                    <a:bodyPr/>
                    <a:lstStyle/>
                    <a:p>
                      <a:pPr marL="285750" indent="-285750">
                        <a:lnSpc>
                          <a:spcPct val="130000"/>
                        </a:lnSpc>
                        <a:buFont typeface="Arial"/>
                        <a:buChar char="•"/>
                      </a:pPr>
                      <a:endParaRPr lang="en-US" sz="1800" dirty="0" smtClean="0"/>
                    </a:p>
                    <a:p>
                      <a:pPr marL="285750" indent="-285750">
                        <a:lnSpc>
                          <a:spcPct val="130000"/>
                        </a:lnSpc>
                        <a:buFont typeface="Arial"/>
                        <a:buChar char="•"/>
                      </a:pPr>
                      <a:r>
                        <a:rPr lang="en-US" sz="1800" dirty="0" smtClean="0"/>
                        <a:t>Annual</a:t>
                      </a:r>
                      <a:r>
                        <a:rPr lang="en-US" sz="1800" baseline="0" dirty="0" smtClean="0"/>
                        <a:t> recurring revenue from license renewals</a:t>
                      </a:r>
                    </a:p>
                    <a:p>
                      <a:pPr marL="285750" indent="-285750">
                        <a:lnSpc>
                          <a:spcPct val="130000"/>
                        </a:lnSpc>
                        <a:buFont typeface="Arial"/>
                        <a:buChar char="•"/>
                      </a:pPr>
                      <a:endParaRPr lang="en-US" sz="1800" baseline="0" dirty="0" smtClean="0"/>
                    </a:p>
                    <a:p>
                      <a:pPr marL="285750" indent="-285750">
                        <a:lnSpc>
                          <a:spcPct val="130000"/>
                        </a:lnSpc>
                        <a:buFont typeface="Arial"/>
                        <a:buChar char="•"/>
                      </a:pPr>
                      <a:r>
                        <a:rPr lang="en-US" sz="1800" baseline="0" dirty="0" smtClean="0"/>
                        <a:t>Low level of control</a:t>
                      </a:r>
                    </a:p>
                    <a:p>
                      <a:pPr marL="285750" indent="-285750">
                        <a:lnSpc>
                          <a:spcPct val="130000"/>
                        </a:lnSpc>
                        <a:buFont typeface="Arial"/>
                        <a:buChar char="•"/>
                      </a:pPr>
                      <a:endParaRPr lang="en-US" sz="1800" baseline="0" dirty="0" smtClean="0"/>
                    </a:p>
                    <a:p>
                      <a:pPr marL="285750" indent="-285750">
                        <a:lnSpc>
                          <a:spcPct val="130000"/>
                        </a:lnSpc>
                        <a:buFont typeface="Arial"/>
                        <a:buChar char="•"/>
                      </a:pPr>
                      <a:r>
                        <a:rPr lang="en-US" sz="1800" baseline="0" dirty="0" smtClean="0"/>
                        <a:t>Low concern with brand</a:t>
                      </a:r>
                      <a:endParaRPr lang="en-US" sz="1800" dirty="0"/>
                    </a:p>
                  </a:txBody>
                  <a:tcPr/>
                </a:tc>
              </a:tr>
            </a:tbl>
          </a:graphicData>
        </a:graphic>
      </p:graphicFrame>
    </p:spTree>
    <p:extLst>
      <p:ext uri="{BB962C8B-B14F-4D97-AF65-F5344CB8AC3E}">
        <p14:creationId xmlns:p14="http://schemas.microsoft.com/office/powerpoint/2010/main" val="2450719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Business Model</a:t>
            </a:r>
            <a:endParaRPr lang="en-US" dirty="0"/>
          </a:p>
        </p:txBody>
      </p:sp>
      <p:sp>
        <p:nvSpPr>
          <p:cNvPr id="3" name="Content Placeholder 2"/>
          <p:cNvSpPr>
            <a:spLocks noGrp="1"/>
          </p:cNvSpPr>
          <p:nvPr>
            <p:ph idx="1"/>
          </p:nvPr>
        </p:nvSpPr>
        <p:spPr>
          <a:xfrm>
            <a:off x="457200" y="1785696"/>
            <a:ext cx="8229600" cy="4525963"/>
          </a:xfrm>
        </p:spPr>
        <p:txBody>
          <a:bodyPr/>
          <a:lstStyle/>
          <a:p>
            <a:pPr marL="457200" indent="-457200">
              <a:lnSpc>
                <a:spcPct val="130000"/>
              </a:lnSpc>
              <a:buFont typeface="+mj-lt"/>
              <a:buAutoNum type="arabicPeriod"/>
            </a:pPr>
            <a:r>
              <a:rPr lang="en-US" sz="2400" dirty="0" smtClean="0"/>
              <a:t>Create a joint venture with solar manufacturer, already in business in target area.</a:t>
            </a:r>
          </a:p>
          <a:p>
            <a:pPr marL="457200" indent="-457200">
              <a:lnSpc>
                <a:spcPct val="130000"/>
              </a:lnSpc>
              <a:buFont typeface="+mj-lt"/>
              <a:buAutoNum type="arabicPeriod"/>
            </a:pPr>
            <a:endParaRPr lang="en-US" sz="2400" dirty="0" smtClean="0"/>
          </a:p>
          <a:p>
            <a:pPr marL="457200" indent="-457200">
              <a:lnSpc>
                <a:spcPct val="130000"/>
              </a:lnSpc>
              <a:buFont typeface="+mj-lt"/>
              <a:buAutoNum type="arabicPeriod"/>
            </a:pPr>
            <a:r>
              <a:rPr lang="en-US" sz="2400" dirty="0" smtClean="0"/>
              <a:t>Initial </a:t>
            </a:r>
            <a:r>
              <a:rPr lang="en-US" sz="2400" dirty="0"/>
              <a:t>f</a:t>
            </a:r>
            <a:r>
              <a:rPr lang="en-US" sz="2400" dirty="0" smtClean="0"/>
              <a:t>unding by doing pilot projects for market testing and create customer demand.  </a:t>
            </a:r>
            <a:r>
              <a:rPr lang="en-US" sz="2400" dirty="0" smtClean="0">
                <a:solidFill>
                  <a:schemeClr val="accent5">
                    <a:lumMod val="75000"/>
                  </a:schemeClr>
                </a:solidFill>
              </a:rPr>
              <a:t>(Assembly Model)</a:t>
            </a:r>
          </a:p>
          <a:p>
            <a:pPr marL="457200" indent="-457200">
              <a:lnSpc>
                <a:spcPct val="130000"/>
              </a:lnSpc>
              <a:buFont typeface="+mj-lt"/>
              <a:buAutoNum type="arabicPeriod"/>
            </a:pPr>
            <a:endParaRPr lang="en-US" sz="2400" dirty="0" smtClean="0"/>
          </a:p>
          <a:p>
            <a:pPr marL="457200" indent="-457200">
              <a:lnSpc>
                <a:spcPct val="130000"/>
              </a:lnSpc>
              <a:buFont typeface="+mj-lt"/>
              <a:buAutoNum type="arabicPeriod"/>
            </a:pPr>
            <a:r>
              <a:rPr lang="en-US" sz="2400" dirty="0" smtClean="0"/>
              <a:t>Eventually manufacturer’s will maintain operations while giving SunSaluter a small royalty fee. </a:t>
            </a:r>
            <a:r>
              <a:rPr lang="en-US" sz="2400" dirty="0" smtClean="0">
                <a:solidFill>
                  <a:srgbClr val="31859C"/>
                </a:solidFill>
              </a:rPr>
              <a:t>(Franchising Model)</a:t>
            </a:r>
            <a:endParaRPr lang="en-US" sz="2400" dirty="0">
              <a:solidFill>
                <a:srgbClr val="31859C"/>
              </a:solidFill>
            </a:endParaRPr>
          </a:p>
        </p:txBody>
      </p:sp>
    </p:spTree>
    <p:extLst>
      <p:ext uri="{BB962C8B-B14F-4D97-AF65-F5344CB8AC3E}">
        <p14:creationId xmlns:p14="http://schemas.microsoft.com/office/powerpoint/2010/main" val="2915970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a:t>
            </a:r>
            <a:endParaRPr lang="en-US" dirty="0"/>
          </a:p>
        </p:txBody>
      </p:sp>
      <p:sp>
        <p:nvSpPr>
          <p:cNvPr id="3" name="Content Placeholder 2"/>
          <p:cNvSpPr>
            <a:spLocks noGrp="1"/>
          </p:cNvSpPr>
          <p:nvPr>
            <p:ph idx="1"/>
          </p:nvPr>
        </p:nvSpPr>
        <p:spPr/>
        <p:txBody>
          <a:bodyPr>
            <a:normAutofit/>
          </a:bodyPr>
          <a:lstStyle/>
          <a:p>
            <a:pPr>
              <a:lnSpc>
                <a:spcPct val="130000"/>
              </a:lnSpc>
            </a:pPr>
            <a:r>
              <a:rPr lang="en-US" sz="2400" dirty="0" smtClean="0"/>
              <a:t>Two year goal : Expand the SunSaluter solution to </a:t>
            </a:r>
            <a:r>
              <a:rPr lang="en-US" sz="2400" u="sng" dirty="0" smtClean="0"/>
              <a:t>India</a:t>
            </a:r>
            <a:r>
              <a:rPr lang="en-US" sz="2400" dirty="0" smtClean="0"/>
              <a:t>.</a:t>
            </a:r>
          </a:p>
          <a:p>
            <a:pPr>
              <a:lnSpc>
                <a:spcPct val="130000"/>
              </a:lnSpc>
            </a:pPr>
            <a:endParaRPr lang="en-US" sz="2400" dirty="0" smtClean="0"/>
          </a:p>
          <a:p>
            <a:pPr>
              <a:lnSpc>
                <a:spcPct val="130000"/>
              </a:lnSpc>
            </a:pPr>
            <a:r>
              <a:rPr lang="en-US" sz="2400" dirty="0" smtClean="0"/>
              <a:t>Currently working with</a:t>
            </a:r>
          </a:p>
          <a:p>
            <a:pPr lvl="1">
              <a:lnSpc>
                <a:spcPct val="130000"/>
              </a:lnSpc>
              <a:buFont typeface="Wingdings" charset="2"/>
              <a:buChar char="Ø"/>
            </a:pPr>
            <a:r>
              <a:rPr lang="en-US" sz="2400" dirty="0" smtClean="0"/>
              <a:t> </a:t>
            </a:r>
            <a:r>
              <a:rPr lang="en-US" sz="2400" u="sng" dirty="0" smtClean="0"/>
              <a:t>Hatfield Engineers</a:t>
            </a:r>
            <a:r>
              <a:rPr lang="en-US" sz="2400" dirty="0" smtClean="0"/>
              <a:t>: Technical expertise to manufacture</a:t>
            </a:r>
          </a:p>
          <a:p>
            <a:pPr lvl="1">
              <a:lnSpc>
                <a:spcPct val="130000"/>
              </a:lnSpc>
              <a:buFont typeface="Wingdings" charset="2"/>
              <a:buChar char="Ø"/>
            </a:pPr>
            <a:r>
              <a:rPr lang="en-US" sz="2400" dirty="0" smtClean="0"/>
              <a:t> </a:t>
            </a:r>
            <a:r>
              <a:rPr lang="en-US" sz="2400" u="sng" dirty="0" smtClean="0"/>
              <a:t>Frontier Markets</a:t>
            </a:r>
            <a:r>
              <a:rPr lang="en-US" sz="2400" dirty="0" smtClean="0"/>
              <a:t>: Experience with target customers to execute their market plan.</a:t>
            </a:r>
            <a:endParaRPr lang="en-US" sz="2400" dirty="0"/>
          </a:p>
        </p:txBody>
      </p:sp>
    </p:spTree>
    <p:extLst>
      <p:ext uri="{BB962C8B-B14F-4D97-AF65-F5344CB8AC3E}">
        <p14:creationId xmlns:p14="http://schemas.microsoft.com/office/powerpoint/2010/main" val="3540182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372</TotalTime>
  <Words>262</Words>
  <Application>Microsoft Macintosh PowerPoint</Application>
  <PresentationFormat>On-screen Show (4:3)</PresentationFormat>
  <Paragraphs>59</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Marketplace</vt:lpstr>
      <vt:lpstr>Business Models</vt:lpstr>
      <vt:lpstr>Current Business Model</vt:lpstr>
      <vt:lpstr>Scaling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 Patel</dc:creator>
  <cp:lastModifiedBy>Sunny Patel</cp:lastModifiedBy>
  <cp:revision>9</cp:revision>
  <dcterms:created xsi:type="dcterms:W3CDTF">2014-02-19T17:24:00Z</dcterms:created>
  <dcterms:modified xsi:type="dcterms:W3CDTF">2014-02-19T23:36:49Z</dcterms:modified>
</cp:coreProperties>
</file>