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
  </p:notesMasterIdLst>
  <p:sldIdLst>
    <p:sldId id="277" r:id="rId2"/>
    <p:sldId id="258" r:id="rId3"/>
    <p:sldId id="278" r:id="rId4"/>
    <p:sldId id="260" r:id="rId5"/>
    <p:sldId id="27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258"/>
          </p14:sldIdLst>
        </p14:section>
        <p14:section name="Author Your Presentation" id="{16378913-E5ED-4281-BAF5-F1F938CB0BED}">
          <p14:sldIdLst>
            <p14:sldId id="278"/>
            <p14:sldId id="260"/>
          </p14:sldIdLst>
        </p14:section>
        <p14:section name="What's Your Message?" id="{3DAC647D-1BDE-4B25-A7F1-4DBC272CFF2F}">
          <p14:sldIdLst>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2655" autoAdjust="0"/>
  </p:normalViewPr>
  <p:slideViewPr>
    <p:cSldViewPr>
      <p:cViewPr varScale="1">
        <p:scale>
          <a:sx n="82" d="100"/>
          <a:sy n="82" d="100"/>
        </p:scale>
        <p:origin x="-1920" y="-96"/>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3/12/14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264173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demonstrates the new capabilities of PowerPoint and it is best viewed in Slide Show. These slides are designed to give you great ideas for the presentations you’ll create in PowerPoint 2011!</a:t>
            </a:r>
          </a:p>
          <a:p>
            <a:endParaRPr lang="en-US" dirty="0" smtClean="0"/>
          </a:p>
          <a:p>
            <a:r>
              <a:rPr lang="en-US" sz="1200" kern="1200" dirty="0" smtClean="0">
                <a:solidFill>
                  <a:schemeClr val="tx1"/>
                </a:solidFill>
                <a:effectLst/>
                <a:latin typeface="+mn-lt"/>
                <a:ea typeface="+mn-ea"/>
                <a:cs typeface="+mn-cs"/>
              </a:rPr>
              <a:t>For more sample templates, click the File menu, and then click New From Template.  Under Templates, click Presentations.</a:t>
            </a:r>
            <a:endParaRPr lang="en-US" dirty="0" smtClean="0"/>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3/12/14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xmlns:p14="http://schemas.microsoft.com/office/powerpoint/2010/mai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3/12/14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3/12/14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3/12/14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3/12/14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3/12/14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3/12/14</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3/12/14</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3/12/14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3/12/14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3/12/14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3/12/14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3/12/14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3/12/14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4.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1" Type="http://schemas.openxmlformats.org/officeDocument/2006/relationships/tags" Target="../tags/tag2.xml"/><Relationship Id="rId2"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dirty="0" smtClean="0"/>
              <a:t>Sunny Patel</a:t>
            </a:r>
            <a:endParaRPr lang="en-US" dirty="0" smtClean="0"/>
          </a:p>
        </p:txBody>
      </p:sp>
      <p:sp>
        <p:nvSpPr>
          <p:cNvPr id="5" name="Title 4"/>
          <p:cNvSpPr>
            <a:spLocks noGrp="1"/>
          </p:cNvSpPr>
          <p:nvPr>
            <p:ph type="title"/>
          </p:nvPr>
        </p:nvSpPr>
        <p:spPr>
          <a:xfrm>
            <a:off x="228600" y="3048000"/>
            <a:ext cx="7239000" cy="1828800"/>
          </a:xfrm>
        </p:spPr>
        <p:txBody>
          <a:bodyPr>
            <a:normAutofit/>
          </a:bodyPr>
          <a:lstStyle/>
          <a:p>
            <a:pPr algn="l"/>
            <a:r>
              <a:rPr lang="en-US" sz="2400" b="0" dirty="0">
                <a:solidFill>
                  <a:srgbClr val="7BCF27"/>
                </a:solidFill>
                <a:latin typeface="Calibri" pitchFamily="34" charset="0"/>
              </a:rPr>
              <a:t>introducing</a:t>
            </a:r>
            <a:r>
              <a:rPr lang="en-US" sz="2400" b="0" dirty="0">
                <a:solidFill>
                  <a:srgbClr val="262626"/>
                </a:solidFill>
              </a:rPr>
              <a:t/>
            </a:r>
            <a:br>
              <a:rPr lang="en-US" sz="2400" b="0" dirty="0">
                <a:solidFill>
                  <a:srgbClr val="262626"/>
                </a:solidFill>
              </a:rPr>
            </a:br>
            <a:r>
              <a:rPr lang="en-US" sz="5600" b="0" dirty="0" smtClean="0">
                <a:solidFill>
                  <a:prstClr val="white"/>
                </a:solidFill>
              </a:rPr>
              <a:t>DRUGIEE</a:t>
            </a:r>
            <a:endParaRPr lang="en-US" sz="56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dirty="0" smtClean="0">
                <a:solidFill>
                  <a:schemeClr val="tx1">
                    <a:lumMod val="85000"/>
                    <a:lumOff val="15000"/>
                  </a:schemeClr>
                </a:solidFill>
                <a:latin typeface="+mj-lt"/>
              </a:rPr>
              <a:t>Purpose</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127978"/>
            <a:ext cx="7973935" cy="400110"/>
          </a:xfrm>
          <a:prstGeom prst="rect">
            <a:avLst/>
          </a:prstGeom>
          <a:noFill/>
        </p:spPr>
        <p:txBody>
          <a:bodyPr wrap="none" rtlCol="0">
            <a:normAutofit/>
          </a:bodyPr>
          <a:lstStyle/>
          <a:p>
            <a:pPr algn="r"/>
            <a:endParaRPr lang="en-US" sz="20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grpSp>
        <p:nvGrpSpPr>
          <p:cNvPr id="26" name="Group 25"/>
          <p:cNvGrpSpPr/>
          <p:nvPr/>
        </p:nvGrpSpPr>
        <p:grpSpPr>
          <a:xfrm>
            <a:off x="762000" y="1557456"/>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3" name="TextBox 12"/>
            <p:cNvSpPr txBox="1"/>
            <p:nvPr/>
          </p:nvSpPr>
          <p:spPr>
            <a:xfrm>
              <a:off x="823416" y="2514600"/>
              <a:ext cx="1931160" cy="1219200"/>
            </a:xfrm>
            <a:prstGeom prst="rect">
              <a:avLst/>
            </a:prstGeom>
            <a:noFill/>
          </p:spPr>
          <p:txBody>
            <a:bodyPr wrap="square" rtlCol="0">
              <a:normAutofit lnSpcReduction="10000"/>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Provide quick access to drug information</a:t>
              </a:r>
              <a:endParaRPr lang="en-US" sz="2400" b="1" dirty="0">
                <a:solidFill>
                  <a:schemeClr val="bg1"/>
                </a:solidFill>
                <a:effectLst>
                  <a:outerShdw blurRad="50800" dist="25400" dir="5400000" algn="t" rotWithShape="0">
                    <a:prstClr val="black">
                      <a:alpha val="15000"/>
                    </a:prstClr>
                  </a:outerShdw>
                </a:effectLst>
              </a:endParaRPr>
            </a:p>
          </p:txBody>
        </p:sp>
      </p:grpSp>
      <p:grpSp>
        <p:nvGrpSpPr>
          <p:cNvPr id="23" name="Group 22"/>
          <p:cNvGrpSpPr/>
          <p:nvPr/>
        </p:nvGrpSpPr>
        <p:grpSpPr>
          <a:xfrm>
            <a:off x="3543300" y="1591943"/>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16" name="TextBox 15"/>
            <p:cNvSpPr txBox="1"/>
            <p:nvPr/>
          </p:nvSpPr>
          <p:spPr>
            <a:xfrm>
              <a:off x="3601872" y="2701385"/>
              <a:ext cx="1931160" cy="110861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Quickly find drug interactions</a:t>
              </a:r>
              <a:endParaRPr lang="en-US" sz="2300" b="1" dirty="0">
                <a:solidFill>
                  <a:schemeClr val="bg1"/>
                </a:solidFill>
                <a:effectLst>
                  <a:outerShdw blurRad="50800" dist="25400" dir="5400000" algn="t" rotWithShape="0">
                    <a:prstClr val="black">
                      <a:alpha val="15000"/>
                    </a:prstClr>
                  </a:outerShdw>
                </a:effectLst>
              </a:endParaRP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4" name="Group 23"/>
          <p:cNvGrpSpPr/>
          <p:nvPr/>
        </p:nvGrpSpPr>
        <p:grpSpPr>
          <a:xfrm>
            <a:off x="6324600" y="1587511"/>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18" name="TextBox 17"/>
            <p:cNvSpPr txBox="1"/>
            <p:nvPr/>
          </p:nvSpPr>
          <p:spPr>
            <a:xfrm>
              <a:off x="6411810" y="2674651"/>
              <a:ext cx="1931160" cy="982949"/>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Reduce clinical errors</a:t>
              </a:r>
              <a:endParaRPr lang="en-US" sz="2300" b="1" dirty="0">
                <a:solidFill>
                  <a:schemeClr val="bg1"/>
                </a:solidFill>
                <a:effectLst>
                  <a:outerShdw blurRad="50800" dist="25400" dir="5400000" algn="t" rotWithShape="0">
                    <a:prstClr val="black">
                      <a:alpha val="15000"/>
                    </a:prstClr>
                  </a:outerShdw>
                </a:effectLst>
              </a:endParaRP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Design and organize</a:t>
            </a:r>
            <a:endParaRPr lang="en-US" sz="1700" b="1" dirty="0">
              <a:solidFill>
                <a:prstClr val="black">
                  <a:lumMod val="75000"/>
                  <a:lumOff val="25000"/>
                </a:prstClr>
              </a:solidFill>
            </a:endParaRPr>
          </a:p>
        </p:txBody>
      </p:sp>
      <p:pic>
        <p:nvPicPr>
          <p:cNvPr id="7" name="Picture 6" descr="Screen Shot 2014-03-12 at 3.33.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45380"/>
            <a:ext cx="9144000" cy="5048144"/>
          </a:xfrm>
          <a:prstGeom prst="rect">
            <a:avLst/>
          </a:prstGeom>
        </p:spPr>
      </p:pic>
      <p:sp>
        <p:nvSpPr>
          <p:cNvPr id="9" name="Title 8"/>
          <p:cNvSpPr>
            <a:spLocks noGrp="1"/>
          </p:cNvSpPr>
          <p:nvPr>
            <p:ph type="title"/>
          </p:nvPr>
        </p:nvSpPr>
        <p:spPr>
          <a:xfrm>
            <a:off x="436180" y="76200"/>
            <a:ext cx="8403020" cy="685800"/>
          </a:xfrm>
        </p:spPr>
        <p:txBody>
          <a:bodyPr/>
          <a:lstStyle/>
          <a:p>
            <a:pPr lvl="0">
              <a:spcBef>
                <a:spcPts val="0"/>
              </a:spcBef>
            </a:pPr>
            <a:r>
              <a:rPr lang="en-US" sz="2800" b="1" dirty="0">
                <a:solidFill>
                  <a:prstClr val="black">
                    <a:lumMod val="85000"/>
                    <a:lumOff val="15000"/>
                  </a:prstClr>
                </a:solidFill>
                <a:latin typeface="+mn-lt"/>
                <a:ea typeface="+mn-ea"/>
                <a:cs typeface="+mn-cs"/>
              </a:rPr>
              <a:t>Getting </a:t>
            </a:r>
            <a:r>
              <a:rPr lang="en-US" sz="2800" b="1" dirty="0" smtClean="0">
                <a:solidFill>
                  <a:prstClr val="black">
                    <a:lumMod val="85000"/>
                    <a:lumOff val="15000"/>
                  </a:prstClr>
                </a:solidFill>
                <a:latin typeface="+mn-lt"/>
                <a:ea typeface="+mn-ea"/>
                <a:cs typeface="+mn-cs"/>
              </a:rPr>
              <a:t>Started</a:t>
            </a:r>
            <a:r>
              <a:rPr lang="en-US" sz="2800" dirty="0" smtClean="0">
                <a:solidFill>
                  <a:prstClr val="black"/>
                </a:solidFill>
                <a:latin typeface="+mn-lt"/>
                <a:ea typeface="+mn-ea"/>
                <a:cs typeface="+mn-cs"/>
              </a:rPr>
              <a:t> </a:t>
            </a:r>
            <a:r>
              <a:rPr lang="en-US" sz="2800" dirty="0" smtClean="0">
                <a:solidFill>
                  <a:prstClr val="black">
                    <a:lumMod val="50000"/>
                    <a:lumOff val="50000"/>
                  </a:prstClr>
                </a:solidFill>
                <a:latin typeface="+mn-lt"/>
                <a:ea typeface="+mn-ea"/>
                <a:cs typeface="+mn-cs"/>
              </a:rPr>
              <a:t>: loading patients</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spcBef>
                <a:spcPts val="0"/>
              </a:spcBef>
            </a:pPr>
            <a:r>
              <a:rPr lang="en-US" sz="2800" b="1" dirty="0" smtClean="0">
                <a:solidFill>
                  <a:prstClr val="black">
                    <a:lumMod val="85000"/>
                    <a:lumOff val="15000"/>
                  </a:prstClr>
                </a:solidFill>
                <a:latin typeface="+mn-lt"/>
                <a:ea typeface="+mn-ea"/>
                <a:cs typeface="+mn-cs"/>
              </a:rPr>
              <a:t>SEARCHING </a:t>
            </a:r>
            <a:r>
              <a:rPr lang="en-US" sz="2800" dirty="0" smtClean="0">
                <a:solidFill>
                  <a:prstClr val="black">
                    <a:lumMod val="50000"/>
                    <a:lumOff val="50000"/>
                  </a:prstClr>
                </a:solidFill>
                <a:latin typeface="+mn-lt"/>
                <a:ea typeface="+mn-ea"/>
                <a:cs typeface="+mn-cs"/>
              </a:rPr>
              <a:t>FOR DRUGS</a:t>
            </a:r>
            <a:endParaRPr lang="en-US" dirty="0">
              <a:latin typeface="+mn-lt"/>
            </a:endParaRPr>
          </a:p>
        </p:txBody>
      </p:sp>
      <p:pic>
        <p:nvPicPr>
          <p:cNvPr id="3" name="Picture 2" descr="Screen Shot 2014-03-12 at 3.38.0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12188"/>
            <a:ext cx="8991600" cy="57696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3"/>
          <p:cNvSpPr txBox="1">
            <a:spLocks/>
          </p:cNvSpPr>
          <p:nvPr/>
        </p:nvSpPr>
        <p:spPr>
          <a:xfrm>
            <a:off x="228600" y="3703704"/>
            <a:ext cx="7315200" cy="1325496"/>
          </a:xfrm>
          <a:prstGeom prst="rect">
            <a:avLst/>
          </a:prstGeom>
          <a:noFill/>
          <a:ln>
            <a:noFill/>
          </a:ln>
        </p:spPr>
        <p:txBody>
          <a:bodyPr vert="horz" lIns="91440" tIns="45720" rIns="91440" bIns="45720" rtlCol="0" anchor="ctr">
            <a:normAutofit fontScale="85000" lnSpcReduction="10000"/>
            <a:scene3d>
              <a:camera prst="orthographicFront"/>
              <a:lightRig rig="soft" dir="t">
                <a:rot lat="0" lon="0" rev="17220000"/>
              </a:lightRig>
            </a:scene3d>
            <a:sp3d prstMaterial="softEdge"/>
          </a:bodyPr>
          <a:lstStyle/>
          <a:p>
            <a:pPr>
              <a:lnSpc>
                <a:spcPct val="87000"/>
              </a:lnSpc>
              <a:spcBef>
                <a:spcPct val="0"/>
              </a:spcBef>
              <a:defRPr/>
            </a:pPr>
            <a:r>
              <a:rPr lang="en-US" sz="4400" dirty="0" smtClean="0">
                <a:solidFill>
                  <a:srgbClr val="92D050"/>
                </a:solidFill>
              </a:rPr>
              <a:t/>
            </a:r>
            <a:br>
              <a:rPr lang="en-US" sz="4400" dirty="0" smtClean="0">
                <a:solidFill>
                  <a:srgbClr val="92D050"/>
                </a:solidFill>
              </a:rPr>
            </a:br>
            <a:r>
              <a:rPr lang="en-US" sz="5600" b="1" dirty="0" smtClean="0">
                <a:solidFill>
                  <a:srgbClr val="92D050"/>
                </a:solidFill>
                <a:latin typeface="Arial" pitchFamily="34" charset="0"/>
                <a:cs typeface="Arial" pitchFamily="34" charset="0"/>
              </a:rPr>
              <a:t>What’s Your Message?</a:t>
            </a:r>
            <a:endParaRPr lang="en-US" sz="5600" b="1" dirty="0">
              <a:solidFill>
                <a:srgbClr val="92D050"/>
              </a:solidFill>
              <a:latin typeface="Arial" pitchFamily="34" charset="0"/>
              <a:cs typeface="Arial" pitchFamily="34" charset="0"/>
            </a:endParaRPr>
          </a:p>
        </p:txBody>
      </p:sp>
      <p:pic>
        <p:nvPicPr>
          <p:cNvPr id="7" name="Picture 6"/>
          <p:cNvPicPr>
            <a:picLocks noChangeAspect="1"/>
          </p:cNvPicPr>
          <p:nvPr/>
        </p:nvPicPr>
        <p:blipFill>
          <a:blip r:embed="rId4"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5" cstate="print"/>
          <a:stretch>
            <a:fillRect/>
          </a:stretch>
        </p:blipFill>
        <p:spPr>
          <a:xfrm>
            <a:off x="3503486" y="20548"/>
            <a:ext cx="5624418" cy="2825496"/>
          </a:xfrm>
          <a:prstGeom prst="rect">
            <a:avLst/>
          </a:prstGeom>
        </p:spPr>
      </p:pic>
      <p:pic>
        <p:nvPicPr>
          <p:cNvPr id="9" name="Picture 8"/>
          <p:cNvPicPr>
            <a:picLocks noChangeAspect="1"/>
          </p:cNvPicPr>
          <p:nvPr/>
        </p:nvPicPr>
        <p:blipFill>
          <a:blip r:embed="rId6" cstate="print"/>
          <a:stretch>
            <a:fillRect/>
          </a:stretch>
        </p:blipFill>
        <p:spPr>
          <a:xfrm>
            <a:off x="20923" y="2818500"/>
            <a:ext cx="7668994" cy="2296266"/>
          </a:xfrm>
          <a:prstGeom prst="rect">
            <a:avLst/>
          </a:prstGeom>
        </p:spPr>
      </p:pic>
      <p:pic>
        <p:nvPicPr>
          <p:cNvPr id="10" name="Picture 9"/>
          <p:cNvPicPr>
            <a:picLocks noChangeAspect="1"/>
          </p:cNvPicPr>
          <p:nvPr/>
        </p:nvPicPr>
        <p:blipFill>
          <a:blip r:embed="rId7" cstate="print"/>
          <a:stretch>
            <a:fillRect/>
          </a:stretch>
        </p:blipFill>
        <p:spPr>
          <a:xfrm>
            <a:off x="7662119" y="2819400"/>
            <a:ext cx="1461333" cy="2293850"/>
          </a:xfrm>
          <a:prstGeom prst="rect">
            <a:avLst/>
          </a:prstGeom>
        </p:spPr>
      </p:pic>
      <p:sp>
        <p:nvSpPr>
          <p:cNvPr id="6" name="Rectangle 5"/>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grpSp>
        <p:nvGrpSpPr>
          <p:cNvPr id="20" name="Group 19"/>
          <p:cNvGrpSpPr/>
          <p:nvPr/>
        </p:nvGrpSpPr>
        <p:grpSpPr>
          <a:xfrm>
            <a:off x="0" y="5089818"/>
            <a:ext cx="9144000" cy="1768182"/>
            <a:chOff x="0" y="5089818"/>
            <a:chExt cx="9144000" cy="1768182"/>
          </a:xfrm>
        </p:grpSpPr>
        <p:pic>
          <p:nvPicPr>
            <p:cNvPr id="11" name="Picture 10"/>
            <p:cNvPicPr>
              <a:picLocks/>
            </p:cNvPicPr>
            <p:nvPr/>
          </p:nvPicPr>
          <p:blipFill>
            <a:blip r:embed="rId8" cstate="print"/>
            <a:stretch>
              <a:fillRect/>
            </a:stretch>
          </p:blipFill>
          <p:spPr>
            <a:xfrm>
              <a:off x="24064" y="5089818"/>
              <a:ext cx="9098280" cy="1737360"/>
            </a:xfrm>
            <a:prstGeom prst="rect">
              <a:avLst/>
            </a:prstGeom>
          </p:spPr>
        </p:pic>
        <p:sp>
          <p:nvSpPr>
            <p:cNvPr id="16" name="Rectangle 15"/>
            <p:cNvSpPr/>
            <p:nvPr/>
          </p:nvSpPr>
          <p:spPr>
            <a:xfrm>
              <a:off x="0" y="5181600"/>
              <a:ext cx="45719"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5400000">
              <a:off x="4537710" y="2251710"/>
              <a:ext cx="68580" cy="9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9098281" y="5158740"/>
              <a:ext cx="45719"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le 3"/>
          <p:cNvSpPr txBox="1">
            <a:spLocks/>
          </p:cNvSpPr>
          <p:nvPr/>
        </p:nvSpPr>
        <p:spPr>
          <a:xfrm>
            <a:off x="228600" y="3657600"/>
            <a:ext cx="7315200" cy="1325563"/>
          </a:xfrm>
          <a:prstGeom prst="rect">
            <a:avLst/>
          </a:prstGeom>
          <a:noFill/>
          <a:ln>
            <a:noFill/>
          </a:ln>
        </p:spPr>
        <p:txBody>
          <a:bodyPr vert="horz" lIns="91440" tIns="45720" rIns="91440" bIns="45720" rtlCol="0" anchor="ctr">
            <a:noAutofit/>
            <a:scene3d>
              <a:camera prst="orthographicFront"/>
              <a:lightRig rig="soft" dir="t">
                <a:rot lat="0" lon="0" rev="17220000"/>
              </a:lightRig>
            </a:scene3d>
            <a:sp3d prstMaterial="softEdge"/>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87000"/>
              </a:lnSpc>
            </a:pPr>
            <a:r>
              <a:rPr lang="en-US" sz="5600" dirty="0" smtClean="0"/>
              <a:t/>
            </a:r>
            <a:br>
              <a:rPr lang="en-US" sz="5600" dirty="0" smtClean="0"/>
            </a:br>
            <a:r>
              <a:rPr lang="en-US" sz="5600" b="1" dirty="0" smtClean="0">
                <a:solidFill>
                  <a:schemeClr val="bg1"/>
                </a:solidFill>
                <a:latin typeface="Arial" pitchFamily="34" charset="0"/>
                <a:cs typeface="Arial" pitchFamily="34" charset="0"/>
              </a:rPr>
              <a:t>DRUGIEE</a:t>
            </a:r>
            <a:endParaRPr lang="en-US" sz="5600" b="1" dirty="0">
              <a:solidFill>
                <a:schemeClr val="bg1"/>
              </a:solidFill>
              <a:latin typeface="Arial" pitchFamily="34" charset="0"/>
              <a:cs typeface="Arial"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
                                        <p:tgtEl>
                                          <p:spTgt spid="6"/>
                                        </p:tgtEl>
                                      </p:cBhvr>
                                    </p:animEffect>
                                    <p:set>
                                      <p:cBhvr>
                                        <p:cTn id="7" dur="1" fill="hold">
                                          <p:stCondLst>
                                            <p:cond delay="9"/>
                                          </p:stCondLst>
                                        </p:cTn>
                                        <p:tgtEl>
                                          <p:spTgt spid="6"/>
                                        </p:tgtEl>
                                        <p:attrNameLst>
                                          <p:attrName>style.visibility</p:attrName>
                                        </p:attrNameLst>
                                      </p:cBhvr>
                                      <p:to>
                                        <p:strVal val="hidden"/>
                                      </p:to>
                                    </p:set>
                                  </p:childTnLst>
                                </p:cTn>
                              </p:par>
                              <p:par>
                                <p:cTn id="8" presetID="2" presetClass="exit" presetSubtype="9" fill="hold" nodeType="withEffect">
                                  <p:stCondLst>
                                    <p:cond delay="0"/>
                                  </p:stCondLst>
                                  <p:childTnLst>
                                    <p:anim calcmode="lin" valueType="num">
                                      <p:cBhvr additive="base">
                                        <p:cTn id="9" dur="750"/>
                                        <p:tgtEl>
                                          <p:spTgt spid="7"/>
                                        </p:tgtEl>
                                        <p:attrNameLst>
                                          <p:attrName>ppt_x</p:attrName>
                                        </p:attrNameLst>
                                      </p:cBhvr>
                                      <p:tavLst>
                                        <p:tav tm="0">
                                          <p:val>
                                            <p:strVal val="ppt_x"/>
                                          </p:val>
                                        </p:tav>
                                        <p:tav tm="100000">
                                          <p:val>
                                            <p:strVal val="0-ppt_w/2"/>
                                          </p:val>
                                        </p:tav>
                                      </p:tavLst>
                                    </p:anim>
                                    <p:anim calcmode="lin" valueType="num">
                                      <p:cBhvr additive="base">
                                        <p:cTn id="10" dur="750"/>
                                        <p:tgtEl>
                                          <p:spTgt spid="7"/>
                                        </p:tgtEl>
                                        <p:attrNameLst>
                                          <p:attrName>ppt_y</p:attrName>
                                        </p:attrNameLst>
                                      </p:cBhvr>
                                      <p:tavLst>
                                        <p:tav tm="0">
                                          <p:val>
                                            <p:strVal val="ppt_y"/>
                                          </p:val>
                                        </p:tav>
                                        <p:tav tm="100000">
                                          <p:val>
                                            <p:strVal val="0-ppt_h/2"/>
                                          </p:val>
                                        </p:tav>
                                      </p:tavLst>
                                    </p:anim>
                                    <p:set>
                                      <p:cBhvr>
                                        <p:cTn id="11" dur="1" fill="hold">
                                          <p:stCondLst>
                                            <p:cond delay="749"/>
                                          </p:stCondLst>
                                        </p:cTn>
                                        <p:tgtEl>
                                          <p:spTgt spid="7"/>
                                        </p:tgtEl>
                                        <p:attrNameLst>
                                          <p:attrName>style.visibility</p:attrName>
                                        </p:attrNameLst>
                                      </p:cBhvr>
                                      <p:to>
                                        <p:strVal val="hidden"/>
                                      </p:to>
                                    </p:set>
                                  </p:childTnLst>
                                </p:cTn>
                              </p:par>
                              <p:par>
                                <p:cTn id="12" presetID="2" presetClass="exit" presetSubtype="3" fill="hold" nodeType="withEffect">
                                  <p:stCondLst>
                                    <p:cond delay="0"/>
                                  </p:stCondLst>
                                  <p:childTnLst>
                                    <p:anim calcmode="lin" valueType="num">
                                      <p:cBhvr additive="base">
                                        <p:cTn id="13" dur="750"/>
                                        <p:tgtEl>
                                          <p:spTgt spid="8"/>
                                        </p:tgtEl>
                                        <p:attrNameLst>
                                          <p:attrName>ppt_x</p:attrName>
                                        </p:attrNameLst>
                                      </p:cBhvr>
                                      <p:tavLst>
                                        <p:tav tm="0">
                                          <p:val>
                                            <p:strVal val="ppt_x"/>
                                          </p:val>
                                        </p:tav>
                                        <p:tav tm="100000">
                                          <p:val>
                                            <p:strVal val="1+ppt_w/2"/>
                                          </p:val>
                                        </p:tav>
                                      </p:tavLst>
                                    </p:anim>
                                    <p:anim calcmode="lin" valueType="num">
                                      <p:cBhvr additive="base">
                                        <p:cTn id="14" dur="750"/>
                                        <p:tgtEl>
                                          <p:spTgt spid="8"/>
                                        </p:tgtEl>
                                        <p:attrNameLst>
                                          <p:attrName>ppt_y</p:attrName>
                                        </p:attrNameLst>
                                      </p:cBhvr>
                                      <p:tavLst>
                                        <p:tav tm="0">
                                          <p:val>
                                            <p:strVal val="ppt_y"/>
                                          </p:val>
                                        </p:tav>
                                        <p:tav tm="100000">
                                          <p:val>
                                            <p:strVal val="0-ppt_h/2"/>
                                          </p:val>
                                        </p:tav>
                                      </p:tavLst>
                                    </p:anim>
                                    <p:set>
                                      <p:cBhvr>
                                        <p:cTn id="15" dur="1" fill="hold">
                                          <p:stCondLst>
                                            <p:cond delay="749"/>
                                          </p:stCondLst>
                                        </p:cTn>
                                        <p:tgtEl>
                                          <p:spTgt spid="8"/>
                                        </p:tgtEl>
                                        <p:attrNameLst>
                                          <p:attrName>style.visibility</p:attrName>
                                        </p:attrNameLst>
                                      </p:cBhvr>
                                      <p:to>
                                        <p:strVal val="hidden"/>
                                      </p:to>
                                    </p:set>
                                  </p:childTnLst>
                                </p:cTn>
                              </p:par>
                              <p:par>
                                <p:cTn id="16" presetID="2" presetClass="exit" presetSubtype="8" fill="hold" nodeType="withEffect">
                                  <p:stCondLst>
                                    <p:cond delay="0"/>
                                  </p:stCondLst>
                                  <p:childTnLst>
                                    <p:anim calcmode="lin" valueType="num">
                                      <p:cBhvr additive="base">
                                        <p:cTn id="17" dur="750"/>
                                        <p:tgtEl>
                                          <p:spTgt spid="9"/>
                                        </p:tgtEl>
                                        <p:attrNameLst>
                                          <p:attrName>ppt_x</p:attrName>
                                        </p:attrNameLst>
                                      </p:cBhvr>
                                      <p:tavLst>
                                        <p:tav tm="0">
                                          <p:val>
                                            <p:strVal val="ppt_x"/>
                                          </p:val>
                                        </p:tav>
                                        <p:tav tm="100000">
                                          <p:val>
                                            <p:strVal val="0-ppt_w/2"/>
                                          </p:val>
                                        </p:tav>
                                      </p:tavLst>
                                    </p:anim>
                                    <p:anim calcmode="lin" valueType="num">
                                      <p:cBhvr additive="base">
                                        <p:cTn id="18" dur="750"/>
                                        <p:tgtEl>
                                          <p:spTgt spid="9"/>
                                        </p:tgtEl>
                                        <p:attrNameLst>
                                          <p:attrName>ppt_y</p:attrName>
                                        </p:attrNameLst>
                                      </p:cBhvr>
                                      <p:tavLst>
                                        <p:tav tm="0">
                                          <p:val>
                                            <p:strVal val="ppt_y"/>
                                          </p:val>
                                        </p:tav>
                                        <p:tav tm="100000">
                                          <p:val>
                                            <p:strVal val="ppt_y"/>
                                          </p:val>
                                        </p:tav>
                                      </p:tavLst>
                                    </p:anim>
                                    <p:set>
                                      <p:cBhvr>
                                        <p:cTn id="19" dur="1" fill="hold">
                                          <p:stCondLst>
                                            <p:cond delay="749"/>
                                          </p:stCondLst>
                                        </p:cTn>
                                        <p:tgtEl>
                                          <p:spTgt spid="9"/>
                                        </p:tgtEl>
                                        <p:attrNameLst>
                                          <p:attrName>style.visibility</p:attrName>
                                        </p:attrNameLst>
                                      </p:cBhvr>
                                      <p:to>
                                        <p:strVal val="hidden"/>
                                      </p:to>
                                    </p:set>
                                  </p:childTnLst>
                                </p:cTn>
                              </p:par>
                              <p:par>
                                <p:cTn id="20" presetID="2" presetClass="exit" presetSubtype="2" fill="hold" nodeType="withEffect">
                                  <p:stCondLst>
                                    <p:cond delay="0"/>
                                  </p:stCondLst>
                                  <p:childTnLst>
                                    <p:anim calcmode="lin" valueType="num">
                                      <p:cBhvr additive="base">
                                        <p:cTn id="21" dur="750"/>
                                        <p:tgtEl>
                                          <p:spTgt spid="10"/>
                                        </p:tgtEl>
                                        <p:attrNameLst>
                                          <p:attrName>ppt_x</p:attrName>
                                        </p:attrNameLst>
                                      </p:cBhvr>
                                      <p:tavLst>
                                        <p:tav tm="0">
                                          <p:val>
                                            <p:strVal val="ppt_x"/>
                                          </p:val>
                                        </p:tav>
                                        <p:tav tm="100000">
                                          <p:val>
                                            <p:strVal val="1+ppt_w/2"/>
                                          </p:val>
                                        </p:tav>
                                      </p:tavLst>
                                    </p:anim>
                                    <p:anim calcmode="lin" valueType="num">
                                      <p:cBhvr additive="base">
                                        <p:cTn id="22" dur="750"/>
                                        <p:tgtEl>
                                          <p:spTgt spid="10"/>
                                        </p:tgtEl>
                                        <p:attrNameLst>
                                          <p:attrName>ppt_y</p:attrName>
                                        </p:attrNameLst>
                                      </p:cBhvr>
                                      <p:tavLst>
                                        <p:tav tm="0">
                                          <p:val>
                                            <p:strVal val="ppt_y"/>
                                          </p:val>
                                        </p:tav>
                                        <p:tav tm="100000">
                                          <p:val>
                                            <p:strVal val="ppt_y"/>
                                          </p:val>
                                        </p:tav>
                                      </p:tavLst>
                                    </p:anim>
                                    <p:set>
                                      <p:cBhvr>
                                        <p:cTn id="23" dur="1" fill="hold">
                                          <p:stCondLst>
                                            <p:cond delay="749"/>
                                          </p:stCondLst>
                                        </p:cTn>
                                        <p:tgtEl>
                                          <p:spTgt spid="10"/>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250"/>
                                        <p:tgtEl>
                                          <p:spTgt spid="14"/>
                                        </p:tgtEl>
                                      </p:cBhvr>
                                    </p:animEffect>
                                    <p:set>
                                      <p:cBhvr>
                                        <p:cTn id="26" dur="1" fill="hold">
                                          <p:stCondLst>
                                            <p:cond delay="24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1.6"/>
</p:tagLst>
</file>

<file path=ppt/theme/theme1.xml><?xml version="1.0" encoding="utf-8"?>
<a:theme xmlns:a="http://schemas.openxmlformats.org/drawingml/2006/main" name="Introducing PowerPoint 2011">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 PowerPoint 2011.potx</Template>
  <TotalTime>0</TotalTime>
  <Words>100</Words>
  <Application>Microsoft Macintosh PowerPoint</Application>
  <PresentationFormat>On-screen Show (4:3)</PresentationFormat>
  <Paragraphs>28</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Introducing PowerPoint 2011</vt:lpstr>
      <vt:lpstr>introducing DRUGIEE</vt:lpstr>
      <vt:lpstr>PowerPoint Presentation</vt:lpstr>
      <vt:lpstr>Getting Started : loading patients</vt:lpstr>
      <vt:lpstr>SEARCHING FOR DRUGS</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2010-05-03T20:57:59Z</dcterms:created>
  <dcterms:modified xsi:type="dcterms:W3CDTF">2014-03-12T07:51:17Z</dcterms:modified>
</cp:coreProperties>
</file>