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6"/>
  </p:notesMasterIdLst>
  <p:sldIdLst>
    <p:sldId id="268" r:id="rId5"/>
    <p:sldId id="293" r:id="rId6"/>
    <p:sldId id="348" r:id="rId7"/>
    <p:sldId id="349" r:id="rId8"/>
    <p:sldId id="350" r:id="rId9"/>
    <p:sldId id="294" r:id="rId10"/>
    <p:sldId id="327" r:id="rId11"/>
    <p:sldId id="328" r:id="rId12"/>
    <p:sldId id="320" r:id="rId13"/>
    <p:sldId id="319" r:id="rId14"/>
    <p:sldId id="351" r:id="rId15"/>
    <p:sldId id="326" r:id="rId16"/>
    <p:sldId id="321" r:id="rId17"/>
    <p:sldId id="322" r:id="rId18"/>
    <p:sldId id="329" r:id="rId19"/>
    <p:sldId id="353" r:id="rId20"/>
    <p:sldId id="356" r:id="rId21"/>
    <p:sldId id="355" r:id="rId22"/>
    <p:sldId id="354" r:id="rId23"/>
    <p:sldId id="352" r:id="rId24"/>
    <p:sldId id="323" r:id="rId25"/>
    <p:sldId id="359" r:id="rId26"/>
    <p:sldId id="358" r:id="rId27"/>
    <p:sldId id="357" r:id="rId28"/>
    <p:sldId id="330" r:id="rId29"/>
    <p:sldId id="362" r:id="rId30"/>
    <p:sldId id="361" r:id="rId31"/>
    <p:sldId id="363" r:id="rId32"/>
    <p:sldId id="360" r:id="rId33"/>
    <p:sldId id="332" r:id="rId34"/>
    <p:sldId id="365" r:id="rId35"/>
    <p:sldId id="364" r:id="rId36"/>
    <p:sldId id="333" r:id="rId37"/>
    <p:sldId id="324" r:id="rId38"/>
    <p:sldId id="342" r:id="rId39"/>
    <p:sldId id="366" r:id="rId40"/>
    <p:sldId id="345" r:id="rId41"/>
    <p:sldId id="346" r:id="rId42"/>
    <p:sldId id="325" r:id="rId43"/>
    <p:sldId id="334" r:id="rId44"/>
    <p:sldId id="370" r:id="rId45"/>
    <p:sldId id="369" r:id="rId46"/>
    <p:sldId id="335" r:id="rId47"/>
    <p:sldId id="336" r:id="rId48"/>
    <p:sldId id="337" r:id="rId49"/>
    <p:sldId id="338" r:id="rId50"/>
    <p:sldId id="339" r:id="rId51"/>
    <p:sldId id="340" r:id="rId52"/>
    <p:sldId id="341" r:id="rId53"/>
    <p:sldId id="372" r:id="rId54"/>
    <p:sldId id="379" r:id="rId5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55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23" autoAdjust="0"/>
    <p:restoredTop sz="95588"/>
  </p:normalViewPr>
  <p:slideViewPr>
    <p:cSldViewPr snapToGrid="0">
      <p:cViewPr varScale="1">
        <p:scale>
          <a:sx n="223" d="100"/>
          <a:sy n="223" d="100"/>
        </p:scale>
        <p:origin x="1128" y="184"/>
      </p:cViewPr>
      <p:guideLst>
        <p:guide orient="horz" pos="731"/>
        <p:guide pos="55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FDAB0-3815-DE40-98A0-D4748ED7AB6C}" type="datetimeFigureOut">
              <a:rPr lang="en-RU" smtClean="0"/>
              <a:t>5/16/25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BD9FF7-1C9D-BC40-B9CF-45E6FE0F629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00758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D971D-E062-4E3A-9256-C9F1BE7FC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312EAA-BEA0-49B5-9C5F-C9C5FA29D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C5F56-64F5-443B-8C1B-FC11F309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FAF4-858F-422F-BE0F-094B8068E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2F417-8248-45A5-AF46-77F4796B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1ABC42C-C6CC-47FC-904E-31573FDBB0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23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C920-BB07-4E64-AEAC-D14D1F5CB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8253"/>
            <a:ext cx="10515600" cy="4758710"/>
          </a:xfrm>
          <a:prstGeom prst="rect">
            <a:avLst/>
          </a:prstGeom>
        </p:spPr>
        <p:txBody>
          <a:bodyPr>
            <a:normAutofit/>
          </a:bodyPr>
          <a:lstStyle>
            <a:lvl1pPr marL="7200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/>
            </a:lvl1pPr>
            <a:lvl2pPr marL="1008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/>
            </a:lvl2pPr>
            <a:lvl3pPr marL="1314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4pPr>
            <a:lvl5pPr marL="1872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B6BAA2-D1AD-8C4E-91DE-7F67EDAD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E2BC9F9F-4877-FA4F-9CB7-213050E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C11485F-D050-6243-8582-A2EFAD5C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257F2958-960D-074A-9A25-7F13F77F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73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2421CFF-0CA8-2D43-9A85-70A177879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43E9BD-88E6-9E40-A873-8D42F31C8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5E55ABA-8C2A-FC4C-88D8-01897659CF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72202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410400" fontAlgn="ctr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69259D8-85C8-AD46-B6E4-4350B50F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A87A59D-1541-EB41-9EF2-1C18CC03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081CDC2-B8A8-5D4B-8EDE-A5B7366A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743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42286-19DA-4FA9-8EA1-884BEE260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F72A3-437B-4178-8C02-76196725C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3870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541031-081E-D649-9D9D-B5A69B15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86A488A-F909-E947-83F1-C74499D0736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759048-16B0-D642-8642-7D4ABFDA658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172202" y="2505075"/>
            <a:ext cx="5181600" cy="3671888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16" name="Date Placeholder 2">
            <a:extLst>
              <a:ext uri="{FF2B5EF4-FFF2-40B4-BE49-F238E27FC236}">
                <a16:creationId xmlns:a16="http://schemas.microsoft.com/office/drawing/2014/main" id="{E22A78F8-7F3C-8E4F-BC9B-97654A58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3E43F7A9-3982-2043-B17B-FCCBA40B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A3852D33-C256-024C-AEEA-E4C92A0E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49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A1043-5271-44C1-ADF0-E00B147E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505" y="72192"/>
            <a:ext cx="11806990" cy="7658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77E64-C5B1-4A45-AB4B-643B252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11A6D-AEE4-4908-B506-9C7C5623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859DB5-F1E3-493B-B48D-AC38B5C22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62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13739345-E1BD-E140-82C7-84ACB10AE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68ED403-BD55-2D43-AC1A-AC8F5EEE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287F617-A094-B649-BFCC-57208DBE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061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46A6-D67E-4169-B8D9-976701E8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CB2E9-75B3-4AC8-AE0C-72B3523D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E26D22-B2E0-6E4C-9B37-6A8F27A36DB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0012" y="995363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410400" fontAlgn="ctr">
              <a:spcBef>
                <a:spcPts val="10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/>
            </a:lvl1pPr>
            <a:lvl2pPr marL="6858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2pPr>
            <a:lvl3pPr marL="11430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3pPr>
            <a:lvl4pPr marL="16002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4pPr>
            <a:lvl5pPr marL="2057400" indent="-288000" fontAlgn="ctr">
              <a:spcBef>
                <a:spcPts val="1000"/>
              </a:spcBef>
              <a:buClr>
                <a:schemeClr val="tx1"/>
              </a:buClr>
              <a:buFont typeface="System Font Regular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37CEA2BD-7BE8-2043-9E66-8B1C0D90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2BD1247-5574-7143-8D83-B990617E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FB3E4B3B-1A43-3B47-9EB2-E062EC73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430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016A-DF0B-46AD-8FF6-25C2FB7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D4A8F-1CD7-4325-8095-6F64380D9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9CE2-D3BB-40B4-BBAF-21F8A4BAA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585147CD-29DD-924C-837A-07E8BC8131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20393" y="6492875"/>
            <a:ext cx="1751214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5FD5531D-6032-364A-96D3-88334563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2505" y="6492875"/>
            <a:ext cx="3767667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D36B28F7-104B-E24D-A7B4-CF4C894D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6295" y="6492875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  <a:latin typeface="Myriad Pro" panose="020B0503030403020204" pitchFamily="34" charset="0"/>
              </a:defRPr>
            </a:lvl1pPr>
          </a:lstStyle>
          <a:p>
            <a:fld id="{21ABC42C-C6CC-47FC-904E-31573FDBB029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802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CE14D91-C0DA-C147-ADBB-76BD6EF80A21}"/>
              </a:ext>
            </a:extLst>
          </p:cNvPr>
          <p:cNvSpPr txBox="1"/>
          <p:nvPr userDrawn="1"/>
        </p:nvSpPr>
        <p:spPr>
          <a:xfrm>
            <a:off x="5629413" y="6362151"/>
            <a:ext cx="1107996" cy="235642"/>
          </a:xfrm>
          <a:prstGeom prst="rect">
            <a:avLst/>
          </a:prstGeom>
          <a:noFill/>
        </p:spPr>
        <p:txBody>
          <a:bodyPr vert="vert" wrap="none" lIns="0" tIns="0" rIns="0" bIns="0" rtlCol="0" anchor="ctr" anchorCtr="1">
            <a:spAutoFit/>
          </a:bodyPr>
          <a:lstStyle/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RU" sz="7200" b="0" kern="120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›</a:t>
            </a:r>
            <a:endParaRPr lang="en-RU" sz="7200" b="0">
              <a:solidFill>
                <a:schemeClr val="bg1"/>
              </a:solidFill>
            </a:endParaRPr>
          </a:p>
        </p:txBody>
      </p:sp>
      <p:sp>
        <p:nvSpPr>
          <p:cNvPr id="7" name="Title Placeholder 11">
            <a:extLst>
              <a:ext uri="{FF2B5EF4-FFF2-40B4-BE49-F238E27FC236}">
                <a16:creationId xmlns:a16="http://schemas.microsoft.com/office/drawing/2014/main" id="{A52A806E-2D27-144C-926E-C93B2813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66077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42D7C-F4CD-43B3-B107-D6071D5F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E25C0-DC9F-463E-AD4F-70E1B2A45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1B76B-B647-4085-9CED-4F7C9E5E00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13.04.2020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B54ED-F8A8-4546-92E6-B0C3483DDD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Artem Maevskiy, NRU HSE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1F92-0CAF-447E-BDAB-0452548C8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BC42C-C6CC-47FC-904E-31573FDBB029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B2E241-46F9-5544-8F8D-13405BD3A216}"/>
              </a:ext>
            </a:extLst>
          </p:cNvPr>
          <p:cNvSpPr/>
          <p:nvPr userDrawn="1"/>
        </p:nvSpPr>
        <p:spPr>
          <a:xfrm>
            <a:off x="9359900" y="5207000"/>
            <a:ext cx="2832099" cy="1651000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064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9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CE730-3866-4C84-A8C7-627697C64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588" y="771559"/>
            <a:ext cx="11428640" cy="1176910"/>
          </a:xfrm>
        </p:spPr>
        <p:txBody>
          <a:bodyPr>
            <a:noAutofit/>
          </a:bodyPr>
          <a:lstStyle/>
          <a:p>
            <a:pPr algn="l"/>
            <a:r>
              <a:rPr lang="en-US" sz="5400" b="1" dirty="0">
                <a:solidFill>
                  <a:schemeClr val="tx2"/>
                </a:solidFill>
                <a:latin typeface="Myriad Pro" panose="020B0503030403020204" pitchFamily="34" charset="0"/>
              </a:rPr>
              <a:t>Classification with Linear Models</a:t>
            </a:r>
            <a:endParaRPr lang="ru-RU" sz="5400" b="1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AA1C-0C90-46D1-AEB3-CA4FFB866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588" y="2303581"/>
            <a:ext cx="11216824" cy="817742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800" dirty="0">
                <a:latin typeface="Myriad Pro" panose="020B0503030403020204" pitchFamily="34" charset="0"/>
              </a:rPr>
              <a:t>Losses for linear classification, logistic regression, multiclass classification</a:t>
            </a:r>
            <a:endParaRPr lang="ru-RU" sz="2800" dirty="0">
              <a:latin typeface="Myriad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30B9A-F4A3-4C5D-B6B4-792124224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4" y="5795054"/>
            <a:ext cx="771527" cy="703378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2EF4BBC5-60DB-FC40-9B14-0B6BA2262BB9}"/>
              </a:ext>
            </a:extLst>
          </p:cNvPr>
          <p:cNvSpPr txBox="1">
            <a:spLocks/>
          </p:cNvSpPr>
          <p:nvPr/>
        </p:nvSpPr>
        <p:spPr>
          <a:xfrm>
            <a:off x="1524000" y="6475050"/>
            <a:ext cx="9144000" cy="43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Myriad Pro" panose="020B0503030403020204" pitchFamily="34" charset="0"/>
              </a:rPr>
              <a:t>May 16, 2025</a:t>
            </a:r>
            <a:endParaRPr lang="ru-RU" sz="1200" dirty="0">
              <a:solidFill>
                <a:schemeClr val="tx2"/>
              </a:solidFill>
              <a:latin typeface="Myriad Pro" panose="020B0503030403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1F3EF37-4610-D84B-88FB-A77A748ACD9A}"/>
              </a:ext>
            </a:extLst>
          </p:cNvPr>
          <p:cNvSpPr txBox="1">
            <a:spLocks/>
          </p:cNvSpPr>
          <p:nvPr/>
        </p:nvSpPr>
        <p:spPr>
          <a:xfrm>
            <a:off x="487588" y="4626172"/>
            <a:ext cx="8170636" cy="30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5000"/>
              </a:lnSpc>
            </a:pPr>
            <a:r>
              <a:rPr lang="en-US" sz="1800" dirty="0">
                <a:latin typeface="Myriad Pro" panose="020B0503030403020204" pitchFamily="34" charset="0"/>
              </a:rPr>
              <a:t>Majid </a:t>
            </a:r>
            <a:r>
              <a:rPr lang="en-US" sz="1800" dirty="0" err="1">
                <a:latin typeface="Myriad Pro" panose="020B0503030403020204" pitchFamily="34" charset="0"/>
              </a:rPr>
              <a:t>Sohrabi</a:t>
            </a:r>
            <a:endParaRPr lang="ru-RU" sz="1800" baseline="30000" dirty="0">
              <a:latin typeface="Myriad Pro" panose="020B0503030403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4D9655A1-3EF7-9944-8EA9-650E084ADECC}"/>
              </a:ext>
            </a:extLst>
          </p:cNvPr>
          <p:cNvSpPr txBox="1">
            <a:spLocks/>
          </p:cNvSpPr>
          <p:nvPr/>
        </p:nvSpPr>
        <p:spPr>
          <a:xfrm>
            <a:off x="487588" y="5006667"/>
            <a:ext cx="8170636" cy="5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latin typeface="Myriad Pro" panose="020B0503030403020204" pitchFamily="34" charset="0"/>
              </a:rPr>
              <a:t>National Research University Higher School of Economics</a:t>
            </a:r>
            <a:endParaRPr lang="ru-RU" sz="1400" dirty="0">
              <a:latin typeface="Myriad Pro" panose="020B0503030403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2BEA9E1-75FF-4E46-B3C8-1D726C874F38}"/>
              </a:ext>
            </a:extLst>
          </p:cNvPr>
          <p:cNvSpPr txBox="1">
            <a:spLocks/>
          </p:cNvSpPr>
          <p:nvPr/>
        </p:nvSpPr>
        <p:spPr>
          <a:xfrm>
            <a:off x="487588" y="3624152"/>
            <a:ext cx="10332811" cy="43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latin typeface="Myriad Pro" panose="020B0503030403020204" pitchFamily="34" charset="0"/>
              </a:rPr>
              <a:t>Programming and Statistical Analysis, 2025</a:t>
            </a:r>
            <a:endParaRPr lang="ru-RU" sz="2200" dirty="0">
              <a:latin typeface="Myriad Pro" panose="020B0503030403020204" pitchFamily="34" charset="0"/>
            </a:endParaRPr>
          </a:p>
        </p:txBody>
      </p:sp>
      <p:pic>
        <p:nvPicPr>
          <p:cNvPr id="6" name="Picture 5" descr="A purple and white logo&#10;&#10;Description automatically generated">
            <a:extLst>
              <a:ext uri="{FF2B5EF4-FFF2-40B4-BE49-F238E27FC236}">
                <a16:creationId xmlns:a16="http://schemas.microsoft.com/office/drawing/2014/main" id="{C2B3B958-9C9A-4E27-9618-10A0212E3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52" y="5764826"/>
            <a:ext cx="842095" cy="84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668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8E96-7306-B64E-98DE-3831CAF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0-1 Loss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448BE-06CE-F54D-9AE0-72A5F677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CBCFA-D674-7849-B6CF-59C66F10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3" y="838035"/>
            <a:ext cx="6081542" cy="3933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9E55-6890-BD4B-A789-EABF2E98904B}"/>
                  </a:ext>
                </a:extLst>
              </p:cNvPr>
              <p:cNvSpPr txBox="1"/>
              <p:nvPr/>
            </p:nvSpPr>
            <p:spPr>
              <a:xfrm>
                <a:off x="8958724" y="4633120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9E55-6890-BD4B-A789-EABF2E98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24" y="4633120"/>
                <a:ext cx="247888" cy="369332"/>
              </a:xfrm>
              <a:prstGeom prst="rect">
                <a:avLst/>
              </a:prstGeom>
              <a:blipFill>
                <a:blip r:embed="rId3"/>
                <a:stretch>
                  <a:fillRect l="-23810" r="-19048" b="-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AFA597-2C76-4C43-BD1D-C15128DE0E42}"/>
              </a:ext>
            </a:extLst>
          </p:cNvPr>
          <p:cNvSpPr txBox="1"/>
          <p:nvPr/>
        </p:nvSpPr>
        <p:spPr>
          <a:xfrm rot="16200000">
            <a:off x="5458326" y="2356290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loss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01C1C11-3E69-4344-A624-5A61781034D2}"/>
              </a:ext>
            </a:extLst>
          </p:cNvPr>
          <p:cNvSpPr>
            <a:spLocks noGrp="1"/>
          </p:cNvSpPr>
          <p:nvPr/>
        </p:nvSpPr>
        <p:spPr>
          <a:xfrm>
            <a:off x="408121" y="1599616"/>
            <a:ext cx="5164659" cy="75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Probability of an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FD1E5A-311A-354C-8355-74E1ED6E9FE0}"/>
                  </a:ext>
                </a:extLst>
              </p:cNvPr>
              <p:cNvSpPr txBox="1"/>
              <p:nvPr/>
            </p:nvSpPr>
            <p:spPr>
              <a:xfrm>
                <a:off x="771551" y="2376464"/>
                <a:ext cx="431938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= 1…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FD1E5A-311A-354C-8355-74E1ED6E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1" y="2376464"/>
                <a:ext cx="4319388" cy="896207"/>
              </a:xfrm>
              <a:prstGeom prst="rect">
                <a:avLst/>
              </a:prstGeom>
              <a:blipFill>
                <a:blip r:embed="rId4"/>
                <a:stretch>
                  <a:fillRect l="-1173" t="-145833" b="-2013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AFD5CF-3144-9F4B-AE2C-6E31DB36AD5F}"/>
                  </a:ext>
                </a:extLst>
              </p:cNvPr>
              <p:cNvSpPr/>
              <p:nvPr/>
            </p:nvSpPr>
            <p:spPr>
              <a:xfrm>
                <a:off x="1918532" y="3596573"/>
                <a:ext cx="20254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−1, 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AFD5CF-3144-9F4B-AE2C-6E31DB36A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32" y="3596573"/>
                <a:ext cx="2025426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2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98E96-7306-B64E-98DE-3831CAF3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0-1 Loss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C448BE-06CE-F54D-9AE0-72A5F677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ACBCFA-D674-7849-B6CF-59C66F10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953" y="838035"/>
            <a:ext cx="6081542" cy="3933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9E55-6890-BD4B-A789-EABF2E98904B}"/>
                  </a:ext>
                </a:extLst>
              </p:cNvPr>
              <p:cNvSpPr txBox="1"/>
              <p:nvPr/>
            </p:nvSpPr>
            <p:spPr>
              <a:xfrm>
                <a:off x="8958724" y="4633120"/>
                <a:ext cx="2478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9E55-6890-BD4B-A789-EABF2E989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24" y="4633120"/>
                <a:ext cx="247888" cy="369332"/>
              </a:xfrm>
              <a:prstGeom prst="rect">
                <a:avLst/>
              </a:prstGeom>
              <a:blipFill>
                <a:blip r:embed="rId3"/>
                <a:stretch>
                  <a:fillRect l="-23810" r="-19048" b="-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AFA597-2C76-4C43-BD1D-C15128DE0E42}"/>
              </a:ext>
            </a:extLst>
          </p:cNvPr>
          <p:cNvSpPr txBox="1"/>
          <p:nvPr/>
        </p:nvSpPr>
        <p:spPr>
          <a:xfrm rot="16200000">
            <a:off x="5458326" y="2356290"/>
            <a:ext cx="752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loss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01C1C11-3E69-4344-A624-5A61781034D2}"/>
              </a:ext>
            </a:extLst>
          </p:cNvPr>
          <p:cNvSpPr>
            <a:spLocks noGrp="1"/>
          </p:cNvSpPr>
          <p:nvPr/>
        </p:nvSpPr>
        <p:spPr>
          <a:xfrm>
            <a:off x="408121" y="1599616"/>
            <a:ext cx="5164659" cy="75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Probability of an error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9ACF90E-424D-844C-8CC3-70508653DCD8}"/>
              </a:ext>
            </a:extLst>
          </p:cNvPr>
          <p:cNvSpPr>
            <a:spLocks noGrp="1"/>
          </p:cNvSpPr>
          <p:nvPr/>
        </p:nvSpPr>
        <p:spPr>
          <a:xfrm>
            <a:off x="408120" y="4940460"/>
            <a:ext cx="7712991" cy="14398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GB" dirty="0"/>
              <a:t>Can’t optimize </a:t>
            </a:r>
            <a:r>
              <a:rPr lang="en-GB" b="1" dirty="0">
                <a:solidFill>
                  <a:schemeClr val="accent1"/>
                </a:solidFill>
              </a:rPr>
              <a:t>piecewise constant</a:t>
            </a:r>
            <a:r>
              <a:rPr lang="en-GB" dirty="0"/>
              <a:t> function with gradient-based methods*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FD1E5A-311A-354C-8355-74E1ED6E9FE0}"/>
                  </a:ext>
                </a:extLst>
              </p:cNvPr>
              <p:cNvSpPr txBox="1"/>
              <p:nvPr/>
            </p:nvSpPr>
            <p:spPr>
              <a:xfrm>
                <a:off x="771551" y="2376464"/>
                <a:ext cx="431938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= 1…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FD1E5A-311A-354C-8355-74E1ED6E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1" y="2376464"/>
                <a:ext cx="4319388" cy="896207"/>
              </a:xfrm>
              <a:prstGeom prst="rect">
                <a:avLst/>
              </a:prstGeom>
              <a:blipFill>
                <a:blip r:embed="rId4"/>
                <a:stretch>
                  <a:fillRect l="-1173" t="-145833" b="-2013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AFD5CF-3144-9F4B-AE2C-6E31DB36AD5F}"/>
                  </a:ext>
                </a:extLst>
              </p:cNvPr>
              <p:cNvSpPr/>
              <p:nvPr/>
            </p:nvSpPr>
            <p:spPr>
              <a:xfrm>
                <a:off x="1918532" y="3596573"/>
                <a:ext cx="20254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−1, 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AFD5CF-3144-9F4B-AE2C-6E31DB36A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532" y="3596573"/>
                <a:ext cx="2025426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D8DEDC-8D70-9344-9353-005498FEA5CB}"/>
              </a:ext>
            </a:extLst>
          </p:cNvPr>
          <p:cNvSpPr txBox="1"/>
          <p:nvPr/>
        </p:nvSpPr>
        <p:spPr>
          <a:xfrm>
            <a:off x="5576884" y="5908100"/>
            <a:ext cx="3629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1600" dirty="0"/>
              <a:t>*other techniques exist (still quite limited)</a:t>
            </a:r>
          </a:p>
        </p:txBody>
      </p:sp>
    </p:spTree>
    <p:extLst>
      <p:ext uri="{BB962C8B-B14F-4D97-AF65-F5344CB8AC3E}">
        <p14:creationId xmlns:p14="http://schemas.microsoft.com/office/powerpoint/2010/main" val="270038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6A764-766B-0141-A122-B7094D7E9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Margin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547A5-B349-9E4C-B69C-26027950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684FA-4811-2F4B-98FE-F99E1CDF45BA}"/>
                  </a:ext>
                </a:extLst>
              </p:cNvPr>
              <p:cNvSpPr txBox="1"/>
              <p:nvPr/>
            </p:nvSpPr>
            <p:spPr>
              <a:xfrm>
                <a:off x="771551" y="2771772"/>
                <a:ext cx="4319388" cy="8962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= 1…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80684FA-4811-2F4B-98FE-F99E1CDF4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51" y="2771772"/>
                <a:ext cx="4319388" cy="896207"/>
              </a:xfrm>
              <a:prstGeom prst="rect">
                <a:avLst/>
              </a:prstGeom>
              <a:blipFill>
                <a:blip r:embed="rId2"/>
                <a:stretch>
                  <a:fillRect l="-1173" t="-147222" b="-20138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1E9D79BD-1C2A-174B-B15D-9A59D280B0D2}"/>
              </a:ext>
            </a:extLst>
          </p:cNvPr>
          <p:cNvCxnSpPr>
            <a:cxnSpLocks/>
          </p:cNvCxnSpPr>
          <p:nvPr/>
        </p:nvCxnSpPr>
        <p:spPr>
          <a:xfrm>
            <a:off x="3243623" y="3425015"/>
            <a:ext cx="3265665" cy="418565"/>
          </a:xfrm>
          <a:prstGeom prst="bentConnector3">
            <a:avLst>
              <a:gd name="adj1" fmla="val 33390"/>
            </a:avLst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6C950A-CF2D-DB45-A418-2ED6E1EC8356}"/>
              </a:ext>
            </a:extLst>
          </p:cNvPr>
          <p:cNvSpPr txBox="1"/>
          <p:nvPr/>
        </p:nvSpPr>
        <p:spPr>
          <a:xfrm>
            <a:off x="6553905" y="3578301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margin</a:t>
            </a:r>
            <a:endParaRPr lang="en-RU" sz="2400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66B68A-DC64-5D4E-AB74-611B23B9BF50}"/>
                  </a:ext>
                </a:extLst>
              </p:cNvPr>
              <p:cNvSpPr/>
              <p:nvPr/>
            </p:nvSpPr>
            <p:spPr>
              <a:xfrm>
                <a:off x="3690565" y="4512765"/>
                <a:ext cx="4810869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RU" sz="2800" dirty="0">
                    <a:solidFill>
                      <a:schemeClr val="tx1"/>
                    </a:solidFill>
                  </a:rPr>
                  <a:t> – correct classification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RU" sz="2800" dirty="0">
                    <a:solidFill>
                      <a:schemeClr val="tx1"/>
                    </a:solidFill>
                  </a:rPr>
                  <a:t> – incorrect classification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66B68A-DC64-5D4E-AB74-611B23B9B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65" y="4512765"/>
                <a:ext cx="4810869" cy="954107"/>
              </a:xfrm>
              <a:prstGeom prst="rect">
                <a:avLst/>
              </a:prstGeom>
              <a:blipFill>
                <a:blip r:embed="rId3"/>
                <a:stretch>
                  <a:fillRect l="-528" t="-5263" r="-1583" b="-1710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AE7376-DE81-1847-809F-48241BB116F1}"/>
                  </a:ext>
                </a:extLst>
              </p:cNvPr>
              <p:cNvSpPr/>
              <p:nvPr/>
            </p:nvSpPr>
            <p:spPr>
              <a:xfrm>
                <a:off x="5038402" y="1914235"/>
                <a:ext cx="2115194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R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AE7376-DE81-1847-809F-48241BB11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402" y="1914235"/>
                <a:ext cx="2115194" cy="530915"/>
              </a:xfrm>
              <a:prstGeom prst="rect">
                <a:avLst/>
              </a:prstGeom>
              <a:blipFill>
                <a:blip r:embed="rId4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958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CDB8-0001-C849-B2DE-4932CE6F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Upper bounds on 0-1 loss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791E5D-E4C3-D94B-9D1F-908806D0B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788F-9CDD-9947-A511-750DB6A7E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05" y="974991"/>
            <a:ext cx="8122155" cy="5380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1CE51-C2A5-4F47-B829-D976933AC588}"/>
              </a:ext>
            </a:extLst>
          </p:cNvPr>
          <p:cNvSpPr txBox="1"/>
          <p:nvPr/>
        </p:nvSpPr>
        <p:spPr>
          <a:xfrm>
            <a:off x="8648053" y="1985953"/>
            <a:ext cx="33514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Instead of optimizing the 0-1 loss we can optimize a </a:t>
            </a:r>
            <a:r>
              <a:rPr lang="en-GB" sz="2000" b="1" dirty="0">
                <a:solidFill>
                  <a:schemeClr val="accent1"/>
                </a:solidFill>
              </a:rPr>
              <a:t>differentiable upper bound</a:t>
            </a:r>
            <a:endParaRPr lang="en-RU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59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2A12-5D22-4F4D-897F-2B131410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15818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BD8-9B2F-8146-AA50-9F82840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E9664-B106-F24E-BBDB-334EB066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06CDA5-98DF-F94D-9B0B-2A61CB1AB2D6}"/>
              </a:ext>
            </a:extLst>
          </p:cNvPr>
          <p:cNvSpPr>
            <a:spLocks noGrp="1"/>
          </p:cNvSpPr>
          <p:nvPr/>
        </p:nvSpPr>
        <p:spPr>
          <a:xfrm>
            <a:off x="408121" y="872906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Let’s model the </a:t>
            </a:r>
            <a:r>
              <a:rPr lang="en-RU" b="1" dirty="0">
                <a:solidFill>
                  <a:schemeClr val="accent1"/>
                </a:solidFill>
              </a:rPr>
              <a:t>class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/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blipFill>
                <a:blip r:embed="rId2"/>
                <a:stretch>
                  <a:fillRect l="-2857" t="-833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8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BD8-9B2F-8146-AA50-9F82840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E9664-B106-F24E-BBDB-334EB066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06CDA5-98DF-F94D-9B0B-2A61CB1AB2D6}"/>
              </a:ext>
            </a:extLst>
          </p:cNvPr>
          <p:cNvSpPr>
            <a:spLocks noGrp="1"/>
          </p:cNvSpPr>
          <p:nvPr/>
        </p:nvSpPr>
        <p:spPr>
          <a:xfrm>
            <a:off x="408121" y="872906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Let’s model the </a:t>
            </a:r>
            <a:r>
              <a:rPr lang="en-RU" b="1" dirty="0">
                <a:solidFill>
                  <a:schemeClr val="accent1"/>
                </a:solidFill>
              </a:rPr>
              <a:t>class probabilities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2D39CB-A639-2940-91A1-55B003F86CE2}"/>
              </a:ext>
            </a:extLst>
          </p:cNvPr>
          <p:cNvSpPr>
            <a:spLocks noGrp="1"/>
          </p:cNvSpPr>
          <p:nvPr/>
        </p:nvSpPr>
        <p:spPr>
          <a:xfrm>
            <a:off x="408121" y="3103008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Fit with </a:t>
            </a:r>
            <a:r>
              <a:rPr lang="en-RU" b="1" dirty="0">
                <a:solidFill>
                  <a:schemeClr val="tx2"/>
                </a:solidFill>
              </a:rPr>
              <a:t>maximum (log)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/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blipFill>
                <a:blip r:embed="rId2"/>
                <a:stretch>
                  <a:fillRect l="-2857" t="-833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BD8-9B2F-8146-AA50-9F82840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E9664-B106-F24E-BBDB-334EB066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06CDA5-98DF-F94D-9B0B-2A61CB1AB2D6}"/>
              </a:ext>
            </a:extLst>
          </p:cNvPr>
          <p:cNvSpPr>
            <a:spLocks noGrp="1"/>
          </p:cNvSpPr>
          <p:nvPr/>
        </p:nvSpPr>
        <p:spPr>
          <a:xfrm>
            <a:off x="408121" y="872906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Let’s model the </a:t>
            </a:r>
            <a:r>
              <a:rPr lang="en-RU" b="1" dirty="0">
                <a:solidFill>
                  <a:schemeClr val="accent1"/>
                </a:solidFill>
              </a:rPr>
              <a:t>class probabilities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2D39CB-A639-2940-91A1-55B003F86CE2}"/>
              </a:ext>
            </a:extLst>
          </p:cNvPr>
          <p:cNvSpPr>
            <a:spLocks noGrp="1"/>
          </p:cNvSpPr>
          <p:nvPr/>
        </p:nvSpPr>
        <p:spPr>
          <a:xfrm>
            <a:off x="408121" y="3103008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Fit with </a:t>
            </a:r>
            <a:r>
              <a:rPr lang="en-RU" b="1" dirty="0">
                <a:solidFill>
                  <a:schemeClr val="tx2"/>
                </a:solidFill>
              </a:rPr>
              <a:t>maximum (log)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/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blipFill>
                <a:blip r:embed="rId2"/>
                <a:stretch>
                  <a:fillRect l="-2857" t="-833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A3495-7A95-B847-9ED6-20A819EC20A7}"/>
                  </a:ext>
                </a:extLst>
              </p:cNvPr>
              <p:cNvSpPr txBox="1"/>
              <p:nvPr/>
            </p:nvSpPr>
            <p:spPr>
              <a:xfrm>
                <a:off x="7960953" y="561687"/>
                <a:ext cx="3065583" cy="76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Likelihoo</m:t>
                      </m:r>
                      <m:r>
                        <m:rPr>
                          <m:sty m:val="p"/>
                        </m:rPr>
                        <a:rPr lang="en-US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RU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7A3495-7A95-B847-9ED6-20A819EC2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953" y="561687"/>
                <a:ext cx="3065583" cy="764568"/>
              </a:xfrm>
              <a:prstGeom prst="rect">
                <a:avLst/>
              </a:prstGeom>
              <a:blipFill>
                <a:blip r:embed="rId3"/>
                <a:stretch>
                  <a:fillRect t="-119672" b="-16885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764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BD8-9B2F-8146-AA50-9F82840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E9664-B106-F24E-BBDB-334EB066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06CDA5-98DF-F94D-9B0B-2A61CB1AB2D6}"/>
              </a:ext>
            </a:extLst>
          </p:cNvPr>
          <p:cNvSpPr>
            <a:spLocks noGrp="1"/>
          </p:cNvSpPr>
          <p:nvPr/>
        </p:nvSpPr>
        <p:spPr>
          <a:xfrm>
            <a:off x="408121" y="872906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Let’s model the </a:t>
            </a:r>
            <a:r>
              <a:rPr lang="en-RU" b="1" dirty="0">
                <a:solidFill>
                  <a:schemeClr val="accent1"/>
                </a:solidFill>
              </a:rPr>
              <a:t>class probabilities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2D39CB-A639-2940-91A1-55B003F86CE2}"/>
              </a:ext>
            </a:extLst>
          </p:cNvPr>
          <p:cNvSpPr>
            <a:spLocks noGrp="1"/>
          </p:cNvSpPr>
          <p:nvPr/>
        </p:nvSpPr>
        <p:spPr>
          <a:xfrm>
            <a:off x="408121" y="3103008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Fit with </a:t>
            </a:r>
            <a:r>
              <a:rPr lang="en-RU" b="1" dirty="0">
                <a:solidFill>
                  <a:schemeClr val="tx2"/>
                </a:solidFill>
              </a:rPr>
              <a:t>maximum (log)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/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blipFill>
                <a:blip r:embed="rId2"/>
                <a:stretch>
                  <a:fillRect l="-2857" t="-833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6F843-831A-2740-81E8-174DAF6A4F63}"/>
              </a:ext>
            </a:extLst>
          </p:cNvPr>
          <p:cNvGrpSpPr/>
          <p:nvPr/>
        </p:nvGrpSpPr>
        <p:grpSpPr>
          <a:xfrm>
            <a:off x="7960953" y="561687"/>
            <a:ext cx="4038542" cy="2020019"/>
            <a:chOff x="7960953" y="561687"/>
            <a:chExt cx="4038542" cy="2020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7A3495-7A95-B847-9ED6-20A819EC20A7}"/>
                    </a:ext>
                  </a:extLst>
                </p:cNvPr>
                <p:cNvSpPr txBox="1"/>
                <p:nvPr/>
              </p:nvSpPr>
              <p:spPr>
                <a:xfrm>
                  <a:off x="7960953" y="561687"/>
                  <a:ext cx="3065583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Likelihoo</m:t>
                        </m:r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7A3495-7A95-B847-9ED6-20A819EC2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953" y="561687"/>
                  <a:ext cx="3065583" cy="764568"/>
                </a:xfrm>
                <a:prstGeom prst="rect">
                  <a:avLst/>
                </a:prstGeom>
                <a:blipFill>
                  <a:blip r:embed="rId3"/>
                  <a:stretch>
                    <a:fillRect t="-119672" b="-168852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1B572D-EBDE-0D4C-A8CD-89C408CE21B0}"/>
                    </a:ext>
                  </a:extLst>
                </p:cNvPr>
                <p:cNvSpPr txBox="1"/>
                <p:nvPr/>
              </p:nvSpPr>
              <p:spPr>
                <a:xfrm>
                  <a:off x="8415867" y="1310268"/>
                  <a:ext cx="2923429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=+1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1B572D-EBDE-0D4C-A8CD-89C408CE2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867" y="1310268"/>
                  <a:ext cx="2923429" cy="764568"/>
                </a:xfrm>
                <a:prstGeom prst="rect">
                  <a:avLst/>
                </a:prstGeom>
                <a:blipFill>
                  <a:blip r:embed="rId4"/>
                  <a:stretch>
                    <a:fillRect l="-13853" t="-121311" b="-168852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5DDC8F-4EFA-9A43-AC41-B37FF039F81B}"/>
                    </a:ext>
                  </a:extLst>
                </p:cNvPr>
                <p:cNvSpPr txBox="1"/>
                <p:nvPr/>
              </p:nvSpPr>
              <p:spPr>
                <a:xfrm>
                  <a:off x="9011113" y="2074836"/>
                  <a:ext cx="2988382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5DDC8F-4EFA-9A43-AC41-B37FF039F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1113" y="2074836"/>
                  <a:ext cx="2988382" cy="506870"/>
                </a:xfrm>
                <a:prstGeom prst="rect">
                  <a:avLst/>
                </a:prstGeom>
                <a:blipFill>
                  <a:blip r:embed="rId5"/>
                  <a:stretch>
                    <a:fillRect t="-165854" r="-18220" b="-248780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4671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BD8-9B2F-8146-AA50-9F82840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E9664-B106-F24E-BBDB-334EB066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06CDA5-98DF-F94D-9B0B-2A61CB1AB2D6}"/>
              </a:ext>
            </a:extLst>
          </p:cNvPr>
          <p:cNvSpPr>
            <a:spLocks noGrp="1"/>
          </p:cNvSpPr>
          <p:nvPr/>
        </p:nvSpPr>
        <p:spPr>
          <a:xfrm>
            <a:off x="408121" y="872906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Let’s model the </a:t>
            </a:r>
            <a:r>
              <a:rPr lang="en-RU" b="1" dirty="0">
                <a:solidFill>
                  <a:schemeClr val="accent1"/>
                </a:solidFill>
              </a:rPr>
              <a:t>class probabilities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2D39CB-A639-2940-91A1-55B003F86CE2}"/>
              </a:ext>
            </a:extLst>
          </p:cNvPr>
          <p:cNvSpPr>
            <a:spLocks noGrp="1"/>
          </p:cNvSpPr>
          <p:nvPr/>
        </p:nvSpPr>
        <p:spPr>
          <a:xfrm>
            <a:off x="408121" y="3103008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Fit with </a:t>
            </a:r>
            <a:r>
              <a:rPr lang="en-RU" b="1" dirty="0">
                <a:solidFill>
                  <a:schemeClr val="tx2"/>
                </a:solidFill>
              </a:rPr>
              <a:t>maximum (log)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/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blipFill>
                <a:blip r:embed="rId2"/>
                <a:stretch>
                  <a:fillRect l="-2857" t="-833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1EE55-2031-3D4C-BF9E-4AC8F26E9CB9}"/>
                  </a:ext>
                </a:extLst>
              </p:cNvPr>
              <p:cNvSpPr txBox="1"/>
              <p:nvPr/>
            </p:nvSpPr>
            <p:spPr>
              <a:xfrm>
                <a:off x="397790" y="3759147"/>
                <a:ext cx="11558421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=+1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=−1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1EE55-2031-3D4C-BF9E-4AC8F26E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90" y="3759147"/>
                <a:ext cx="11558421" cy="1137876"/>
              </a:xfrm>
              <a:prstGeom prst="rect">
                <a:avLst/>
              </a:prstGeom>
              <a:blipFill>
                <a:blip r:embed="rId3"/>
                <a:stretch>
                  <a:fillRect t="-128571" b="-17912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D76F843-831A-2740-81E8-174DAF6A4F63}"/>
              </a:ext>
            </a:extLst>
          </p:cNvPr>
          <p:cNvGrpSpPr/>
          <p:nvPr/>
        </p:nvGrpSpPr>
        <p:grpSpPr>
          <a:xfrm>
            <a:off x="7960953" y="561687"/>
            <a:ext cx="4038542" cy="2020019"/>
            <a:chOff x="7960953" y="561687"/>
            <a:chExt cx="4038542" cy="2020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7A3495-7A95-B847-9ED6-20A819EC20A7}"/>
                    </a:ext>
                  </a:extLst>
                </p:cNvPr>
                <p:cNvSpPr txBox="1"/>
                <p:nvPr/>
              </p:nvSpPr>
              <p:spPr>
                <a:xfrm>
                  <a:off x="7960953" y="561687"/>
                  <a:ext cx="3065583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Likelihoo</m:t>
                        </m:r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7A3495-7A95-B847-9ED6-20A819EC20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953" y="561687"/>
                  <a:ext cx="3065583" cy="764568"/>
                </a:xfrm>
                <a:prstGeom prst="rect">
                  <a:avLst/>
                </a:prstGeom>
                <a:blipFill>
                  <a:blip r:embed="rId4"/>
                  <a:stretch>
                    <a:fillRect t="-119672" b="-168852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1B572D-EBDE-0D4C-A8CD-89C408CE21B0}"/>
                    </a:ext>
                  </a:extLst>
                </p:cNvPr>
                <p:cNvSpPr txBox="1"/>
                <p:nvPr/>
              </p:nvSpPr>
              <p:spPr>
                <a:xfrm>
                  <a:off x="8415867" y="1310268"/>
                  <a:ext cx="2923429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=+1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1B572D-EBDE-0D4C-A8CD-89C408CE21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867" y="1310268"/>
                  <a:ext cx="2923429" cy="764568"/>
                </a:xfrm>
                <a:prstGeom prst="rect">
                  <a:avLst/>
                </a:prstGeom>
                <a:blipFill>
                  <a:blip r:embed="rId5"/>
                  <a:stretch>
                    <a:fillRect l="-13853" t="-121311" b="-168852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5DDC8F-4EFA-9A43-AC41-B37FF039F81B}"/>
                    </a:ext>
                  </a:extLst>
                </p:cNvPr>
                <p:cNvSpPr txBox="1"/>
                <p:nvPr/>
              </p:nvSpPr>
              <p:spPr>
                <a:xfrm>
                  <a:off x="9011113" y="2074836"/>
                  <a:ext cx="2988382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5DDC8F-4EFA-9A43-AC41-B37FF039F8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1113" y="2074836"/>
                  <a:ext cx="2988382" cy="506870"/>
                </a:xfrm>
                <a:prstGeom prst="rect">
                  <a:avLst/>
                </a:prstGeom>
                <a:blipFill>
                  <a:blip r:embed="rId3"/>
                  <a:stretch>
                    <a:fillRect t="-165854" r="-18220" b="-248780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452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3D1E-5915-824B-8271-7C476EE70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Can’t we just use linear regression for classification?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82188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4BD8-9B2F-8146-AA50-9F828405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3E9664-B106-F24E-BBDB-334EB0669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C06CDA5-98DF-F94D-9B0B-2A61CB1AB2D6}"/>
              </a:ext>
            </a:extLst>
          </p:cNvPr>
          <p:cNvSpPr>
            <a:spLocks noGrp="1"/>
          </p:cNvSpPr>
          <p:nvPr/>
        </p:nvSpPr>
        <p:spPr>
          <a:xfrm>
            <a:off x="408121" y="872906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Let’s model the </a:t>
            </a:r>
            <a:r>
              <a:rPr lang="en-RU" b="1" dirty="0">
                <a:solidFill>
                  <a:schemeClr val="accent1"/>
                </a:solidFill>
              </a:rPr>
              <a:t>class probabilities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92D39CB-A639-2940-91A1-55B003F86CE2}"/>
              </a:ext>
            </a:extLst>
          </p:cNvPr>
          <p:cNvSpPr>
            <a:spLocks noGrp="1"/>
          </p:cNvSpPr>
          <p:nvPr/>
        </p:nvSpPr>
        <p:spPr>
          <a:xfrm>
            <a:off x="408121" y="3103008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Fit with </a:t>
            </a:r>
            <a:r>
              <a:rPr lang="en-RU" b="1" dirty="0">
                <a:solidFill>
                  <a:schemeClr val="tx2"/>
                </a:solidFill>
              </a:rPr>
              <a:t>maximum (log)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/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=+1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=−1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1−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8BF280-8487-7045-A961-8BB268DE8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439" y="1683488"/>
                <a:ext cx="3983783" cy="909864"/>
              </a:xfrm>
              <a:prstGeom prst="rect">
                <a:avLst/>
              </a:prstGeom>
              <a:blipFill>
                <a:blip r:embed="rId2"/>
                <a:stretch>
                  <a:fillRect l="-2857" t="-8333" b="-1666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1EE55-2031-3D4C-BF9E-4AC8F26E9CB9}"/>
                  </a:ext>
                </a:extLst>
              </p:cNvPr>
              <p:cNvSpPr txBox="1"/>
              <p:nvPr/>
            </p:nvSpPr>
            <p:spPr>
              <a:xfrm>
                <a:off x="397790" y="3759147"/>
                <a:ext cx="11558421" cy="1137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=+1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𝕀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=−1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01EE55-2031-3D4C-BF9E-4AC8F26E9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90" y="3759147"/>
                <a:ext cx="11558421" cy="1137876"/>
              </a:xfrm>
              <a:prstGeom prst="rect">
                <a:avLst/>
              </a:prstGeom>
              <a:blipFill>
                <a:blip r:embed="rId3"/>
                <a:stretch>
                  <a:fillRect t="-128571" b="-17912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BB66710-3830-2D41-99ED-DF0BDB3A1BF0}"/>
              </a:ext>
            </a:extLst>
          </p:cNvPr>
          <p:cNvSpPr>
            <a:spLocks noGrp="1"/>
          </p:cNvSpPr>
          <p:nvPr/>
        </p:nvSpPr>
        <p:spPr>
          <a:xfrm>
            <a:off x="408121" y="5055794"/>
            <a:ext cx="11386089" cy="76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Predict the class with </a:t>
            </a:r>
            <a:r>
              <a:rPr lang="en-RU" b="1" dirty="0">
                <a:solidFill>
                  <a:schemeClr val="accent1"/>
                </a:solidFill>
              </a:rPr>
              <a:t>highest probability</a:t>
            </a:r>
            <a:r>
              <a:rPr lang="en-RU" dirty="0"/>
              <a:t>*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FF4B17-5546-E346-9AF1-30626D2B9929}"/>
              </a:ext>
            </a:extLst>
          </p:cNvPr>
          <p:cNvSpPr/>
          <p:nvPr/>
        </p:nvSpPr>
        <p:spPr>
          <a:xfrm>
            <a:off x="5892799" y="5864868"/>
            <a:ext cx="330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RU" sz="1600" dirty="0"/>
              <a:t>*more generally: find a probability threshold suitable for your problem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B2D2E1-0EF3-B347-A3FD-AF573EFADBB3}"/>
              </a:ext>
            </a:extLst>
          </p:cNvPr>
          <p:cNvGrpSpPr/>
          <p:nvPr/>
        </p:nvGrpSpPr>
        <p:grpSpPr>
          <a:xfrm>
            <a:off x="7960953" y="561687"/>
            <a:ext cx="4038542" cy="2020019"/>
            <a:chOff x="7960953" y="561687"/>
            <a:chExt cx="4038542" cy="2020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A2B2F84-A62A-CD42-B4A3-567A546A88AE}"/>
                    </a:ext>
                  </a:extLst>
                </p:cNvPr>
                <p:cNvSpPr txBox="1"/>
                <p:nvPr/>
              </p:nvSpPr>
              <p:spPr>
                <a:xfrm>
                  <a:off x="7960953" y="561687"/>
                  <a:ext cx="3065583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Likelihoo</m:t>
                        </m:r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A2B2F84-A62A-CD42-B4A3-567A546A8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953" y="561687"/>
                  <a:ext cx="3065583" cy="764568"/>
                </a:xfrm>
                <a:prstGeom prst="rect">
                  <a:avLst/>
                </a:prstGeom>
                <a:blipFill>
                  <a:blip r:embed="rId4"/>
                  <a:stretch>
                    <a:fillRect t="-119672" b="-168852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384791-DFE8-EE4E-9973-AAFCD0B12F60}"/>
                    </a:ext>
                  </a:extLst>
                </p:cNvPr>
                <p:cNvSpPr txBox="1"/>
                <p:nvPr/>
              </p:nvSpPr>
              <p:spPr>
                <a:xfrm>
                  <a:off x="8415867" y="1310268"/>
                  <a:ext cx="2923429" cy="764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=1…</m:t>
                            </m:r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"/>
                                <m:ctrlPr>
                                  <a:rPr lang="en-US" b="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𝕀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=+1</m:t>
                                    </m:r>
                                  </m:e>
                                </m:d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8384791-DFE8-EE4E-9973-AAFCD0B12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5867" y="1310268"/>
                  <a:ext cx="2923429" cy="764568"/>
                </a:xfrm>
                <a:prstGeom prst="rect">
                  <a:avLst/>
                </a:prstGeom>
                <a:blipFill>
                  <a:blip r:embed="rId5"/>
                  <a:stretch>
                    <a:fillRect l="-13853" t="-121311" b="-168852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2C7D28-464D-8947-BC36-868379017A09}"/>
                    </a:ext>
                  </a:extLst>
                </p:cNvPr>
                <p:cNvSpPr txBox="1"/>
                <p:nvPr/>
              </p:nvSpPr>
              <p:spPr>
                <a:xfrm>
                  <a:off x="9011113" y="2074836"/>
                  <a:ext cx="2988382" cy="5068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𝕀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e>
                            </m:d>
                            <m: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</m:e>
                                </m:acc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RU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2C7D28-464D-8947-BC36-868379017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1113" y="2074836"/>
                  <a:ext cx="2988382" cy="506870"/>
                </a:xfrm>
                <a:prstGeom prst="rect">
                  <a:avLst/>
                </a:prstGeom>
                <a:blipFill>
                  <a:blip r:embed="rId3"/>
                  <a:stretch>
                    <a:fillRect t="-165854" r="-18220" b="-248780"/>
                  </a:stretch>
                </a:blipFill>
              </p:spPr>
              <p:txBody>
                <a:bodyPr/>
                <a:lstStyle/>
                <a:p>
                  <a:r>
                    <a:rPr lang="en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9948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DE7-29DC-9D44-BD79-BDE8287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Linear probability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8DF5-EB27-534A-AF52-C04B7D2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How to map </a:t>
                </a:r>
                <a:r>
                  <a:rPr lang="en-US" dirty="0"/>
                  <a:t>the </a:t>
                </a:r>
                <a:r>
                  <a:rPr lang="en-RU" dirty="0"/>
                  <a:t>linear model output to a probability value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RU" dirty="0"/>
                  <a:t>?</a:t>
                </a:r>
              </a:p>
              <a:p>
                <a:pPr marL="324000" indent="-324000"/>
                <a:r>
                  <a:rPr lang="en-RU" dirty="0"/>
                  <a:t>Common choice – </a:t>
                </a:r>
                <a:r>
                  <a:rPr lang="en-RU" b="1" dirty="0">
                    <a:solidFill>
                      <a:schemeClr val="accent1"/>
                    </a:solidFill>
                  </a:rPr>
                  <a:t>sigmoid function</a:t>
                </a:r>
                <a:r>
                  <a:rPr lang="en-RU" dirty="0"/>
                  <a:t>:</a:t>
                </a:r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  <a:blipFill>
                <a:blip r:embed="rId3"/>
                <a:stretch>
                  <a:fillRect l="-425" b="-307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/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blipFill>
                <a:blip r:embed="rId4"/>
                <a:stretch>
                  <a:fillRect l="-592" r="-592" b="-125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has the meaning of </a:t>
                </a:r>
                <a:r>
                  <a:rPr lang="en-RU" b="1" dirty="0">
                    <a:solidFill>
                      <a:schemeClr val="tx2"/>
                    </a:solidFill>
                  </a:rPr>
                  <a:t>log odds ratio</a:t>
                </a:r>
                <a:r>
                  <a:rPr lang="en-RU" dirty="0"/>
                  <a:t> between the two classes:</a:t>
                </a:r>
              </a:p>
            </p:txBody>
          </p:sp>
        </mc:Choice>
        <mc:Fallback xmlns="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  <a:blipFill>
                <a:blip r:embed="rId7"/>
                <a:stretch>
                  <a:fillRect l="-425" b="-692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0EE8F31-2720-6A48-BAFD-EC8D19C626CC}"/>
              </a:ext>
            </a:extLst>
          </p:cNvPr>
          <p:cNvSpPr/>
          <p:nvPr/>
        </p:nvSpPr>
        <p:spPr>
          <a:xfrm>
            <a:off x="340964" y="2074265"/>
            <a:ext cx="5755036" cy="3361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28557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DE7-29DC-9D44-BD79-BDE8287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Linear probability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8DF5-EB27-534A-AF52-C04B7D2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EABC1-1F02-2B4D-91A1-3BE14FD1C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5" y="1259501"/>
            <a:ext cx="5102749" cy="336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How to map </a:t>
                </a:r>
                <a:r>
                  <a:rPr lang="en-US" dirty="0"/>
                  <a:t>the </a:t>
                </a:r>
                <a:r>
                  <a:rPr lang="en-RU" dirty="0"/>
                  <a:t>linear model output to a probability value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RU" dirty="0"/>
                  <a:t>?</a:t>
                </a:r>
              </a:p>
              <a:p>
                <a:pPr marL="324000" indent="-324000"/>
                <a:r>
                  <a:rPr lang="en-RU" dirty="0"/>
                  <a:t>Common choice – </a:t>
                </a:r>
                <a:r>
                  <a:rPr lang="en-RU" b="1" dirty="0">
                    <a:solidFill>
                      <a:schemeClr val="accent1"/>
                    </a:solidFill>
                  </a:rPr>
                  <a:t>sigmoid function</a:t>
                </a:r>
                <a:r>
                  <a:rPr lang="en-RU" dirty="0"/>
                  <a:t>:</a:t>
                </a:r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  <a:blipFill>
                <a:blip r:embed="rId3"/>
                <a:stretch>
                  <a:fillRect l="-425" b="-307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/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blipFill>
                <a:blip r:embed="rId4"/>
                <a:stretch>
                  <a:fillRect l="-592" r="-592" b="-125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05477-1858-2144-8EA2-B44D71B60EFE}"/>
                  </a:ext>
                </a:extLst>
              </p:cNvPr>
              <p:cNvSpPr txBox="1"/>
              <p:nvPr/>
            </p:nvSpPr>
            <p:spPr>
              <a:xfrm>
                <a:off x="9585701" y="4481354"/>
                <a:ext cx="186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05477-1858-2144-8EA2-B44D71B6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01" y="4481354"/>
                <a:ext cx="186590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1739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9C701D-F0A3-F045-8300-5C545614443C}"/>
                  </a:ext>
                </a:extLst>
              </p:cNvPr>
              <p:cNvSpPr txBox="1"/>
              <p:nvPr/>
            </p:nvSpPr>
            <p:spPr>
              <a:xfrm>
                <a:off x="6307753" y="2644443"/>
                <a:ext cx="690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9C701D-F0A3-F045-8300-5C545614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53" y="2644443"/>
                <a:ext cx="690767" cy="369332"/>
              </a:xfrm>
              <a:prstGeom prst="rect">
                <a:avLst/>
              </a:prstGeom>
              <a:blipFill>
                <a:blip r:embed="rId6"/>
                <a:stretch>
                  <a:fillRect l="-5455" b="-2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has the meaning of </a:t>
                </a:r>
                <a:r>
                  <a:rPr lang="en-RU" b="1" dirty="0">
                    <a:solidFill>
                      <a:schemeClr val="tx2"/>
                    </a:solidFill>
                  </a:rPr>
                  <a:t>log odds ratio</a:t>
                </a:r>
                <a:r>
                  <a:rPr lang="en-RU" dirty="0"/>
                  <a:t> between the two classes:</a:t>
                </a:r>
              </a:p>
            </p:txBody>
          </p:sp>
        </mc:Choice>
        <mc:Fallback xmlns="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  <a:blipFill>
                <a:blip r:embed="rId7"/>
                <a:stretch>
                  <a:fillRect l="-425" b="-692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58B36E1-9F73-2441-A520-4F4CC6DC2837}"/>
              </a:ext>
            </a:extLst>
          </p:cNvPr>
          <p:cNvSpPr/>
          <p:nvPr/>
        </p:nvSpPr>
        <p:spPr>
          <a:xfrm>
            <a:off x="8679406" y="921165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b="1" dirty="0"/>
              <a:t>sigmoid function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E8F31-2720-6A48-BAFD-EC8D19C626CC}"/>
              </a:ext>
            </a:extLst>
          </p:cNvPr>
          <p:cNvSpPr/>
          <p:nvPr/>
        </p:nvSpPr>
        <p:spPr>
          <a:xfrm>
            <a:off x="340964" y="3542579"/>
            <a:ext cx="5755036" cy="1893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8797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DE7-29DC-9D44-BD79-BDE8287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Linear probability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8DF5-EB27-534A-AF52-C04B7D2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EABC1-1F02-2B4D-91A1-3BE14FD1C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5" y="1259501"/>
            <a:ext cx="5102749" cy="336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How to map </a:t>
                </a:r>
                <a:r>
                  <a:rPr lang="en-US" dirty="0"/>
                  <a:t>the </a:t>
                </a:r>
                <a:r>
                  <a:rPr lang="en-RU" dirty="0"/>
                  <a:t>linear model output to a probability value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RU" dirty="0"/>
                  <a:t>?</a:t>
                </a:r>
              </a:p>
              <a:p>
                <a:pPr marL="324000" indent="-324000"/>
                <a:r>
                  <a:rPr lang="en-RU" dirty="0"/>
                  <a:t>Common choice – </a:t>
                </a:r>
                <a:r>
                  <a:rPr lang="en-RU" b="1" dirty="0">
                    <a:solidFill>
                      <a:schemeClr val="accent1"/>
                    </a:solidFill>
                  </a:rPr>
                  <a:t>sigmoid function</a:t>
                </a:r>
                <a:r>
                  <a:rPr lang="en-RU" dirty="0"/>
                  <a:t>:</a:t>
                </a:r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  <a:blipFill>
                <a:blip r:embed="rId3"/>
                <a:stretch>
                  <a:fillRect l="-425" b="-307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/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blipFill>
                <a:blip r:embed="rId4"/>
                <a:stretch>
                  <a:fillRect l="-592" r="-592" b="-125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05477-1858-2144-8EA2-B44D71B60EFE}"/>
                  </a:ext>
                </a:extLst>
              </p:cNvPr>
              <p:cNvSpPr txBox="1"/>
              <p:nvPr/>
            </p:nvSpPr>
            <p:spPr>
              <a:xfrm>
                <a:off x="9585701" y="4481354"/>
                <a:ext cx="186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05477-1858-2144-8EA2-B44D71B6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01" y="4481354"/>
                <a:ext cx="186590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1739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9C701D-F0A3-F045-8300-5C545614443C}"/>
                  </a:ext>
                </a:extLst>
              </p:cNvPr>
              <p:cNvSpPr txBox="1"/>
              <p:nvPr/>
            </p:nvSpPr>
            <p:spPr>
              <a:xfrm>
                <a:off x="6307753" y="2644443"/>
                <a:ext cx="690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9C701D-F0A3-F045-8300-5C545614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53" y="2644443"/>
                <a:ext cx="690767" cy="369332"/>
              </a:xfrm>
              <a:prstGeom prst="rect">
                <a:avLst/>
              </a:prstGeom>
              <a:blipFill>
                <a:blip r:embed="rId6"/>
                <a:stretch>
                  <a:fillRect l="-5455" b="-2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has the meaning of </a:t>
                </a:r>
                <a:r>
                  <a:rPr lang="en-RU" b="1" dirty="0">
                    <a:solidFill>
                      <a:schemeClr val="tx2"/>
                    </a:solidFill>
                  </a:rPr>
                  <a:t>log odds ratio</a:t>
                </a:r>
                <a:r>
                  <a:rPr lang="en-RU" dirty="0"/>
                  <a:t> between the two classes:</a:t>
                </a:r>
              </a:p>
            </p:txBody>
          </p:sp>
        </mc:Choice>
        <mc:Fallback xmlns="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  <a:blipFill>
                <a:blip r:embed="rId7"/>
                <a:stretch>
                  <a:fillRect l="-425" b="-692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58B36E1-9F73-2441-A520-4F4CC6DC2837}"/>
              </a:ext>
            </a:extLst>
          </p:cNvPr>
          <p:cNvSpPr/>
          <p:nvPr/>
        </p:nvSpPr>
        <p:spPr>
          <a:xfrm>
            <a:off x="8679406" y="921165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b="1" dirty="0"/>
              <a:t>sigmoid function</a:t>
            </a:r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E8F31-2720-6A48-BAFD-EC8D19C626CC}"/>
              </a:ext>
            </a:extLst>
          </p:cNvPr>
          <p:cNvSpPr/>
          <p:nvPr/>
        </p:nvSpPr>
        <p:spPr>
          <a:xfrm>
            <a:off x="340964" y="4165600"/>
            <a:ext cx="5755036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72857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B1DE7-29DC-9D44-BD79-BDE8287C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Linear probability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48DF5-EB27-534A-AF52-C04B7D23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EABC1-1F02-2B4D-91A1-3BE14FD1C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5" y="1259501"/>
            <a:ext cx="5102749" cy="3361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How to map </a:t>
                </a:r>
                <a:r>
                  <a:rPr lang="en-US" dirty="0"/>
                  <a:t>the </a:t>
                </a:r>
                <a:r>
                  <a:rPr lang="en-RU" dirty="0"/>
                  <a:t>linear model output to a probability value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RU" dirty="0"/>
                  <a:t>?</a:t>
                </a:r>
              </a:p>
              <a:p>
                <a:pPr marL="324000" indent="-324000"/>
                <a:r>
                  <a:rPr lang="en-RU" dirty="0"/>
                  <a:t>Common choice – </a:t>
                </a:r>
                <a:r>
                  <a:rPr lang="en-RU" b="1" dirty="0">
                    <a:solidFill>
                      <a:schemeClr val="accent1"/>
                    </a:solidFill>
                  </a:rPr>
                  <a:t>sigmoid function</a:t>
                </a:r>
                <a:r>
                  <a:rPr lang="en-RU" dirty="0"/>
                  <a:t>:</a:t>
                </a:r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0955E6C4-61E9-BE47-BD72-A89EC491A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872906"/>
                <a:ext cx="5966790" cy="1637820"/>
              </a:xfrm>
              <a:prstGeom prst="rect">
                <a:avLst/>
              </a:prstGeom>
              <a:blipFill>
                <a:blip r:embed="rId3"/>
                <a:stretch>
                  <a:fillRect l="-425" b="-307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/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3D48-5366-A544-B4E4-89C6160CC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92" y="2615360"/>
                <a:ext cx="2126480" cy="700063"/>
              </a:xfrm>
              <a:prstGeom prst="rect">
                <a:avLst/>
              </a:prstGeom>
              <a:blipFill>
                <a:blip r:embed="rId4"/>
                <a:stretch>
                  <a:fillRect l="-592" r="-592" b="-125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05477-1858-2144-8EA2-B44D71B60EFE}"/>
                  </a:ext>
                </a:extLst>
              </p:cNvPr>
              <p:cNvSpPr txBox="1"/>
              <p:nvPr/>
            </p:nvSpPr>
            <p:spPr>
              <a:xfrm>
                <a:off x="9585701" y="4481354"/>
                <a:ext cx="1865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405477-1858-2144-8EA2-B44D71B60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701" y="4481354"/>
                <a:ext cx="186590" cy="276999"/>
              </a:xfrm>
              <a:prstGeom prst="rect">
                <a:avLst/>
              </a:prstGeom>
              <a:blipFill>
                <a:blip r:embed="rId5"/>
                <a:stretch>
                  <a:fillRect l="-26667" r="-26667" b="-1739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9C701D-F0A3-F045-8300-5C545614443C}"/>
                  </a:ext>
                </a:extLst>
              </p:cNvPr>
              <p:cNvSpPr txBox="1"/>
              <p:nvPr/>
            </p:nvSpPr>
            <p:spPr>
              <a:xfrm>
                <a:off x="6307753" y="2644443"/>
                <a:ext cx="6907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</m:d>
                    </m:oMath>
                  </m:oMathPara>
                </a14:m>
                <a:endParaRPr lang="en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9C701D-F0A3-F045-8300-5C5456144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753" y="2644443"/>
                <a:ext cx="690767" cy="369332"/>
              </a:xfrm>
              <a:prstGeom prst="rect">
                <a:avLst/>
              </a:prstGeom>
              <a:blipFill>
                <a:blip r:embed="rId6"/>
                <a:stretch>
                  <a:fillRect l="-5455" b="-2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has the meaning of </a:t>
                </a:r>
                <a:r>
                  <a:rPr lang="en-RU" b="1" dirty="0">
                    <a:solidFill>
                      <a:schemeClr val="tx2"/>
                    </a:solidFill>
                  </a:rPr>
                  <a:t>log odds ratio</a:t>
                </a:r>
                <a:r>
                  <a:rPr lang="en-RU" dirty="0"/>
                  <a:t> between the two classes:</a:t>
                </a:r>
              </a:p>
            </p:txBody>
          </p:sp>
        </mc:Choice>
        <mc:Fallback xmlns="">
          <p:sp>
            <p:nvSpPr>
              <p:cNvPr id="10" name="Content Placeholder 1">
                <a:extLst>
                  <a:ext uri="{FF2B5EF4-FFF2-40B4-BE49-F238E27FC236}">
                    <a16:creationId xmlns:a16="http://schemas.microsoft.com/office/drawing/2014/main" id="{DA43D3D6-A0D6-D940-B4A6-D65B075AD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64" y="3542579"/>
                <a:ext cx="5966790" cy="1637820"/>
              </a:xfrm>
              <a:prstGeom prst="rect">
                <a:avLst/>
              </a:prstGeom>
              <a:blipFill>
                <a:blip r:embed="rId7"/>
                <a:stretch>
                  <a:fillRect l="-425" b="-692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58B36E1-9F73-2441-A520-4F4CC6DC2837}"/>
              </a:ext>
            </a:extLst>
          </p:cNvPr>
          <p:cNvSpPr/>
          <p:nvPr/>
        </p:nvSpPr>
        <p:spPr>
          <a:xfrm>
            <a:off x="8679406" y="921165"/>
            <a:ext cx="1927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RU" b="1" dirty="0"/>
              <a:t>sigmoid function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9CBD0-88DC-C64B-A8E8-C7A530C20EDA}"/>
                  </a:ext>
                </a:extLst>
              </p:cNvPr>
              <p:cNvSpPr txBox="1"/>
              <p:nvPr/>
            </p:nvSpPr>
            <p:spPr>
              <a:xfrm>
                <a:off x="1207964" y="5420553"/>
                <a:ext cx="7196073" cy="962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=+1|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99CBD0-88DC-C64B-A8E8-C7A530C20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64" y="5420553"/>
                <a:ext cx="7196073" cy="962892"/>
              </a:xfrm>
              <a:prstGeom prst="rect">
                <a:avLst/>
              </a:prstGeom>
              <a:blipFill>
                <a:blip r:embed="rId8"/>
                <a:stretch>
                  <a:fillRect l="-88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9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C4CD-BEE6-0E4E-A901-7DDA63E1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F479A-539B-F046-B684-BA0F46B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/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  <a:blipFill>
                <a:blip r:embed="rId2"/>
                <a:stretch>
                  <a:fillRect l="-12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/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  <a:blipFill>
                <a:blip r:embed="rId3"/>
                <a:stretch>
                  <a:fillRect l="-266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5743DD-DBE7-5B43-BB5B-886F2F7DADB0}"/>
              </a:ext>
            </a:extLst>
          </p:cNvPr>
          <p:cNvSpPr>
            <a:spLocks noGrp="1"/>
          </p:cNvSpPr>
          <p:nvPr/>
        </p:nvSpPr>
        <p:spPr>
          <a:xfrm>
            <a:off x="340963" y="983403"/>
            <a:ext cx="8834033" cy="68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Use negative log likelihood as our loss function: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/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=1…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  <a:blipFill>
                <a:blip r:embed="rId5"/>
                <a:stretch>
                  <a:fillRect l="-2667" t="-132051" b="-18205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BE53FED-11E1-ED47-87FB-5233C7B9E1B9}"/>
              </a:ext>
            </a:extLst>
          </p:cNvPr>
          <p:cNvSpPr/>
          <p:nvPr/>
        </p:nvSpPr>
        <p:spPr>
          <a:xfrm>
            <a:off x="340963" y="2859891"/>
            <a:ext cx="9361837" cy="28527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58348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C4CD-BEE6-0E4E-A901-7DDA63E1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F479A-539B-F046-B684-BA0F46B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/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  <a:blipFill>
                <a:blip r:embed="rId2"/>
                <a:stretch>
                  <a:fillRect l="-12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/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  <a:blipFill>
                <a:blip r:embed="rId3"/>
                <a:stretch>
                  <a:fillRect l="-266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5743DD-DBE7-5B43-BB5B-886F2F7DADB0}"/>
              </a:ext>
            </a:extLst>
          </p:cNvPr>
          <p:cNvSpPr>
            <a:spLocks noGrp="1"/>
          </p:cNvSpPr>
          <p:nvPr/>
        </p:nvSpPr>
        <p:spPr>
          <a:xfrm>
            <a:off x="340963" y="983403"/>
            <a:ext cx="8834033" cy="68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Use negative log likelihood as our loss function: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/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56C3FA-1C7F-C747-808F-F7D3F260EFF9}"/>
              </a:ext>
            </a:extLst>
          </p:cNvPr>
          <p:cNvCxnSpPr>
            <a:cxnSpLocks/>
          </p:cNvCxnSpPr>
          <p:nvPr/>
        </p:nvCxnSpPr>
        <p:spPr>
          <a:xfrm flipH="1">
            <a:off x="9236990" y="2831983"/>
            <a:ext cx="925810" cy="3941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/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=1…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  <a:blipFill>
                <a:blip r:embed="rId5"/>
                <a:stretch>
                  <a:fillRect l="-2667" t="-132051" b="-18205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BE53FED-11E1-ED47-87FB-5233C7B9E1B9}"/>
              </a:ext>
            </a:extLst>
          </p:cNvPr>
          <p:cNvSpPr/>
          <p:nvPr/>
        </p:nvSpPr>
        <p:spPr>
          <a:xfrm>
            <a:off x="340963" y="4442657"/>
            <a:ext cx="8565969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59936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C4CD-BEE6-0E4E-A901-7DDA63E1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F479A-539B-F046-B684-BA0F46B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/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  <a:blipFill>
                <a:blip r:embed="rId2"/>
                <a:stretch>
                  <a:fillRect l="-12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/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  <a:blipFill>
                <a:blip r:embed="rId3"/>
                <a:stretch>
                  <a:fillRect l="-266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5743DD-DBE7-5B43-BB5B-886F2F7DADB0}"/>
              </a:ext>
            </a:extLst>
          </p:cNvPr>
          <p:cNvSpPr>
            <a:spLocks noGrp="1"/>
          </p:cNvSpPr>
          <p:nvPr/>
        </p:nvSpPr>
        <p:spPr>
          <a:xfrm>
            <a:off x="340963" y="983403"/>
            <a:ext cx="8834033" cy="68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Use negative log likelihood as our loss function: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/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56C3FA-1C7F-C747-808F-F7D3F260EFF9}"/>
              </a:ext>
            </a:extLst>
          </p:cNvPr>
          <p:cNvCxnSpPr>
            <a:cxnSpLocks/>
          </p:cNvCxnSpPr>
          <p:nvPr/>
        </p:nvCxnSpPr>
        <p:spPr>
          <a:xfrm flipH="1">
            <a:off x="9236990" y="2831983"/>
            <a:ext cx="925810" cy="3941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/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=1…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  <a:blipFill>
                <a:blip r:embed="rId5"/>
                <a:stretch>
                  <a:fillRect l="-2667" t="-132051" b="-18205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65FB675-E498-5640-97F5-5882138AF9E7}"/>
              </a:ext>
            </a:extLst>
          </p:cNvPr>
          <p:cNvSpPr/>
          <p:nvPr/>
        </p:nvSpPr>
        <p:spPr>
          <a:xfrm>
            <a:off x="4555067" y="4442657"/>
            <a:ext cx="4351865" cy="127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82879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C4CD-BEE6-0E4E-A901-7DDA63E1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F479A-539B-F046-B684-BA0F46B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/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  <a:blipFill>
                <a:blip r:embed="rId2"/>
                <a:stretch>
                  <a:fillRect l="-12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/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  <a:blipFill>
                <a:blip r:embed="rId3"/>
                <a:stretch>
                  <a:fillRect l="-266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5743DD-DBE7-5B43-BB5B-886F2F7DADB0}"/>
              </a:ext>
            </a:extLst>
          </p:cNvPr>
          <p:cNvSpPr>
            <a:spLocks noGrp="1"/>
          </p:cNvSpPr>
          <p:nvPr/>
        </p:nvSpPr>
        <p:spPr>
          <a:xfrm>
            <a:off x="340963" y="983403"/>
            <a:ext cx="8834033" cy="68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Use negative log likelihood as our loss function: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/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56C3FA-1C7F-C747-808F-F7D3F260EFF9}"/>
              </a:ext>
            </a:extLst>
          </p:cNvPr>
          <p:cNvCxnSpPr>
            <a:cxnSpLocks/>
          </p:cNvCxnSpPr>
          <p:nvPr/>
        </p:nvCxnSpPr>
        <p:spPr>
          <a:xfrm flipH="1">
            <a:off x="9236990" y="2831983"/>
            <a:ext cx="925810" cy="3941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/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=1…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  <a:blipFill>
                <a:blip r:embed="rId5"/>
                <a:stretch>
                  <a:fillRect l="-2667" t="-132051" b="-18205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6251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C4CD-BEE6-0E4E-A901-7DDA63E1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it all together</a:t>
            </a:r>
            <a:endParaRPr lang="en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FF479A-539B-F046-B684-BA0F46B9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/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059854B-1BB2-0F45-8DEF-68D0CD6C7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9" y="1667368"/>
                <a:ext cx="9965312" cy="988540"/>
              </a:xfrm>
              <a:prstGeom prst="rect">
                <a:avLst/>
              </a:prstGeom>
              <a:blipFill>
                <a:blip r:embed="rId2"/>
                <a:stretch>
                  <a:fillRect l="-12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/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=+1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𝕀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=−1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4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BE4E0B9-10DE-C247-BE8A-1DAA0392FD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3091582"/>
                <a:ext cx="10466522" cy="988540"/>
              </a:xfrm>
              <a:prstGeom prst="rect">
                <a:avLst/>
              </a:prstGeom>
              <a:blipFill>
                <a:blip r:embed="rId3"/>
                <a:stretch>
                  <a:fillRect l="-2667" t="-129114" b="-17974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B5743DD-DBE7-5B43-BB5B-886F2F7DADB0}"/>
              </a:ext>
            </a:extLst>
          </p:cNvPr>
          <p:cNvSpPr>
            <a:spLocks noGrp="1"/>
          </p:cNvSpPr>
          <p:nvPr/>
        </p:nvSpPr>
        <p:spPr>
          <a:xfrm>
            <a:off x="340963" y="983403"/>
            <a:ext cx="8834033" cy="68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Use negative log likelihood as our loss function: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/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solidFill>
                <a:schemeClr val="tx2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0C5E6B-5D2C-EA4B-87D4-75A29AA08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809" y="2521337"/>
                <a:ext cx="1830116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56C3FA-1C7F-C747-808F-F7D3F260EFF9}"/>
              </a:ext>
            </a:extLst>
          </p:cNvPr>
          <p:cNvCxnSpPr>
            <a:cxnSpLocks/>
          </p:cNvCxnSpPr>
          <p:nvPr/>
        </p:nvCxnSpPr>
        <p:spPr>
          <a:xfrm flipH="1">
            <a:off x="9236990" y="2831983"/>
            <a:ext cx="925810" cy="394169"/>
          </a:xfrm>
          <a:prstGeom prst="straightConnector1">
            <a:avLst/>
          </a:prstGeom>
          <a:ln w="254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/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=1…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4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⋅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230063-8CFD-5344-A2E9-381D948F79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29" y="4515795"/>
                <a:ext cx="10466522" cy="988540"/>
              </a:xfrm>
              <a:prstGeom prst="rect">
                <a:avLst/>
              </a:prstGeom>
              <a:blipFill>
                <a:blip r:embed="rId5"/>
                <a:stretch>
                  <a:fillRect l="-2667" t="-132051" b="-18205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EFEC75BF-9C96-6B4B-B6AE-73AA65DD667A}"/>
              </a:ext>
            </a:extLst>
          </p:cNvPr>
          <p:cNvSpPr>
            <a:spLocks noGrp="1"/>
          </p:cNvSpPr>
          <p:nvPr/>
        </p:nvSpPr>
        <p:spPr>
          <a:xfrm>
            <a:off x="340963" y="5663542"/>
            <a:ext cx="8834033" cy="68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This can be optimized </a:t>
            </a:r>
            <a:r>
              <a:rPr lang="en-US" b="1" dirty="0">
                <a:solidFill>
                  <a:schemeClr val="accent1"/>
                </a:solidFill>
              </a:rPr>
              <a:t>numerically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63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Classification with linear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5B951-8A1C-4A41-9017-5BFA30D7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2" y="3013154"/>
            <a:ext cx="36576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For binary classification task, assign: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tx2"/>
                    </a:solidFill>
                  </a:rPr>
                  <a:t>positive</a:t>
                </a:r>
                <a:r>
                  <a:rPr lang="en-RU" dirty="0"/>
                  <a:t> class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accent1"/>
                    </a:solidFill>
                  </a:rPr>
                  <a:t>negative</a:t>
                </a:r>
                <a:r>
                  <a:rPr lang="en-RU" dirty="0"/>
                  <a:t> class</a:t>
                </a:r>
              </a:p>
              <a:p>
                <a:pPr marL="324000" indent="-324000"/>
                <a:r>
                  <a:rPr lang="en-RU" dirty="0"/>
                  <a:t>Solve linear regression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with MSE loss</a:t>
                </a:r>
              </a:p>
              <a:p>
                <a:pPr marL="324000" indent="-324000"/>
                <a:r>
                  <a:rPr lang="en-RU" dirty="0"/>
                  <a:t>Classify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Any problems with this approach?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  <a:blipFill>
                <a:blip r:embed="rId4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C33588-8624-B64C-A819-B30CA27A92B9}"/>
              </a:ext>
            </a:extLst>
          </p:cNvPr>
          <p:cNvSpPr/>
          <p:nvPr/>
        </p:nvSpPr>
        <p:spPr>
          <a:xfrm>
            <a:off x="4159434" y="3429000"/>
            <a:ext cx="7185899" cy="15663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A5D6FB-A480-3447-8973-5F7464E4F882}"/>
                  </a:ext>
                </a:extLst>
              </p:cNvPr>
              <p:cNvSpPr txBox="1"/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Classification: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A5D6FB-A480-3447-8973-5F7464E4F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blipFill>
                <a:blip r:embed="rId5"/>
                <a:stretch>
                  <a:fillRect t="-4598" b="-689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141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E47E29-8EBC-E342-929E-C2BD765B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" y="1115576"/>
            <a:ext cx="5127543" cy="4858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/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blipFill>
                <a:blip r:embed="rId3"/>
                <a:stretch>
                  <a:fillRect l="-6667" r="-3333" b="-1379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/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blipFill>
                <a:blip r:embed="rId4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1ED7E5D-9EB7-5B4B-B871-15FDC720943A}"/>
              </a:ext>
            </a:extLst>
          </p:cNvPr>
          <p:cNvSpPr>
            <a:spLocks noGrp="1"/>
          </p:cNvSpPr>
          <p:nvPr/>
        </p:nvSpPr>
        <p:spPr>
          <a:xfrm>
            <a:off x="6095999" y="1015890"/>
            <a:ext cx="5903495" cy="216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Now the boundary is at the right place</a:t>
            </a:r>
          </a:p>
          <a:p>
            <a:pPr marL="324000" indent="-324000"/>
            <a:r>
              <a:rPr lang="en-RU" dirty="0"/>
              <a:t>Note: when classes are linearly separable for any correct decision boundary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C6D3A0E-5853-2A42-AA5F-AA6A7FFFACD9}"/>
              </a:ext>
            </a:extLst>
          </p:cNvPr>
          <p:cNvSpPr>
            <a:spLocks noGrp="1"/>
          </p:cNvSpPr>
          <p:nvPr/>
        </p:nvSpPr>
        <p:spPr>
          <a:xfrm>
            <a:off x="6095999" y="3376915"/>
            <a:ext cx="5903495" cy="12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>
              <a:buClr>
                <a:schemeClr val="bg1"/>
              </a:buClr>
            </a:pPr>
            <a:r>
              <a:rPr lang="en-RU" dirty="0"/>
              <a:t>keeps the boundary at the same place, yet </a:t>
            </a:r>
            <a:r>
              <a:rPr lang="en-GB" dirty="0"/>
              <a:t>i</a:t>
            </a:r>
            <a:r>
              <a:rPr lang="en-RU" dirty="0"/>
              <a:t>mproves the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6EB0-D509-7743-AEB1-8FB1BB29C063}"/>
                  </a:ext>
                </a:extLst>
              </p:cNvPr>
              <p:cNvSpPr txBox="1"/>
              <p:nvPr/>
            </p:nvSpPr>
            <p:spPr>
              <a:xfrm>
                <a:off x="6910395" y="2813902"/>
                <a:ext cx="4183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RU" sz="2400" dirty="0"/>
                  <a:t>, for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6EB0-D509-7743-AEB1-8FB1BB29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395" y="2813902"/>
                <a:ext cx="4183261" cy="461665"/>
              </a:xfrm>
              <a:prstGeom prst="rect">
                <a:avLst/>
              </a:prstGeom>
              <a:blipFill>
                <a:blip r:embed="rId5"/>
                <a:stretch>
                  <a:fillRect t="-10811" b="-2702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71AEB8B-CAD0-164D-B45C-FD5DC5E28899}"/>
              </a:ext>
            </a:extLst>
          </p:cNvPr>
          <p:cNvSpPr/>
          <p:nvPr/>
        </p:nvSpPr>
        <p:spPr>
          <a:xfrm>
            <a:off x="6004557" y="1591733"/>
            <a:ext cx="5994937" cy="30074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3823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E47E29-8EBC-E342-929E-C2BD765B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" y="1115576"/>
            <a:ext cx="5127543" cy="4858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/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blipFill>
                <a:blip r:embed="rId3"/>
                <a:stretch>
                  <a:fillRect l="-6667" r="-3333" b="-1379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/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blipFill>
                <a:blip r:embed="rId4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1ED7E5D-9EB7-5B4B-B871-15FDC720943A}"/>
              </a:ext>
            </a:extLst>
          </p:cNvPr>
          <p:cNvSpPr>
            <a:spLocks noGrp="1"/>
          </p:cNvSpPr>
          <p:nvPr/>
        </p:nvSpPr>
        <p:spPr>
          <a:xfrm>
            <a:off x="6095999" y="1015890"/>
            <a:ext cx="5903495" cy="216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Now the boundary is at the right place</a:t>
            </a:r>
          </a:p>
          <a:p>
            <a:pPr marL="324000" indent="-324000"/>
            <a:r>
              <a:rPr lang="en-RU" dirty="0"/>
              <a:t>Note: when classes are linearly separable for any correct decision boundary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C6D3A0E-5853-2A42-AA5F-AA6A7FFFACD9}"/>
              </a:ext>
            </a:extLst>
          </p:cNvPr>
          <p:cNvSpPr>
            <a:spLocks noGrp="1"/>
          </p:cNvSpPr>
          <p:nvPr/>
        </p:nvSpPr>
        <p:spPr>
          <a:xfrm>
            <a:off x="6095999" y="3376915"/>
            <a:ext cx="5903495" cy="12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>
              <a:buClr>
                <a:schemeClr val="bg1"/>
              </a:buClr>
            </a:pPr>
            <a:r>
              <a:rPr lang="en-RU" dirty="0"/>
              <a:t>keeps the boundary at the same place, yet </a:t>
            </a:r>
            <a:r>
              <a:rPr lang="en-GB" dirty="0"/>
              <a:t>i</a:t>
            </a:r>
            <a:r>
              <a:rPr lang="en-RU" dirty="0"/>
              <a:t>mproves the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6EB0-D509-7743-AEB1-8FB1BB29C063}"/>
                  </a:ext>
                </a:extLst>
              </p:cNvPr>
              <p:cNvSpPr txBox="1"/>
              <p:nvPr/>
            </p:nvSpPr>
            <p:spPr>
              <a:xfrm>
                <a:off x="6956115" y="2943093"/>
                <a:ext cx="4183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RU" sz="2400" dirty="0"/>
                  <a:t>, for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6EB0-D509-7743-AEB1-8FB1BB29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15" y="2943093"/>
                <a:ext cx="4183261" cy="461665"/>
              </a:xfrm>
              <a:prstGeom prst="rect">
                <a:avLst/>
              </a:prstGeom>
              <a:blipFill>
                <a:blip r:embed="rId5"/>
                <a:stretch>
                  <a:fillRect l="-1212" t="-7895" r="-15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313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E47E29-8EBC-E342-929E-C2BD765BA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4" y="1115576"/>
            <a:ext cx="5127543" cy="4858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/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blipFill>
                <a:blip r:embed="rId3"/>
                <a:stretch>
                  <a:fillRect l="-6667" r="-3333" b="-1379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/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blipFill>
                <a:blip r:embed="rId4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1ED7E5D-9EB7-5B4B-B871-15FDC720943A}"/>
              </a:ext>
            </a:extLst>
          </p:cNvPr>
          <p:cNvSpPr>
            <a:spLocks noGrp="1"/>
          </p:cNvSpPr>
          <p:nvPr/>
        </p:nvSpPr>
        <p:spPr>
          <a:xfrm>
            <a:off x="6095999" y="1015890"/>
            <a:ext cx="5903495" cy="216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Now the boundary is at the right place</a:t>
            </a:r>
          </a:p>
          <a:p>
            <a:pPr marL="324000" indent="-324000"/>
            <a:r>
              <a:rPr lang="en-RU" dirty="0"/>
              <a:t>Note: when classes are linearly separable for any correct decision boundary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9C6D3A0E-5853-2A42-AA5F-AA6A7FFFACD9}"/>
              </a:ext>
            </a:extLst>
          </p:cNvPr>
          <p:cNvSpPr>
            <a:spLocks noGrp="1"/>
          </p:cNvSpPr>
          <p:nvPr/>
        </p:nvSpPr>
        <p:spPr>
          <a:xfrm>
            <a:off x="6095999" y="3376915"/>
            <a:ext cx="5903495" cy="122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>
              <a:buClr>
                <a:schemeClr val="bg1"/>
              </a:buClr>
            </a:pPr>
            <a:r>
              <a:rPr lang="en-RU" dirty="0"/>
              <a:t>keeps the boundary at the same place, yet </a:t>
            </a:r>
            <a:r>
              <a:rPr lang="en-GB" dirty="0"/>
              <a:t>i</a:t>
            </a:r>
            <a:r>
              <a:rPr lang="en-RU" dirty="0"/>
              <a:t>mproves the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6EB0-D509-7743-AEB1-8FB1BB29C063}"/>
                  </a:ext>
                </a:extLst>
              </p:cNvPr>
              <p:cNvSpPr txBox="1"/>
              <p:nvPr/>
            </p:nvSpPr>
            <p:spPr>
              <a:xfrm>
                <a:off x="6956115" y="2896927"/>
                <a:ext cx="4183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RU" sz="2400" dirty="0"/>
                  <a:t>, for some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0D36EB0-D509-7743-AEB1-8FB1BB29C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15" y="2896927"/>
                <a:ext cx="4183261" cy="461665"/>
              </a:xfrm>
              <a:prstGeom prst="rect">
                <a:avLst/>
              </a:prstGeom>
              <a:blipFill>
                <a:blip r:embed="rId5"/>
                <a:stretch>
                  <a:fillRect l="-1212" t="-10811" r="-1515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0928CFDB-3666-BF45-B8C9-F7885C257FBD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096000" y="4576355"/>
                <a:ext cx="5289494" cy="19165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dirty="0"/>
                  <a:t>ideal fit when sigmoid turns into a step function</a:t>
                </a:r>
                <a:r>
                  <a:rPr lang="ru-RU" dirty="0"/>
                  <a:t> (</a:t>
                </a:r>
                <a:r>
                  <a:rPr lang="en-US" dirty="0"/>
                  <a:t>at infinitely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RU" dirty="0"/>
                  <a:t>)</a:t>
                </a:r>
              </a:p>
            </p:txBody>
          </p:sp>
        </mc:Choice>
        <mc:Fallback xmlns="">
          <p:sp>
            <p:nvSpPr>
              <p:cNvPr id="17" name="Content Placeholder 1">
                <a:extLst>
                  <a:ext uri="{FF2B5EF4-FFF2-40B4-BE49-F238E27FC236}">
                    <a16:creationId xmlns:a16="http://schemas.microsoft.com/office/drawing/2014/main" id="{0928CFDB-3666-BF45-B8C9-F7885C257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76355"/>
                <a:ext cx="5289494" cy="1916520"/>
              </a:xfrm>
              <a:prstGeom prst="rect">
                <a:avLst/>
              </a:prstGeom>
              <a:blipFill>
                <a:blip r:embed="rId6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880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26290F-B48E-D94B-B9A6-FB7070B23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85" y="1114006"/>
            <a:ext cx="5127542" cy="4858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/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blipFill>
                <a:blip r:embed="rId3"/>
                <a:stretch>
                  <a:fillRect l="-6667" r="-3333" b="-1379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/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blipFill>
                <a:blip r:embed="rId4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1ED7E5D-9EB7-5B4B-B871-15FDC720943A}"/>
              </a:ext>
            </a:extLst>
          </p:cNvPr>
          <p:cNvSpPr>
            <a:spLocks noGrp="1"/>
          </p:cNvSpPr>
          <p:nvPr/>
        </p:nvSpPr>
        <p:spPr>
          <a:xfrm>
            <a:off x="6095999" y="1743665"/>
            <a:ext cx="5903495" cy="38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When classes overlap the loss has a finite minimum</a:t>
            </a:r>
          </a:p>
          <a:p>
            <a:pPr marL="324000" indent="-324000"/>
            <a:r>
              <a:rPr lang="en-RU" dirty="0"/>
              <a:t>Predicted class probability changes smoothly</a:t>
            </a:r>
          </a:p>
        </p:txBody>
      </p:sp>
    </p:spTree>
    <p:extLst>
      <p:ext uri="{BB962C8B-B14F-4D97-AF65-F5344CB8AC3E}">
        <p14:creationId xmlns:p14="http://schemas.microsoft.com/office/powerpoint/2010/main" val="25658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49A2-8EB2-7C4D-9875-BA213A7B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Multiclass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4858414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6D7-85A7-C44D-A3FA-A7BF7019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Multinomial 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451B4-7714-B141-9E68-2EC6A4D9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3CFAE18-D51E-B046-A3F3-C6A2F8CF6080}"/>
              </a:ext>
            </a:extLst>
          </p:cNvPr>
          <p:cNvSpPr>
            <a:spLocks noGrp="1"/>
          </p:cNvSpPr>
          <p:nvPr/>
        </p:nvSpPr>
        <p:spPr>
          <a:xfrm>
            <a:off x="408121" y="1154522"/>
            <a:ext cx="11386089" cy="118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Similarly to the binary case, we’ll model the class probabilities</a:t>
            </a:r>
          </a:p>
          <a:p>
            <a:pPr marL="324000" indent="-324000"/>
            <a:r>
              <a:rPr lang="en-RU" dirty="0"/>
              <a:t>Let’s model </a:t>
            </a:r>
            <a:r>
              <a:rPr lang="en-RU" b="1" dirty="0">
                <a:solidFill>
                  <a:schemeClr val="accent1"/>
                </a:solidFill>
              </a:rPr>
              <a:t>unnormalized</a:t>
            </a:r>
            <a:r>
              <a:rPr lang="en-RU" dirty="0"/>
              <a:t> class probabilities like this: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5D215-D3B1-7D48-8D59-1EA1E6A8502F}"/>
                  </a:ext>
                </a:extLst>
              </p:cNvPr>
              <p:cNvSpPr txBox="1"/>
              <p:nvPr/>
            </p:nvSpPr>
            <p:spPr>
              <a:xfrm>
                <a:off x="4606233" y="2377106"/>
                <a:ext cx="3481338" cy="45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5D215-D3B1-7D48-8D59-1EA1E6A8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33" y="2377106"/>
                <a:ext cx="3481338" cy="456920"/>
              </a:xfrm>
              <a:prstGeom prst="rect">
                <a:avLst/>
              </a:prstGeom>
              <a:blipFill>
                <a:blip r:embed="rId2"/>
                <a:stretch>
                  <a:fillRect l="-1818" t="-5405" r="-364" b="-2162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EFB17-A1AD-8944-AA93-896E5E9DD0C4}"/>
                  </a:ext>
                </a:extLst>
              </p:cNvPr>
              <p:cNvSpPr txBox="1"/>
              <p:nvPr/>
            </p:nvSpPr>
            <p:spPr>
              <a:xfrm>
                <a:off x="9396279" y="1947226"/>
                <a:ext cx="238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RU" dirty="0">
                    <a:solidFill>
                      <a:schemeClr val="accent1"/>
                    </a:solidFill>
                  </a:rPr>
                  <a:t>Note: now we have </a:t>
                </a:r>
                <a14:m>
                  <m:oMath xmlns:m="http://schemas.openxmlformats.org/officeDocument/2006/math">
                    <m:r>
                      <a:rPr lang="en-RU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RU" dirty="0">
                    <a:solidFill>
                      <a:schemeClr val="accent1"/>
                    </a:solidFill>
                  </a:rPr>
                  <a:t> parameter vectors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FEFB17-A1AD-8944-AA93-896E5E9DD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279" y="1947226"/>
                <a:ext cx="2387600" cy="646331"/>
              </a:xfrm>
              <a:prstGeom prst="rect">
                <a:avLst/>
              </a:prstGeom>
              <a:blipFill>
                <a:blip r:embed="rId3"/>
                <a:stretch>
                  <a:fillRect l="-2116" t="-1923" b="-1346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382D351B-2906-0841-8B2D-41FE48D56562}"/>
              </a:ext>
            </a:extLst>
          </p:cNvPr>
          <p:cNvSpPr/>
          <p:nvPr/>
        </p:nvSpPr>
        <p:spPr>
          <a:xfrm>
            <a:off x="7772401" y="2556933"/>
            <a:ext cx="2201334" cy="770190"/>
          </a:xfrm>
          <a:custGeom>
            <a:avLst/>
            <a:gdLst>
              <a:gd name="connsiteX0" fmla="*/ 2015067 w 2015067"/>
              <a:gd name="connsiteY0" fmla="*/ 0 h 866086"/>
              <a:gd name="connsiteX1" fmla="*/ 745067 w 2015067"/>
              <a:gd name="connsiteY1" fmla="*/ 863600 h 866086"/>
              <a:gd name="connsiteX2" fmla="*/ 0 w 2015067"/>
              <a:gd name="connsiteY2" fmla="*/ 270933 h 866086"/>
              <a:gd name="connsiteX0" fmla="*/ 2015067 w 2015067"/>
              <a:gd name="connsiteY0" fmla="*/ 0 h 881497"/>
              <a:gd name="connsiteX1" fmla="*/ 745067 w 2015067"/>
              <a:gd name="connsiteY1" fmla="*/ 863600 h 881497"/>
              <a:gd name="connsiteX2" fmla="*/ 0 w 2015067"/>
              <a:gd name="connsiteY2" fmla="*/ 270933 h 881497"/>
              <a:gd name="connsiteX0" fmla="*/ 2015067 w 2015067"/>
              <a:gd name="connsiteY0" fmla="*/ 0 h 773832"/>
              <a:gd name="connsiteX1" fmla="*/ 846667 w 2015067"/>
              <a:gd name="connsiteY1" fmla="*/ 728133 h 773832"/>
              <a:gd name="connsiteX2" fmla="*/ 0 w 2015067"/>
              <a:gd name="connsiteY2" fmla="*/ 270933 h 773832"/>
              <a:gd name="connsiteX0" fmla="*/ 2015067 w 2015067"/>
              <a:gd name="connsiteY0" fmla="*/ 0 h 728133"/>
              <a:gd name="connsiteX1" fmla="*/ 846667 w 2015067"/>
              <a:gd name="connsiteY1" fmla="*/ 728133 h 728133"/>
              <a:gd name="connsiteX2" fmla="*/ 0 w 2015067"/>
              <a:gd name="connsiteY2" fmla="*/ 270933 h 728133"/>
              <a:gd name="connsiteX0" fmla="*/ 2015067 w 2015067"/>
              <a:gd name="connsiteY0" fmla="*/ 0 h 728133"/>
              <a:gd name="connsiteX1" fmla="*/ 846667 w 2015067"/>
              <a:gd name="connsiteY1" fmla="*/ 728133 h 728133"/>
              <a:gd name="connsiteX2" fmla="*/ 0 w 2015067"/>
              <a:gd name="connsiteY2" fmla="*/ 270933 h 728133"/>
              <a:gd name="connsiteX0" fmla="*/ 2015067 w 2015067"/>
              <a:gd name="connsiteY0" fmla="*/ 0 h 728133"/>
              <a:gd name="connsiteX1" fmla="*/ 846667 w 2015067"/>
              <a:gd name="connsiteY1" fmla="*/ 728133 h 728133"/>
              <a:gd name="connsiteX2" fmla="*/ 0 w 2015067"/>
              <a:gd name="connsiteY2" fmla="*/ 270933 h 728133"/>
              <a:gd name="connsiteX0" fmla="*/ 2015067 w 2015067"/>
              <a:gd name="connsiteY0" fmla="*/ 0 h 643466"/>
              <a:gd name="connsiteX1" fmla="*/ 982133 w 2015067"/>
              <a:gd name="connsiteY1" fmla="*/ 643466 h 643466"/>
              <a:gd name="connsiteX2" fmla="*/ 0 w 2015067"/>
              <a:gd name="connsiteY2" fmla="*/ 270933 h 643466"/>
              <a:gd name="connsiteX0" fmla="*/ 2015067 w 2015067"/>
              <a:gd name="connsiteY0" fmla="*/ 0 h 643466"/>
              <a:gd name="connsiteX1" fmla="*/ 982133 w 2015067"/>
              <a:gd name="connsiteY1" fmla="*/ 643466 h 643466"/>
              <a:gd name="connsiteX2" fmla="*/ 0 w 2015067"/>
              <a:gd name="connsiteY2" fmla="*/ 270933 h 643466"/>
              <a:gd name="connsiteX0" fmla="*/ 2015067 w 2015067"/>
              <a:gd name="connsiteY0" fmla="*/ 0 h 651657"/>
              <a:gd name="connsiteX1" fmla="*/ 982133 w 2015067"/>
              <a:gd name="connsiteY1" fmla="*/ 643466 h 651657"/>
              <a:gd name="connsiteX2" fmla="*/ 0 w 2015067"/>
              <a:gd name="connsiteY2" fmla="*/ 270933 h 651657"/>
              <a:gd name="connsiteX0" fmla="*/ 2015067 w 2015067"/>
              <a:gd name="connsiteY0" fmla="*/ 0 h 651657"/>
              <a:gd name="connsiteX1" fmla="*/ 982133 w 2015067"/>
              <a:gd name="connsiteY1" fmla="*/ 643466 h 651657"/>
              <a:gd name="connsiteX2" fmla="*/ 0 w 2015067"/>
              <a:gd name="connsiteY2" fmla="*/ 270933 h 651657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1334" h="770190">
                <a:moveTo>
                  <a:pt x="2201334" y="0"/>
                </a:moveTo>
                <a:cubicBezTo>
                  <a:pt x="1835856" y="341489"/>
                  <a:pt x="1538111" y="666043"/>
                  <a:pt x="982133" y="761999"/>
                </a:cubicBezTo>
                <a:cubicBezTo>
                  <a:pt x="375355" y="807156"/>
                  <a:pt x="220133" y="663220"/>
                  <a:pt x="0" y="389466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3621134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6D7-85A7-C44D-A3FA-A7BF7019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Multinomial 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451B4-7714-B141-9E68-2EC6A4D9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3CFAE18-D51E-B046-A3F3-C6A2F8CF6080}"/>
              </a:ext>
            </a:extLst>
          </p:cNvPr>
          <p:cNvSpPr>
            <a:spLocks noGrp="1"/>
          </p:cNvSpPr>
          <p:nvPr/>
        </p:nvSpPr>
        <p:spPr>
          <a:xfrm>
            <a:off x="408121" y="1154522"/>
            <a:ext cx="11386089" cy="1180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Similarly to the binary case, we’ll model the class probabilities</a:t>
            </a:r>
          </a:p>
          <a:p>
            <a:pPr marL="324000" indent="-324000"/>
            <a:r>
              <a:rPr lang="en-RU" dirty="0"/>
              <a:t>Let’s model </a:t>
            </a:r>
            <a:r>
              <a:rPr lang="en-RU" b="1" dirty="0">
                <a:solidFill>
                  <a:schemeClr val="accent1"/>
                </a:solidFill>
              </a:rPr>
              <a:t>unnormalized</a:t>
            </a:r>
            <a:r>
              <a:rPr lang="en-RU" dirty="0"/>
              <a:t> class probabilities like this: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5D215-D3B1-7D48-8D59-1EA1E6A8502F}"/>
                  </a:ext>
                </a:extLst>
              </p:cNvPr>
              <p:cNvSpPr txBox="1"/>
              <p:nvPr/>
            </p:nvSpPr>
            <p:spPr>
              <a:xfrm>
                <a:off x="4606233" y="2377106"/>
                <a:ext cx="3481338" cy="4569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D5D215-D3B1-7D48-8D59-1EA1E6A85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233" y="2377106"/>
                <a:ext cx="3481338" cy="456920"/>
              </a:xfrm>
              <a:prstGeom prst="rect">
                <a:avLst/>
              </a:prstGeom>
              <a:blipFill>
                <a:blip r:embed="rId2"/>
                <a:stretch>
                  <a:fillRect l="-1818" t="-5405" r="-364" b="-2162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D0CF40C-6837-7A49-A9F3-D179F68ECFA7}"/>
              </a:ext>
            </a:extLst>
          </p:cNvPr>
          <p:cNvSpPr>
            <a:spLocks noGrp="1"/>
          </p:cNvSpPr>
          <p:nvPr/>
        </p:nvSpPr>
        <p:spPr>
          <a:xfrm>
            <a:off x="408121" y="3054925"/>
            <a:ext cx="11386089" cy="6317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Then, the </a:t>
            </a:r>
            <a:r>
              <a:rPr lang="en-RU" b="1" dirty="0">
                <a:solidFill>
                  <a:schemeClr val="tx2"/>
                </a:solidFill>
              </a:rPr>
              <a:t>normalized</a:t>
            </a:r>
            <a:r>
              <a:rPr lang="en-RU" dirty="0"/>
              <a:t> probabilities are: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DE2C7A-D699-4447-8143-7E3BCE27800D}"/>
                  </a:ext>
                </a:extLst>
              </p:cNvPr>
              <p:cNvSpPr txBox="1"/>
              <p:nvPr/>
            </p:nvSpPr>
            <p:spPr>
              <a:xfrm>
                <a:off x="1838071" y="3888809"/>
                <a:ext cx="8515857" cy="1034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̃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DE2C7A-D699-4447-8143-7E3BCE278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071" y="3888809"/>
                <a:ext cx="8515857" cy="1034514"/>
              </a:xfrm>
              <a:prstGeom prst="rect">
                <a:avLst/>
              </a:prstGeom>
              <a:blipFill>
                <a:blip r:embed="rId3"/>
                <a:stretch>
                  <a:fillRect l="-447" t="-14458" b="-9759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53858139-22B3-984D-A855-92C124A1E565}"/>
              </a:ext>
            </a:extLst>
          </p:cNvPr>
          <p:cNvSpPr>
            <a:spLocks noGrp="1"/>
          </p:cNvSpPr>
          <p:nvPr/>
        </p:nvSpPr>
        <p:spPr>
          <a:xfrm>
            <a:off x="408121" y="5216234"/>
            <a:ext cx="8756661" cy="6317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2000" lvl="1" indent="-324000"/>
            <a:r>
              <a:rPr lang="en-RU" dirty="0"/>
              <a:t>This function is called </a:t>
            </a:r>
            <a:r>
              <a:rPr lang="en-RU" b="1" dirty="0">
                <a:solidFill>
                  <a:schemeClr val="accent1"/>
                </a:solidFill>
              </a:rPr>
              <a:t>softmax</a:t>
            </a:r>
            <a:r>
              <a:rPr lang="en-RU" dirty="0"/>
              <a:t> and is commonly used in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D129-8B52-B645-B82B-7387C8D52CEA}"/>
                  </a:ext>
                </a:extLst>
              </p:cNvPr>
              <p:cNvSpPr txBox="1"/>
              <p:nvPr/>
            </p:nvSpPr>
            <p:spPr>
              <a:xfrm>
                <a:off x="9396279" y="1947226"/>
                <a:ext cx="2387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RU" dirty="0">
                    <a:solidFill>
                      <a:schemeClr val="accent1"/>
                    </a:solidFill>
                  </a:rPr>
                  <a:t>Note: now we have </a:t>
                </a:r>
                <a14:m>
                  <m:oMath xmlns:m="http://schemas.openxmlformats.org/officeDocument/2006/math">
                    <m:r>
                      <a:rPr lang="en-RU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RU" dirty="0">
                    <a:solidFill>
                      <a:schemeClr val="accent1"/>
                    </a:solidFill>
                  </a:rPr>
                  <a:t> parameter vectors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0DD129-8B52-B645-B82B-7387C8D52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279" y="1947226"/>
                <a:ext cx="2387600" cy="646331"/>
              </a:xfrm>
              <a:prstGeom prst="rect">
                <a:avLst/>
              </a:prstGeom>
              <a:blipFill>
                <a:blip r:embed="rId4"/>
                <a:stretch>
                  <a:fillRect l="-2116" t="-1923" b="-1346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5ED91D21-EA50-5743-A3CD-C74D32752856}"/>
              </a:ext>
            </a:extLst>
          </p:cNvPr>
          <p:cNvSpPr/>
          <p:nvPr/>
        </p:nvSpPr>
        <p:spPr>
          <a:xfrm>
            <a:off x="7772401" y="2556933"/>
            <a:ext cx="2201334" cy="770190"/>
          </a:xfrm>
          <a:custGeom>
            <a:avLst/>
            <a:gdLst>
              <a:gd name="connsiteX0" fmla="*/ 2015067 w 2015067"/>
              <a:gd name="connsiteY0" fmla="*/ 0 h 866086"/>
              <a:gd name="connsiteX1" fmla="*/ 745067 w 2015067"/>
              <a:gd name="connsiteY1" fmla="*/ 863600 h 866086"/>
              <a:gd name="connsiteX2" fmla="*/ 0 w 2015067"/>
              <a:gd name="connsiteY2" fmla="*/ 270933 h 866086"/>
              <a:gd name="connsiteX0" fmla="*/ 2015067 w 2015067"/>
              <a:gd name="connsiteY0" fmla="*/ 0 h 881497"/>
              <a:gd name="connsiteX1" fmla="*/ 745067 w 2015067"/>
              <a:gd name="connsiteY1" fmla="*/ 863600 h 881497"/>
              <a:gd name="connsiteX2" fmla="*/ 0 w 2015067"/>
              <a:gd name="connsiteY2" fmla="*/ 270933 h 881497"/>
              <a:gd name="connsiteX0" fmla="*/ 2015067 w 2015067"/>
              <a:gd name="connsiteY0" fmla="*/ 0 h 773832"/>
              <a:gd name="connsiteX1" fmla="*/ 846667 w 2015067"/>
              <a:gd name="connsiteY1" fmla="*/ 728133 h 773832"/>
              <a:gd name="connsiteX2" fmla="*/ 0 w 2015067"/>
              <a:gd name="connsiteY2" fmla="*/ 270933 h 773832"/>
              <a:gd name="connsiteX0" fmla="*/ 2015067 w 2015067"/>
              <a:gd name="connsiteY0" fmla="*/ 0 h 728133"/>
              <a:gd name="connsiteX1" fmla="*/ 846667 w 2015067"/>
              <a:gd name="connsiteY1" fmla="*/ 728133 h 728133"/>
              <a:gd name="connsiteX2" fmla="*/ 0 w 2015067"/>
              <a:gd name="connsiteY2" fmla="*/ 270933 h 728133"/>
              <a:gd name="connsiteX0" fmla="*/ 2015067 w 2015067"/>
              <a:gd name="connsiteY0" fmla="*/ 0 h 728133"/>
              <a:gd name="connsiteX1" fmla="*/ 846667 w 2015067"/>
              <a:gd name="connsiteY1" fmla="*/ 728133 h 728133"/>
              <a:gd name="connsiteX2" fmla="*/ 0 w 2015067"/>
              <a:gd name="connsiteY2" fmla="*/ 270933 h 728133"/>
              <a:gd name="connsiteX0" fmla="*/ 2015067 w 2015067"/>
              <a:gd name="connsiteY0" fmla="*/ 0 h 728133"/>
              <a:gd name="connsiteX1" fmla="*/ 846667 w 2015067"/>
              <a:gd name="connsiteY1" fmla="*/ 728133 h 728133"/>
              <a:gd name="connsiteX2" fmla="*/ 0 w 2015067"/>
              <a:gd name="connsiteY2" fmla="*/ 270933 h 728133"/>
              <a:gd name="connsiteX0" fmla="*/ 2015067 w 2015067"/>
              <a:gd name="connsiteY0" fmla="*/ 0 h 643466"/>
              <a:gd name="connsiteX1" fmla="*/ 982133 w 2015067"/>
              <a:gd name="connsiteY1" fmla="*/ 643466 h 643466"/>
              <a:gd name="connsiteX2" fmla="*/ 0 w 2015067"/>
              <a:gd name="connsiteY2" fmla="*/ 270933 h 643466"/>
              <a:gd name="connsiteX0" fmla="*/ 2015067 w 2015067"/>
              <a:gd name="connsiteY0" fmla="*/ 0 h 643466"/>
              <a:gd name="connsiteX1" fmla="*/ 982133 w 2015067"/>
              <a:gd name="connsiteY1" fmla="*/ 643466 h 643466"/>
              <a:gd name="connsiteX2" fmla="*/ 0 w 2015067"/>
              <a:gd name="connsiteY2" fmla="*/ 270933 h 643466"/>
              <a:gd name="connsiteX0" fmla="*/ 2015067 w 2015067"/>
              <a:gd name="connsiteY0" fmla="*/ 0 h 651657"/>
              <a:gd name="connsiteX1" fmla="*/ 982133 w 2015067"/>
              <a:gd name="connsiteY1" fmla="*/ 643466 h 651657"/>
              <a:gd name="connsiteX2" fmla="*/ 0 w 2015067"/>
              <a:gd name="connsiteY2" fmla="*/ 270933 h 651657"/>
              <a:gd name="connsiteX0" fmla="*/ 2015067 w 2015067"/>
              <a:gd name="connsiteY0" fmla="*/ 0 h 651657"/>
              <a:gd name="connsiteX1" fmla="*/ 982133 w 2015067"/>
              <a:gd name="connsiteY1" fmla="*/ 643466 h 651657"/>
              <a:gd name="connsiteX2" fmla="*/ 0 w 2015067"/>
              <a:gd name="connsiteY2" fmla="*/ 270933 h 651657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  <a:gd name="connsiteX0" fmla="*/ 2201334 w 2201334"/>
              <a:gd name="connsiteY0" fmla="*/ 0 h 770190"/>
              <a:gd name="connsiteX1" fmla="*/ 982133 w 2201334"/>
              <a:gd name="connsiteY1" fmla="*/ 761999 h 770190"/>
              <a:gd name="connsiteX2" fmla="*/ 0 w 2201334"/>
              <a:gd name="connsiteY2" fmla="*/ 389466 h 77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01334" h="770190">
                <a:moveTo>
                  <a:pt x="2201334" y="0"/>
                </a:moveTo>
                <a:cubicBezTo>
                  <a:pt x="1835856" y="341489"/>
                  <a:pt x="1538111" y="666043"/>
                  <a:pt x="982133" y="761999"/>
                </a:cubicBezTo>
                <a:cubicBezTo>
                  <a:pt x="375355" y="807156"/>
                  <a:pt x="220133" y="663220"/>
                  <a:pt x="0" y="389466"/>
                </a:cubicBezTo>
              </a:path>
            </a:pathLst>
          </a:custGeom>
          <a:noFill/>
          <a:ln w="254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64351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6D7-85A7-C44D-A3FA-A7BF7019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Multinomial Logistic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F451B4-7714-B141-9E68-2EC6A4D95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B5E1F77C-0C38-F043-99C6-E2CCE71AD5DA}"/>
              </a:ext>
            </a:extLst>
          </p:cNvPr>
          <p:cNvSpPr>
            <a:spLocks noGrp="1"/>
          </p:cNvSpPr>
          <p:nvPr/>
        </p:nvSpPr>
        <p:spPr>
          <a:xfrm>
            <a:off x="408121" y="1555082"/>
            <a:ext cx="11386089" cy="1652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Plugging everything into the negative log likelihood we get our loss function:</a:t>
            </a:r>
            <a:endParaRPr lang="en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986D30-937B-624E-8B20-0359C2875E2D}"/>
                  </a:ext>
                </a:extLst>
              </p:cNvPr>
              <p:cNvSpPr/>
              <p:nvPr/>
            </p:nvSpPr>
            <p:spPr>
              <a:xfrm>
                <a:off x="2872713" y="2468573"/>
                <a:ext cx="6446573" cy="1223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=1…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sSubSup>
                                        <m:sSubSup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=1…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latin typeface="Cambria Math" panose="02040503050406030204" pitchFamily="18" charset="0"/>
                                                </a:rPr>
                                                <m:t>T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nary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D986D30-937B-624E-8B20-0359C2875E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713" y="2468573"/>
                <a:ext cx="6446573" cy="1223348"/>
              </a:xfrm>
              <a:prstGeom prst="rect">
                <a:avLst/>
              </a:prstGeom>
              <a:blipFill>
                <a:blip r:embed="rId2"/>
                <a:stretch>
                  <a:fillRect t="-114286" b="-16530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DF4115-D217-8842-8026-DFD81E26ACDC}"/>
                  </a:ext>
                </a:extLst>
              </p:cNvPr>
              <p:cNvSpPr/>
              <p:nvPr/>
            </p:nvSpPr>
            <p:spPr>
              <a:xfrm>
                <a:off x="5283244" y="4007819"/>
                <a:ext cx="162551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3DF4115-D217-8842-8026-DFD81E26A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44" y="4007819"/>
                <a:ext cx="1625510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1C63CF34-48AB-EB4C-8864-6B664F59BA76}"/>
              </a:ext>
            </a:extLst>
          </p:cNvPr>
          <p:cNvSpPr>
            <a:spLocks noGrp="1"/>
          </p:cNvSpPr>
          <p:nvPr/>
        </p:nvSpPr>
        <p:spPr>
          <a:xfrm>
            <a:off x="340963" y="4846937"/>
            <a:ext cx="8834033" cy="683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US" dirty="0"/>
              <a:t>Again, this can be optimized </a:t>
            </a:r>
            <a:r>
              <a:rPr lang="en-US" b="1" dirty="0">
                <a:solidFill>
                  <a:schemeClr val="accent1"/>
                </a:solidFill>
              </a:rPr>
              <a:t>numerically</a:t>
            </a:r>
            <a:endParaRPr lang="en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556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249A2-8EB2-7C4D-9875-BA213A7B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6618"/>
            <a:ext cx="10515600" cy="2784764"/>
          </a:xfrm>
        </p:spPr>
        <p:txBody>
          <a:bodyPr>
            <a:normAutofit/>
          </a:bodyPr>
          <a:lstStyle/>
          <a:p>
            <a:r>
              <a:rPr lang="en-RU" dirty="0"/>
              <a:t>Multiclass classification: general approach</a:t>
            </a:r>
          </a:p>
        </p:txBody>
      </p:sp>
    </p:spTree>
    <p:extLst>
      <p:ext uri="{BB962C8B-B14F-4D97-AF65-F5344CB8AC3E}">
        <p14:creationId xmlns:p14="http://schemas.microsoft.com/office/powerpoint/2010/main" val="1243952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EF1E-5796-504C-8EBD-3FEC0D86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General idea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7E067-6DA1-984F-8BCE-42B6592E4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A7ABC-595A-A049-9091-F033B40D2C10}"/>
                  </a:ext>
                </a:extLst>
              </p:cNvPr>
              <p:cNvSpPr txBox="1"/>
              <p:nvPr/>
            </p:nvSpPr>
            <p:spPr>
              <a:xfrm>
                <a:off x="872628" y="1454564"/>
                <a:ext cx="79970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RU" sz="2800" dirty="0"/>
                  <a:t>For a problem with </a:t>
                </a:r>
                <a14:m>
                  <m:oMath xmlns:m="http://schemas.openxmlformats.org/officeDocument/2006/math">
                    <m:r>
                      <a:rPr lang="en-RU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RU" sz="2800" dirty="0"/>
                  <a:t> classes introduce </a:t>
                </a:r>
                <a14:m>
                  <m:oMath xmlns:m="http://schemas.openxmlformats.org/officeDocument/2006/math">
                    <m:r>
                      <a:rPr lang="en-RU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RU" sz="2800" dirty="0"/>
                  <a:t> predictors: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5A7ABC-595A-A049-9091-F033B40D2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28" y="1454564"/>
                <a:ext cx="7997061" cy="523220"/>
              </a:xfrm>
              <a:prstGeom prst="rect">
                <a:avLst/>
              </a:prstGeom>
              <a:blipFill>
                <a:blip r:embed="rId2"/>
                <a:stretch>
                  <a:fillRect l="-1587" t="-11905" r="-635" b="-3095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695CAC-8D82-9447-9E34-3AF548479390}"/>
                  </a:ext>
                </a:extLst>
              </p:cNvPr>
              <p:cNvSpPr txBox="1"/>
              <p:nvPr/>
            </p:nvSpPr>
            <p:spPr>
              <a:xfrm>
                <a:off x="3723730" y="2246879"/>
                <a:ext cx="4744569" cy="5472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RU" sz="2800" dirty="0"/>
                  <a:t>, for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RU" sz="28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RU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695CAC-8D82-9447-9E34-3AF548479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730" y="2246879"/>
                <a:ext cx="4744569" cy="547266"/>
              </a:xfrm>
              <a:prstGeom prst="rect">
                <a:avLst/>
              </a:prstGeom>
              <a:blipFill>
                <a:blip r:embed="rId3"/>
                <a:stretch>
                  <a:fillRect l="-1067" t="-6818" b="-2954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D7D5D42-B0B7-524F-AD54-3E931B8FDA4B}"/>
              </a:ext>
            </a:extLst>
          </p:cNvPr>
          <p:cNvSpPr txBox="1"/>
          <p:nvPr/>
        </p:nvSpPr>
        <p:spPr>
          <a:xfrm>
            <a:off x="872628" y="3063240"/>
            <a:ext cx="7853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each of which outputs a corresponding </a:t>
            </a:r>
            <a:r>
              <a:rPr lang="en-RU" sz="2800" b="1" dirty="0">
                <a:solidFill>
                  <a:schemeClr val="accent1"/>
                </a:solidFill>
              </a:rPr>
              <a:t>class score</a:t>
            </a:r>
            <a:r>
              <a:rPr lang="en-RU" sz="2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EF3FBD-6E6C-514B-A328-133B5CCA4023}"/>
              </a:ext>
            </a:extLst>
          </p:cNvPr>
          <p:cNvSpPr txBox="1"/>
          <p:nvPr/>
        </p:nvSpPr>
        <p:spPr>
          <a:xfrm>
            <a:off x="872628" y="4325806"/>
            <a:ext cx="617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Predict the class with the </a:t>
            </a:r>
            <a:r>
              <a:rPr lang="en-RU" sz="2800" b="1" dirty="0">
                <a:solidFill>
                  <a:schemeClr val="tx2"/>
                </a:solidFill>
              </a:rPr>
              <a:t>highest score</a:t>
            </a:r>
            <a:r>
              <a:rPr lang="en-RU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895609-B082-014F-A136-087D6A6E1940}"/>
                  </a:ext>
                </a:extLst>
              </p:cNvPr>
              <p:cNvSpPr txBox="1"/>
              <p:nvPr/>
            </p:nvSpPr>
            <p:spPr>
              <a:xfrm>
                <a:off x="4516515" y="4987934"/>
                <a:ext cx="3159005" cy="765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895609-B082-014F-A136-087D6A6E1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15" y="4987934"/>
                <a:ext cx="3159005" cy="765594"/>
              </a:xfrm>
              <a:prstGeom prst="rect">
                <a:avLst/>
              </a:prstGeom>
              <a:blipFill>
                <a:blip r:embed="rId4"/>
                <a:stretch>
                  <a:fillRect l="-402" t="-4918" b="-3279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562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Classification with linear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5B951-8A1C-4A41-9017-5BFA30D7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2" y="3013154"/>
            <a:ext cx="36576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For binary classification task, assign: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tx2"/>
                    </a:solidFill>
                  </a:rPr>
                  <a:t>positive</a:t>
                </a:r>
                <a:r>
                  <a:rPr lang="en-RU" dirty="0"/>
                  <a:t> class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accent1"/>
                    </a:solidFill>
                  </a:rPr>
                  <a:t>negative</a:t>
                </a:r>
                <a:r>
                  <a:rPr lang="en-RU" dirty="0"/>
                  <a:t> class</a:t>
                </a:r>
              </a:p>
              <a:p>
                <a:pPr marL="324000" indent="-324000"/>
                <a:r>
                  <a:rPr lang="en-RU" dirty="0"/>
                  <a:t>Solve linear regression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with MSE loss</a:t>
                </a:r>
              </a:p>
              <a:p>
                <a:pPr marL="324000" indent="-324000"/>
                <a:r>
                  <a:rPr lang="en-RU" dirty="0"/>
                  <a:t>Classify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Any problems with this approach?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  <a:blipFill>
                <a:blip r:embed="rId4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C33588-8624-B64C-A819-B30CA27A92B9}"/>
              </a:ext>
            </a:extLst>
          </p:cNvPr>
          <p:cNvSpPr/>
          <p:nvPr/>
        </p:nvSpPr>
        <p:spPr>
          <a:xfrm>
            <a:off x="4159434" y="3877733"/>
            <a:ext cx="7185899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FB8749-CB3C-3B45-8A90-E817F0A946F7}"/>
                  </a:ext>
                </a:extLst>
              </p:cNvPr>
              <p:cNvSpPr txBox="1"/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Classification: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FB8749-CB3C-3B45-8A90-E817F0A94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blipFill>
                <a:blip r:embed="rId5"/>
                <a:stretch>
                  <a:fillRect t="-4598" b="-689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782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5A9-FCE4-8448-8435-72AFFF77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Example: binary → multiclass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97E19-60A4-E544-B530-F9C5AD0D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0702100-3485-A444-8268-89F3676E970E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1480" y="1459465"/>
                <a:ext cx="11369040" cy="4137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sz="2800" dirty="0"/>
                  <a:t>Any binary linear classification model can be converted to multiclass with 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one-vs-rest</a:t>
                </a:r>
                <a:r>
                  <a:rPr lang="en-US" sz="2800" dirty="0"/>
                  <a:t> strategy</a:t>
                </a:r>
                <a:endParaRPr lang="en-RU" sz="2800" dirty="0"/>
              </a:p>
              <a:p>
                <a:pPr marL="324000" indent="-324000"/>
                <a:r>
                  <a:rPr lang="en-RU" sz="2800" dirty="0"/>
                  <a:t>For each class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RU" sz="2800" dirty="0"/>
                  <a:t> train a binary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RU" sz="2800" dirty="0"/>
                  <a:t>separating the given class from all others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vs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rest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RU" sz="2800" dirty="0"/>
              </a:p>
              <a:p>
                <a:pPr marL="324000" indent="-324000"/>
                <a:r>
                  <a:rPr lang="en-RU" sz="2800" dirty="0"/>
                  <a:t>Use the outputs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RU" sz="2800" dirty="0"/>
                  <a:t> as class scores for multiclass classification:</a:t>
                </a:r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0702100-3485-A444-8268-89F3676E9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1459465"/>
                <a:ext cx="11369040" cy="4137660"/>
              </a:xfrm>
              <a:prstGeom prst="rect">
                <a:avLst/>
              </a:prstGeom>
              <a:blipFill>
                <a:blip r:embed="rId2"/>
                <a:stretch>
                  <a:fillRect l="-446" r="-111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C0F1B-1468-5A4D-870E-3F8FCF5EBA8C}"/>
                  </a:ext>
                </a:extLst>
              </p:cNvPr>
              <p:cNvSpPr txBox="1"/>
              <p:nvPr/>
            </p:nvSpPr>
            <p:spPr>
              <a:xfrm>
                <a:off x="4516515" y="4919469"/>
                <a:ext cx="3159005" cy="765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C0F1B-1468-5A4D-870E-3F8FCF5E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15" y="4919469"/>
                <a:ext cx="3159005" cy="765594"/>
              </a:xfrm>
              <a:prstGeom prst="rect">
                <a:avLst/>
              </a:prstGeom>
              <a:blipFill>
                <a:blip r:embed="rId3"/>
                <a:stretch>
                  <a:fillRect l="-402" t="-3226" b="-32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F4B738-E8BC-8F47-AFF2-88BC005FF98D}"/>
              </a:ext>
            </a:extLst>
          </p:cNvPr>
          <p:cNvSpPr/>
          <p:nvPr/>
        </p:nvSpPr>
        <p:spPr>
          <a:xfrm>
            <a:off x="338667" y="2709334"/>
            <a:ext cx="11345333" cy="31157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009658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5A9-FCE4-8448-8435-72AFFF77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Example: binary → multiclass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97E19-60A4-E544-B530-F9C5AD0D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0702100-3485-A444-8268-89F3676E970E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1480" y="1459465"/>
                <a:ext cx="11369040" cy="4137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sz="2800" dirty="0"/>
                  <a:t>Any binary linear classification model can be converted to multiclass with 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one-vs-rest</a:t>
                </a:r>
                <a:r>
                  <a:rPr lang="en-US" sz="2800" dirty="0"/>
                  <a:t> strategy</a:t>
                </a:r>
                <a:endParaRPr lang="en-RU" sz="2800" dirty="0"/>
              </a:p>
              <a:p>
                <a:pPr marL="324000" indent="-324000"/>
                <a:r>
                  <a:rPr lang="en-RU" sz="2800" dirty="0"/>
                  <a:t>For each class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RU" sz="2800" dirty="0"/>
                  <a:t> train a binary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RU" sz="2800" dirty="0"/>
                  <a:t>separating the given class from all others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vs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rest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RU" sz="2800" dirty="0"/>
              </a:p>
              <a:p>
                <a:pPr marL="324000" indent="-324000"/>
                <a:r>
                  <a:rPr lang="en-RU" sz="2800" dirty="0"/>
                  <a:t>Use the outputs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RU" sz="2800" dirty="0"/>
                  <a:t> as class scores for multiclass classification:</a:t>
                </a:r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0702100-3485-A444-8268-89F3676E9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1459465"/>
                <a:ext cx="11369040" cy="4137660"/>
              </a:xfrm>
              <a:prstGeom prst="rect">
                <a:avLst/>
              </a:prstGeom>
              <a:blipFill>
                <a:blip r:embed="rId2"/>
                <a:stretch>
                  <a:fillRect l="-446" r="-111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C0F1B-1468-5A4D-870E-3F8FCF5EBA8C}"/>
                  </a:ext>
                </a:extLst>
              </p:cNvPr>
              <p:cNvSpPr txBox="1"/>
              <p:nvPr/>
            </p:nvSpPr>
            <p:spPr>
              <a:xfrm>
                <a:off x="4516515" y="4919469"/>
                <a:ext cx="3159005" cy="765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C0F1B-1468-5A4D-870E-3F8FCF5E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15" y="4919469"/>
                <a:ext cx="3159005" cy="765594"/>
              </a:xfrm>
              <a:prstGeom prst="rect">
                <a:avLst/>
              </a:prstGeom>
              <a:blipFill>
                <a:blip r:embed="rId3"/>
                <a:stretch>
                  <a:fillRect l="-402" t="-3226" b="-32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2F4B738-E8BC-8F47-AFF2-88BC005FF98D}"/>
              </a:ext>
            </a:extLst>
          </p:cNvPr>
          <p:cNvSpPr/>
          <p:nvPr/>
        </p:nvSpPr>
        <p:spPr>
          <a:xfrm>
            <a:off x="338667" y="4064000"/>
            <a:ext cx="11345333" cy="1761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120982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15A9-FCE4-8448-8435-72AFFF77B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Example: binary → multiclass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97E19-60A4-E544-B530-F9C5AD0D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0702100-3485-A444-8268-89F3676E970E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1480" y="1459465"/>
                <a:ext cx="11369040" cy="41376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US" sz="2800" dirty="0"/>
                  <a:t>Any binary linear classification model can be converted to multiclass with </a:t>
                </a:r>
                <a:r>
                  <a:rPr lang="en-US" sz="2800" b="1" dirty="0">
                    <a:solidFill>
                      <a:schemeClr val="accent1"/>
                    </a:solidFill>
                  </a:rPr>
                  <a:t>one-vs-rest</a:t>
                </a:r>
                <a:r>
                  <a:rPr lang="en-US" sz="2800" dirty="0"/>
                  <a:t> strategy</a:t>
                </a:r>
                <a:endParaRPr lang="en-RU" sz="2800" dirty="0"/>
              </a:p>
              <a:p>
                <a:pPr marL="324000" indent="-324000"/>
                <a:r>
                  <a:rPr lang="en-RU" sz="2800" dirty="0"/>
                  <a:t>For each class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RU" sz="2800" dirty="0"/>
                  <a:t> train a binary model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b="0" dirty="0"/>
                  <a:t> </a:t>
                </a:r>
                <a:r>
                  <a:rPr lang="en-RU" sz="2800" dirty="0"/>
                  <a:t>separating the given class from all others</a:t>
                </a:r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d>
                          <m:d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vs</m:t>
                        </m:r>
                        <m: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dirty="0" smtClean="0">
                            <a:latin typeface="Cambria Math" panose="02040503050406030204" pitchFamily="18" charset="0"/>
                          </a:rPr>
                          <m:t>rest</m:t>
                        </m:r>
                      </m:sup>
                    </m:sSub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RU" sz="2800" dirty="0"/>
              </a:p>
              <a:p>
                <a:pPr marL="324000" indent="-324000"/>
                <a:r>
                  <a:rPr lang="en-RU" sz="2800" dirty="0"/>
                  <a:t>Use the outputs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RU" sz="2800" dirty="0"/>
                  <a:t> as class scores for multiclass classification:</a:t>
                </a:r>
              </a:p>
            </p:txBody>
          </p:sp>
        </mc:Choice>
        <mc:Fallback xmlns="">
          <p:sp>
            <p:nvSpPr>
              <p:cNvPr id="4" name="Content Placeholder 1">
                <a:extLst>
                  <a:ext uri="{FF2B5EF4-FFF2-40B4-BE49-F238E27FC236}">
                    <a16:creationId xmlns:a16="http://schemas.microsoft.com/office/drawing/2014/main" id="{50702100-3485-A444-8268-89F3676E97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" y="1459465"/>
                <a:ext cx="11369040" cy="4137660"/>
              </a:xfrm>
              <a:prstGeom prst="rect">
                <a:avLst/>
              </a:prstGeom>
              <a:blipFill>
                <a:blip r:embed="rId2"/>
                <a:stretch>
                  <a:fillRect l="-446" r="-111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C0F1B-1468-5A4D-870E-3F8FCF5EBA8C}"/>
                  </a:ext>
                </a:extLst>
              </p:cNvPr>
              <p:cNvSpPr txBox="1"/>
              <p:nvPr/>
            </p:nvSpPr>
            <p:spPr>
              <a:xfrm>
                <a:off x="4516515" y="4919469"/>
                <a:ext cx="3159005" cy="7655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acc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8C0F1B-1468-5A4D-870E-3F8FCF5EB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515" y="4919469"/>
                <a:ext cx="3159005" cy="765594"/>
              </a:xfrm>
              <a:prstGeom prst="rect">
                <a:avLst/>
              </a:prstGeom>
              <a:blipFill>
                <a:blip r:embed="rId3"/>
                <a:stretch>
                  <a:fillRect l="-402" t="-3226" b="-32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600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D3630E-3E7D-684F-AAC1-961D2CADB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2" y="1216451"/>
            <a:ext cx="4929288" cy="4806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AC7B0-ABE6-4C4D-8F64-751A9D3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2528-3A5E-194C-A5CF-FE9E06A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1E14123E-6771-6241-B2AD-40F7C234AB77}"/>
              </a:ext>
            </a:extLst>
          </p:cNvPr>
          <p:cNvSpPr>
            <a:spLocks noGrp="1"/>
          </p:cNvSpPr>
          <p:nvPr/>
        </p:nvSpPr>
        <p:spPr>
          <a:xfrm>
            <a:off x="6330461" y="1716258"/>
            <a:ext cx="4804737" cy="146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Consider the following 3 class problem</a:t>
            </a:r>
          </a:p>
        </p:txBody>
      </p:sp>
    </p:spTree>
    <p:extLst>
      <p:ext uri="{BB962C8B-B14F-4D97-AF65-F5344CB8AC3E}">
        <p14:creationId xmlns:p14="http://schemas.microsoft.com/office/powerpoint/2010/main" val="911652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CD7396-40AE-104B-8746-47D16477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2" y="1216451"/>
            <a:ext cx="4929288" cy="4806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AC7B0-ABE6-4C4D-8F64-751A9D3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2528-3A5E-194C-A5CF-FE9E06A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C76AAB73-A78F-2441-8382-E034C37D984E}"/>
              </a:ext>
            </a:extLst>
          </p:cNvPr>
          <p:cNvSpPr>
            <a:spLocks noGrp="1"/>
          </p:cNvSpPr>
          <p:nvPr/>
        </p:nvSpPr>
        <p:spPr>
          <a:xfrm>
            <a:off x="6330461" y="1716258"/>
            <a:ext cx="4804737" cy="146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GB" dirty="0"/>
              <a:t>“C</a:t>
            </a:r>
            <a:r>
              <a:rPr lang="en-RU" dirty="0"/>
              <a:t>lass-1 VS rest”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9226188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7AA2D8-2FE9-A544-89F7-1C20CEB10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2" y="1216451"/>
            <a:ext cx="4929288" cy="4806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AC7B0-ABE6-4C4D-8F64-751A9D3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2528-3A5E-194C-A5CF-FE9E06A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A5C455E9-2AFB-C042-A2B0-96108723B7C2}"/>
              </a:ext>
            </a:extLst>
          </p:cNvPr>
          <p:cNvSpPr>
            <a:spLocks noGrp="1"/>
          </p:cNvSpPr>
          <p:nvPr/>
        </p:nvSpPr>
        <p:spPr>
          <a:xfrm>
            <a:off x="6330461" y="1716258"/>
            <a:ext cx="4804737" cy="146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GB" dirty="0"/>
              <a:t>“C</a:t>
            </a:r>
            <a:r>
              <a:rPr lang="en-RU" dirty="0"/>
              <a:t>lass-2 VS rest”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538683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37FBF0-7C26-0740-9ECE-5DD5818A2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2" y="1216451"/>
            <a:ext cx="4929288" cy="4806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AC7B0-ABE6-4C4D-8F64-751A9D3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2528-3A5E-194C-A5CF-FE9E06A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9B27155-3322-AE46-9B52-42B5DC42AB9D}"/>
              </a:ext>
            </a:extLst>
          </p:cNvPr>
          <p:cNvSpPr>
            <a:spLocks noGrp="1"/>
          </p:cNvSpPr>
          <p:nvPr/>
        </p:nvSpPr>
        <p:spPr>
          <a:xfrm>
            <a:off x="6330461" y="1716258"/>
            <a:ext cx="4804737" cy="1465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GB" dirty="0"/>
              <a:t>“C</a:t>
            </a:r>
            <a:r>
              <a:rPr lang="en-RU" dirty="0"/>
              <a:t>lass-3 VS rest” binary classifier</a:t>
            </a:r>
          </a:p>
        </p:txBody>
      </p:sp>
    </p:spTree>
    <p:extLst>
      <p:ext uri="{BB962C8B-B14F-4D97-AF65-F5344CB8AC3E}">
        <p14:creationId xmlns:p14="http://schemas.microsoft.com/office/powerpoint/2010/main" val="25444293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B950D79-9DDA-BB40-8A53-D43333EA8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2" y="1216451"/>
            <a:ext cx="4929288" cy="4806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AC7B0-ABE6-4C4D-8F64-751A9D3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2528-3A5E-194C-A5CF-FE9E06A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67BE3B99-5FD4-3D4F-9DF2-BD98A7240745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330461" y="1716258"/>
                <a:ext cx="4804737" cy="14655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lines (binary decision boundaries)</a:t>
                </a:r>
                <a:endParaRPr lang="en-RU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67BE3B99-5FD4-3D4F-9DF2-BD98A7240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1" y="1716258"/>
                <a:ext cx="4804737" cy="1465595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649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A8F7C78-C8F7-FF40-81EA-79D6E329B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2" y="1216451"/>
            <a:ext cx="4929288" cy="48065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2AC7B0-ABE6-4C4D-8F64-751A9D3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2528-3A5E-194C-A5CF-FE9E06A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4BC1D2D4-0090-2242-AAFB-0C22593EF9AB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330461" y="1716258"/>
                <a:ext cx="4804737" cy="36294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lines (binary decision boundaries)</a:t>
                </a:r>
                <a:endParaRPr lang="en-RU" dirty="0"/>
              </a:p>
              <a:p>
                <a:pPr marL="324000" indent="-324000"/>
                <a:r>
                  <a:rPr lang="en-US" dirty="0"/>
                  <a:t>Adding decision boundaries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RU" dirty="0"/>
              </a:p>
              <a:p>
                <a:pPr marL="324000" indent="-324000"/>
                <a:endParaRPr lang="en-RU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4BC1D2D4-0090-2242-AAFB-0C22593EF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1" y="1716258"/>
                <a:ext cx="4804737" cy="3629465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776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C7B0-ABE6-4C4D-8F64-751A9D30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Example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32528-3A5E-194C-A5CF-FE9E06AC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F615FF-0558-7049-BA07-152EC7331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802" y="1216451"/>
            <a:ext cx="4929288" cy="48065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1B6C965C-C27C-5B42-80B5-1214A53AC4C7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6330461" y="1716258"/>
                <a:ext cx="4804737" cy="36294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lines (binary decision boundaries)</a:t>
                </a:r>
                <a:endParaRPr lang="en-RU" dirty="0"/>
              </a:p>
              <a:p>
                <a:pPr marL="324000" indent="-324000"/>
                <a:r>
                  <a:rPr lang="en-US" dirty="0"/>
                  <a:t>Adding decision boundaries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RU" dirty="0"/>
              </a:p>
              <a:p>
                <a:pPr marL="324000" indent="-324000"/>
                <a:endParaRPr lang="en-RU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1B6C965C-C27C-5B42-80B5-1214A53AC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61" y="1716258"/>
                <a:ext cx="4804737" cy="3629465"/>
              </a:xfrm>
              <a:prstGeom prst="rect">
                <a:avLst/>
              </a:prstGeom>
              <a:blipFill>
                <a:blip r:embed="rId3"/>
                <a:stretch>
                  <a:fillRect l="-526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A259145-6340-BF4C-93CF-3B97332DD1F3}"/>
              </a:ext>
            </a:extLst>
          </p:cNvPr>
          <p:cNvSpPr/>
          <p:nvPr/>
        </p:nvSpPr>
        <p:spPr>
          <a:xfrm>
            <a:off x="6205911" y="1216451"/>
            <a:ext cx="5231123" cy="1583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3417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Classification with linear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45B951-8A1C-4A41-9017-5BFA30D75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2" y="3013154"/>
            <a:ext cx="36576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For binary classification task, assign: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tx2"/>
                    </a:solidFill>
                  </a:rPr>
                  <a:t>positive</a:t>
                </a:r>
                <a:r>
                  <a:rPr lang="en-RU" dirty="0"/>
                  <a:t> class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accent1"/>
                    </a:solidFill>
                  </a:rPr>
                  <a:t>negative</a:t>
                </a:r>
                <a:r>
                  <a:rPr lang="en-RU" dirty="0"/>
                  <a:t> class</a:t>
                </a:r>
              </a:p>
              <a:p>
                <a:pPr marL="324000" indent="-324000"/>
                <a:r>
                  <a:rPr lang="en-RU" dirty="0"/>
                  <a:t>Solve linear regression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with MSE loss</a:t>
                </a:r>
              </a:p>
              <a:p>
                <a:pPr marL="324000" indent="-324000"/>
                <a:r>
                  <a:rPr lang="en-RU" dirty="0"/>
                  <a:t>Classify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Any problems with this approach?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  <a:blipFill>
                <a:blip r:embed="rId3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8C33588-8624-B64C-A819-B30CA27A92B9}"/>
              </a:ext>
            </a:extLst>
          </p:cNvPr>
          <p:cNvSpPr/>
          <p:nvPr/>
        </p:nvSpPr>
        <p:spPr>
          <a:xfrm>
            <a:off x="4159434" y="4470399"/>
            <a:ext cx="7185899" cy="524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7CCC3E-DF1F-7040-90A8-C71A8E27BB55}"/>
                  </a:ext>
                </a:extLst>
              </p:cNvPr>
              <p:cNvSpPr txBox="1"/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Classification: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7CCC3E-DF1F-7040-90A8-C71A8E27B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blipFill>
                <a:blip r:embed="rId4"/>
                <a:stretch>
                  <a:fillRect t="-4598" b="-689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685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8E7D-A386-2E4B-A14B-B5A4AB79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DB9D6-D67E-D34C-B142-1765A8C3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A51007B-4AA7-114F-ACCC-85A57B9B11EA}"/>
              </a:ext>
            </a:extLst>
          </p:cNvPr>
          <p:cNvSpPr>
            <a:spLocks noGrp="1"/>
          </p:cNvSpPr>
          <p:nvPr/>
        </p:nvSpPr>
        <p:spPr>
          <a:xfrm>
            <a:off x="192506" y="838035"/>
            <a:ext cx="11806990" cy="56548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/>
            <a:r>
              <a:rPr lang="en-RU" dirty="0"/>
              <a:t>Classification with linear regression and MSE loss may provide </a:t>
            </a:r>
            <a:r>
              <a:rPr lang="en-RU" b="1" dirty="0">
                <a:solidFill>
                  <a:schemeClr val="accent1"/>
                </a:solidFill>
              </a:rPr>
              <a:t>biased results</a:t>
            </a:r>
          </a:p>
          <a:p>
            <a:pPr marL="432000"/>
            <a:r>
              <a:rPr lang="en-RU" dirty="0"/>
              <a:t>0-1 loss function is better, but is </a:t>
            </a:r>
            <a:r>
              <a:rPr lang="en-RU" b="1" dirty="0">
                <a:solidFill>
                  <a:schemeClr val="tx2"/>
                </a:solidFill>
              </a:rPr>
              <a:t>hard to optimize</a:t>
            </a:r>
            <a:r>
              <a:rPr lang="en-RU" dirty="0"/>
              <a:t> directly</a:t>
            </a:r>
          </a:p>
          <a:p>
            <a:pPr marL="432000"/>
            <a:r>
              <a:rPr lang="en-RU" dirty="0"/>
              <a:t>Various </a:t>
            </a:r>
            <a:r>
              <a:rPr lang="en-RU" b="1" dirty="0">
                <a:solidFill>
                  <a:schemeClr val="accent1"/>
                </a:solidFill>
              </a:rPr>
              <a:t>differentiable upper bounds</a:t>
            </a:r>
            <a:r>
              <a:rPr lang="en-RU" dirty="0"/>
              <a:t> on 0-1 loss may be used instead</a:t>
            </a:r>
          </a:p>
          <a:p>
            <a:pPr marL="432000"/>
            <a:r>
              <a:rPr lang="en-RU" dirty="0"/>
              <a:t>Logistic Regression combines such an upper bound with a </a:t>
            </a:r>
            <a:r>
              <a:rPr lang="en-RU" b="1" dirty="0">
                <a:solidFill>
                  <a:schemeClr val="tx2"/>
                </a:solidFill>
              </a:rPr>
              <a:t>probabilistic model</a:t>
            </a:r>
            <a:r>
              <a:rPr lang="en-RU" dirty="0"/>
              <a:t> using the </a:t>
            </a:r>
            <a:r>
              <a:rPr lang="en-RU" b="1" dirty="0">
                <a:solidFill>
                  <a:schemeClr val="tx2"/>
                </a:solidFill>
              </a:rPr>
              <a:t>sigmoid function</a:t>
            </a:r>
          </a:p>
          <a:p>
            <a:pPr marL="432000"/>
            <a:r>
              <a:rPr lang="en-RU" dirty="0"/>
              <a:t>Generalizing sigmoid function to a multiclass case yields </a:t>
            </a:r>
            <a:r>
              <a:rPr lang="en-RU" b="1" dirty="0">
                <a:solidFill>
                  <a:schemeClr val="accent1"/>
                </a:solidFill>
              </a:rPr>
              <a:t>softmax function</a:t>
            </a:r>
          </a:p>
          <a:p>
            <a:pPr marL="432000"/>
            <a:r>
              <a:rPr lang="en-RU" dirty="0"/>
              <a:t>Any binary linear classifier can be adapted to multiclass with the </a:t>
            </a:r>
            <a:r>
              <a:rPr lang="en-RU" b="1" dirty="0">
                <a:solidFill>
                  <a:schemeClr val="tx2"/>
                </a:solidFill>
              </a:rPr>
              <a:t>one-vs-rest strategy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8597A90-915C-9C47-B27A-1C37FA43C1DC}"/>
              </a:ext>
            </a:extLst>
          </p:cNvPr>
          <p:cNvSpPr>
            <a:spLocks noGrp="1"/>
          </p:cNvSpPr>
          <p:nvPr/>
        </p:nvSpPr>
        <p:spPr>
          <a:xfrm>
            <a:off x="192506" y="4906310"/>
            <a:ext cx="9070764" cy="13664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/>
            <a:r>
              <a:rPr lang="en-US" dirty="0"/>
              <a:t>Food for thought: how can you mitigate the biased probability problems when using one-vs-rest strategy (as discussed on the previous slide)?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49064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88E7D-A386-2E4B-A14B-B5A4AB79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5DB9D6-D67E-D34C-B142-1765A8C3A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7F8460E-25F6-7C19-3ED6-70A52F8C9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386" y="2094678"/>
            <a:ext cx="4267955" cy="3141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Majid </a:t>
            </a:r>
            <a:r>
              <a:rPr lang="en-US" dirty="0" err="1"/>
              <a:t>Sohrabi</a:t>
            </a: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dirty="0">
                <a:hlinkClick r:id="" action="ppaction://noaction"/>
              </a:rPr>
              <a:t>msohrabi@hse.ru</a:t>
            </a:r>
            <a:r>
              <a:rPr lang="en-US" dirty="0"/>
              <a:t>  </a:t>
            </a:r>
          </a:p>
        </p:txBody>
      </p:sp>
      <p:pic>
        <p:nvPicPr>
          <p:cNvPr id="13" name="Рисунок 10">
            <a:extLst>
              <a:ext uri="{FF2B5EF4-FFF2-40B4-BE49-F238E27FC236}">
                <a16:creationId xmlns:a16="http://schemas.microsoft.com/office/drawing/2014/main" id="{09A192C4-4587-6401-7FBE-D5D74EE8A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130" y="2816691"/>
            <a:ext cx="681555" cy="606584"/>
          </a:xfrm>
          <a:prstGeom prst="rect">
            <a:avLst/>
          </a:prstGeom>
        </p:spPr>
      </p:pic>
      <p:pic>
        <p:nvPicPr>
          <p:cNvPr id="14" name="Picture 13" descr="A qr code on a card&#10;&#10;Description automatically generated">
            <a:extLst>
              <a:ext uri="{FF2B5EF4-FFF2-40B4-BE49-F238E27FC236}">
                <a16:creationId xmlns:a16="http://schemas.microsoft.com/office/drawing/2014/main" id="{0AC78B2B-42D7-8D2A-1A08-051DF69629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412" y="-21269"/>
            <a:ext cx="3554694" cy="688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71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Classification with linear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D880D5-CC85-454D-9B60-85E9335995CC}"/>
                  </a:ext>
                </a:extLst>
              </p:cNvPr>
              <p:cNvSpPr txBox="1"/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Classification:</a:t>
                </a:r>
              </a:p>
              <a:p>
                <a:pPr algn="ctr"/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D880D5-CC85-454D-9B60-85E93359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39" y="1752337"/>
                <a:ext cx="2534668" cy="1097993"/>
              </a:xfrm>
              <a:prstGeom prst="rect">
                <a:avLst/>
              </a:prstGeom>
              <a:blipFill>
                <a:blip r:embed="rId2"/>
                <a:stretch>
                  <a:fillRect t="-4598" b="-6897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945B951-8A1C-4A41-9017-5BFA30D75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2" y="3013154"/>
            <a:ext cx="3657600" cy="2286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720000" indent="-4104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2"/>
                  </a:buClr>
                  <a:buSzPct val="70000"/>
                  <a:buFont typeface="Menlo Bold" panose="020B0609030804020204" pitchFamily="49" charset="0"/>
                  <a:buChar char="▶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008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314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72000" indent="-288000" algn="l" defTabSz="914400" rtl="0" eaLnBrk="1" fontAlgn="ctr" latinLnBrk="0" hangingPunct="1">
                  <a:lnSpc>
                    <a:spcPct val="125000"/>
                  </a:lnSpc>
                  <a:spcBef>
                    <a:spcPts val="700"/>
                  </a:spcBef>
                  <a:buClr>
                    <a:schemeClr val="tx1"/>
                  </a:buClr>
                  <a:buFont typeface="System Font Regular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4000" indent="-324000"/>
                <a:r>
                  <a:rPr lang="en-RU" dirty="0"/>
                  <a:t>For binary classification task, assign: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tx2"/>
                    </a:solidFill>
                  </a:rPr>
                  <a:t>positive</a:t>
                </a:r>
                <a:r>
                  <a:rPr lang="en-RU" dirty="0"/>
                  <a:t> class</a:t>
                </a:r>
              </a:p>
              <a:p>
                <a:pPr marL="612000" lvl="1" indent="-324000"/>
                <a14:m>
                  <m:oMath xmlns:m="http://schemas.openxmlformats.org/officeDocument/2006/math">
                    <m:r>
                      <a:rPr lang="en-RU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RU" dirty="0"/>
                  <a:t> for </a:t>
                </a:r>
                <a:r>
                  <a:rPr lang="en-RU" b="1" dirty="0">
                    <a:solidFill>
                      <a:schemeClr val="accent1"/>
                    </a:solidFill>
                  </a:rPr>
                  <a:t>negative</a:t>
                </a:r>
                <a:r>
                  <a:rPr lang="en-RU" dirty="0"/>
                  <a:t> class</a:t>
                </a:r>
              </a:p>
              <a:p>
                <a:pPr marL="324000" indent="-324000"/>
                <a:r>
                  <a:rPr lang="en-RU" dirty="0"/>
                  <a:t>Solve linear regression 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RU" dirty="0"/>
                  <a:t> with MSE loss</a:t>
                </a:r>
              </a:p>
              <a:p>
                <a:pPr marL="324000" indent="-324000"/>
                <a:r>
                  <a:rPr lang="en-RU" dirty="0"/>
                  <a:t>Classify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RU" dirty="0"/>
              </a:p>
              <a:p>
                <a:pPr marL="324000" indent="-324000"/>
                <a:r>
                  <a:rPr lang="en-RU" dirty="0"/>
                  <a:t>Any problems with this approach?</a:t>
                </a:r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E63B8766-5569-774B-BE30-52E983F47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34" y="1832815"/>
                <a:ext cx="7840061" cy="3665280"/>
              </a:xfrm>
              <a:prstGeom prst="rect">
                <a:avLst/>
              </a:prstGeom>
              <a:blipFill>
                <a:blip r:embed="rId4"/>
                <a:stretch>
                  <a:fillRect l="-48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52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Classification with linear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0AE0D4-8C7B-544D-9640-EE72CD4D6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6" y="1112435"/>
            <a:ext cx="5130857" cy="48616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/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4DB801-1317-964C-9788-C099F6CD5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43" y="5789415"/>
                <a:ext cx="361701" cy="369332"/>
              </a:xfrm>
              <a:prstGeom prst="rect">
                <a:avLst/>
              </a:prstGeom>
              <a:blipFill>
                <a:blip r:embed="rId3"/>
                <a:stretch>
                  <a:fillRect l="-6667" r="-3333" b="-1379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/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BAA2B1-0DA6-6F44-AE06-7439742EF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65" y="3173926"/>
                <a:ext cx="368819" cy="369332"/>
              </a:xfrm>
              <a:prstGeom prst="rect">
                <a:avLst/>
              </a:prstGeom>
              <a:blipFill>
                <a:blip r:embed="rId4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80A777-B55C-B645-B311-8FAB12C085C6}"/>
                  </a:ext>
                </a:extLst>
              </p:cNvPr>
              <p:cNvSpPr txBox="1"/>
              <p:nvPr/>
            </p:nvSpPr>
            <p:spPr>
              <a:xfrm>
                <a:off x="1958219" y="1636648"/>
                <a:ext cx="1041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n-RU" sz="240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80A777-B55C-B645-B311-8FAB12C08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219" y="1636648"/>
                <a:ext cx="1041824" cy="369332"/>
              </a:xfrm>
              <a:prstGeom prst="rect">
                <a:avLst/>
              </a:prstGeom>
              <a:blipFill>
                <a:blip r:embed="rId5"/>
                <a:stretch>
                  <a:fillRect l="-6024" r="-6024" b="-2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6682D-B211-944B-94DF-B8E996CEE079}"/>
                  </a:ext>
                </a:extLst>
              </p:cNvPr>
              <p:cNvSpPr txBox="1"/>
              <p:nvPr/>
            </p:nvSpPr>
            <p:spPr>
              <a:xfrm>
                <a:off x="1655845" y="5036686"/>
                <a:ext cx="10418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RU" sz="240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66682D-B211-944B-94DF-B8E996CEE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45" y="5036686"/>
                <a:ext cx="1041824" cy="369332"/>
              </a:xfrm>
              <a:prstGeom prst="rect">
                <a:avLst/>
              </a:prstGeom>
              <a:blipFill>
                <a:blip r:embed="rId6"/>
                <a:stretch>
                  <a:fillRect l="-4819" r="-6024" b="-20000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1DEF9B-769D-2F49-B87D-627E4781BEB7}"/>
              </a:ext>
            </a:extLst>
          </p:cNvPr>
          <p:cNvSpPr txBox="1"/>
          <p:nvPr/>
        </p:nvSpPr>
        <p:spPr>
          <a:xfrm rot="1484137">
            <a:off x="3338661" y="4225905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RU" b="1">
                <a:solidFill>
                  <a:schemeClr val="accent6">
                    <a:lumMod val="75000"/>
                  </a:schemeClr>
                </a:solidFill>
              </a:rPr>
              <a:t>ecision boundary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91ED7E5D-9EB7-5B4B-B871-15FDC720943A}"/>
              </a:ext>
            </a:extLst>
          </p:cNvPr>
          <p:cNvSpPr>
            <a:spLocks noGrp="1"/>
          </p:cNvSpPr>
          <p:nvPr/>
        </p:nvSpPr>
        <p:spPr>
          <a:xfrm>
            <a:off x="6095999" y="1766806"/>
            <a:ext cx="5903495" cy="38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720000" indent="-4104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2"/>
              </a:buClr>
              <a:buSzPct val="70000"/>
              <a:buFont typeface="Menlo Bold" panose="020B0609030804020204" pitchFamily="49" charset="0"/>
              <a:buChar char="▶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14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72000" indent="-288000" algn="l" defTabSz="914400" rtl="0" eaLnBrk="1" fontAlgn="ctr" latinLnBrk="0" hangingPunct="1">
              <a:lnSpc>
                <a:spcPct val="125000"/>
              </a:lnSpc>
              <a:spcBef>
                <a:spcPts val="700"/>
              </a:spcBef>
              <a:buClr>
                <a:schemeClr val="tx1"/>
              </a:buClr>
              <a:buFont typeface="System Font Regular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indent="-324000"/>
            <a:r>
              <a:rPr lang="en-RU" dirty="0"/>
              <a:t>May face problems when classes are unbalanced or have different spread</a:t>
            </a:r>
          </a:p>
        </p:txBody>
      </p:sp>
    </p:spTree>
    <p:extLst>
      <p:ext uri="{BB962C8B-B14F-4D97-AF65-F5344CB8AC3E}">
        <p14:creationId xmlns:p14="http://schemas.microsoft.com/office/powerpoint/2010/main" val="42254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9FEC7-C0A9-B741-9D3A-5D64A42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Classification with linear regression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0C640-56BF-7043-B846-5497DB064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Majid </a:t>
            </a:r>
            <a:r>
              <a:rPr lang="en-GB" dirty="0" err="1"/>
              <a:t>Sohrabi</a:t>
            </a:r>
            <a:r>
              <a:rPr lang="en-GB" dirty="0"/>
              <a:t>, NRU HSE</a:t>
            </a:r>
            <a:endParaRPr lang="ru-R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761CD5-0EF0-9247-BBB8-5B0B7EEE5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9" t="19168" r="10657" b="13095"/>
          <a:stretch/>
        </p:blipFill>
        <p:spPr>
          <a:xfrm>
            <a:off x="488158" y="1116318"/>
            <a:ext cx="6944027" cy="41838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BEE5EE-7D22-734A-B1F1-E8F53C875E35}"/>
                  </a:ext>
                </a:extLst>
              </p:cNvPr>
              <p:cNvSpPr txBox="1"/>
              <p:nvPr/>
            </p:nvSpPr>
            <p:spPr>
              <a:xfrm>
                <a:off x="5531685" y="5113935"/>
                <a:ext cx="3688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BEE5EE-7D22-734A-B1F1-E8F53C875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85" y="5113935"/>
                <a:ext cx="368819" cy="369332"/>
              </a:xfrm>
              <a:prstGeom prst="rect">
                <a:avLst/>
              </a:prstGeom>
              <a:blipFill>
                <a:blip r:embed="rId3"/>
                <a:stretch>
                  <a:fillRect l="-10000" r="-3333" b="-1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644D2E-6C14-C04D-BC6D-8D64D6EAEE02}"/>
                  </a:ext>
                </a:extLst>
              </p:cNvPr>
              <p:cNvSpPr txBox="1"/>
              <p:nvPr/>
            </p:nvSpPr>
            <p:spPr>
              <a:xfrm>
                <a:off x="990681" y="4633487"/>
                <a:ext cx="3617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644D2E-6C14-C04D-BC6D-8D64D6EAE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81" y="4633487"/>
                <a:ext cx="361701" cy="369332"/>
              </a:xfrm>
              <a:prstGeom prst="rect">
                <a:avLst/>
              </a:prstGeom>
              <a:blipFill>
                <a:blip r:embed="rId4"/>
                <a:stretch>
                  <a:fillRect l="-10345" r="-6897" b="-1333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C93D1C-9A6E-084A-89A3-329FA16EF4E8}"/>
                  </a:ext>
                </a:extLst>
              </p:cNvPr>
              <p:cNvSpPr txBox="1"/>
              <p:nvPr/>
            </p:nvSpPr>
            <p:spPr>
              <a:xfrm>
                <a:off x="7804204" y="2787134"/>
                <a:ext cx="24250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C93D1C-9A6E-084A-89A3-329FA16EF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204" y="2787134"/>
                <a:ext cx="242502" cy="369332"/>
              </a:xfrm>
              <a:prstGeom prst="rect">
                <a:avLst/>
              </a:prstGeom>
              <a:blipFill>
                <a:blip r:embed="rId5"/>
                <a:stretch>
                  <a:fillRect l="-30000" r="-20000" b="-19355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3B029-FF0D-464C-A445-EB215B61B51F}"/>
                  </a:ext>
                </a:extLst>
              </p:cNvPr>
              <p:cNvSpPr/>
              <p:nvPr/>
            </p:nvSpPr>
            <p:spPr>
              <a:xfrm rot="20394933">
                <a:off x="753770" y="3122759"/>
                <a:ext cx="1539716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RU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163B029-FF0D-464C-A445-EB215B61B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94933">
                <a:off x="753770" y="3122759"/>
                <a:ext cx="1539716" cy="530915"/>
              </a:xfrm>
              <a:prstGeom prst="rect">
                <a:avLst/>
              </a:prstGeom>
              <a:blipFill>
                <a:blip r:embed="rId6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8ED7A62-7A9E-604B-8F6E-B2A27EFEA613}"/>
              </a:ext>
            </a:extLst>
          </p:cNvPr>
          <p:cNvSpPr txBox="1"/>
          <p:nvPr/>
        </p:nvSpPr>
        <p:spPr>
          <a:xfrm rot="16200000">
            <a:off x="2352807" y="3621028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RU" sz="1200" b="1">
                <a:solidFill>
                  <a:schemeClr val="accent6">
                    <a:lumMod val="75000"/>
                  </a:schemeClr>
                </a:solidFill>
              </a:rPr>
              <a:t>ecision boundary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45A63-C572-E445-AC5C-DEEFAE13DA06}"/>
              </a:ext>
            </a:extLst>
          </p:cNvPr>
          <p:cNvSpPr txBox="1"/>
          <p:nvPr/>
        </p:nvSpPr>
        <p:spPr>
          <a:xfrm>
            <a:off x="7385500" y="355361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–1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0750C3-F0F0-704C-B2C0-A9CF202E6330}"/>
              </a:ext>
            </a:extLst>
          </p:cNvPr>
          <p:cNvSpPr txBox="1"/>
          <p:nvPr/>
        </p:nvSpPr>
        <p:spPr>
          <a:xfrm>
            <a:off x="7443208" y="196563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41BCC-FCB7-3740-B31D-CE41DFD53A8B}"/>
              </a:ext>
            </a:extLst>
          </p:cNvPr>
          <p:cNvSpPr txBox="1"/>
          <p:nvPr/>
        </p:nvSpPr>
        <p:spPr>
          <a:xfrm>
            <a:off x="7443208" y="274054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FD3BE0-AF7A-5649-B3D0-81E5D27F8141}"/>
              </a:ext>
            </a:extLst>
          </p:cNvPr>
          <p:cNvSpPr txBox="1"/>
          <p:nvPr/>
        </p:nvSpPr>
        <p:spPr>
          <a:xfrm>
            <a:off x="7443208" y="119071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AFE75D-7355-E94F-A298-0F7EFF31D481}"/>
              </a:ext>
            </a:extLst>
          </p:cNvPr>
          <p:cNvSpPr txBox="1"/>
          <p:nvPr/>
        </p:nvSpPr>
        <p:spPr>
          <a:xfrm>
            <a:off x="7385500" y="4344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–2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E71A3-074E-384F-8E6F-B4103422F81B}"/>
              </a:ext>
            </a:extLst>
          </p:cNvPr>
          <p:cNvSpPr txBox="1"/>
          <p:nvPr/>
        </p:nvSpPr>
        <p:spPr>
          <a:xfrm>
            <a:off x="8520768" y="1711957"/>
            <a:ext cx="31144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sz="2400" dirty="0"/>
              <a:t>MSE loss makes the model </a:t>
            </a:r>
            <a:r>
              <a:rPr lang="en-RU" sz="2400" b="1" dirty="0">
                <a:solidFill>
                  <a:schemeClr val="accent1"/>
                </a:solidFill>
              </a:rPr>
              <a:t>avoid high residuals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ADB9C4-FC76-304A-B876-243AD89F0105}"/>
              </a:ext>
            </a:extLst>
          </p:cNvPr>
          <p:cNvSpPr txBox="1"/>
          <p:nvPr/>
        </p:nvSpPr>
        <p:spPr>
          <a:xfrm>
            <a:off x="8262152" y="3040353"/>
            <a:ext cx="36317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RU" sz="2400" dirty="0"/>
              <a:t>at a price of </a:t>
            </a:r>
            <a:r>
              <a:rPr lang="en-RU" sz="2400" b="1" dirty="0">
                <a:solidFill>
                  <a:schemeClr val="tx2"/>
                </a:solidFill>
              </a:rPr>
              <a:t>pushing the decision boundary</a:t>
            </a:r>
            <a:r>
              <a:rPr lang="en-RU" sz="2400" dirty="0"/>
              <a:t> towards the class with higher spread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0915D5-9517-B34C-BEC8-720B01AB8A70}"/>
              </a:ext>
            </a:extLst>
          </p:cNvPr>
          <p:cNvSpPr txBox="1"/>
          <p:nvPr/>
        </p:nvSpPr>
        <p:spPr>
          <a:xfrm>
            <a:off x="1618768" y="5810262"/>
            <a:ext cx="56067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RU" sz="2400" dirty="0"/>
              <a:t>Can we find a better loss function?</a:t>
            </a:r>
            <a:endParaRPr lang="en-RU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2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533D-97DC-CA48-AB6D-EB676B66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/>
              <a:t>Classification loss functions</a:t>
            </a:r>
          </a:p>
        </p:txBody>
      </p:sp>
    </p:spTree>
    <p:extLst>
      <p:ext uri="{BB962C8B-B14F-4D97-AF65-F5344CB8AC3E}">
        <p14:creationId xmlns:p14="http://schemas.microsoft.com/office/powerpoint/2010/main" val="3681150620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HSE">
      <a:dk1>
        <a:srgbClr val="000000"/>
      </a:dk1>
      <a:lt1>
        <a:srgbClr val="FFFFFF"/>
      </a:lt1>
      <a:dk2>
        <a:srgbClr val="005AAA"/>
      </a:dk2>
      <a:lt2>
        <a:srgbClr val="CED9EA"/>
      </a:lt2>
      <a:accent1>
        <a:srgbClr val="992622"/>
      </a:accent1>
      <a:accent2>
        <a:srgbClr val="F36C2A"/>
      </a:accent2>
      <a:accent3>
        <a:srgbClr val="E58224"/>
      </a:accent3>
      <a:accent4>
        <a:srgbClr val="142B50"/>
      </a:accent4>
      <a:accent5>
        <a:srgbClr val="4C5FAB"/>
      </a:accent5>
      <a:accent6>
        <a:srgbClr val="28A348"/>
      </a:accent6>
      <a:hlink>
        <a:srgbClr val="000000"/>
      </a:hlink>
      <a:folHlink>
        <a:srgbClr val="000000"/>
      </a:folHlink>
    </a:clrScheme>
    <a:fontScheme name="HSE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C6823A7FE37E642BE1D2CC3A4E7222D" ma:contentTypeVersion="9" ma:contentTypeDescription="Создание документа." ma:contentTypeScope="" ma:versionID="59b764e8087e8c92d107e797eb92b095">
  <xsd:schema xmlns:xsd="http://www.w3.org/2001/XMLSchema" xmlns:xs="http://www.w3.org/2001/XMLSchema" xmlns:p="http://schemas.microsoft.com/office/2006/metadata/properties" xmlns:ns2="c115710a-098a-48ce-8518-bc6417fcdd65" targetNamespace="http://schemas.microsoft.com/office/2006/metadata/properties" ma:root="true" ma:fieldsID="a20aa69aa9c7f544eacdccb7dac4bcdb" ns2:_="">
    <xsd:import namespace="c115710a-098a-48ce-8518-bc6417fcdd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15710a-098a-48ce-8518-bc6417fcdd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B40442-68EA-4285-AAFD-0966C47C499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980635-4A4C-4C5A-A896-476527F040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15710a-098a-48ce-8518-bc6417fcdd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DCFF4E-7731-4E81-AB1D-41746E451C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10174</TotalTime>
  <Words>1930</Words>
  <Application>Microsoft Macintosh PowerPoint</Application>
  <PresentationFormat>Widescreen</PresentationFormat>
  <Paragraphs>339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 Math</vt:lpstr>
      <vt:lpstr>Menlo Bold</vt:lpstr>
      <vt:lpstr>Myriad Pro</vt:lpstr>
      <vt:lpstr>System Font Regular</vt:lpstr>
      <vt:lpstr>HSE</vt:lpstr>
      <vt:lpstr>Classification with Linear Models</vt:lpstr>
      <vt:lpstr>Can’t we just use linear regression for classification?</vt:lpstr>
      <vt:lpstr>Classification with linear regression</vt:lpstr>
      <vt:lpstr>Classification with linear regression</vt:lpstr>
      <vt:lpstr>Classification with linear regression</vt:lpstr>
      <vt:lpstr>Classification with linear regression</vt:lpstr>
      <vt:lpstr>Classification with linear regression</vt:lpstr>
      <vt:lpstr>Classification with linear regression</vt:lpstr>
      <vt:lpstr>Classification loss functions</vt:lpstr>
      <vt:lpstr>0-1 Loss </vt:lpstr>
      <vt:lpstr>0-1 Loss </vt:lpstr>
      <vt:lpstr>Margin</vt:lpstr>
      <vt:lpstr>Upper bounds on 0-1 loss</vt:lpstr>
      <vt:lpstr>Logistic Regression</vt:lpstr>
      <vt:lpstr>Idea</vt:lpstr>
      <vt:lpstr>Idea</vt:lpstr>
      <vt:lpstr>Idea</vt:lpstr>
      <vt:lpstr>Idea</vt:lpstr>
      <vt:lpstr>Idea</vt:lpstr>
      <vt:lpstr>Idea</vt:lpstr>
      <vt:lpstr>Linear probability model</vt:lpstr>
      <vt:lpstr>Linear probability model</vt:lpstr>
      <vt:lpstr>Linear probability model</vt:lpstr>
      <vt:lpstr>Linear probability model</vt:lpstr>
      <vt:lpstr>Bringing it all together</vt:lpstr>
      <vt:lpstr>Bringing it all together</vt:lpstr>
      <vt:lpstr>Bringing it all together</vt:lpstr>
      <vt:lpstr>Bringing it all together</vt:lpstr>
      <vt:lpstr>Bringing it all together</vt:lpstr>
      <vt:lpstr>Example</vt:lpstr>
      <vt:lpstr>Example</vt:lpstr>
      <vt:lpstr>Example</vt:lpstr>
      <vt:lpstr>Example</vt:lpstr>
      <vt:lpstr>Multiclass Logistic Regression</vt:lpstr>
      <vt:lpstr>Multinomial Logistic Regression</vt:lpstr>
      <vt:lpstr>Multinomial Logistic Regression</vt:lpstr>
      <vt:lpstr>Multinomial Logistic Regression</vt:lpstr>
      <vt:lpstr>Multiclass classification: general approach</vt:lpstr>
      <vt:lpstr>General idea</vt:lpstr>
      <vt:lpstr>Example: binary → multiclass</vt:lpstr>
      <vt:lpstr>Example: binary → multiclass</vt:lpstr>
      <vt:lpstr>Example: binary → multiclass</vt:lpstr>
      <vt:lpstr>Example</vt:lpstr>
      <vt:lpstr>Example</vt:lpstr>
      <vt:lpstr>Example</vt:lpstr>
      <vt:lpstr>Example</vt:lpstr>
      <vt:lpstr>Example</vt:lpstr>
      <vt:lpstr>Example</vt:lpstr>
      <vt:lpstr>Example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Digits Classification</dc:title>
  <dc:creator>Artem Maevskij</dc:creator>
  <cp:lastModifiedBy>Majid Sohrabi</cp:lastModifiedBy>
  <cp:revision>320</cp:revision>
  <dcterms:created xsi:type="dcterms:W3CDTF">2020-04-10T16:25:38Z</dcterms:created>
  <dcterms:modified xsi:type="dcterms:W3CDTF">2025-05-16T07:32:51Z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0x0101001C6823A7FE37E642BE1D2CC3A4E7222D</vt:lpwstr>
  </property>
</Properties>
</file>