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4" r:id="rId4"/>
    <p:sldMasterId id="2147483695" r:id="rId5"/>
    <p:sldMasterId id="2147483696" r:id="rId6"/>
    <p:sldMasterId id="214748369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</p:sldIdLst>
  <p:sldSz cy="10058400" cx="7772400"/>
  <p:notesSz cx="6858000" cy="9144000"/>
  <p:embeddedFontLst>
    <p:embeddedFont>
      <p:font typeface="Source Code Pro"/>
      <p:regular r:id="rId34"/>
      <p:bold r:id="rId35"/>
      <p:italic r:id="rId36"/>
      <p:boldItalic r:id="rId37"/>
    </p:embeddedFont>
    <p:embeddedFont>
      <p:font typeface="Helvetica Neue"/>
      <p:regular r:id="rId38"/>
      <p:bold r:id="rId39"/>
      <p:italic r:id="rId40"/>
      <p:boldItalic r:id="rId41"/>
    </p:embeddedFont>
    <p:embeddedFont>
      <p:font typeface="Open Sans Light"/>
      <p:regular r:id="rId42"/>
      <p:bold r:id="rId43"/>
      <p:italic r:id="rId44"/>
      <p:boldItalic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DC8B4F-3957-4364-8E6F-94C17237022A}">
  <a:tblStyle styleId="{E5DC8B4F-3957-4364-8E6F-94C1723702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italic.fntdata"/><Relationship Id="rId42" Type="http://schemas.openxmlformats.org/officeDocument/2006/relationships/font" Target="fonts/OpenSansLight-regular.fntdata"/><Relationship Id="rId41" Type="http://schemas.openxmlformats.org/officeDocument/2006/relationships/font" Target="fonts/HelveticaNeue-boldItalic.fntdata"/><Relationship Id="rId44" Type="http://schemas.openxmlformats.org/officeDocument/2006/relationships/font" Target="fonts/OpenSansLight-italic.fntdata"/><Relationship Id="rId43" Type="http://schemas.openxmlformats.org/officeDocument/2006/relationships/font" Target="fonts/OpenSansLight-bold.fntdata"/><Relationship Id="rId46" Type="http://schemas.openxmlformats.org/officeDocument/2006/relationships/font" Target="fonts/OpenSans-regular.fntdata"/><Relationship Id="rId45" Type="http://schemas.openxmlformats.org/officeDocument/2006/relationships/font" Target="fonts/OpenSansLight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font" Target="fonts/SourceCodePro-bold.fntdata"/><Relationship Id="rId34" Type="http://schemas.openxmlformats.org/officeDocument/2006/relationships/font" Target="fonts/SourceCodePro-regular.fntdata"/><Relationship Id="rId37" Type="http://schemas.openxmlformats.org/officeDocument/2006/relationships/font" Target="fonts/SourceCodePro-boldItalic.fntdata"/><Relationship Id="rId36" Type="http://schemas.openxmlformats.org/officeDocument/2006/relationships/font" Target="fonts/SourceCodePro-italic.fntdata"/><Relationship Id="rId39" Type="http://schemas.openxmlformats.org/officeDocument/2006/relationships/font" Target="fonts/HelveticaNeue-bold.fntdata"/><Relationship Id="rId38" Type="http://schemas.openxmlformats.org/officeDocument/2006/relationships/font" Target="fonts/HelveticaNeue-regular.fnt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9ed12aab_0_0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9ed12a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d8c850c25_0_74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d8c850c2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d8c850c25_0_68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d8c850c2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2fb0d8af8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62fb0d8af8_0_0:notes"/>
          <p:cNvSpPr/>
          <p:nvPr>
            <p:ph idx="2" type="sldImg"/>
          </p:nvPr>
        </p:nvSpPr>
        <p:spPr>
          <a:xfrm>
            <a:off x="2435369" y="685800"/>
            <a:ext cx="1987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da7220471_0_8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da722047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da7220471_0_13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da722047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da7220471_0_18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da722047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da7220471_0_23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da722047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da7220471_0_28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da722047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4b864f3db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64b864f3db_0_1:notes"/>
          <p:cNvSpPr/>
          <p:nvPr>
            <p:ph idx="2" type="sldImg"/>
          </p:nvPr>
        </p:nvSpPr>
        <p:spPr>
          <a:xfrm>
            <a:off x="2435369" y="685800"/>
            <a:ext cx="1987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d8c850c25_0_124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d8c850c2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bbfcd4c3a_0_0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bbfcd4c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d8c850c25_0_118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d8c850c2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c28c705c4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8c28c705c4_0_7:notes"/>
          <p:cNvSpPr/>
          <p:nvPr>
            <p:ph idx="2" type="sldImg"/>
          </p:nvPr>
        </p:nvSpPr>
        <p:spPr>
          <a:xfrm>
            <a:off x="2435369" y="685800"/>
            <a:ext cx="1987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da7220471_0_36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da722047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da7220471_0_41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da722047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da7220471_0_46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da722047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da7220471_0_51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da722047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d8c850c25_0_38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d8c850c2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d8c850c25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8d8c850c25_0_33:notes"/>
          <p:cNvSpPr/>
          <p:nvPr>
            <p:ph idx="2" type="sldImg"/>
          </p:nvPr>
        </p:nvSpPr>
        <p:spPr>
          <a:xfrm>
            <a:off x="2435369" y="685800"/>
            <a:ext cx="1987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d8c850c25_0_86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d8c850c2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d8c850c25_0_51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d8c850c2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d8c850c25_0_60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d8c850c2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16b351b3f_0_0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16b351b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35417ed62_0_0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35417ed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17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1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7" name="Google Shape;77;p21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" name="Google Shape;78;p21"/>
          <p:cNvSpPr txBox="1"/>
          <p:nvPr>
            <p:ph idx="2" type="body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/>
          <p:nvPr>
            <p:ph hasCustomPrompt="1"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" name="Google Shape;83;p23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1" name="Google Shape;91;p26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1" type="body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29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0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1"/>
          <p:cNvSpPr txBox="1"/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31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2"/>
          <p:cNvSpPr txBox="1"/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3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33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33"/>
          <p:cNvSpPr txBox="1"/>
          <p:nvPr>
            <p:ph idx="2" type="body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4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5"/>
          <p:cNvSpPr txBox="1"/>
          <p:nvPr>
            <p:ph hasCustomPrompt="1"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7" name="Google Shape;117;p35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8"/>
          <p:cNvSpPr txBox="1"/>
          <p:nvPr>
            <p:ph type="title"/>
          </p:nvPr>
        </p:nvSpPr>
        <p:spPr>
          <a:xfrm>
            <a:off x="1540817" y="1689497"/>
            <a:ext cx="4690800" cy="34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5" name="Google Shape;125;p38"/>
          <p:cNvSpPr txBox="1"/>
          <p:nvPr>
            <p:ph idx="1" type="body"/>
          </p:nvPr>
        </p:nvSpPr>
        <p:spPr>
          <a:xfrm>
            <a:off x="1540817" y="5186362"/>
            <a:ext cx="4690800" cy="11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6" name="Google Shape;126;p38"/>
          <p:cNvSpPr txBox="1"/>
          <p:nvPr>
            <p:ph idx="12" type="sldNum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9"/>
          <p:cNvSpPr/>
          <p:nvPr>
            <p:ph idx="2" type="pic"/>
          </p:nvPr>
        </p:nvSpPr>
        <p:spPr>
          <a:xfrm>
            <a:off x="1691673" y="654843"/>
            <a:ext cx="4383300" cy="6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9" name="Google Shape;129;p39"/>
          <p:cNvSpPr txBox="1"/>
          <p:nvPr>
            <p:ph type="title"/>
          </p:nvPr>
        </p:nvSpPr>
        <p:spPr>
          <a:xfrm>
            <a:off x="1540817" y="6928247"/>
            <a:ext cx="4690800" cy="14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0" name="Google Shape;130;p39"/>
          <p:cNvSpPr txBox="1"/>
          <p:nvPr>
            <p:ph idx="1" type="body"/>
          </p:nvPr>
        </p:nvSpPr>
        <p:spPr>
          <a:xfrm>
            <a:off x="1540817" y="8447484"/>
            <a:ext cx="4690800" cy="11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1" name="Google Shape;131;p39"/>
          <p:cNvSpPr txBox="1"/>
          <p:nvPr>
            <p:ph idx="12" type="sldNum"/>
          </p:nvPr>
        </p:nvSpPr>
        <p:spPr>
          <a:xfrm>
            <a:off x="3804541" y="9534525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0"/>
          <p:cNvSpPr txBox="1"/>
          <p:nvPr>
            <p:ph type="title"/>
          </p:nvPr>
        </p:nvSpPr>
        <p:spPr>
          <a:xfrm>
            <a:off x="1540817" y="3326606"/>
            <a:ext cx="4690800" cy="34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4" name="Google Shape;134;p40"/>
          <p:cNvSpPr txBox="1"/>
          <p:nvPr>
            <p:ph idx="12" type="sldNum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1"/>
          <p:cNvSpPr/>
          <p:nvPr>
            <p:ph idx="2" type="pic"/>
          </p:nvPr>
        </p:nvSpPr>
        <p:spPr>
          <a:xfrm>
            <a:off x="3982975" y="654843"/>
            <a:ext cx="2391000" cy="84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7" name="Google Shape;137;p41"/>
          <p:cNvSpPr txBox="1"/>
          <p:nvPr>
            <p:ph type="title"/>
          </p:nvPr>
        </p:nvSpPr>
        <p:spPr>
          <a:xfrm>
            <a:off x="1398501" y="654843"/>
            <a:ext cx="2391000" cy="41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8" name="Google Shape;138;p41"/>
          <p:cNvSpPr txBox="1"/>
          <p:nvPr>
            <p:ph idx="1" type="body"/>
          </p:nvPr>
        </p:nvSpPr>
        <p:spPr>
          <a:xfrm>
            <a:off x="1398501" y="4911328"/>
            <a:ext cx="2391000" cy="42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9" name="Google Shape;139;p41"/>
          <p:cNvSpPr txBox="1"/>
          <p:nvPr>
            <p:ph idx="12" type="sldNum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2"/>
          <p:cNvSpPr txBox="1"/>
          <p:nvPr>
            <p:ph type="title"/>
          </p:nvPr>
        </p:nvSpPr>
        <p:spPr>
          <a:xfrm>
            <a:off x="1398501" y="458391"/>
            <a:ext cx="4975200" cy="22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2" name="Google Shape;142;p42"/>
          <p:cNvSpPr txBox="1"/>
          <p:nvPr>
            <p:ph idx="12" type="sldNum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3"/>
          <p:cNvSpPr txBox="1"/>
          <p:nvPr>
            <p:ph type="title"/>
          </p:nvPr>
        </p:nvSpPr>
        <p:spPr>
          <a:xfrm>
            <a:off x="1398501" y="458391"/>
            <a:ext cx="4975200" cy="22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5" name="Google Shape;145;p43"/>
          <p:cNvSpPr txBox="1"/>
          <p:nvPr>
            <p:ph idx="1" type="body"/>
          </p:nvPr>
        </p:nvSpPr>
        <p:spPr>
          <a:xfrm>
            <a:off x="1398501" y="2684859"/>
            <a:ext cx="4975200" cy="6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6" name="Google Shape;146;p43"/>
          <p:cNvSpPr txBox="1"/>
          <p:nvPr>
            <p:ph idx="12" type="sldNum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4"/>
          <p:cNvSpPr/>
          <p:nvPr>
            <p:ph idx="2" type="pic"/>
          </p:nvPr>
        </p:nvSpPr>
        <p:spPr>
          <a:xfrm>
            <a:off x="3982975" y="2684859"/>
            <a:ext cx="2391000" cy="6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9" name="Google Shape;149;p44"/>
          <p:cNvSpPr txBox="1"/>
          <p:nvPr>
            <p:ph type="title"/>
          </p:nvPr>
        </p:nvSpPr>
        <p:spPr>
          <a:xfrm>
            <a:off x="1398501" y="458391"/>
            <a:ext cx="4975200" cy="22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0" name="Google Shape;150;p44"/>
          <p:cNvSpPr txBox="1"/>
          <p:nvPr>
            <p:ph idx="1" type="body"/>
          </p:nvPr>
        </p:nvSpPr>
        <p:spPr>
          <a:xfrm>
            <a:off x="1398501" y="2684859"/>
            <a:ext cx="2391000" cy="6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1" name="Google Shape;151;p44"/>
          <p:cNvSpPr txBox="1"/>
          <p:nvPr>
            <p:ph idx="12" type="sldNum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5"/>
          <p:cNvSpPr txBox="1"/>
          <p:nvPr>
            <p:ph idx="1" type="body"/>
          </p:nvPr>
        </p:nvSpPr>
        <p:spPr>
          <a:xfrm>
            <a:off x="1398501" y="1309687"/>
            <a:ext cx="4975200" cy="74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4" name="Google Shape;154;p45"/>
          <p:cNvSpPr txBox="1"/>
          <p:nvPr>
            <p:ph idx="12" type="sldNum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6"/>
          <p:cNvSpPr/>
          <p:nvPr>
            <p:ph idx="2" type="pic"/>
          </p:nvPr>
        </p:nvSpPr>
        <p:spPr>
          <a:xfrm>
            <a:off x="3982975" y="5251847"/>
            <a:ext cx="2391000" cy="3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7" name="Google Shape;157;p46"/>
          <p:cNvSpPr/>
          <p:nvPr>
            <p:ph idx="3" type="pic"/>
          </p:nvPr>
        </p:nvSpPr>
        <p:spPr>
          <a:xfrm>
            <a:off x="3985763" y="916781"/>
            <a:ext cx="2391000" cy="3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8" name="Google Shape;158;p46"/>
          <p:cNvSpPr/>
          <p:nvPr>
            <p:ph idx="4" type="pic"/>
          </p:nvPr>
        </p:nvSpPr>
        <p:spPr>
          <a:xfrm>
            <a:off x="1398501" y="916781"/>
            <a:ext cx="2391000" cy="82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9" name="Google Shape;159;p46"/>
          <p:cNvSpPr txBox="1"/>
          <p:nvPr>
            <p:ph idx="12" type="sldNum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7"/>
          <p:cNvSpPr txBox="1"/>
          <p:nvPr>
            <p:ph idx="1" type="body"/>
          </p:nvPr>
        </p:nvSpPr>
        <p:spPr>
          <a:xfrm>
            <a:off x="1540817" y="6561534"/>
            <a:ext cx="4690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2" name="Google Shape;162;p47"/>
          <p:cNvSpPr txBox="1"/>
          <p:nvPr>
            <p:ph idx="2" type="body"/>
          </p:nvPr>
        </p:nvSpPr>
        <p:spPr>
          <a:xfrm>
            <a:off x="1540817" y="4400259"/>
            <a:ext cx="469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3" name="Google Shape;163;p47"/>
          <p:cNvSpPr txBox="1"/>
          <p:nvPr>
            <p:ph idx="12" type="sldNum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8"/>
          <p:cNvSpPr/>
          <p:nvPr>
            <p:ph idx="2" type="pic"/>
          </p:nvPr>
        </p:nvSpPr>
        <p:spPr>
          <a:xfrm>
            <a:off x="971550" y="0"/>
            <a:ext cx="582930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6" name="Google Shape;166;p48"/>
          <p:cNvSpPr txBox="1"/>
          <p:nvPr>
            <p:ph idx="12" type="sldNum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9"/>
          <p:cNvSpPr txBox="1"/>
          <p:nvPr>
            <p:ph idx="12" type="sldNum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0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1" name="Google Shape;171;p50"/>
          <p:cNvSpPr txBox="1"/>
          <p:nvPr>
            <p:ph idx="1" type="body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rtl="0">
              <a:spcBef>
                <a:spcPts val="22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2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>
              <a:spcBef>
                <a:spcPts val="2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2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2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22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22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22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22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-11" y="964431"/>
            <a:ext cx="32400" cy="931500"/>
          </a:xfrm>
          <a:prstGeom prst="rect">
            <a:avLst/>
          </a:prstGeom>
          <a:solidFill>
            <a:srgbClr val="02B4E5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6744176" y="8934689"/>
            <a:ext cx="808095" cy="27314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4000"/>
              <a:buFont typeface="Open Sans"/>
              <a:buNone/>
              <a:defRPr sz="4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25"/>
          <p:cNvSpPr txBox="1"/>
          <p:nvPr>
            <p:ph idx="1" type="body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Light"/>
              <a:buChar char="●"/>
              <a:defRPr sz="1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8" name="Google Shape;88;p25"/>
          <p:cNvSpPr/>
          <p:nvPr/>
        </p:nvSpPr>
        <p:spPr>
          <a:xfrm>
            <a:off x="-11" y="964431"/>
            <a:ext cx="32400" cy="931500"/>
          </a:xfrm>
          <a:prstGeom prst="rect">
            <a:avLst/>
          </a:prstGeom>
          <a:solidFill>
            <a:srgbClr val="02B4E5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7"/>
          <p:cNvSpPr txBox="1"/>
          <p:nvPr>
            <p:ph type="title"/>
          </p:nvPr>
        </p:nvSpPr>
        <p:spPr>
          <a:xfrm>
            <a:off x="1398501" y="458391"/>
            <a:ext cx="4975200" cy="22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1" name="Google Shape;121;p37"/>
          <p:cNvSpPr txBox="1"/>
          <p:nvPr>
            <p:ph idx="1" type="body"/>
          </p:nvPr>
        </p:nvSpPr>
        <p:spPr>
          <a:xfrm>
            <a:off x="1398501" y="2684859"/>
            <a:ext cx="4975200" cy="6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2" name="Google Shape;122;p37"/>
          <p:cNvSpPr txBox="1"/>
          <p:nvPr>
            <p:ph idx="12" type="sldNum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B4E5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1"/>
          <p:cNvSpPr/>
          <p:nvPr/>
        </p:nvSpPr>
        <p:spPr>
          <a:xfrm rot="-5400000">
            <a:off x="4270075" y="6556200"/>
            <a:ext cx="3502200" cy="3502200"/>
          </a:xfrm>
          <a:prstGeom prst="rtTriangl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275" y="8353850"/>
            <a:ext cx="1375200" cy="13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51"/>
          <p:cNvSpPr txBox="1"/>
          <p:nvPr>
            <p:ph idx="4294967295" type="title"/>
          </p:nvPr>
        </p:nvSpPr>
        <p:spPr>
          <a:xfrm>
            <a:off x="264950" y="420551"/>
            <a:ext cx="7242600" cy="15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</a:rPr>
              <a:t>Udajuicer</a:t>
            </a:r>
            <a:r>
              <a:rPr lang="en" sz="4000">
                <a:solidFill>
                  <a:srgbClr val="FFFFFF"/>
                </a:solidFill>
              </a:rPr>
              <a:t>: </a:t>
            </a:r>
            <a:endParaRPr sz="4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</a:rPr>
              <a:t>Threat Report</a:t>
            </a:r>
            <a:endParaRPr sz="4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51"/>
          <p:cNvPicPr preferRelativeResize="0"/>
          <p:nvPr/>
        </p:nvPicPr>
        <p:blipFill rotWithShape="1">
          <a:blip r:embed="rId4">
            <a:alphaModFix/>
          </a:blip>
          <a:srcRect b="14161" l="30564" r="30179" t="13547"/>
          <a:stretch/>
        </p:blipFill>
        <p:spPr>
          <a:xfrm>
            <a:off x="2437075" y="2167125"/>
            <a:ext cx="2914650" cy="53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650" y="4189200"/>
            <a:ext cx="1375200" cy="13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53431">
            <a:off x="3987420" y="2479171"/>
            <a:ext cx="219010" cy="219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53431">
            <a:off x="4283345" y="2446071"/>
            <a:ext cx="219010" cy="219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53431">
            <a:off x="4579270" y="2391946"/>
            <a:ext cx="219010" cy="219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53431">
            <a:off x="4875195" y="2351346"/>
            <a:ext cx="219010" cy="219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695" y="2711446"/>
            <a:ext cx="219010" cy="219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695" y="3016246"/>
            <a:ext cx="219010" cy="21901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1"/>
          <p:cNvSpPr txBox="1"/>
          <p:nvPr>
            <p:ph idx="4294967295" type="title"/>
          </p:nvPr>
        </p:nvSpPr>
        <p:spPr>
          <a:xfrm>
            <a:off x="264950" y="7583351"/>
            <a:ext cx="7242600" cy="15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</a:rPr>
              <a:t>YOUR NAME</a:t>
            </a:r>
            <a:r>
              <a:rPr lang="en" sz="4000">
                <a:solidFill>
                  <a:srgbClr val="FFFFFF"/>
                </a:solidFill>
              </a:rPr>
              <a:t>: </a:t>
            </a:r>
            <a:endParaRPr sz="4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solidFill>
                  <a:srgbClr val="FFFFFF"/>
                </a:solidFill>
              </a:rPr>
              <a:t>DATE</a:t>
            </a:r>
            <a:endParaRPr i="1" sz="4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0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 Threat Analysis</a:t>
            </a:r>
            <a:endParaRPr/>
          </a:p>
        </p:txBody>
      </p:sp>
      <p:sp>
        <p:nvSpPr>
          <p:cNvPr id="246" name="Google Shape;246;p60"/>
          <p:cNvSpPr txBox="1"/>
          <p:nvPr>
            <p:ph idx="1" type="body"/>
          </p:nvPr>
        </p:nvSpPr>
        <p:spPr>
          <a:xfrm>
            <a:off x="264950" y="2253724"/>
            <a:ext cx="7242600" cy="77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What Type of Attack Caused the Crash?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[Name of Attack Here]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What in the Logs Proves Your Theory?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/>
              <a:t>[Proof Here]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 Threat Actor Analysis</a:t>
            </a:r>
            <a:endParaRPr/>
          </a:p>
        </p:txBody>
      </p:sp>
      <p:sp>
        <p:nvSpPr>
          <p:cNvPr id="252" name="Google Shape;252;p61"/>
          <p:cNvSpPr txBox="1"/>
          <p:nvPr>
            <p:ph idx="1" type="body"/>
          </p:nvPr>
        </p:nvSpPr>
        <p:spPr>
          <a:xfrm>
            <a:off x="264950" y="2253724"/>
            <a:ext cx="7242600" cy="77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Who is the Most Likely Threat Actor?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[Type of Threat Actor Here]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What Proves Your Theory?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/>
              <a:t>[Proof Here]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B4E5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2"/>
          <p:cNvSpPr/>
          <p:nvPr/>
        </p:nvSpPr>
        <p:spPr>
          <a:xfrm>
            <a:off x="1807121" y="4003549"/>
            <a:ext cx="4158000" cy="24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1"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Section</a:t>
            </a:r>
            <a:r>
              <a:rPr b="1"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2</a:t>
            </a:r>
            <a:endParaRPr b="1"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Vulnerability Analysis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62"/>
          <p:cNvSpPr/>
          <p:nvPr/>
        </p:nvSpPr>
        <p:spPr>
          <a:xfrm>
            <a:off x="3582591" y="3663029"/>
            <a:ext cx="607200" cy="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2B4E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3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SQL Injection</a:t>
            </a:r>
            <a:endParaRPr/>
          </a:p>
        </p:txBody>
      </p:sp>
      <p:sp>
        <p:nvSpPr>
          <p:cNvPr id="264" name="Google Shape;264;p63"/>
          <p:cNvSpPr txBox="1"/>
          <p:nvPr>
            <p:ph idx="1" type="body"/>
          </p:nvPr>
        </p:nvSpPr>
        <p:spPr>
          <a:xfrm>
            <a:off x="264950" y="2253724"/>
            <a:ext cx="7242600" cy="77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Insert Screenshot of Your Commands Here: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4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SQL Injection</a:t>
            </a:r>
            <a:endParaRPr/>
          </a:p>
        </p:txBody>
      </p:sp>
      <p:sp>
        <p:nvSpPr>
          <p:cNvPr id="270" name="Google Shape;270;p64"/>
          <p:cNvSpPr txBox="1"/>
          <p:nvPr>
            <p:ph idx="1" type="body"/>
          </p:nvPr>
        </p:nvSpPr>
        <p:spPr>
          <a:xfrm>
            <a:off x="264950" y="2253724"/>
            <a:ext cx="7242600" cy="77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Insert Screenshot of Account Settings Showing You as Admin Here: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5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XSS</a:t>
            </a:r>
            <a:endParaRPr/>
          </a:p>
        </p:txBody>
      </p:sp>
      <p:sp>
        <p:nvSpPr>
          <p:cNvPr id="276" name="Google Shape;276;p65"/>
          <p:cNvSpPr txBox="1"/>
          <p:nvPr>
            <p:ph idx="1" type="body"/>
          </p:nvPr>
        </p:nvSpPr>
        <p:spPr>
          <a:xfrm>
            <a:off x="264950" y="2253724"/>
            <a:ext cx="7242600" cy="77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Insert </a:t>
            </a: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Screenshot of Your Commands Here: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XSS</a:t>
            </a:r>
            <a:endParaRPr/>
          </a:p>
        </p:txBody>
      </p:sp>
      <p:sp>
        <p:nvSpPr>
          <p:cNvPr id="282" name="Google Shape;282;p66"/>
          <p:cNvSpPr txBox="1"/>
          <p:nvPr>
            <p:ph idx="1" type="body"/>
          </p:nvPr>
        </p:nvSpPr>
        <p:spPr>
          <a:xfrm>
            <a:off x="264950" y="2253724"/>
            <a:ext cx="7242600" cy="77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Insert Screenshot of </a:t>
            </a:r>
            <a:r>
              <a:rPr b="1" lang="en" sz="1900">
                <a:latin typeface="Source Code Pro"/>
                <a:ea typeface="Source Code Pro"/>
                <a:cs typeface="Source Code Pro"/>
                <a:sym typeface="Source Code Pro"/>
              </a:rPr>
              <a:t>alert()</a:t>
            </a: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 popup s</a:t>
            </a: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aying "Hacked!" Here: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7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Task:</a:t>
            </a:r>
            <a:endParaRPr/>
          </a:p>
        </p:txBody>
      </p:sp>
      <p:sp>
        <p:nvSpPr>
          <p:cNvPr id="288" name="Google Shape;288;p67"/>
          <p:cNvSpPr txBox="1"/>
          <p:nvPr>
            <p:ph idx="1" type="body"/>
          </p:nvPr>
        </p:nvSpPr>
        <p:spPr>
          <a:xfrm>
            <a:off x="264950" y="2253724"/>
            <a:ext cx="7242600" cy="77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Extra Vulnerabilities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i="1" lang="en" sz="1900">
                <a:latin typeface="Open Sans"/>
                <a:ea typeface="Open Sans"/>
                <a:cs typeface="Open Sans"/>
                <a:sym typeface="Open Sans"/>
              </a:rPr>
              <a:t>[Vulnerability 1 Here]</a:t>
            </a:r>
            <a:endParaRPr i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i="1" lang="en" sz="1900">
                <a:latin typeface="Open Sans"/>
                <a:ea typeface="Open Sans"/>
                <a:cs typeface="Open Sans"/>
                <a:sym typeface="Open Sans"/>
              </a:rPr>
              <a:t>[Vulnerability 2 Here]</a:t>
            </a:r>
            <a:endParaRPr i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i="1" lang="en" sz="1900">
                <a:latin typeface="Open Sans"/>
                <a:ea typeface="Open Sans"/>
                <a:cs typeface="Open Sans"/>
                <a:sym typeface="Open Sans"/>
              </a:rPr>
              <a:t>[Add more vulnerabilities as necessary]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B4E5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8"/>
          <p:cNvSpPr/>
          <p:nvPr/>
        </p:nvSpPr>
        <p:spPr>
          <a:xfrm>
            <a:off x="1807121" y="4003549"/>
            <a:ext cx="4158000" cy="24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1"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Section</a:t>
            </a:r>
            <a:r>
              <a:rPr b="1"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3</a:t>
            </a:r>
            <a:endParaRPr b="1"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Risk Analysis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68"/>
          <p:cNvSpPr/>
          <p:nvPr/>
        </p:nvSpPr>
        <p:spPr>
          <a:xfrm>
            <a:off x="3582591" y="3663029"/>
            <a:ext cx="607200" cy="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2B4E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9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 Scoring Risks</a:t>
            </a:r>
            <a:endParaRPr/>
          </a:p>
        </p:txBody>
      </p:sp>
      <p:sp>
        <p:nvSpPr>
          <p:cNvPr id="300" name="Google Shape;300;p69"/>
          <p:cNvSpPr txBox="1"/>
          <p:nvPr/>
        </p:nvSpPr>
        <p:spPr>
          <a:xfrm>
            <a:off x="1028425" y="7749175"/>
            <a:ext cx="56529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Remove this slide</a:t>
            </a:r>
            <a:endParaRPr sz="4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01" name="Google Shape;301;p69"/>
          <p:cNvGraphicFramePr/>
          <p:nvPr/>
        </p:nvGraphicFramePr>
        <p:xfrm>
          <a:off x="493550" y="249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{E5DC8B4F-3957-4364-8E6F-94C17237022A}</a:tableStyleId>
              </a:tblPr>
              <a:tblGrid>
                <a:gridCol w="2460175"/>
                <a:gridCol w="4272950"/>
              </a:tblGrid>
              <a:tr h="75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Risk</a:t>
                      </a:r>
                      <a:endParaRPr b="1"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Score </a:t>
                      </a:r>
                      <a:endParaRPr b="1"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6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(1 is most dangerous, 4 is least dangerous)</a:t>
                      </a:r>
                      <a:endParaRPr b="1" i="1" sz="16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106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[Name of Attack Identified in 1.3 Here]</a:t>
                      </a:r>
                      <a:endParaRPr i="1"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67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Insecure Architecture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67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SQL Injection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67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XSS Vulnerability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2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this Template</a:t>
            </a:r>
            <a:endParaRPr/>
          </a:p>
        </p:txBody>
      </p:sp>
      <p:sp>
        <p:nvSpPr>
          <p:cNvPr id="193" name="Google Shape;193;p52"/>
          <p:cNvSpPr txBox="1"/>
          <p:nvPr>
            <p:ph idx="1" type="body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Make a copy of this Google Slide deck.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have provided these slides as a guide to ensure that you submit all the required components to successfully complete your project.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When presenting your project, please only think of this as a guide. We encouraged you to use creative freedom when making changes as long as the required information is present.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>
                <a:latin typeface="Open Sans"/>
                <a:ea typeface="Open Sans"/>
                <a:cs typeface="Open Sans"/>
                <a:sym typeface="Open Sans"/>
              </a:rPr>
              <a:t>Remember to delete this and all</a:t>
            </a:r>
            <a:r>
              <a:rPr lang="en" sz="2200"/>
              <a:t> of the other example slides before you submit your project.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>
                <a:latin typeface="Open Sans"/>
                <a:ea typeface="Open Sans"/>
                <a:cs typeface="Open Sans"/>
                <a:sym typeface="Open Sans"/>
              </a:rPr>
              <a:t>Remember to add your name and the date</a:t>
            </a:r>
            <a:r>
              <a:rPr lang="en" sz="2200"/>
              <a:t> to the cover slide</a:t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94" name="Google Shape;194;p52"/>
          <p:cNvSpPr txBox="1"/>
          <p:nvPr/>
        </p:nvSpPr>
        <p:spPr>
          <a:xfrm>
            <a:off x="1028425" y="7749175"/>
            <a:ext cx="56529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Remove this slide</a:t>
            </a:r>
            <a:endParaRPr sz="4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5" name="Google Shape;195;p52"/>
          <p:cNvPicPr preferRelativeResize="0"/>
          <p:nvPr/>
        </p:nvPicPr>
        <p:blipFill rotWithShape="1">
          <a:blip r:embed="rId3">
            <a:alphaModFix/>
          </a:blip>
          <a:srcRect b="11824" l="18073" r="14486" t="20988"/>
          <a:stretch/>
        </p:blipFill>
        <p:spPr>
          <a:xfrm>
            <a:off x="374375" y="7823200"/>
            <a:ext cx="7023750" cy="17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0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 Risk Rationale</a:t>
            </a:r>
            <a:endParaRPr/>
          </a:p>
        </p:txBody>
      </p:sp>
      <p:sp>
        <p:nvSpPr>
          <p:cNvPr id="307" name="Google Shape;307;p70"/>
          <p:cNvSpPr txBox="1"/>
          <p:nvPr>
            <p:ph idx="1" type="body"/>
          </p:nvPr>
        </p:nvSpPr>
        <p:spPr>
          <a:xfrm>
            <a:off x="264950" y="2253724"/>
            <a:ext cx="7242600" cy="77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Why Did You Choose That Ranking?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[Rationale Here]</a:t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B4E5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1"/>
          <p:cNvSpPr/>
          <p:nvPr/>
        </p:nvSpPr>
        <p:spPr>
          <a:xfrm>
            <a:off x="1807121" y="4003549"/>
            <a:ext cx="4158000" cy="24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1"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Section</a:t>
            </a:r>
            <a:r>
              <a:rPr b="1"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4</a:t>
            </a:r>
            <a:endParaRPr b="1"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Mitigation Plan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3" name="Google Shape;313;p71"/>
          <p:cNvSpPr/>
          <p:nvPr/>
        </p:nvSpPr>
        <p:spPr>
          <a:xfrm>
            <a:off x="3582591" y="3663029"/>
            <a:ext cx="607200" cy="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2B4E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2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4.1 Secure Architecture</a:t>
            </a:r>
            <a:endParaRPr/>
          </a:p>
        </p:txBody>
      </p:sp>
      <p:sp>
        <p:nvSpPr>
          <p:cNvPr id="319" name="Google Shape;319;p72"/>
          <p:cNvSpPr txBox="1"/>
          <p:nvPr>
            <p:ph idx="1" type="body"/>
          </p:nvPr>
        </p:nvSpPr>
        <p:spPr>
          <a:xfrm>
            <a:off x="264950" y="2253724"/>
            <a:ext cx="7242600" cy="77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Insert Image of Your Secure Architecture Here: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3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 Mystery Attack Mitigation</a:t>
            </a:r>
            <a:endParaRPr/>
          </a:p>
        </p:txBody>
      </p:sp>
      <p:sp>
        <p:nvSpPr>
          <p:cNvPr id="325" name="Google Shape;325;p73"/>
          <p:cNvSpPr txBox="1"/>
          <p:nvPr>
            <p:ph idx="1" type="body"/>
          </p:nvPr>
        </p:nvSpPr>
        <p:spPr>
          <a:xfrm>
            <a:off x="264950" y="2253724"/>
            <a:ext cx="7242600" cy="77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What is Your Mitigation Plan?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[Plan Here]</a:t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74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4.3 SQL Injection Mitigation</a:t>
            </a:r>
            <a:endParaRPr/>
          </a:p>
        </p:txBody>
      </p:sp>
      <p:sp>
        <p:nvSpPr>
          <p:cNvPr id="331" name="Google Shape;331;p74"/>
          <p:cNvSpPr txBox="1"/>
          <p:nvPr>
            <p:ph idx="1" type="body"/>
          </p:nvPr>
        </p:nvSpPr>
        <p:spPr>
          <a:xfrm>
            <a:off x="264950" y="2253724"/>
            <a:ext cx="7242600" cy="77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What is Your Mitigation Plan?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[Plan Here]</a:t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5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4.4 XSS Mitigation</a:t>
            </a:r>
            <a:endParaRPr/>
          </a:p>
        </p:txBody>
      </p:sp>
      <p:sp>
        <p:nvSpPr>
          <p:cNvPr id="337" name="Google Shape;337;p75"/>
          <p:cNvSpPr txBox="1"/>
          <p:nvPr>
            <p:ph idx="1" type="body"/>
          </p:nvPr>
        </p:nvSpPr>
        <p:spPr>
          <a:xfrm>
            <a:off x="264950" y="2253724"/>
            <a:ext cx="7242600" cy="77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What is Your Mitigation Plan?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[Plan Here]</a:t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3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this Report:</a:t>
            </a:r>
            <a:endParaRPr/>
          </a:p>
        </p:txBody>
      </p:sp>
      <p:sp>
        <p:nvSpPr>
          <p:cNvPr id="201" name="Google Shape;201;p53"/>
          <p:cNvSpPr txBox="1"/>
          <p:nvPr>
            <p:ph idx="1" type="body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is a threat model report for </a:t>
            </a:r>
            <a:r>
              <a:rPr b="1" lang="en" sz="1800">
                <a:solidFill>
                  <a:srgbClr val="02B4E5"/>
                </a:solidFill>
                <a:latin typeface="Open Sans"/>
                <a:ea typeface="Open Sans"/>
                <a:cs typeface="Open Sans"/>
                <a:sym typeface="Open Sans"/>
              </a:rPr>
              <a:t>Udajuicer</a:t>
            </a: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The report will describe the threats facing Udajuicer. The model will cover the following: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Threat Assessment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Scoping out Asset Inventory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Architecture Audit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Threat Model Diagram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Threats to the Organization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Identifying Threat Actors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Vulnerability Analysis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Risk Analysis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Mitigation Plan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02" name="Google Shape;202;p53"/>
          <p:cNvSpPr txBox="1"/>
          <p:nvPr/>
        </p:nvSpPr>
        <p:spPr>
          <a:xfrm>
            <a:off x="1028425" y="7749175"/>
            <a:ext cx="56529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Remove this slide</a:t>
            </a:r>
            <a:endParaRPr sz="4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B4E5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4"/>
          <p:cNvSpPr/>
          <p:nvPr/>
        </p:nvSpPr>
        <p:spPr>
          <a:xfrm>
            <a:off x="3582591" y="3663029"/>
            <a:ext cx="607200" cy="74400"/>
          </a:xfrm>
          <a:prstGeom prst="rect">
            <a:avLst/>
          </a:prstGeom>
          <a:solidFill>
            <a:srgbClr val="02B4E5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2B4E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54"/>
          <p:cNvSpPr/>
          <p:nvPr/>
        </p:nvSpPr>
        <p:spPr>
          <a:xfrm>
            <a:off x="3582591" y="3663029"/>
            <a:ext cx="607200" cy="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2B4E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Google Shape;209;p54"/>
          <p:cNvSpPr/>
          <p:nvPr/>
        </p:nvSpPr>
        <p:spPr>
          <a:xfrm>
            <a:off x="1807121" y="4003549"/>
            <a:ext cx="4158000" cy="24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1"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Section</a:t>
            </a:r>
            <a:r>
              <a:rPr b="1"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Threat Assessment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5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1.1: Asset Inventory</a:t>
            </a:r>
            <a:endParaRPr/>
          </a:p>
        </p:txBody>
      </p:sp>
      <p:sp>
        <p:nvSpPr>
          <p:cNvPr id="215" name="Google Shape;215;p55"/>
          <p:cNvSpPr txBox="1"/>
          <p:nvPr>
            <p:ph idx="1" type="body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Components and Functions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b="1" i="1" lang="en" sz="1900">
                <a:latin typeface="Open Sans"/>
                <a:ea typeface="Open Sans"/>
                <a:cs typeface="Open Sans"/>
                <a:sym typeface="Open Sans"/>
              </a:rPr>
              <a:t>[Part Name Here]:</a:t>
            </a:r>
            <a:r>
              <a:rPr i="1" lang="en" sz="19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[Part Function Here]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b="1" i="1" lang="en" sz="1900">
                <a:latin typeface="Open Sans"/>
                <a:ea typeface="Open Sans"/>
                <a:cs typeface="Open Sans"/>
                <a:sym typeface="Open Sans"/>
              </a:rPr>
              <a:t>[Part Name Here]:</a:t>
            </a:r>
            <a:r>
              <a:rPr i="1" lang="en" sz="19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[Part Function Here]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i="1" lang="en" sz="1900">
                <a:latin typeface="Open Sans"/>
                <a:ea typeface="Open Sans"/>
                <a:cs typeface="Open Sans"/>
                <a:sym typeface="Open Sans"/>
              </a:rPr>
              <a:t>[Add extra parts and functions as necessary.]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55"/>
          <p:cNvSpPr txBox="1"/>
          <p:nvPr/>
        </p:nvSpPr>
        <p:spPr>
          <a:xfrm>
            <a:off x="1028425" y="7749175"/>
            <a:ext cx="56529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Remove this slide</a:t>
            </a:r>
            <a:endParaRPr sz="4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1.1: Asset Inventory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56"/>
          <p:cNvSpPr txBox="1"/>
          <p:nvPr>
            <p:ph idx="1" type="body"/>
          </p:nvPr>
        </p:nvSpPr>
        <p:spPr>
          <a:xfrm>
            <a:off x="264950" y="2253724"/>
            <a:ext cx="7242600" cy="77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Explanation of How A Request Goes from Client to Server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[Response Here]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7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Architecture Audit</a:t>
            </a:r>
            <a:endParaRPr/>
          </a:p>
        </p:txBody>
      </p:sp>
      <p:sp>
        <p:nvSpPr>
          <p:cNvPr id="228" name="Google Shape;228;p57"/>
          <p:cNvSpPr txBox="1"/>
          <p:nvPr>
            <p:ph idx="1" type="body"/>
          </p:nvPr>
        </p:nvSpPr>
        <p:spPr>
          <a:xfrm>
            <a:off x="264950" y="2253724"/>
            <a:ext cx="7242600" cy="77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Flaws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i="1" lang="en" sz="1900">
                <a:latin typeface="Open Sans"/>
                <a:ea typeface="Open Sans"/>
                <a:cs typeface="Open Sans"/>
                <a:sym typeface="Open Sans"/>
              </a:rPr>
              <a:t>[Flaw 1 Here]</a:t>
            </a:r>
            <a:endParaRPr i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i="1" lang="en" sz="1900">
                <a:latin typeface="Open Sans"/>
                <a:ea typeface="Open Sans"/>
                <a:cs typeface="Open Sans"/>
                <a:sym typeface="Open Sans"/>
              </a:rPr>
              <a:t>[Flaw 2 Here]</a:t>
            </a:r>
            <a:endParaRPr i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i="1" lang="en" sz="1900">
                <a:latin typeface="Open Sans"/>
                <a:ea typeface="Open Sans"/>
                <a:cs typeface="Open Sans"/>
                <a:sym typeface="Open Sans"/>
              </a:rPr>
              <a:t>[Flaw 3 Here]</a:t>
            </a:r>
            <a:endParaRPr i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i="1" lang="en" sz="1900">
                <a:latin typeface="Open Sans"/>
                <a:ea typeface="Open Sans"/>
                <a:cs typeface="Open Sans"/>
                <a:sym typeface="Open Sans"/>
              </a:rPr>
              <a:t>[Add extra flaws as necessary]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8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Threat Model Diagram</a:t>
            </a:r>
            <a:endParaRPr/>
          </a:p>
        </p:txBody>
      </p:sp>
      <p:sp>
        <p:nvSpPr>
          <p:cNvPr id="234" name="Google Shape;234;p58"/>
          <p:cNvSpPr txBox="1"/>
          <p:nvPr>
            <p:ph idx="1" type="body"/>
          </p:nvPr>
        </p:nvSpPr>
        <p:spPr>
          <a:xfrm>
            <a:off x="264950" y="2253724"/>
            <a:ext cx="7242600" cy="77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Using OWASP Threat Dragon, build a diagram showing the flow of data in the Juice </a:t>
            </a: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Shop</a:t>
            </a: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 application and identify 3 possible threats to the Juice Shop. Make sure to include the following components: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Client 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Web Server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Application Server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Database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9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Threat Model Diagram</a:t>
            </a:r>
            <a:endParaRPr/>
          </a:p>
        </p:txBody>
      </p:sp>
      <p:sp>
        <p:nvSpPr>
          <p:cNvPr id="240" name="Google Shape;240;p59"/>
          <p:cNvSpPr txBox="1"/>
          <p:nvPr>
            <p:ph idx="1" type="body"/>
          </p:nvPr>
        </p:nvSpPr>
        <p:spPr>
          <a:xfrm>
            <a:off x="264950" y="2253724"/>
            <a:ext cx="7242600" cy="77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Insert hreat Model Diagram Here: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