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69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9" d="100"/>
          <a:sy n="89" d="100"/>
        </p:scale>
        <p:origin x="389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damiandeluca.com.ar/5-caracteristicas-de-react-que-deberias-conocer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4840A57-ED45-4577-A6C3-6E8A2A7C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8" name="Полилиния: фигура 12">
              <a:extLst>
                <a:ext uri="{FF2B5EF4-FFF2-40B4-BE49-F238E27FC236}">
                  <a16:creationId xmlns:a16="http://schemas.microsoft.com/office/drawing/2014/main" id="{27C19608-955E-4979-AAD7-534C5FF661F9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7">
              <a:extLst>
                <a:ext uri="{FF2B5EF4-FFF2-40B4-BE49-F238E27FC236}">
                  <a16:creationId xmlns:a16="http://schemas.microsoft.com/office/drawing/2014/main" id="{C85D7CDD-3B0F-4F6C-B050-0F2EF4B0E137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5">
              <a:extLst>
                <a:ext uri="{FF2B5EF4-FFF2-40B4-BE49-F238E27FC236}">
                  <a16:creationId xmlns:a16="http://schemas.microsoft.com/office/drawing/2014/main" id="{F8689B7A-BE55-4367-ADC4-58EB6E53AE87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06BBD61C-5472-4664-A66C-D0C974BAD725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3">
              <a:extLst>
                <a:ext uri="{FF2B5EF4-FFF2-40B4-BE49-F238E27FC236}">
                  <a16:creationId xmlns:a16="http://schemas.microsoft.com/office/drawing/2014/main" id="{91B6E204-0BE4-463C-911E-AF3938617FD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695D73-111F-4E0A-B3EC-AD44D89CA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5571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F8827-A587-420C-8CA2-256B9F2B7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654CFA0-21E3-C6EB-F7A2-6B08B36BB0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3513" y="5853447"/>
            <a:ext cx="752963" cy="6687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DCEB81-119B-A25B-AA15-B1FE4566C04B}"/>
              </a:ext>
            </a:extLst>
          </p:cNvPr>
          <p:cNvSpPr txBox="1"/>
          <p:nvPr userDrawn="1"/>
        </p:nvSpPr>
        <p:spPr>
          <a:xfrm>
            <a:off x="1236476" y="5987745"/>
            <a:ext cx="536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0" dirty="0">
                <a:solidFill>
                  <a:schemeClr val="bg1"/>
                </a:solidFill>
                <a:latin typeface="+mj-lt"/>
              </a:rPr>
              <a:t>Mahdi KELLOUCH</a:t>
            </a:r>
          </a:p>
        </p:txBody>
      </p:sp>
    </p:spTree>
    <p:extLst>
      <p:ext uri="{BB962C8B-B14F-4D97-AF65-F5344CB8AC3E}">
        <p14:creationId xmlns:p14="http://schemas.microsoft.com/office/powerpoint/2010/main" val="24349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FCCDA-63BA-7E50-4206-78F1A0A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672"/>
            <a:ext cx="12265189" cy="6899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05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  <a:solidFill>
            <a:schemeClr val="accent3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  <a:grpFill/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5FFCCDA-63BA-7E50-4206-78F1A0A51C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3672"/>
            <a:ext cx="12265189" cy="68991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05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17902F47-A00B-2AFA-68DE-5EB1C0D17B26}"/>
              </a:ext>
            </a:extLst>
          </p:cNvPr>
          <p:cNvGrpSpPr/>
          <p:nvPr userDrawn="1"/>
        </p:nvGrpSpPr>
        <p:grpSpPr>
          <a:xfrm>
            <a:off x="520842" y="1983818"/>
            <a:ext cx="219773" cy="4850703"/>
            <a:chOff x="520842" y="1983818"/>
            <a:chExt cx="219773" cy="4850703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A5DD35-8E86-48A0-9E99-EC32FE85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521609" y="1983818"/>
              <a:ext cx="219006" cy="4850703"/>
              <a:chOff x="521609" y="1983818"/>
              <a:chExt cx="219006" cy="4850703"/>
            </a:xfrm>
            <a:solidFill>
              <a:schemeClr val="accent3"/>
            </a:solidFill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242094EE-7AAD-4966-A387-46F52C1A3321}"/>
                  </a:ext>
                </a:extLst>
              </p:cNvPr>
              <p:cNvGrpSpPr/>
              <p:nvPr/>
            </p:nvGrpSpPr>
            <p:grpSpPr>
              <a:xfrm>
                <a:off x="522677" y="1983818"/>
                <a:ext cx="211015" cy="4850703"/>
                <a:chOff x="522677" y="1983818"/>
                <a:chExt cx="211015" cy="4850703"/>
              </a:xfrm>
              <a:grpFill/>
            </p:grpSpPr>
            <p:cxnSp>
              <p:nvCxnSpPr>
                <p:cNvPr id="28" name="Прямая соединительная линия 24">
                  <a:extLst>
                    <a:ext uri="{FF2B5EF4-FFF2-40B4-BE49-F238E27FC236}">
                      <a16:creationId xmlns:a16="http://schemas.microsoft.com/office/drawing/2014/main" id="{F8A50289-0D7C-4CB6-B611-F1B59469F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8962" y="2046521"/>
                  <a:ext cx="0" cy="4788000"/>
                </a:xfrm>
                <a:prstGeom prst="line">
                  <a:avLst/>
                </a:prstGeom>
                <a:grpFill/>
                <a:ln w="28575">
                  <a:solidFill>
                    <a:schemeClr val="accent3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Овал 25">
                  <a:extLst>
                    <a:ext uri="{FF2B5EF4-FFF2-40B4-BE49-F238E27FC236}">
                      <a16:creationId xmlns:a16="http://schemas.microsoft.com/office/drawing/2014/main" id="{ED9778AE-B266-4533-AFF5-015D5DB95FAF}"/>
                    </a:ext>
                  </a:extLst>
                </p:cNvPr>
                <p:cNvSpPr/>
                <p:nvPr/>
              </p:nvSpPr>
              <p:spPr>
                <a:xfrm>
                  <a:off x="522677" y="1983818"/>
                  <a:ext cx="211015" cy="211015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 dirty="0"/>
                </a:p>
              </p:txBody>
            </p:sp>
          </p:grp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B90273CC-5219-4CE8-80C8-BAD7F5A00FDA}"/>
                  </a:ext>
                </a:extLst>
              </p:cNvPr>
              <p:cNvSpPr/>
              <p:nvPr/>
            </p:nvSpPr>
            <p:spPr>
              <a:xfrm>
                <a:off x="521609" y="2887661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  <p:sp>
            <p:nvSpPr>
              <p:cNvPr id="27" name="Овал 25">
                <a:extLst>
                  <a:ext uri="{FF2B5EF4-FFF2-40B4-BE49-F238E27FC236}">
                    <a16:creationId xmlns:a16="http://schemas.microsoft.com/office/drawing/2014/main" id="{6362A1A3-959F-429A-959F-0A9201D7DD92}"/>
                  </a:ext>
                </a:extLst>
              </p:cNvPr>
              <p:cNvSpPr/>
              <p:nvPr/>
            </p:nvSpPr>
            <p:spPr>
              <a:xfrm>
                <a:off x="529600" y="5618022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sp>
          <p:nvSpPr>
            <p:cNvPr id="3" name="Овал 25">
              <a:extLst>
                <a:ext uri="{FF2B5EF4-FFF2-40B4-BE49-F238E27FC236}">
                  <a16:creationId xmlns:a16="http://schemas.microsoft.com/office/drawing/2014/main" id="{5780563E-7E0B-191C-562E-1AD010757005}"/>
                </a:ext>
              </a:extLst>
            </p:cNvPr>
            <p:cNvSpPr/>
            <p:nvPr userDrawn="1"/>
          </p:nvSpPr>
          <p:spPr>
            <a:xfrm>
              <a:off x="520842" y="4702898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4" name="Овал 25">
              <a:extLst>
                <a:ext uri="{FF2B5EF4-FFF2-40B4-BE49-F238E27FC236}">
                  <a16:creationId xmlns:a16="http://schemas.microsoft.com/office/drawing/2014/main" id="{EDED660F-878F-7361-62DA-A9EA9B00164B}"/>
                </a:ext>
              </a:extLst>
            </p:cNvPr>
            <p:cNvSpPr/>
            <p:nvPr userDrawn="1"/>
          </p:nvSpPr>
          <p:spPr>
            <a:xfrm>
              <a:off x="520842" y="3787774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54A0B7D-147F-8BBC-0A7C-43D13CADC703}"/>
              </a:ext>
            </a:extLst>
          </p:cNvPr>
          <p:cNvGrpSpPr/>
          <p:nvPr userDrawn="1"/>
        </p:nvGrpSpPr>
        <p:grpSpPr>
          <a:xfrm>
            <a:off x="6663344" y="1985485"/>
            <a:ext cx="211015" cy="4880010"/>
            <a:chOff x="6663344" y="1985485"/>
            <a:chExt cx="211015" cy="48800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435ADD-3DA5-488B-901F-80987E4C4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6663344" y="1985485"/>
              <a:ext cx="211015" cy="4880010"/>
              <a:chOff x="6664025" y="1985485"/>
              <a:chExt cx="211015" cy="4880010"/>
            </a:xfrm>
          </p:grpSpPr>
          <p:cxnSp>
            <p:nvCxnSpPr>
              <p:cNvPr id="20" name="Прямая соединительная линия 24">
                <a:extLst>
                  <a:ext uri="{FF2B5EF4-FFF2-40B4-BE49-F238E27FC236}">
                    <a16:creationId xmlns:a16="http://schemas.microsoft.com/office/drawing/2014/main" id="{5204A592-8C68-4CFA-907A-F19D90792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8172" y="2113495"/>
                <a:ext cx="777" cy="4752000"/>
              </a:xfrm>
              <a:prstGeom prst="line">
                <a:avLst/>
              </a:prstGeom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Овал 25">
                <a:extLst>
                  <a:ext uri="{FF2B5EF4-FFF2-40B4-BE49-F238E27FC236}">
                    <a16:creationId xmlns:a16="http://schemas.microsoft.com/office/drawing/2014/main" id="{28DD267A-7BED-4CDD-A8C6-BCB3BA7E115C}"/>
                  </a:ext>
                </a:extLst>
              </p:cNvPr>
              <p:cNvSpPr/>
              <p:nvPr/>
            </p:nvSpPr>
            <p:spPr>
              <a:xfrm>
                <a:off x="6664025" y="1985485"/>
                <a:ext cx="211015" cy="211015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/>
              </a:p>
            </p:txBody>
          </p:sp>
        </p:grpSp>
        <p:sp>
          <p:nvSpPr>
            <p:cNvPr id="6" name="Овал 25">
              <a:extLst>
                <a:ext uri="{FF2B5EF4-FFF2-40B4-BE49-F238E27FC236}">
                  <a16:creationId xmlns:a16="http://schemas.microsoft.com/office/drawing/2014/main" id="{EC3664F5-B045-526A-AE32-B3E739722C64}"/>
                </a:ext>
              </a:extLst>
            </p:cNvPr>
            <p:cNvSpPr/>
            <p:nvPr userDrawn="1"/>
          </p:nvSpPr>
          <p:spPr>
            <a:xfrm>
              <a:off x="6663344" y="2782153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Овал 25">
              <a:extLst>
                <a:ext uri="{FF2B5EF4-FFF2-40B4-BE49-F238E27FC236}">
                  <a16:creationId xmlns:a16="http://schemas.microsoft.com/office/drawing/2014/main" id="{640C039D-7D44-C6AB-AD2F-B555DA4A00D9}"/>
                </a:ext>
              </a:extLst>
            </p:cNvPr>
            <p:cNvSpPr/>
            <p:nvPr userDrawn="1"/>
          </p:nvSpPr>
          <p:spPr>
            <a:xfrm>
              <a:off x="6663344" y="3787774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5" name="Овал 25">
              <a:extLst>
                <a:ext uri="{FF2B5EF4-FFF2-40B4-BE49-F238E27FC236}">
                  <a16:creationId xmlns:a16="http://schemas.microsoft.com/office/drawing/2014/main" id="{5D264AAF-4AC4-0526-2AF9-7AC11BFBC9B3}"/>
                </a:ext>
              </a:extLst>
            </p:cNvPr>
            <p:cNvSpPr/>
            <p:nvPr userDrawn="1"/>
          </p:nvSpPr>
          <p:spPr>
            <a:xfrm>
              <a:off x="6663344" y="479339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6" name="Овал 25">
              <a:extLst>
                <a:ext uri="{FF2B5EF4-FFF2-40B4-BE49-F238E27FC236}">
                  <a16:creationId xmlns:a16="http://schemas.microsoft.com/office/drawing/2014/main" id="{E40ABC78-D1F2-3473-FB1B-48BD6843BD73}"/>
                </a:ext>
              </a:extLst>
            </p:cNvPr>
            <p:cNvSpPr/>
            <p:nvPr userDrawn="1"/>
          </p:nvSpPr>
          <p:spPr>
            <a:xfrm>
              <a:off x="6663344" y="561942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32833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5C34F2D-4A59-D9D2-D03A-9DAF08789D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5" y="0"/>
            <a:ext cx="9651025" cy="6884379"/>
          </a:xfrm>
          <a:prstGeom prst="rect">
            <a:avLst/>
          </a:prstGeom>
        </p:spPr>
      </p:pic>
      <p:sp>
        <p:nvSpPr>
          <p:cNvPr id="14" name="Прямоугольник 50">
            <a:extLst>
              <a:ext uri="{FF2B5EF4-FFF2-40B4-BE49-F238E27FC236}">
                <a16:creationId xmlns:a16="http://schemas.microsoft.com/office/drawing/2014/main" id="{C1EA4F75-7A14-4E4E-A3B8-54293D94FFEA}"/>
              </a:ext>
            </a:extLst>
          </p:cNvPr>
          <p:cNvSpPr/>
          <p:nvPr userDrawn="1"/>
        </p:nvSpPr>
        <p:spPr>
          <a:xfrm>
            <a:off x="2538972" y="2933"/>
            <a:ext cx="9611628" cy="6858000"/>
          </a:xfrm>
          <a:prstGeom prst="rect">
            <a:avLst/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E8743F-2E52-4860-9798-A13AA2B1A9FA}"/>
              </a:ext>
            </a:extLst>
          </p:cNvPr>
          <p:cNvGrpSpPr/>
          <p:nvPr userDrawn="1"/>
        </p:nvGrpSpPr>
        <p:grpSpPr>
          <a:xfrm rot="16200000">
            <a:off x="-2712402" y="2461418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0B4C606D-CB17-4FF1-B300-8551BB9C7C52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D20F56BD-D4E9-49D7-9636-6CB1E745F754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EEC14485-F263-4BA9-B5C6-C6C2DA8B5560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8D44ACC6-1029-45CC-B1FF-DCDEC55BBEB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640BDE84-9E6B-4DC1-B057-62246AD285B7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D727FB-12F2-4B00-B9B4-2E85DBE8E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345368" y="2655089"/>
            <a:ext cx="5652795" cy="146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74B823-46AD-4B07-AE84-16F0BBC8FE2E}"/>
              </a:ext>
            </a:extLst>
          </p:cNvPr>
          <p:cNvCxnSpPr/>
          <p:nvPr userDrawn="1"/>
        </p:nvCxnSpPr>
        <p:spPr>
          <a:xfrm>
            <a:off x="5969975" y="2677198"/>
            <a:ext cx="0" cy="15036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E61A4E-1F41-4137-801F-C544DE0CAF4D}"/>
              </a:ext>
            </a:extLst>
          </p:cNvPr>
          <p:cNvCxnSpPr/>
          <p:nvPr userDrawn="1"/>
        </p:nvCxnSpPr>
        <p:spPr>
          <a:xfrm>
            <a:off x="8927119" y="2677198"/>
            <a:ext cx="0" cy="15036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9CAFD8-EA4C-4E12-AA33-925E9BCE83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56581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EE33737E-752D-419F-8F18-E35609CCAD6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5724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E07EDA3-09AD-4BC4-92A5-720E8D8EC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248" y="2656923"/>
            <a:ext cx="2405647" cy="15238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2522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A063-B7E8-41F0-B44C-CBAC3440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25A8B-4E72-478E-913E-1FE1803D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F7F94-D56A-4F25-B310-06F1D7C0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1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2667427" y="-2639256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1058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0708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FD3E4B-4FBF-493F-AD7A-B5E72CF3B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76407" y="0"/>
            <a:ext cx="9915593" cy="6858000"/>
            <a:chOff x="-6856" y="0"/>
            <a:chExt cx="9915593" cy="6858000"/>
          </a:xfrm>
        </p:grpSpPr>
        <p:sp>
          <p:nvSpPr>
            <p:cNvPr id="8" name="Параллелограмм 3">
              <a:extLst>
                <a:ext uri="{FF2B5EF4-FFF2-40B4-BE49-F238E27FC236}">
                  <a16:creationId xmlns:a16="http://schemas.microsoft.com/office/drawing/2014/main" id="{3B7727C9-7BD4-44DE-AB4D-DA388EC1790D}"/>
                </a:ext>
              </a:extLst>
            </p:cNvPr>
            <p:cNvSpPr/>
            <p:nvPr userDrawn="1"/>
          </p:nvSpPr>
          <p:spPr>
            <a:xfrm flipH="1">
              <a:off x="-6856" y="0"/>
              <a:ext cx="9915593" cy="6858000"/>
            </a:xfrm>
            <a:prstGeom prst="parallelogram">
              <a:avLst>
                <a:gd name="adj" fmla="val 922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1F9F0D4-886A-43C9-8B98-D75F3D123AD9}"/>
                </a:ext>
              </a:extLst>
            </p:cNvPr>
            <p:cNvGrpSpPr/>
            <p:nvPr userDrawn="1"/>
          </p:nvGrpSpPr>
          <p:grpSpPr>
            <a:xfrm flipH="1">
              <a:off x="1223136" y="1343920"/>
              <a:ext cx="4316824" cy="4477633"/>
              <a:chOff x="861186" y="1343920"/>
              <a:chExt cx="4316824" cy="44776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94A4E7F-BFC7-482F-A3ED-1094D73BE5C1}"/>
                  </a:ext>
                </a:extLst>
              </p:cNvPr>
              <p:cNvGrpSpPr/>
              <p:nvPr userDrawn="1"/>
            </p:nvGrpSpPr>
            <p:grpSpPr>
              <a:xfrm>
                <a:off x="4619831" y="1343920"/>
                <a:ext cx="558179" cy="468000"/>
                <a:chOff x="4388904" y="1577920"/>
                <a:chExt cx="558179" cy="468000"/>
              </a:xfrm>
            </p:grpSpPr>
            <p:sp>
              <p:nvSpPr>
                <p:cNvPr id="15" name="Овал 25">
                  <a:extLst>
                    <a:ext uri="{FF2B5EF4-FFF2-40B4-BE49-F238E27FC236}">
                      <a16:creationId xmlns:a16="http://schemas.microsoft.com/office/drawing/2014/main" id="{76698BCA-19CB-41AE-BE78-374F5BA2E5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30571" y="1577920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6" name="TextBox 15" descr="Number 1">
                  <a:extLst>
                    <a:ext uri="{FF2B5EF4-FFF2-40B4-BE49-F238E27FC236}">
                      <a16:creationId xmlns:a16="http://schemas.microsoft.com/office/drawing/2014/main" id="{506F61CE-8084-4FB8-8576-90DE19C61BBC}"/>
                    </a:ext>
                  </a:extLst>
                </p:cNvPr>
                <p:cNvSpPr txBox="1"/>
                <p:nvPr/>
              </p:nvSpPr>
              <p:spPr bwMode="blackWhite">
                <a:xfrm>
                  <a:off x="4388904" y="1616760"/>
                  <a:ext cx="558179" cy="369332"/>
                </a:xfrm>
                <a:prstGeom prst="rect">
                  <a:avLst/>
                </a:prstGeom>
                <a:noFill/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8597ED-A5D8-4E38-81E8-8DC0AD6A3937}"/>
                  </a:ext>
                </a:extLst>
              </p:cNvPr>
              <p:cNvGrpSpPr/>
              <p:nvPr userDrawn="1"/>
            </p:nvGrpSpPr>
            <p:grpSpPr>
              <a:xfrm>
                <a:off x="861186" y="5353553"/>
                <a:ext cx="558179" cy="468000"/>
                <a:chOff x="799474" y="5451491"/>
                <a:chExt cx="558179" cy="468000"/>
              </a:xfrm>
            </p:grpSpPr>
            <p:sp>
              <p:nvSpPr>
                <p:cNvPr id="18" name="Овал 25">
                  <a:extLst>
                    <a:ext uri="{FF2B5EF4-FFF2-40B4-BE49-F238E27FC236}">
                      <a16:creationId xmlns:a16="http://schemas.microsoft.com/office/drawing/2014/main" id="{5016EDD9-EDAC-4A14-9CBF-5959078A07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44564" y="5451491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19" name="TextBox 18" descr="Number 3">
                  <a:extLst>
                    <a:ext uri="{FF2B5EF4-FFF2-40B4-BE49-F238E27FC236}">
                      <a16:creationId xmlns:a16="http://schemas.microsoft.com/office/drawing/2014/main" id="{A537EC38-EF5B-4E6E-98E2-F890B5E42938}"/>
                    </a:ext>
                  </a:extLst>
                </p:cNvPr>
                <p:cNvSpPr txBox="1"/>
                <p:nvPr/>
              </p:nvSpPr>
              <p:spPr bwMode="blackWhite">
                <a:xfrm>
                  <a:off x="799474" y="5489939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61EFACB-8BDE-4751-BADB-F72B5A5F6679}"/>
                  </a:ext>
                </a:extLst>
              </p:cNvPr>
              <p:cNvGrpSpPr/>
              <p:nvPr userDrawn="1"/>
            </p:nvGrpSpPr>
            <p:grpSpPr>
              <a:xfrm>
                <a:off x="2800323" y="3270611"/>
                <a:ext cx="558179" cy="468000"/>
                <a:chOff x="2686835" y="3386632"/>
                <a:chExt cx="558179" cy="468000"/>
              </a:xfrm>
            </p:grpSpPr>
            <p:sp>
              <p:nvSpPr>
                <p:cNvPr id="21" name="Овал 25">
                  <a:extLst>
                    <a:ext uri="{FF2B5EF4-FFF2-40B4-BE49-F238E27FC236}">
                      <a16:creationId xmlns:a16="http://schemas.microsoft.com/office/drawing/2014/main" id="{C123EE02-6890-4623-975A-A512E7D3B9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31925" y="3386632"/>
                  <a:ext cx="468000" cy="4680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  <a:effectLst>
                  <a:glow rad="101600">
                    <a:srgbClr val="9F361D">
                      <a:alpha val="40000"/>
                    </a:srgb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ru-RU"/>
                </a:p>
              </p:txBody>
            </p:sp>
            <p:sp>
              <p:nvSpPr>
                <p:cNvPr id="22" name="TextBox 21" descr="Number 2">
                  <a:extLst>
                    <a:ext uri="{FF2B5EF4-FFF2-40B4-BE49-F238E27FC236}">
                      <a16:creationId xmlns:a16="http://schemas.microsoft.com/office/drawing/2014/main" id="{5850A4F0-C7C0-4DA2-A958-6C4289944D4A}"/>
                    </a:ext>
                  </a:extLst>
                </p:cNvPr>
                <p:cNvSpPr txBox="1"/>
                <p:nvPr/>
              </p:nvSpPr>
              <p:spPr bwMode="blackWhite">
                <a:xfrm>
                  <a:off x="2686835" y="3418440"/>
                  <a:ext cx="5581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Century Gothic" panose="020B0502020202020204" pitchFamily="34" charset="0"/>
                      <a:cs typeface="Segoe UI Semibold" panose="020B0702040204020203" pitchFamily="34" charset="0"/>
                    </a:rPr>
                    <a:t>2</a:t>
                  </a:r>
                </a:p>
              </p:txBody>
            </p:sp>
          </p:grpSp>
        </p:grp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43555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85220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3916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1293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016456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50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F9F0D4-886A-43C9-8B98-D75F3D123AD9}"/>
              </a:ext>
            </a:extLst>
          </p:cNvPr>
          <p:cNvGrpSpPr/>
          <p:nvPr userDrawn="1"/>
        </p:nvGrpSpPr>
        <p:grpSpPr>
          <a:xfrm>
            <a:off x="898153" y="1343920"/>
            <a:ext cx="4223222" cy="4477633"/>
            <a:chOff x="906276" y="1343920"/>
            <a:chExt cx="4223222" cy="4477633"/>
          </a:xfrm>
        </p:grpSpPr>
        <p:sp>
          <p:nvSpPr>
            <p:cNvPr id="15" name="Овал 25">
              <a:extLst>
                <a:ext uri="{FF2B5EF4-FFF2-40B4-BE49-F238E27FC236}">
                  <a16:creationId xmlns:a16="http://schemas.microsoft.com/office/drawing/2014/main" id="{76698BCA-19CB-41AE-BE78-374F5BA2E5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61498" y="1343920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5016EDD9-EDAC-4A14-9CBF-5959078A0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6276" y="5353553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C123EE02-6890-4623-975A-A512E7D3B9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45413" y="3270611"/>
              <a:ext cx="468000" cy="468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23191" y="41910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356431" y="533577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317799" y="336165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175878" y="142009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extBox 15" descr="Number 1">
            <a:extLst>
              <a:ext uri="{FF2B5EF4-FFF2-40B4-BE49-F238E27FC236}">
                <a16:creationId xmlns:a16="http://schemas.microsoft.com/office/drawing/2014/main" id="{506F61CE-8084-4FB8-8576-90DE19C61BBC}"/>
              </a:ext>
            </a:extLst>
          </p:cNvPr>
          <p:cNvSpPr txBox="1"/>
          <p:nvPr userDrawn="1"/>
        </p:nvSpPr>
        <p:spPr bwMode="blackWhite">
          <a:xfrm>
            <a:off x="4611708" y="1382760"/>
            <a:ext cx="558179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3" name="TextBox 21" descr="Number 2">
            <a:extLst>
              <a:ext uri="{FF2B5EF4-FFF2-40B4-BE49-F238E27FC236}">
                <a16:creationId xmlns:a16="http://schemas.microsoft.com/office/drawing/2014/main" id="{5850A4F0-C7C0-4DA2-A958-6C4289944D4A}"/>
              </a:ext>
            </a:extLst>
          </p:cNvPr>
          <p:cNvSpPr txBox="1"/>
          <p:nvPr userDrawn="1"/>
        </p:nvSpPr>
        <p:spPr bwMode="blackWhite">
          <a:xfrm>
            <a:off x="2792200" y="3302419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" name="TextBox 18" descr="Number 3">
            <a:extLst>
              <a:ext uri="{FF2B5EF4-FFF2-40B4-BE49-F238E27FC236}">
                <a16:creationId xmlns:a16="http://schemas.microsoft.com/office/drawing/2014/main" id="{A537EC38-EF5B-4E6E-98E2-F890B5E42938}"/>
              </a:ext>
            </a:extLst>
          </p:cNvPr>
          <p:cNvSpPr txBox="1"/>
          <p:nvPr userDrawn="1"/>
        </p:nvSpPr>
        <p:spPr bwMode="blackWhite">
          <a:xfrm>
            <a:off x="853063" y="53920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88997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B2580B-041D-4851-8F8C-68136867413A}"/>
              </a:ext>
            </a:extLst>
          </p:cNvPr>
          <p:cNvSpPr/>
          <p:nvPr userDrawn="1"/>
        </p:nvSpPr>
        <p:spPr>
          <a:xfrm>
            <a:off x="11288256" y="-849"/>
            <a:ext cx="910600" cy="68588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AF249-F087-486D-9373-D1D96AC59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849"/>
            <a:ext cx="11375568" cy="6857999"/>
          </a:xfrm>
          <a:prstGeom prst="rect">
            <a:avLst/>
          </a:prstGeom>
        </p:spPr>
      </p:pic>
      <p:sp>
        <p:nvSpPr>
          <p:cNvPr id="7" name="Прямоугольник 28">
            <a:extLst>
              <a:ext uri="{FF2B5EF4-FFF2-40B4-BE49-F238E27FC236}">
                <a16:creationId xmlns:a16="http://schemas.microsoft.com/office/drawing/2014/main" id="{40BE2EAE-DEF8-4547-9314-D5CC0A644219}"/>
              </a:ext>
            </a:extLst>
          </p:cNvPr>
          <p:cNvSpPr/>
          <p:nvPr userDrawn="1"/>
        </p:nvSpPr>
        <p:spPr>
          <a:xfrm rot="5400000">
            <a:off x="2667425" y="-2667425"/>
            <a:ext cx="6857149" cy="12191999"/>
          </a:xfrm>
          <a:prstGeom prst="rect">
            <a:avLst/>
          </a:prstGeom>
          <a:solidFill>
            <a:schemeClr val="tx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ru-RU" sz="14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425F7BC-88F1-4DEF-BE4F-66027E7783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5026" y="400051"/>
            <a:ext cx="5145560" cy="798512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SMALL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48BE13-086D-417C-8DA0-B1FEC9F76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026" y="1217613"/>
            <a:ext cx="4135910" cy="9715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Параллелограмм 3">
            <a:extLst>
              <a:ext uri="{FF2B5EF4-FFF2-40B4-BE49-F238E27FC236}">
                <a16:creationId xmlns:a16="http://schemas.microsoft.com/office/drawing/2014/main" id="{3B7727C9-7BD4-44DE-AB4D-DA388EC1790D}"/>
              </a:ext>
            </a:extLst>
          </p:cNvPr>
          <p:cNvSpPr/>
          <p:nvPr userDrawn="1"/>
        </p:nvSpPr>
        <p:spPr>
          <a:xfrm>
            <a:off x="-28643" y="0"/>
            <a:ext cx="9915593" cy="6858000"/>
          </a:xfrm>
          <a:prstGeom prst="parallelogram">
            <a:avLst>
              <a:gd name="adj" fmla="val 922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5" name="Овал 25">
            <a:extLst>
              <a:ext uri="{FF2B5EF4-FFF2-40B4-BE49-F238E27FC236}">
                <a16:creationId xmlns:a16="http://schemas.microsoft.com/office/drawing/2014/main" id="{76698BCA-19CB-41AE-BE78-374F5BA2E571}"/>
              </a:ext>
            </a:extLst>
          </p:cNvPr>
          <p:cNvSpPr>
            <a:spLocks noChangeAspect="1"/>
          </p:cNvSpPr>
          <p:nvPr/>
        </p:nvSpPr>
        <p:spPr>
          <a:xfrm>
            <a:off x="4913541" y="983613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Овал 25">
            <a:extLst>
              <a:ext uri="{FF2B5EF4-FFF2-40B4-BE49-F238E27FC236}">
                <a16:creationId xmlns:a16="http://schemas.microsoft.com/office/drawing/2014/main" id="{5016EDD9-EDAC-4A14-9CBF-5959078A0744}"/>
              </a:ext>
            </a:extLst>
          </p:cNvPr>
          <p:cNvSpPr>
            <a:spLocks noChangeAspect="1"/>
          </p:cNvSpPr>
          <p:nvPr/>
        </p:nvSpPr>
        <p:spPr>
          <a:xfrm>
            <a:off x="1090668" y="508459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Овал 25">
            <a:extLst>
              <a:ext uri="{FF2B5EF4-FFF2-40B4-BE49-F238E27FC236}">
                <a16:creationId xmlns:a16="http://schemas.microsoft.com/office/drawing/2014/main" id="{C123EE02-6890-4623-975A-A512E7D3B95A}"/>
              </a:ext>
            </a:extLst>
          </p:cNvPr>
          <p:cNvSpPr>
            <a:spLocks noChangeAspect="1"/>
          </p:cNvSpPr>
          <p:nvPr/>
        </p:nvSpPr>
        <p:spPr>
          <a:xfrm>
            <a:off x="3177806" y="286042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F5DBF9D-19BF-4838-ACC4-D041EC29D3B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229349" y="0"/>
            <a:ext cx="2914650" cy="79851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Steps Go Here: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4A318E2-038D-4EC3-9C69-CDCB53824BC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18972" y="5192668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800C0921-0E2A-4C67-860D-623087D48E58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3079274" y="348617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F08FCE70-FA2D-482A-A164-4D0C4D6A3365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410184" y="95874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2" name="Овал 25">
            <a:extLst>
              <a:ext uri="{FF2B5EF4-FFF2-40B4-BE49-F238E27FC236}">
                <a16:creationId xmlns:a16="http://schemas.microsoft.com/office/drawing/2014/main" id="{618C429D-6CB9-6495-66B6-847CF037A80C}"/>
              </a:ext>
            </a:extLst>
          </p:cNvPr>
          <p:cNvSpPr>
            <a:spLocks noChangeAspect="1"/>
          </p:cNvSpPr>
          <p:nvPr userDrawn="1"/>
        </p:nvSpPr>
        <p:spPr>
          <a:xfrm>
            <a:off x="577582" y="5640387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Овал 25">
            <a:extLst>
              <a:ext uri="{FF2B5EF4-FFF2-40B4-BE49-F238E27FC236}">
                <a16:creationId xmlns:a16="http://schemas.microsoft.com/office/drawing/2014/main" id="{045CFF24-A948-2417-C95C-85C5BF14939D}"/>
              </a:ext>
            </a:extLst>
          </p:cNvPr>
          <p:cNvSpPr>
            <a:spLocks noChangeAspect="1"/>
          </p:cNvSpPr>
          <p:nvPr userDrawn="1"/>
        </p:nvSpPr>
        <p:spPr>
          <a:xfrm>
            <a:off x="2067759" y="4055156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Овал 25">
            <a:extLst>
              <a:ext uri="{FF2B5EF4-FFF2-40B4-BE49-F238E27FC236}">
                <a16:creationId xmlns:a16="http://schemas.microsoft.com/office/drawing/2014/main" id="{B484F0B9-9F33-9823-4739-DC3B4172E158}"/>
              </a:ext>
            </a:extLst>
          </p:cNvPr>
          <p:cNvSpPr>
            <a:spLocks noChangeAspect="1"/>
          </p:cNvSpPr>
          <p:nvPr userDrawn="1"/>
        </p:nvSpPr>
        <p:spPr>
          <a:xfrm>
            <a:off x="13201" y="6229348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Овал 25">
            <a:extLst>
              <a:ext uri="{FF2B5EF4-FFF2-40B4-BE49-F238E27FC236}">
                <a16:creationId xmlns:a16="http://schemas.microsoft.com/office/drawing/2014/main" id="{533B43BE-89F4-95F5-927E-E4B47440ACCC}"/>
              </a:ext>
            </a:extLst>
          </p:cNvPr>
          <p:cNvSpPr>
            <a:spLocks noChangeAspect="1"/>
          </p:cNvSpPr>
          <p:nvPr userDrawn="1"/>
        </p:nvSpPr>
        <p:spPr>
          <a:xfrm>
            <a:off x="1558668" y="4593407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Овал 25">
            <a:extLst>
              <a:ext uri="{FF2B5EF4-FFF2-40B4-BE49-F238E27FC236}">
                <a16:creationId xmlns:a16="http://schemas.microsoft.com/office/drawing/2014/main" id="{5FFC3203-4672-480D-3ADD-633D3E26D11D}"/>
              </a:ext>
            </a:extLst>
          </p:cNvPr>
          <p:cNvSpPr>
            <a:spLocks noChangeAspect="1"/>
          </p:cNvSpPr>
          <p:nvPr userDrawn="1"/>
        </p:nvSpPr>
        <p:spPr>
          <a:xfrm>
            <a:off x="2587092" y="3483724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Овал 25">
            <a:extLst>
              <a:ext uri="{FF2B5EF4-FFF2-40B4-BE49-F238E27FC236}">
                <a16:creationId xmlns:a16="http://schemas.microsoft.com/office/drawing/2014/main" id="{08E07194-B700-10A6-410E-0BC9F3E39EC7}"/>
              </a:ext>
            </a:extLst>
          </p:cNvPr>
          <p:cNvSpPr>
            <a:spLocks noChangeAspect="1"/>
          </p:cNvSpPr>
          <p:nvPr userDrawn="1"/>
        </p:nvSpPr>
        <p:spPr>
          <a:xfrm>
            <a:off x="3759968" y="225202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Овал 25">
            <a:extLst>
              <a:ext uri="{FF2B5EF4-FFF2-40B4-BE49-F238E27FC236}">
                <a16:creationId xmlns:a16="http://schemas.microsoft.com/office/drawing/2014/main" id="{23976B14-B7A3-1B04-E777-C47F199C7EC0}"/>
              </a:ext>
            </a:extLst>
          </p:cNvPr>
          <p:cNvSpPr>
            <a:spLocks noChangeAspect="1"/>
          </p:cNvSpPr>
          <p:nvPr userDrawn="1"/>
        </p:nvSpPr>
        <p:spPr>
          <a:xfrm>
            <a:off x="4307071" y="1633119"/>
            <a:ext cx="468000" cy="4680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B1188C06-42B6-3611-FFCF-4E11B3EFB7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5213" y="1623912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9F12F0F0-1153-C9F9-9CB1-670E503D7F6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74586" y="2287713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D24F5D26-4DB3-76AE-76D1-49DC9D5210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76930" y="2901537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BE8341E9-0E9E-BBEA-EED6-DF5401C881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60447" y="4094934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02C68E59-00D9-FBFF-4B8E-1668B71B08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018375" y="4703242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F13EEA7-F32D-1C66-F8DF-F8C5AD9A95E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29299" y="5675044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82C308A9-2E44-2056-4A35-6D94F8F4C33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47506" y="6235319"/>
            <a:ext cx="2871537" cy="13377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2000"/>
              </a:spcAft>
              <a:buNone/>
              <a:defRPr lang="en-US" sz="1400" kern="1200" dirty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TextBox 18" descr="Number 3">
            <a:extLst>
              <a:ext uri="{FF2B5EF4-FFF2-40B4-BE49-F238E27FC236}">
                <a16:creationId xmlns:a16="http://schemas.microsoft.com/office/drawing/2014/main" id="{A537EC38-EF5B-4E6E-98E2-F890B5E42938}"/>
              </a:ext>
            </a:extLst>
          </p:cNvPr>
          <p:cNvSpPr txBox="1"/>
          <p:nvPr userDrawn="1"/>
        </p:nvSpPr>
        <p:spPr bwMode="blackWhite">
          <a:xfrm>
            <a:off x="3729675" y="225656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3" name="TextBox 21" descr="Number 2">
            <a:extLst>
              <a:ext uri="{FF2B5EF4-FFF2-40B4-BE49-F238E27FC236}">
                <a16:creationId xmlns:a16="http://schemas.microsoft.com/office/drawing/2014/main" id="{5850A4F0-C7C0-4DA2-A958-6C4289944D4A}"/>
              </a:ext>
            </a:extLst>
          </p:cNvPr>
          <p:cNvSpPr txBox="1"/>
          <p:nvPr userDrawn="1"/>
        </p:nvSpPr>
        <p:spPr bwMode="blackWhite">
          <a:xfrm>
            <a:off x="4249125" y="162674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2" name="TextBox 15" descr="Number 1">
            <a:extLst>
              <a:ext uri="{FF2B5EF4-FFF2-40B4-BE49-F238E27FC236}">
                <a16:creationId xmlns:a16="http://schemas.microsoft.com/office/drawing/2014/main" id="{506F61CE-8084-4FB8-8576-90DE19C61BBC}"/>
              </a:ext>
            </a:extLst>
          </p:cNvPr>
          <p:cNvSpPr txBox="1"/>
          <p:nvPr userDrawn="1"/>
        </p:nvSpPr>
        <p:spPr bwMode="blackWhite">
          <a:xfrm>
            <a:off x="4864250" y="1010912"/>
            <a:ext cx="558179" cy="369332"/>
          </a:xfrm>
          <a:prstGeom prst="rect">
            <a:avLst/>
          </a:prstGeom>
          <a:noFill/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  <a:cs typeface="Segoe UI Semibold" panose="020B07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45951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C7C1C4D-EDE0-789F-B8CF-4BE1941DFD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33" y="4277"/>
            <a:ext cx="47969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A497B4B-92CE-4375-9EFC-1FCED23B3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09888" y="-7144"/>
            <a:ext cx="4883957" cy="6857998"/>
          </a:xfrm>
          <a:prstGeom prst="rect">
            <a:avLst/>
          </a:prstGeom>
          <a:solidFill>
            <a:srgbClr val="00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F6BF0A-340E-4923-AF94-305730065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12790" y="2451892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9" name="Полилиния: фигура 12">
              <a:extLst>
                <a:ext uri="{FF2B5EF4-FFF2-40B4-BE49-F238E27FC236}">
                  <a16:creationId xmlns:a16="http://schemas.microsoft.com/office/drawing/2014/main" id="{EDBA056C-5C3C-483A-ADBB-6ECE967BF9FC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0" name="Полилиния: фигура 17">
              <a:extLst>
                <a:ext uri="{FF2B5EF4-FFF2-40B4-BE49-F238E27FC236}">
                  <a16:creationId xmlns:a16="http://schemas.microsoft.com/office/drawing/2014/main" id="{C8A6DF64-EFDA-4FDC-95F2-CA9E904935A9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1" name="Полилиния: фигура 15">
              <a:extLst>
                <a:ext uri="{FF2B5EF4-FFF2-40B4-BE49-F238E27FC236}">
                  <a16:creationId xmlns:a16="http://schemas.microsoft.com/office/drawing/2014/main" id="{05041C2C-ACC8-4BF3-B916-0896FA1039FB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2" name="Полилиния: фигура 10">
              <a:extLst>
                <a:ext uri="{FF2B5EF4-FFF2-40B4-BE49-F238E27FC236}">
                  <a16:creationId xmlns:a16="http://schemas.microsoft.com/office/drawing/2014/main" id="{DC952B2D-D957-40DF-9D4E-84F7C8140911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3" name="Полилиния: фигура 13">
              <a:extLst>
                <a:ext uri="{FF2B5EF4-FFF2-40B4-BE49-F238E27FC236}">
                  <a16:creationId xmlns:a16="http://schemas.microsoft.com/office/drawing/2014/main" id="{42223152-ED82-47B8-AA28-8E45BF4F6F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046739-1F33-449F-A734-551C236736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2034651" y="2598008"/>
            <a:ext cx="5955956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87EE7-5848-4A7E-8CDC-C84A4100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58" y="420130"/>
            <a:ext cx="5438826" cy="595595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2A2BF6-6B6F-4FDE-9C94-76A56291F7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40842" y="1089395"/>
            <a:ext cx="3657600" cy="5286692"/>
          </a:xfrm>
        </p:spPr>
        <p:txBody>
          <a:bodyPr/>
          <a:lstStyle>
            <a:lvl1pPr marL="0" indent="0">
              <a:buFont typeface="Century Gothic" panose="020B0502020202020204" pitchFamily="34" charset="0"/>
              <a:buChar char=" "/>
              <a:defRPr sz="1400"/>
            </a:lvl1pPr>
            <a:lvl2pPr marL="223838" indent="-163513">
              <a:buClr>
                <a:schemeClr val="bg1"/>
              </a:buClr>
              <a:buFont typeface="Century Gothic" panose="020B0502020202020204" pitchFamily="34" charset="0"/>
              <a:buChar char="&gt;"/>
              <a:defRPr sz="1400"/>
            </a:lvl2pPr>
            <a:lvl3pPr marL="0" indent="0">
              <a:spcBef>
                <a:spcPts val="2400"/>
              </a:spcBef>
              <a:buFont typeface="Century Gothic" panose="020B0502020202020204" pitchFamily="34" charset="0"/>
              <a:buChar char=" "/>
              <a:defRPr sz="1400"/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cxnSp>
        <p:nvCxnSpPr>
          <p:cNvPr id="19" name="Прямая соединительная линия 24">
            <a:extLst>
              <a:ext uri="{FF2B5EF4-FFF2-40B4-BE49-F238E27FC236}">
                <a16:creationId xmlns:a16="http://schemas.microsoft.com/office/drawing/2014/main" id="{B3938D53-967E-448F-8242-8981B708525E}"/>
              </a:ext>
            </a:extLst>
          </p:cNvPr>
          <p:cNvCxnSpPr>
            <a:cxnSpLocks/>
          </p:cNvCxnSpPr>
          <p:nvPr userDrawn="1"/>
        </p:nvCxnSpPr>
        <p:spPr>
          <a:xfrm flipH="1">
            <a:off x="7301596" y="-423"/>
            <a:ext cx="13668" cy="6858423"/>
          </a:xfrm>
          <a:prstGeom prst="line">
            <a:avLst/>
          </a:prstGeom>
          <a:ln w="28575">
            <a:solidFill>
              <a:schemeClr val="accent3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3981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28B0DC6-2203-B191-3F41-A21942A4B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" y="-22037"/>
            <a:ext cx="12200259" cy="6864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4352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79420-586F-4241-8C4B-7F975FA2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 flipH="1">
            <a:off x="-2723676" y="2451892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4" name="Полилиния: фигура 12">
              <a:extLst>
                <a:ext uri="{FF2B5EF4-FFF2-40B4-BE49-F238E27FC236}">
                  <a16:creationId xmlns:a16="http://schemas.microsoft.com/office/drawing/2014/main" id="{7D4FA2E5-B76B-46E4-A9F9-D3A4F16AE985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5" name="Полилиния: фигура 17">
              <a:extLst>
                <a:ext uri="{FF2B5EF4-FFF2-40B4-BE49-F238E27FC236}">
                  <a16:creationId xmlns:a16="http://schemas.microsoft.com/office/drawing/2014/main" id="{AF8A5FC5-DA44-4DC9-BE1D-E197C2FEE718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6" name="Полилиния: фигура 15">
              <a:extLst>
                <a:ext uri="{FF2B5EF4-FFF2-40B4-BE49-F238E27FC236}">
                  <a16:creationId xmlns:a16="http://schemas.microsoft.com/office/drawing/2014/main" id="{417543D0-FB8E-45DF-A0E5-77677BB5D2C4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7" name="Полилиния: фигура 10">
              <a:extLst>
                <a:ext uri="{FF2B5EF4-FFF2-40B4-BE49-F238E27FC236}">
                  <a16:creationId xmlns:a16="http://schemas.microsoft.com/office/drawing/2014/main" id="{90773D28-8713-4BC5-8C28-12EFA9D642E4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  <p:sp>
          <p:nvSpPr>
            <p:cNvPr id="18" name="Полилиния: фигура 13">
              <a:extLst>
                <a:ext uri="{FF2B5EF4-FFF2-40B4-BE49-F238E27FC236}">
                  <a16:creationId xmlns:a16="http://schemas.microsoft.com/office/drawing/2014/main" id="{E5988930-A431-49B8-98E5-D19F5AD532DB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 sz="1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4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128B0DC6-2203-B191-3F41-A21942A4B2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59" y="-22037"/>
            <a:ext cx="12200259" cy="68647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C0D740-CFC6-474B-AA47-789146626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4352" y="0"/>
            <a:ext cx="12206733" cy="6858000"/>
          </a:xfrm>
          <a:prstGeom prst="rect">
            <a:avLst/>
          </a:prstGeom>
          <a:solidFill>
            <a:srgbClr val="00000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15F3-6153-4920-9215-37FB6FEE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73680-9C95-4B11-A93A-964E768D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30B09-428D-49DB-A70F-9B5D5B64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14F3-CC9D-4417-A30E-980283F4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A1EAA-1E73-4FD7-A64E-39548383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266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05DCB4-B5F3-4093-A18D-14AC00022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843967"/>
            <a:ext cx="211015" cy="5006440"/>
            <a:chOff x="6664025" y="1843967"/>
            <a:chExt cx="211015" cy="5006440"/>
          </a:xfrm>
          <a:solidFill>
            <a:schemeClr val="accent3"/>
          </a:solidFill>
        </p:grpSpPr>
        <p:cxnSp>
          <p:nvCxnSpPr>
            <p:cNvPr id="11" name="Прямая соединительная линия 24">
              <a:extLst>
                <a:ext uri="{FF2B5EF4-FFF2-40B4-BE49-F238E27FC236}">
                  <a16:creationId xmlns:a16="http://schemas.microsoft.com/office/drawing/2014/main" id="{9D622328-32D2-48BE-BE48-E20E4D2770BD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026407"/>
              <a:ext cx="777" cy="4824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Овал 25">
              <a:extLst>
                <a:ext uri="{FF2B5EF4-FFF2-40B4-BE49-F238E27FC236}">
                  <a16:creationId xmlns:a16="http://schemas.microsoft.com/office/drawing/2014/main" id="{018BA51A-7B76-4EEB-A0C9-847FAD3535A4}"/>
                </a:ext>
              </a:extLst>
            </p:cNvPr>
            <p:cNvSpPr/>
            <p:nvPr/>
          </p:nvSpPr>
          <p:spPr>
            <a:xfrm>
              <a:off x="6664025" y="1843967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076A3-68F3-44B3-A396-9AD3AB00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2274" y="2026406"/>
            <a:ext cx="4136491" cy="43934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F968F-DC3B-47B0-A915-BC962A812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500" y="247650"/>
            <a:ext cx="117919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defRPr lang="en-US" sz="3600" dirty="0"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73B4B5-F598-4588-AB55-17DD140BE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1187" y="2026407"/>
            <a:ext cx="5957300" cy="43934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92B5-4202-4E05-955A-BCC88BCF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0F2F1-0BC2-4DA5-99FF-AC3AFB8AE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B791-2B25-469E-A2FB-030A2020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7A826-7098-45C8-B7AF-F326A685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BA3E7-DD95-4E3C-8510-00C7127C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15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59EE0-0BA2-496F-B99C-5F848406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6E64-1F1C-4242-8541-3DEA5DB65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F158B-D8F2-44E0-A203-26B9C216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F92F-25D5-4883-B6E2-764273F6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06F29-CD1B-4F5C-A56D-0E4674657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C432-3ED5-4249-A6F4-B401195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DB306-4D71-45DD-8F3E-4BA097C0E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781BC-C016-4DDC-B809-DEFFF125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DCB5-3A50-4889-A2E3-EF35E63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403CA-B97A-47FF-9E5A-713E611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4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BCCB-3456-4052-A4E4-EA266DD58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8EE68-9DBE-4064-9EFE-6831F07C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FC4AA-0528-44A7-A668-82566CA6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5E6DA-294A-4BA2-9D6D-4FB5D912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14D15-996B-4F82-86E9-1CB9B772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D4331-BD36-4470-BD66-88E877C0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41A4-ADE5-467D-98FD-BC676FB64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8244-8B7F-44F3-B790-7BF369A5D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953E4-37A4-4867-87B9-7AFE9A91B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B24DA5-4DCA-4576-91E1-99C3DB97B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C1378-E382-4AA3-BAB8-83E617AB4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E27DF-9480-4360-86F9-51F40AC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5779-A330-4329-B18E-C4060289A79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F10D3-8F6F-4F83-9883-BC1C71C9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98A3E-09E5-4135-B474-7F1AAA0A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37C2E-C92C-4AC8-B017-4CD647E6EBF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33563" y="1885850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0DA365B-2628-4BCE-9E67-2F0D16C47BD3}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7" name="Полилиния: фигура 12">
              <a:extLst>
                <a:ext uri="{FF2B5EF4-FFF2-40B4-BE49-F238E27FC236}">
                  <a16:creationId xmlns:a16="http://schemas.microsoft.com/office/drawing/2014/main" id="{1F2267F0-4480-4BD7-BD96-BEF5488A1F5E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8" name="Полилиния: фигура 17">
              <a:extLst>
                <a:ext uri="{FF2B5EF4-FFF2-40B4-BE49-F238E27FC236}">
                  <a16:creationId xmlns:a16="http://schemas.microsoft.com/office/drawing/2014/main" id="{76B36DBC-DC07-4F87-90B2-0249EC01293E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9" name="Полилиния: фигура 15">
              <a:extLst>
                <a:ext uri="{FF2B5EF4-FFF2-40B4-BE49-F238E27FC236}">
                  <a16:creationId xmlns:a16="http://schemas.microsoft.com/office/drawing/2014/main" id="{16D55E62-E1AE-4B3D-A734-C19E272D1572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0" name="Полилиния: фигура 10">
              <a:extLst>
                <a:ext uri="{FF2B5EF4-FFF2-40B4-BE49-F238E27FC236}">
                  <a16:creationId xmlns:a16="http://schemas.microsoft.com/office/drawing/2014/main" id="{65A6F525-77E9-4B88-8E70-21DBA057EA63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3">
              <a:extLst>
                <a:ext uri="{FF2B5EF4-FFF2-40B4-BE49-F238E27FC236}">
                  <a16:creationId xmlns:a16="http://schemas.microsoft.com/office/drawing/2014/main" id="{ACD258A8-5300-4D12-968F-5FEBDC16AE29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39D421-3580-462F-85CF-DD9732A68A94}"/>
              </a:ext>
            </a:extLst>
          </p:cNvPr>
          <p:cNvGrpSpPr/>
          <p:nvPr userDrawn="1"/>
        </p:nvGrpSpPr>
        <p:grpSpPr>
          <a:xfrm>
            <a:off x="5988111" y="1913530"/>
            <a:ext cx="211015" cy="4944470"/>
            <a:chOff x="533563" y="1885850"/>
            <a:chExt cx="211015" cy="4944470"/>
          </a:xfrm>
          <a:solidFill>
            <a:schemeClr val="accent3"/>
          </a:solidFill>
        </p:grpSpPr>
        <p:cxnSp>
          <p:nvCxnSpPr>
            <p:cNvPr id="13" name="Прямая соединительная линия 24">
              <a:extLst>
                <a:ext uri="{FF2B5EF4-FFF2-40B4-BE49-F238E27FC236}">
                  <a16:creationId xmlns:a16="http://schemas.microsoft.com/office/drawing/2014/main" id="{DE8E9744-8CDB-421C-962A-44A5120AF055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970320"/>
              <a:ext cx="0" cy="4860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Овал 25">
              <a:extLst>
                <a:ext uri="{FF2B5EF4-FFF2-40B4-BE49-F238E27FC236}">
                  <a16:creationId xmlns:a16="http://schemas.microsoft.com/office/drawing/2014/main" id="{C8931D30-63ED-42E9-BEDB-9DAED42116D2}"/>
                </a:ext>
              </a:extLst>
            </p:cNvPr>
            <p:cNvSpPr/>
            <p:nvPr/>
          </p:nvSpPr>
          <p:spPr>
            <a:xfrm>
              <a:off x="533563" y="1885850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45EEAC38-1AB2-4532-9A19-2A4A95725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BAA9D872-DD5E-3C32-DB65-5DDD416122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2913" y="-574675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8083C5-58EB-4807-9B60-116294635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3563" y="1733444"/>
            <a:ext cx="211015" cy="5117787"/>
            <a:chOff x="533563" y="1733444"/>
            <a:chExt cx="211015" cy="5117787"/>
          </a:xfrm>
          <a:solidFill>
            <a:schemeClr val="accent6"/>
          </a:solidFill>
        </p:grpSpPr>
        <p:cxnSp>
          <p:nvCxnSpPr>
            <p:cNvPr id="17" name="Прямая соединительная линия 24">
              <a:extLst>
                <a:ext uri="{FF2B5EF4-FFF2-40B4-BE49-F238E27FC236}">
                  <a16:creationId xmlns:a16="http://schemas.microsoft.com/office/drawing/2014/main" id="{DF34E1D4-A43E-4BE1-A890-D3ADB1CB4CAF}"/>
                </a:ext>
              </a:extLst>
            </p:cNvPr>
            <p:cNvCxnSpPr>
              <a:cxnSpLocks/>
            </p:cNvCxnSpPr>
            <p:nvPr/>
          </p:nvCxnSpPr>
          <p:spPr>
            <a:xfrm>
              <a:off x="628962" y="1883231"/>
              <a:ext cx="0" cy="4968000"/>
            </a:xfrm>
            <a:prstGeom prst="line">
              <a:avLst/>
            </a:prstGeom>
            <a:grpFill/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Овал 25">
              <a:extLst>
                <a:ext uri="{FF2B5EF4-FFF2-40B4-BE49-F238E27FC236}">
                  <a16:creationId xmlns:a16="http://schemas.microsoft.com/office/drawing/2014/main" id="{C2281663-16EA-4AFF-9606-50708C41AEC6}"/>
                </a:ext>
              </a:extLst>
            </p:cNvPr>
            <p:cNvSpPr/>
            <p:nvPr/>
          </p:nvSpPr>
          <p:spPr>
            <a:xfrm>
              <a:off x="533563" y="1733444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905A2929-5718-4963-B98D-6EA11DCB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0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61911D9-35BC-A18A-EA10-7631BE5123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7782"/>
            <a:ext cx="12192001" cy="69284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8D119E2-27F0-4487-97B0-3946CF088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7782"/>
            <a:ext cx="12219634" cy="6858000"/>
          </a:xfrm>
          <a:prstGeom prst="rect">
            <a:avLst/>
          </a:prstGeom>
          <a:solidFill>
            <a:schemeClr val="tx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90D09-FA3B-44CC-96EF-33D91DC4D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86506" y="-602457"/>
            <a:ext cx="6216650" cy="1935163"/>
            <a:chOff x="2982913" y="-574675"/>
            <a:chExt cx="6216650" cy="1935163"/>
          </a:xfrm>
          <a:solidFill>
            <a:schemeClr val="accent3"/>
          </a:solidFill>
        </p:grpSpPr>
        <p:sp>
          <p:nvSpPr>
            <p:cNvPr id="10" name="Полилиния: фигура 12">
              <a:extLst>
                <a:ext uri="{FF2B5EF4-FFF2-40B4-BE49-F238E27FC236}">
                  <a16:creationId xmlns:a16="http://schemas.microsoft.com/office/drawing/2014/main" id="{94A02721-97E9-46DF-B841-E96AA5D8407F}"/>
                </a:ext>
              </a:extLst>
            </p:cNvPr>
            <p:cNvSpPr/>
            <p:nvPr/>
          </p:nvSpPr>
          <p:spPr>
            <a:xfrm rot="2688700">
              <a:off x="5514975" y="-574675"/>
              <a:ext cx="1157288" cy="1149350"/>
            </a:xfrm>
            <a:custGeom>
              <a:avLst/>
              <a:gdLst>
                <a:gd name="connsiteX0" fmla="*/ 0 w 1157505"/>
                <a:gd name="connsiteY0" fmla="*/ 1149920 h 1149920"/>
                <a:gd name="connsiteX1" fmla="*/ 1157505 w 1157505"/>
                <a:gd name="connsiteY1" fmla="*/ 0 h 1149920"/>
                <a:gd name="connsiteX2" fmla="*/ 1157505 w 1157505"/>
                <a:gd name="connsiteY2" fmla="*/ 1149920 h 1149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505" h="1149920">
                  <a:moveTo>
                    <a:pt x="0" y="1149920"/>
                  </a:moveTo>
                  <a:lnTo>
                    <a:pt x="1157505" y="0"/>
                  </a:lnTo>
                  <a:lnTo>
                    <a:pt x="1157505" y="114992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1" name="Полилиния: фигура 17">
              <a:extLst>
                <a:ext uri="{FF2B5EF4-FFF2-40B4-BE49-F238E27FC236}">
                  <a16:creationId xmlns:a16="http://schemas.microsoft.com/office/drawing/2014/main" id="{9CBD4741-3905-4C18-AF83-7B2862B6B4D6}"/>
                </a:ext>
              </a:extLst>
            </p:cNvPr>
            <p:cNvSpPr/>
            <p:nvPr/>
          </p:nvSpPr>
          <p:spPr>
            <a:xfrm rot="2688700">
              <a:off x="6907213" y="-128588"/>
              <a:ext cx="1490662" cy="1489076"/>
            </a:xfrm>
            <a:custGeom>
              <a:avLst/>
              <a:gdLst>
                <a:gd name="connsiteX0" fmla="*/ 0 w 1489710"/>
                <a:gd name="connsiteY0" fmla="*/ 616739 h 1489710"/>
                <a:gd name="connsiteX1" fmla="*/ 620807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39"/>
                  </a:moveTo>
                  <a:lnTo>
                    <a:pt x="620807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2" name="Полилиния: фигура 15">
              <a:extLst>
                <a:ext uri="{FF2B5EF4-FFF2-40B4-BE49-F238E27FC236}">
                  <a16:creationId xmlns:a16="http://schemas.microsoft.com/office/drawing/2014/main" id="{9FFBF496-E52B-4CCD-A98B-DAD2A160B55C}"/>
                </a:ext>
              </a:extLst>
            </p:cNvPr>
            <p:cNvSpPr/>
            <p:nvPr/>
          </p:nvSpPr>
          <p:spPr>
            <a:xfrm rot="2688700">
              <a:off x="3794125" y="-128588"/>
              <a:ext cx="1490663" cy="1489076"/>
            </a:xfrm>
            <a:custGeom>
              <a:avLst/>
              <a:gdLst>
                <a:gd name="connsiteX0" fmla="*/ 0 w 1489710"/>
                <a:gd name="connsiteY0" fmla="*/ 616740 h 1489710"/>
                <a:gd name="connsiteX1" fmla="*/ 620808 w 1489710"/>
                <a:gd name="connsiteY1" fmla="*/ 0 h 1489710"/>
                <a:gd name="connsiteX2" fmla="*/ 1489710 w 1489710"/>
                <a:gd name="connsiteY2" fmla="*/ 0 h 1489710"/>
                <a:gd name="connsiteX3" fmla="*/ 1489710 w 1489710"/>
                <a:gd name="connsiteY3" fmla="*/ 1489710 h 1489710"/>
                <a:gd name="connsiteX4" fmla="*/ 0 w 1489710"/>
                <a:gd name="connsiteY4" fmla="*/ 1489710 h 148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710" h="1489710">
                  <a:moveTo>
                    <a:pt x="0" y="616740"/>
                  </a:moveTo>
                  <a:lnTo>
                    <a:pt x="620808" y="0"/>
                  </a:lnTo>
                  <a:lnTo>
                    <a:pt x="1489710" y="0"/>
                  </a:lnTo>
                  <a:lnTo>
                    <a:pt x="1489710" y="1489710"/>
                  </a:lnTo>
                  <a:lnTo>
                    <a:pt x="0" y="14897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3" name="Полилиния: фигура 10">
              <a:extLst>
                <a:ext uri="{FF2B5EF4-FFF2-40B4-BE49-F238E27FC236}">
                  <a16:creationId xmlns:a16="http://schemas.microsoft.com/office/drawing/2014/main" id="{032D964C-FD06-4C06-B517-6D08BB5431EC}"/>
                </a:ext>
              </a:extLst>
            </p:cNvPr>
            <p:cNvSpPr/>
            <p:nvPr/>
          </p:nvSpPr>
          <p:spPr>
            <a:xfrm rot="2688700">
              <a:off x="2982913" y="-320675"/>
              <a:ext cx="646112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4D920134-19B1-4459-9D8B-1166D2DBD703}"/>
                </a:ext>
              </a:extLst>
            </p:cNvPr>
            <p:cNvSpPr/>
            <p:nvPr/>
          </p:nvSpPr>
          <p:spPr>
            <a:xfrm rot="2688700">
              <a:off x="8551863" y="-320675"/>
              <a:ext cx="647700" cy="641350"/>
            </a:xfrm>
            <a:custGeom>
              <a:avLst/>
              <a:gdLst>
                <a:gd name="connsiteX0" fmla="*/ 0 w 646332"/>
                <a:gd name="connsiteY0" fmla="*/ 642097 h 642097"/>
                <a:gd name="connsiteX1" fmla="*/ 646332 w 646332"/>
                <a:gd name="connsiteY1" fmla="*/ 0 h 642097"/>
                <a:gd name="connsiteX2" fmla="*/ 646332 w 646332"/>
                <a:gd name="connsiteY2" fmla="*/ 642097 h 642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6332" h="642097">
                  <a:moveTo>
                    <a:pt x="0" y="642097"/>
                  </a:moveTo>
                  <a:lnTo>
                    <a:pt x="646332" y="0"/>
                  </a:lnTo>
                  <a:lnTo>
                    <a:pt x="646332" y="64209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435ADD-3DA5-488B-901F-80987E4C4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64025" y="1985485"/>
            <a:ext cx="211015" cy="4880010"/>
            <a:chOff x="6664025" y="1985485"/>
            <a:chExt cx="211015" cy="4880010"/>
          </a:xfrm>
        </p:grpSpPr>
        <p:cxnSp>
          <p:nvCxnSpPr>
            <p:cNvPr id="20" name="Прямая соединительная линия 24">
              <a:extLst>
                <a:ext uri="{FF2B5EF4-FFF2-40B4-BE49-F238E27FC236}">
                  <a16:creationId xmlns:a16="http://schemas.microsoft.com/office/drawing/2014/main" id="{5204A592-8C68-4CFA-907A-F19D90792A93}"/>
                </a:ext>
              </a:extLst>
            </p:cNvPr>
            <p:cNvCxnSpPr>
              <a:cxnSpLocks/>
            </p:cNvCxnSpPr>
            <p:nvPr/>
          </p:nvCxnSpPr>
          <p:spPr>
            <a:xfrm>
              <a:off x="6768172" y="2113495"/>
              <a:ext cx="777" cy="4752000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Овал 25">
              <a:extLst>
                <a:ext uri="{FF2B5EF4-FFF2-40B4-BE49-F238E27FC236}">
                  <a16:creationId xmlns:a16="http://schemas.microsoft.com/office/drawing/2014/main" id="{28DD267A-7BED-4CDD-A8C6-BCB3BA7E115C}"/>
                </a:ext>
              </a:extLst>
            </p:cNvPr>
            <p:cNvSpPr/>
            <p:nvPr/>
          </p:nvSpPr>
          <p:spPr>
            <a:xfrm>
              <a:off x="6664025" y="1985485"/>
              <a:ext cx="211015" cy="211015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A5DD35-8E86-48A0-9E99-EC32FE85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3107" y="1983818"/>
            <a:ext cx="233210" cy="4850703"/>
            <a:chOff x="513107" y="1983818"/>
            <a:chExt cx="233210" cy="4850703"/>
          </a:xfrm>
          <a:solidFill>
            <a:schemeClr val="accent3"/>
          </a:solidFill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2094EE-7AAD-4966-A387-46F52C1A3321}"/>
                </a:ext>
              </a:extLst>
            </p:cNvPr>
            <p:cNvGrpSpPr/>
            <p:nvPr/>
          </p:nvGrpSpPr>
          <p:grpSpPr>
            <a:xfrm>
              <a:off x="522677" y="1983818"/>
              <a:ext cx="211015" cy="4850703"/>
              <a:chOff x="522677" y="1983818"/>
              <a:chExt cx="211015" cy="4850703"/>
            </a:xfrm>
            <a:grpFill/>
          </p:grpSpPr>
          <p:cxnSp>
            <p:nvCxnSpPr>
              <p:cNvPr id="28" name="Прямая соединительная линия 24">
                <a:extLst>
                  <a:ext uri="{FF2B5EF4-FFF2-40B4-BE49-F238E27FC236}">
                    <a16:creationId xmlns:a16="http://schemas.microsoft.com/office/drawing/2014/main" id="{F8A50289-0D7C-4CB6-B611-F1B59469F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962" y="2046521"/>
                <a:ext cx="0" cy="4788000"/>
              </a:xfrm>
              <a:prstGeom prst="line">
                <a:avLst/>
              </a:prstGeom>
              <a:grpFill/>
              <a:ln w="28575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Овал 25">
                <a:extLst>
                  <a:ext uri="{FF2B5EF4-FFF2-40B4-BE49-F238E27FC236}">
                    <a16:creationId xmlns:a16="http://schemas.microsoft.com/office/drawing/2014/main" id="{ED9778AE-B266-4533-AFF5-015D5DB95FAF}"/>
                  </a:ext>
                </a:extLst>
              </p:cNvPr>
              <p:cNvSpPr/>
              <p:nvPr/>
            </p:nvSpPr>
            <p:spPr>
              <a:xfrm>
                <a:off x="522677" y="1983818"/>
                <a:ext cx="211015" cy="211015"/>
              </a:xfrm>
              <a:prstGeom prst="ellipse">
                <a:avLst/>
              </a:prstGeom>
              <a:grpFill/>
              <a:ln>
                <a:noFill/>
              </a:ln>
              <a:effectLst>
                <a:glow rad="101600">
                  <a:srgbClr val="9F361D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ru-RU" dirty="0"/>
              </a:p>
            </p:txBody>
          </p:sp>
        </p:grp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B90273CC-5219-4CE8-80C8-BAD7F5A00FDA}"/>
                </a:ext>
              </a:extLst>
            </p:cNvPr>
            <p:cNvSpPr/>
            <p:nvPr/>
          </p:nvSpPr>
          <p:spPr>
            <a:xfrm>
              <a:off x="513107" y="3653972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sp>
          <p:nvSpPr>
            <p:cNvPr id="27" name="Овал 25">
              <a:extLst>
                <a:ext uri="{FF2B5EF4-FFF2-40B4-BE49-F238E27FC236}">
                  <a16:creationId xmlns:a16="http://schemas.microsoft.com/office/drawing/2014/main" id="{6362A1A3-959F-429A-959F-0A9201D7DD92}"/>
                </a:ext>
              </a:extLst>
            </p:cNvPr>
            <p:cNvSpPr/>
            <p:nvPr/>
          </p:nvSpPr>
          <p:spPr>
            <a:xfrm>
              <a:off x="535302" y="5365684"/>
              <a:ext cx="211015" cy="211015"/>
            </a:xfrm>
            <a:prstGeom prst="ellipse">
              <a:avLst/>
            </a:prstGeom>
            <a:grpFill/>
            <a:ln>
              <a:noFill/>
            </a:ln>
            <a:effectLst>
              <a:glow rad="101600">
                <a:srgbClr val="9F361D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85DC86-E263-4A34-85B6-3E9B74B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08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664A8-AB32-4E3B-8099-1CDE1F9BE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365125"/>
            <a:ext cx="117729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1ECE-BC3B-4EBF-831C-507DA2140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1683-D23C-4704-91BB-83D32A0E4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9B45779-A330-4329-B18E-C4060289A791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2E818-6B60-4D24-9954-64A147DEA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0C2BE-369C-4A16-8782-2C9D0F112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2537C2E-C92C-4AC8-B017-4CD647E6EBF4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0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70" r:id="rId7"/>
    <p:sldLayoutId id="2147483661" r:id="rId8"/>
    <p:sldLayoutId id="2147483664" r:id="rId9"/>
    <p:sldLayoutId id="2147483666" r:id="rId10"/>
    <p:sldLayoutId id="2147483667" r:id="rId11"/>
    <p:sldLayoutId id="2147483660" r:id="rId12"/>
    <p:sldLayoutId id="2147483655" r:id="rId13"/>
    <p:sldLayoutId id="2147483662" r:id="rId14"/>
    <p:sldLayoutId id="2147483663" r:id="rId15"/>
    <p:sldLayoutId id="2147483665" r:id="rId16"/>
    <p:sldLayoutId id="2147483656" r:id="rId17"/>
    <p:sldLayoutId id="2147483657" r:id="rId18"/>
    <p:sldLayoutId id="2147483668" r:id="rId19"/>
    <p:sldLayoutId id="2147483669" r:id="rId20"/>
    <p:sldLayoutId id="2147483658" r:id="rId21"/>
    <p:sldLayoutId id="2147483659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tmp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DDD6-2306-4FF9-BE29-F7C86162E9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AU DÉVELOPPEMENT FRONT 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08094-062C-4293-B229-27222199C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React JS </a:t>
            </a:r>
          </a:p>
        </p:txBody>
      </p:sp>
    </p:spTree>
    <p:extLst>
      <p:ext uri="{BB962C8B-B14F-4D97-AF65-F5344CB8AC3E}">
        <p14:creationId xmlns:p14="http://schemas.microsoft.com/office/powerpoint/2010/main" val="341175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C9747-79CC-A88A-C9A7-72F4E1AB7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24">
            <a:extLst>
              <a:ext uri="{FF2B5EF4-FFF2-40B4-BE49-F238E27FC236}">
                <a16:creationId xmlns:a16="http://schemas.microsoft.com/office/drawing/2014/main" id="{FAF0303A-0B5B-49DA-FB06-710FFEB4C478}"/>
              </a:ext>
            </a:extLst>
          </p:cNvPr>
          <p:cNvCxnSpPr>
            <a:cxnSpLocks/>
          </p:cNvCxnSpPr>
          <p:nvPr/>
        </p:nvCxnSpPr>
        <p:spPr>
          <a:xfrm>
            <a:off x="6094127" y="1998000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9DDD021-D57F-328A-5075-6564C8CEC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Front-End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6BB33CC-2E86-BC04-CEA3-E52D8B6C83D2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5E07C2C7-22E0-B77F-9246-CD0F26F777B8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61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Front-end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Partie visible avec laquelle les utilisateurs interagissent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7E9615DB-EA6F-6E2C-7EDF-7A384857CF53}"/>
              </a:ext>
            </a:extLst>
          </p:cNvPr>
          <p:cNvSpPr txBox="1">
            <a:spLocks/>
          </p:cNvSpPr>
          <p:nvPr/>
        </p:nvSpPr>
        <p:spPr>
          <a:xfrm>
            <a:off x="1034286" y="3029045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Rôle 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803425AA-C0B2-7C01-0720-F08456BAD929}"/>
              </a:ext>
            </a:extLst>
          </p:cNvPr>
          <p:cNvSpPr txBox="1">
            <a:spLocks/>
          </p:cNvSpPr>
          <p:nvPr/>
        </p:nvSpPr>
        <p:spPr>
          <a:xfrm>
            <a:off x="1062301" y="3445621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Traduire les maquettes en interface utilisateur.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Assurer la cohérence visuelle et l’expérience utilisateur.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CD13F5CF-8897-C20D-1DC5-340B6F7A7C17}"/>
              </a:ext>
            </a:extLst>
          </p:cNvPr>
          <p:cNvSpPr/>
          <p:nvPr/>
        </p:nvSpPr>
        <p:spPr>
          <a:xfrm>
            <a:off x="524997" y="3117819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626E881-A0DE-3BA6-94E8-5CA33A2E8B95}"/>
              </a:ext>
            </a:extLst>
          </p:cNvPr>
          <p:cNvSpPr txBox="1">
            <a:spLocks/>
          </p:cNvSpPr>
          <p:nvPr/>
        </p:nvSpPr>
        <p:spPr>
          <a:xfrm>
            <a:off x="6496923" y="179726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Bibliothèques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Content Instructions Two">
            <a:extLst>
              <a:ext uri="{FF2B5EF4-FFF2-40B4-BE49-F238E27FC236}">
                <a16:creationId xmlns:a16="http://schemas.microsoft.com/office/drawing/2014/main" id="{770DD727-EE87-D989-0D33-4FFB383D9FD2}"/>
              </a:ext>
            </a:extLst>
          </p:cNvPr>
          <p:cNvSpPr txBox="1">
            <a:spLocks/>
          </p:cNvSpPr>
          <p:nvPr/>
        </p:nvSpPr>
        <p:spPr>
          <a:xfrm>
            <a:off x="6524938" y="2213836"/>
            <a:ext cx="4890264" cy="29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jQuery : Simplifie le code JavaScript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React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Bibliothèque JS populaire</a:t>
            </a:r>
          </a:p>
        </p:txBody>
      </p:sp>
      <p:sp>
        <p:nvSpPr>
          <p:cNvPr id="8" name="Овал 25">
            <a:extLst>
              <a:ext uri="{FF2B5EF4-FFF2-40B4-BE49-F238E27FC236}">
                <a16:creationId xmlns:a16="http://schemas.microsoft.com/office/drawing/2014/main" id="{BCB15529-3016-5295-320D-5CA495BE8D19}"/>
              </a:ext>
            </a:extLst>
          </p:cNvPr>
          <p:cNvSpPr/>
          <p:nvPr/>
        </p:nvSpPr>
        <p:spPr>
          <a:xfrm>
            <a:off x="5987634" y="1886034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E5B978B-C18B-4714-4F2D-09EA492FE72A}"/>
              </a:ext>
            </a:extLst>
          </p:cNvPr>
          <p:cNvSpPr txBox="1">
            <a:spLocks/>
          </p:cNvSpPr>
          <p:nvPr/>
        </p:nvSpPr>
        <p:spPr>
          <a:xfrm>
            <a:off x="6493573" y="301326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Frameworks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0" name="Content Instructions Two">
            <a:extLst>
              <a:ext uri="{FF2B5EF4-FFF2-40B4-BE49-F238E27FC236}">
                <a16:creationId xmlns:a16="http://schemas.microsoft.com/office/drawing/2014/main" id="{009DCA02-5FDA-451D-4040-E1B3EA641DC5}"/>
              </a:ext>
            </a:extLst>
          </p:cNvPr>
          <p:cNvSpPr txBox="1">
            <a:spLocks/>
          </p:cNvSpPr>
          <p:nvPr/>
        </p:nvSpPr>
        <p:spPr>
          <a:xfrm>
            <a:off x="6521588" y="3429837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Bootstrap : Interface rapide avec HTML/CSS/JS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Vue.js : Simple et performant.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Angular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Framework JS par Google.</a:t>
            </a:r>
          </a:p>
        </p:txBody>
      </p:sp>
      <p:sp>
        <p:nvSpPr>
          <p:cNvPr id="15" name="Овал 25">
            <a:extLst>
              <a:ext uri="{FF2B5EF4-FFF2-40B4-BE49-F238E27FC236}">
                <a16:creationId xmlns:a16="http://schemas.microsoft.com/office/drawing/2014/main" id="{F690579A-6FBC-5E5C-7B10-083D94664647}"/>
              </a:ext>
            </a:extLst>
          </p:cNvPr>
          <p:cNvSpPr/>
          <p:nvPr/>
        </p:nvSpPr>
        <p:spPr>
          <a:xfrm>
            <a:off x="5984284" y="3102035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5DEA8F1-1BAA-4A3C-7A26-0C1895C4702F}"/>
              </a:ext>
            </a:extLst>
          </p:cNvPr>
          <p:cNvSpPr txBox="1">
            <a:spLocks/>
          </p:cNvSpPr>
          <p:nvPr/>
        </p:nvSpPr>
        <p:spPr>
          <a:xfrm>
            <a:off x="1035684" y="4255237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Langages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7" name="Content Instructions Two">
            <a:extLst>
              <a:ext uri="{FF2B5EF4-FFF2-40B4-BE49-F238E27FC236}">
                <a16:creationId xmlns:a16="http://schemas.microsoft.com/office/drawing/2014/main" id="{3A900BFB-8579-B433-F45C-FA7A30D836BA}"/>
              </a:ext>
            </a:extLst>
          </p:cNvPr>
          <p:cNvSpPr txBox="1">
            <a:spLocks/>
          </p:cNvSpPr>
          <p:nvPr/>
        </p:nvSpPr>
        <p:spPr>
          <a:xfrm>
            <a:off x="1063699" y="4671813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HTML : Structure de la page </a:t>
            </a:r>
            <a:b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web.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CSS : Mise en forme et style.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JavaScript : Dynamisme et </a:t>
            </a:r>
            <a:b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interactions.</a:t>
            </a:r>
          </a:p>
        </p:txBody>
      </p:sp>
      <p:sp>
        <p:nvSpPr>
          <p:cNvPr id="18" name="Овал 25">
            <a:extLst>
              <a:ext uri="{FF2B5EF4-FFF2-40B4-BE49-F238E27FC236}">
                <a16:creationId xmlns:a16="http://schemas.microsoft.com/office/drawing/2014/main" id="{A9F0616E-F5CD-F7B6-B0B3-0DFB4E41559D}"/>
              </a:ext>
            </a:extLst>
          </p:cNvPr>
          <p:cNvSpPr/>
          <p:nvPr/>
        </p:nvSpPr>
        <p:spPr>
          <a:xfrm>
            <a:off x="526395" y="4344011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9" name="drawingObject71">
            <a:extLst>
              <a:ext uri="{FF2B5EF4-FFF2-40B4-BE49-F238E27FC236}">
                <a16:creationId xmlns:a16="http://schemas.microsoft.com/office/drawing/2014/main" id="{F7B0B119-36E4-937E-48F6-6D83195A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0" t="3036" r="4209" b="8534"/>
          <a:stretch/>
        </p:blipFill>
        <p:spPr>
          <a:xfrm>
            <a:off x="4056391" y="4517507"/>
            <a:ext cx="1764464" cy="1737360"/>
          </a:xfrm>
          <a:prstGeom prst="rect">
            <a:avLst/>
          </a:prstGeom>
          <a:noFill/>
        </p:spPr>
      </p:pic>
      <p:pic>
        <p:nvPicPr>
          <p:cNvPr id="6146" name="Picture 2" descr="‪What the Future of Front-End Frameworks/Libraries Looks Like Heading into  2022 | by DevJo | JavaScript in Plain English‬‏">
            <a:extLst>
              <a:ext uri="{FF2B5EF4-FFF2-40B4-BE49-F238E27FC236}">
                <a16:creationId xmlns:a16="http://schemas.microsoft.com/office/drawing/2014/main" id="{4AED1A10-B55E-CA4E-CBC4-C1D0B135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5001" y="449670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39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 animBg="1"/>
      <p:bldP spid="5" grpId="0"/>
      <p:bldP spid="8" grpId="0" animBg="1"/>
      <p:bldP spid="10" grpId="0"/>
      <p:bldP spid="15" grpId="0" animBg="1"/>
      <p:bldP spid="17" grpId="0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D2ED3-9EF6-56AC-D613-CDCBF88AA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24">
            <a:extLst>
              <a:ext uri="{FF2B5EF4-FFF2-40B4-BE49-F238E27FC236}">
                <a16:creationId xmlns:a16="http://schemas.microsoft.com/office/drawing/2014/main" id="{B27F651B-FFC5-3019-A30A-E80F9B67B585}"/>
              </a:ext>
            </a:extLst>
          </p:cNvPr>
          <p:cNvCxnSpPr>
            <a:cxnSpLocks/>
          </p:cNvCxnSpPr>
          <p:nvPr/>
        </p:nvCxnSpPr>
        <p:spPr>
          <a:xfrm>
            <a:off x="6094127" y="1998000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2E707D6-D5B2-C63A-8D7B-7700C2D4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</a:t>
            </a:r>
            <a:r>
              <a:rPr lang="fr-FR" dirty="0" err="1"/>
              <a:t>Back-End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E2E97A9-3034-B8F1-E06D-1D7959A38068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72E7C18B-E388-8EF6-9962-8473067A1D47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61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Back-End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Fonctionnalités serveur permettant l’exécution des requêtes des utilisateurs</a:t>
            </a: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7CC90EF-8884-DA6F-D740-284C241D0284}"/>
              </a:ext>
            </a:extLst>
          </p:cNvPr>
          <p:cNvSpPr txBox="1">
            <a:spLocks/>
          </p:cNvSpPr>
          <p:nvPr/>
        </p:nvSpPr>
        <p:spPr>
          <a:xfrm>
            <a:off x="1034286" y="3029045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Rôle 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032AE989-3B0B-4BB4-C990-8429CE12E9FA}"/>
              </a:ext>
            </a:extLst>
          </p:cNvPr>
          <p:cNvSpPr txBox="1">
            <a:spLocks/>
          </p:cNvSpPr>
          <p:nvPr/>
        </p:nvSpPr>
        <p:spPr>
          <a:xfrm>
            <a:off x="1062301" y="3445621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Gestion du serveur, des bases de données et de la logique métier.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Sécurité et performance des applications.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A2136DB6-CCAD-2D2F-C711-E90A0F14D494}"/>
              </a:ext>
            </a:extLst>
          </p:cNvPr>
          <p:cNvSpPr/>
          <p:nvPr/>
        </p:nvSpPr>
        <p:spPr>
          <a:xfrm>
            <a:off x="524997" y="3117819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3032C05-D2FF-C2E5-1A85-2F0ED5E6D125}"/>
              </a:ext>
            </a:extLst>
          </p:cNvPr>
          <p:cNvSpPr txBox="1">
            <a:spLocks/>
          </p:cNvSpPr>
          <p:nvPr/>
        </p:nvSpPr>
        <p:spPr>
          <a:xfrm>
            <a:off x="6496923" y="179726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Bibliothèques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Content Instructions Two">
            <a:extLst>
              <a:ext uri="{FF2B5EF4-FFF2-40B4-BE49-F238E27FC236}">
                <a16:creationId xmlns:a16="http://schemas.microsoft.com/office/drawing/2014/main" id="{52AACA4C-128C-7317-9D85-6F54B57CD96B}"/>
              </a:ext>
            </a:extLst>
          </p:cNvPr>
          <p:cNvSpPr txBox="1">
            <a:spLocks/>
          </p:cNvSpPr>
          <p:nvPr/>
        </p:nvSpPr>
        <p:spPr>
          <a:xfrm>
            <a:off x="6524938" y="2213836"/>
            <a:ext cx="4890264" cy="29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Sequelize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</a:t>
            </a:r>
            <a: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ORM (Object-Relational Mapping) pour Node.js</a:t>
            </a: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8" name="Овал 25">
            <a:extLst>
              <a:ext uri="{FF2B5EF4-FFF2-40B4-BE49-F238E27FC236}">
                <a16:creationId xmlns:a16="http://schemas.microsoft.com/office/drawing/2014/main" id="{55F01F7C-906E-4925-7C1B-AD2A4B8D5029}"/>
              </a:ext>
            </a:extLst>
          </p:cNvPr>
          <p:cNvSpPr/>
          <p:nvPr/>
        </p:nvSpPr>
        <p:spPr>
          <a:xfrm>
            <a:off x="5987634" y="1886034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C77920D6-E3DB-7BD0-EBD8-C0AD83C90B0D}"/>
              </a:ext>
            </a:extLst>
          </p:cNvPr>
          <p:cNvSpPr txBox="1">
            <a:spLocks/>
          </p:cNvSpPr>
          <p:nvPr/>
        </p:nvSpPr>
        <p:spPr>
          <a:xfrm>
            <a:off x="6493573" y="301326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Frameworks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0" name="Content Instructions Two">
            <a:extLst>
              <a:ext uri="{FF2B5EF4-FFF2-40B4-BE49-F238E27FC236}">
                <a16:creationId xmlns:a16="http://schemas.microsoft.com/office/drawing/2014/main" id="{078CC3DF-DE37-4218-FFA3-F0AD697B67C1}"/>
              </a:ext>
            </a:extLst>
          </p:cNvPr>
          <p:cNvSpPr txBox="1">
            <a:spLocks/>
          </p:cNvSpPr>
          <p:nvPr/>
        </p:nvSpPr>
        <p:spPr>
          <a:xfrm>
            <a:off x="6521588" y="3429837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Django : Framework Python (MVC).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Laravel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: Framework PHP (MVC).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Express.js : Framework pour Node.js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5" name="Овал 25">
            <a:extLst>
              <a:ext uri="{FF2B5EF4-FFF2-40B4-BE49-F238E27FC236}">
                <a16:creationId xmlns:a16="http://schemas.microsoft.com/office/drawing/2014/main" id="{B059EA5E-CF53-C66E-85BC-B88FDCC7ECC3}"/>
              </a:ext>
            </a:extLst>
          </p:cNvPr>
          <p:cNvSpPr/>
          <p:nvPr/>
        </p:nvSpPr>
        <p:spPr>
          <a:xfrm>
            <a:off x="5984284" y="3102035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BE5B0C3-1257-A16C-9AA8-0C20ADA007D6}"/>
              </a:ext>
            </a:extLst>
          </p:cNvPr>
          <p:cNvSpPr txBox="1">
            <a:spLocks/>
          </p:cNvSpPr>
          <p:nvPr/>
        </p:nvSpPr>
        <p:spPr>
          <a:xfrm>
            <a:off x="1035684" y="4255237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Langages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7" name="Content Instructions Two">
            <a:extLst>
              <a:ext uri="{FF2B5EF4-FFF2-40B4-BE49-F238E27FC236}">
                <a16:creationId xmlns:a16="http://schemas.microsoft.com/office/drawing/2014/main" id="{B3754873-745C-116E-6862-FFCB31A6B355}"/>
              </a:ext>
            </a:extLst>
          </p:cNvPr>
          <p:cNvSpPr txBox="1">
            <a:spLocks/>
          </p:cNvSpPr>
          <p:nvPr/>
        </p:nvSpPr>
        <p:spPr>
          <a:xfrm>
            <a:off x="1063699" y="4671813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JavaScript (Node.js)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Python (Django ou Flask).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Java (Spring Boot).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Ruby (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Rubi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ou Rails)</a:t>
            </a:r>
          </a:p>
        </p:txBody>
      </p:sp>
      <p:sp>
        <p:nvSpPr>
          <p:cNvPr id="18" name="Овал 25">
            <a:extLst>
              <a:ext uri="{FF2B5EF4-FFF2-40B4-BE49-F238E27FC236}">
                <a16:creationId xmlns:a16="http://schemas.microsoft.com/office/drawing/2014/main" id="{A673B0BD-7F1F-E4D3-6DA9-8CFEF815AB5F}"/>
              </a:ext>
            </a:extLst>
          </p:cNvPr>
          <p:cNvSpPr/>
          <p:nvPr/>
        </p:nvSpPr>
        <p:spPr>
          <a:xfrm>
            <a:off x="526395" y="4344011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8196" name="Picture 4" descr="Backend Archives - Optymize">
            <a:extLst>
              <a:ext uri="{FF2B5EF4-FFF2-40B4-BE49-F238E27FC236}">
                <a16:creationId xmlns:a16="http://schemas.microsoft.com/office/drawing/2014/main" id="{EB9F02EE-5B0B-903A-BC44-740562715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69" b="6507"/>
          <a:stretch/>
        </p:blipFill>
        <p:spPr bwMode="auto">
          <a:xfrm>
            <a:off x="6651325" y="4608780"/>
            <a:ext cx="4830552" cy="1726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 animBg="1"/>
      <p:bldP spid="5" grpId="0"/>
      <p:bldP spid="8" grpId="0" animBg="1"/>
      <p:bldP spid="10" grpId="0"/>
      <p:bldP spid="15" grpId="0" animBg="1"/>
      <p:bldP spid="17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0B7F-9896-6067-9F47-763B27E8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7EDE-24A7-17DF-A538-2EA459CF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Développeur Full Stack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C4A69E6-0EB9-0F4A-25EC-DAE252B162F1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46721B86-CFF8-854D-94D1-75C028B037F5}"/>
              </a:ext>
            </a:extLst>
          </p:cNvPr>
          <p:cNvSpPr txBox="1">
            <a:spLocks/>
          </p:cNvSpPr>
          <p:nvPr/>
        </p:nvSpPr>
        <p:spPr>
          <a:xfrm>
            <a:off x="1117540" y="2412995"/>
            <a:ext cx="6956785" cy="2957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Programmeur maîtrisant les technologies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front-end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et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back-end</a:t>
            </a: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5" name="drawingObject73">
            <a:extLst>
              <a:ext uri="{FF2B5EF4-FFF2-40B4-BE49-F238E27FC236}">
                <a16:creationId xmlns:a16="http://schemas.microsoft.com/office/drawing/2014/main" id="{F92AB2B8-5142-3D3E-E23B-D2CB233EE61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22213" y="2895325"/>
            <a:ext cx="7366623" cy="380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697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1CFCB-3807-AAB9-D416-2CD6E31E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4B02-530B-AB4E-DB6C-F63CD161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ECMAScript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152C857-C2E2-569A-3EB7-8D292A1BFD58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35EA1AB0-BABD-4716-878A-82EBED4137A7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61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Norme pour les langages de type script comme JavaScript ou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ActionScript</a:t>
            </a: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2FEFE49-9568-F7CD-AB12-0F61E0ECB025}"/>
              </a:ext>
            </a:extLst>
          </p:cNvPr>
          <p:cNvSpPr txBox="1">
            <a:spLocks/>
          </p:cNvSpPr>
          <p:nvPr/>
        </p:nvSpPr>
        <p:spPr>
          <a:xfrm>
            <a:off x="1034286" y="3356847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Concepts clés 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4D05E736-BEA0-A788-3E94-A9C6ABCB416C}"/>
              </a:ext>
            </a:extLst>
          </p:cNvPr>
          <p:cNvSpPr txBox="1">
            <a:spLocks/>
          </p:cNvSpPr>
          <p:nvPr/>
        </p:nvSpPr>
        <p:spPr>
          <a:xfrm>
            <a:off x="1062301" y="3773423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Syntaxe, erreurs, types de données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Héritage/prototype, modules intégrés (JSON, Math...).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39245B5C-4B85-A6B8-C449-1E90C10CDDCC}"/>
              </a:ext>
            </a:extLst>
          </p:cNvPr>
          <p:cNvSpPr/>
          <p:nvPr/>
        </p:nvSpPr>
        <p:spPr>
          <a:xfrm>
            <a:off x="524997" y="3445621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A20677B7-5E9C-2249-2653-2543AF036A4D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21250" cy="31603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New Features in ECMAScript 2021 (with code examples) - DEV Community">
            <a:extLst>
              <a:ext uri="{FF2B5EF4-FFF2-40B4-BE49-F238E27FC236}">
                <a16:creationId xmlns:a16="http://schemas.microsoft.com/office/drawing/2014/main" id="{5646AF89-4DE6-76FB-C429-2F25EF49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856" y="2314575"/>
            <a:ext cx="4649897" cy="257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09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F0458-13E7-708E-A852-78631C188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24">
            <a:extLst>
              <a:ext uri="{FF2B5EF4-FFF2-40B4-BE49-F238E27FC236}">
                <a16:creationId xmlns:a16="http://schemas.microsoft.com/office/drawing/2014/main" id="{29B954F7-3C14-52FC-A763-2D492A2E4F33}"/>
              </a:ext>
            </a:extLst>
          </p:cNvPr>
          <p:cNvCxnSpPr>
            <a:cxnSpLocks/>
          </p:cNvCxnSpPr>
          <p:nvPr/>
        </p:nvCxnSpPr>
        <p:spPr>
          <a:xfrm>
            <a:off x="6094127" y="1998000"/>
            <a:ext cx="0" cy="4860000"/>
          </a:xfrm>
          <a:prstGeom prst="line">
            <a:avLst/>
          </a:prstGeom>
          <a:solidFill>
            <a:schemeClr val="accent3"/>
          </a:solidFill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411F13-191A-AC9A-4E00-03ABA504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Web Mono-Page (SPA)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21B63DB-F3DE-898B-D3D4-EFB3AAE8E3B1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C6ED0322-2E4A-BD93-D97C-7A0B2B100D5B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6160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Chargement initial unique, avec mises à jour dynamiques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Utilise Ajax pour la communication asynchrone</a:t>
            </a: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7E128C8-1F5E-0E1B-610D-4A0981BBDDB1}"/>
              </a:ext>
            </a:extLst>
          </p:cNvPr>
          <p:cNvSpPr txBox="1">
            <a:spLocks/>
          </p:cNvSpPr>
          <p:nvPr/>
        </p:nvSpPr>
        <p:spPr>
          <a:xfrm>
            <a:off x="1034286" y="3270578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Fonctionnement d’une SPA 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2F00CB4D-71A1-4E7B-FA57-5949A431F4DA}"/>
              </a:ext>
            </a:extLst>
          </p:cNvPr>
          <p:cNvSpPr txBox="1">
            <a:spLocks/>
          </p:cNvSpPr>
          <p:nvPr/>
        </p:nvSpPr>
        <p:spPr>
          <a:xfrm>
            <a:off x="1062301" y="3687159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1. Chargement initial avec HTML, CSS et JS.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2. Les actions de l’utilisateur déclenchent des appels Ajax.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3. Le contenu se met à jour sans recharger la page.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DA496301-41CB-55C6-79FE-F0248DB4BFC6}"/>
              </a:ext>
            </a:extLst>
          </p:cNvPr>
          <p:cNvSpPr/>
          <p:nvPr/>
        </p:nvSpPr>
        <p:spPr>
          <a:xfrm>
            <a:off x="524997" y="3359357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3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847F170-276F-09BB-9609-50E81D1602A7}"/>
              </a:ext>
            </a:extLst>
          </p:cNvPr>
          <p:cNvSpPr txBox="1">
            <a:spLocks/>
          </p:cNvSpPr>
          <p:nvPr/>
        </p:nvSpPr>
        <p:spPr>
          <a:xfrm>
            <a:off x="6496923" y="1797260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Inconvénients 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" name="Content Instructions Two">
            <a:extLst>
              <a:ext uri="{FF2B5EF4-FFF2-40B4-BE49-F238E27FC236}">
                <a16:creationId xmlns:a16="http://schemas.microsoft.com/office/drawing/2014/main" id="{7B52089F-2D27-CE7C-710F-DFAFF4675E6B}"/>
              </a:ext>
            </a:extLst>
          </p:cNvPr>
          <p:cNvSpPr txBox="1">
            <a:spLocks/>
          </p:cNvSpPr>
          <p:nvPr/>
        </p:nvSpPr>
        <p:spPr>
          <a:xfrm>
            <a:off x="6524938" y="2213836"/>
            <a:ext cx="4890264" cy="296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Problèmes avec l’historique du navigateur.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Difficultés en référencement SEO</a:t>
            </a:r>
          </a:p>
        </p:txBody>
      </p:sp>
      <p:sp>
        <p:nvSpPr>
          <p:cNvPr id="8" name="Овал 25">
            <a:extLst>
              <a:ext uri="{FF2B5EF4-FFF2-40B4-BE49-F238E27FC236}">
                <a16:creationId xmlns:a16="http://schemas.microsoft.com/office/drawing/2014/main" id="{FF3C33A4-87AE-9B96-9987-771405484BDD}"/>
              </a:ext>
            </a:extLst>
          </p:cNvPr>
          <p:cNvSpPr/>
          <p:nvPr/>
        </p:nvSpPr>
        <p:spPr>
          <a:xfrm>
            <a:off x="5987634" y="1886034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D66FCCE-E421-07EE-B1AC-465250D07C13}"/>
              </a:ext>
            </a:extLst>
          </p:cNvPr>
          <p:cNvSpPr txBox="1">
            <a:spLocks/>
          </p:cNvSpPr>
          <p:nvPr/>
        </p:nvSpPr>
        <p:spPr>
          <a:xfrm>
            <a:off x="6493573" y="301326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Illustration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5" name="Овал 25">
            <a:extLst>
              <a:ext uri="{FF2B5EF4-FFF2-40B4-BE49-F238E27FC236}">
                <a16:creationId xmlns:a16="http://schemas.microsoft.com/office/drawing/2014/main" id="{2B3B9952-13BA-1819-2556-C3A73F3677F6}"/>
              </a:ext>
            </a:extLst>
          </p:cNvPr>
          <p:cNvSpPr/>
          <p:nvPr/>
        </p:nvSpPr>
        <p:spPr>
          <a:xfrm>
            <a:off x="5984284" y="3102035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E9100AF-4D0D-8FC5-962D-4F8AE24B9884}"/>
              </a:ext>
            </a:extLst>
          </p:cNvPr>
          <p:cNvSpPr txBox="1">
            <a:spLocks/>
          </p:cNvSpPr>
          <p:nvPr/>
        </p:nvSpPr>
        <p:spPr>
          <a:xfrm>
            <a:off x="1026635" y="4763665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Avantages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7" name="Content Instructions Two">
            <a:extLst>
              <a:ext uri="{FF2B5EF4-FFF2-40B4-BE49-F238E27FC236}">
                <a16:creationId xmlns:a16="http://schemas.microsoft.com/office/drawing/2014/main" id="{8FFCEBD7-2817-0C6E-9B6B-4CC0417F6692}"/>
              </a:ext>
            </a:extLst>
          </p:cNvPr>
          <p:cNvSpPr txBox="1">
            <a:spLocks/>
          </p:cNvSpPr>
          <p:nvPr/>
        </p:nvSpPr>
        <p:spPr>
          <a:xfrm>
            <a:off x="1063699" y="5163517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Rapide et fluide.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Meilleure expérience mobile.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Mise en cache efficace.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Facilité de débogage avec Chrome</a:t>
            </a:r>
          </a:p>
        </p:txBody>
      </p:sp>
      <p:sp>
        <p:nvSpPr>
          <p:cNvPr id="18" name="Овал 25">
            <a:extLst>
              <a:ext uri="{FF2B5EF4-FFF2-40B4-BE49-F238E27FC236}">
                <a16:creationId xmlns:a16="http://schemas.microsoft.com/office/drawing/2014/main" id="{DA8ABF72-4EAD-F6B5-A32D-6398D4307F84}"/>
              </a:ext>
            </a:extLst>
          </p:cNvPr>
          <p:cNvSpPr/>
          <p:nvPr/>
        </p:nvSpPr>
        <p:spPr>
          <a:xfrm>
            <a:off x="526395" y="4835715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4" name="drawingObject75">
            <a:extLst>
              <a:ext uri="{FF2B5EF4-FFF2-40B4-BE49-F238E27FC236}">
                <a16:creationId xmlns:a16="http://schemas.microsoft.com/office/drawing/2014/main" id="{0E7B81C1-638B-91D7-462F-98AC944BEB1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631994" y="3512043"/>
            <a:ext cx="4038877" cy="2828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241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 animBg="1"/>
      <p:bldP spid="5" grpId="0"/>
      <p:bldP spid="8" grpId="0" animBg="1"/>
      <p:bldP spid="15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6A82-EAC7-A83A-61AD-388263289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1CBC-0826-7109-BE55-555C34AD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Rendering Web - Client </a:t>
            </a:r>
            <a:r>
              <a:rPr lang="fr-FR" dirty="0" err="1"/>
              <a:t>Side</a:t>
            </a:r>
            <a:r>
              <a:rPr lang="fr-FR" dirty="0"/>
              <a:t> vs Server </a:t>
            </a:r>
            <a:r>
              <a:rPr lang="fr-FR" dirty="0" err="1"/>
              <a:t>Side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928C941-75AD-B74F-22DC-A5014E415D65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Client-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Side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Rendering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FEDFC5D7-E9B7-F427-5C35-9D76328ABEF3}"/>
              </a:ext>
            </a:extLst>
          </p:cNvPr>
          <p:cNvSpPr txBox="1">
            <a:spLocks/>
          </p:cNvSpPr>
          <p:nvPr/>
        </p:nvSpPr>
        <p:spPr>
          <a:xfrm>
            <a:off x="1117540" y="2412995"/>
            <a:ext cx="4703315" cy="12026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Génération HTML par le navigateur via JavaScript.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Charge initiale rapide, mais chargements supplémentaires lents.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ECCA951-445A-9D60-7C58-21E55CDA3448}"/>
              </a:ext>
            </a:extLst>
          </p:cNvPr>
          <p:cNvSpPr txBox="1">
            <a:spLocks/>
          </p:cNvSpPr>
          <p:nvPr/>
        </p:nvSpPr>
        <p:spPr>
          <a:xfrm>
            <a:off x="1034286" y="3615636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Server-</a:t>
            </a: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Side</a:t>
            </a: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 Rendering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BAAA0662-6E7D-4B55-66B2-F02B7A8ACCDD}"/>
              </a:ext>
            </a:extLst>
          </p:cNvPr>
          <p:cNvSpPr txBox="1">
            <a:spLocks/>
          </p:cNvSpPr>
          <p:nvPr/>
        </p:nvSpPr>
        <p:spPr>
          <a:xfrm>
            <a:off x="1062301" y="4032212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Le serveur génère le HTML complet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Meilleure compatibilité SEO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30919F80-F541-2733-76B6-B523B11D6658}"/>
              </a:ext>
            </a:extLst>
          </p:cNvPr>
          <p:cNvSpPr/>
          <p:nvPr/>
        </p:nvSpPr>
        <p:spPr>
          <a:xfrm>
            <a:off x="524997" y="3704410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4" name="Straight Connector 14">
            <a:extLst>
              <a:ext uri="{FF2B5EF4-FFF2-40B4-BE49-F238E27FC236}">
                <a16:creationId xmlns:a16="http://schemas.microsoft.com/office/drawing/2014/main" id="{63BBE4E1-471E-4BAB-B063-9D7857AA3902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21250" cy="316039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 descr="Server-Side Rendering Vs Client-Side Rendering - mmarley.com">
            <a:extLst>
              <a:ext uri="{FF2B5EF4-FFF2-40B4-BE49-F238E27FC236}">
                <a16:creationId xmlns:a16="http://schemas.microsoft.com/office/drawing/2014/main" id="{923195DC-8A4F-0FB2-C5B2-527CB496B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482" y="1991642"/>
            <a:ext cx="4805264" cy="3425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4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750"/>
                            </p:stCondLst>
                            <p:childTnLst>
                              <p:par>
                                <p:cTn id="36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6BE6AD-56F3-7524-CD21-8723E283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grpSp>
        <p:nvGrpSpPr>
          <p:cNvPr id="3" name="Group 5" descr="Small circle with number 1 inside  indicating step 1">
            <a:extLst>
              <a:ext uri="{FF2B5EF4-FFF2-40B4-BE49-F238E27FC236}">
                <a16:creationId xmlns:a16="http://schemas.microsoft.com/office/drawing/2014/main" id="{2F75F626-8096-801A-DC55-ED21DBA05183}"/>
              </a:ext>
            </a:extLst>
          </p:cNvPr>
          <p:cNvGrpSpPr/>
          <p:nvPr/>
        </p:nvGrpSpPr>
        <p:grpSpPr bwMode="blackWhite">
          <a:xfrm>
            <a:off x="722010" y="1874453"/>
            <a:ext cx="673831" cy="396306"/>
            <a:chOff x="6953426" y="711274"/>
            <a:chExt cx="558179" cy="409838"/>
          </a:xfrm>
          <a:noFill/>
        </p:grpSpPr>
        <p:sp>
          <p:nvSpPr>
            <p:cNvPr id="4" name="Oval 6" descr="Small circle">
              <a:extLst>
                <a:ext uri="{FF2B5EF4-FFF2-40B4-BE49-F238E27FC236}">
                  <a16:creationId xmlns:a16="http://schemas.microsoft.com/office/drawing/2014/main" id="{864E0A93-E0A5-99BF-59C0-E9084ECAD0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5" name="TextBox 7" descr="Number 1">
              <a:extLst>
                <a:ext uri="{FF2B5EF4-FFF2-40B4-BE49-F238E27FC236}">
                  <a16:creationId xmlns:a16="http://schemas.microsoft.com/office/drawing/2014/main" id="{9F8D5615-233E-F4C4-0006-E784C79523C8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6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F1B23246-C537-2F10-FC05-331B4B493C2A}"/>
              </a:ext>
            </a:extLst>
          </p:cNvPr>
          <p:cNvSpPr txBox="1">
            <a:spLocks/>
          </p:cNvSpPr>
          <p:nvPr/>
        </p:nvSpPr>
        <p:spPr>
          <a:xfrm>
            <a:off x="1229326" y="1914645"/>
            <a:ext cx="4173240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Comment fonctionne un site web ?</a:t>
            </a:r>
          </a:p>
        </p:txBody>
      </p:sp>
      <p:grpSp>
        <p:nvGrpSpPr>
          <p:cNvPr id="7" name="Group 5" descr="Small circle with number 1 inside  indicating step 1">
            <a:extLst>
              <a:ext uri="{FF2B5EF4-FFF2-40B4-BE49-F238E27FC236}">
                <a16:creationId xmlns:a16="http://schemas.microsoft.com/office/drawing/2014/main" id="{540CD8CC-DE53-59D2-E68E-CA553255AE0C}"/>
              </a:ext>
            </a:extLst>
          </p:cNvPr>
          <p:cNvGrpSpPr/>
          <p:nvPr/>
        </p:nvGrpSpPr>
        <p:grpSpPr bwMode="blackWhite">
          <a:xfrm>
            <a:off x="722010" y="2798461"/>
            <a:ext cx="673831" cy="396306"/>
            <a:chOff x="6953426" y="711274"/>
            <a:chExt cx="558179" cy="409838"/>
          </a:xfrm>
          <a:noFill/>
        </p:grpSpPr>
        <p:sp>
          <p:nvSpPr>
            <p:cNvPr id="8" name="Oval 6" descr="Small circle">
              <a:extLst>
                <a:ext uri="{FF2B5EF4-FFF2-40B4-BE49-F238E27FC236}">
                  <a16:creationId xmlns:a16="http://schemas.microsoft.com/office/drawing/2014/main" id="{57A770B9-77DC-26BE-2B6A-94A194667BE6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9" name="TextBox 7" descr="Number 1">
              <a:extLst>
                <a:ext uri="{FF2B5EF4-FFF2-40B4-BE49-F238E27FC236}">
                  <a16:creationId xmlns:a16="http://schemas.microsoft.com/office/drawing/2014/main" id="{6FB0E2A1-7CBE-2C48-5F16-8664DD8D372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10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A55AECB-A079-73FE-C03C-3F8E8A008268}"/>
              </a:ext>
            </a:extLst>
          </p:cNvPr>
          <p:cNvSpPr txBox="1">
            <a:spLocks/>
          </p:cNvSpPr>
          <p:nvPr/>
        </p:nvSpPr>
        <p:spPr>
          <a:xfrm>
            <a:off x="1229326" y="2838653"/>
            <a:ext cx="3364971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Site web statique ?</a:t>
            </a:r>
          </a:p>
        </p:txBody>
      </p:sp>
      <p:grpSp>
        <p:nvGrpSpPr>
          <p:cNvPr id="11" name="Group 5" descr="Small circle with number 1 inside  indicating step 1">
            <a:extLst>
              <a:ext uri="{FF2B5EF4-FFF2-40B4-BE49-F238E27FC236}">
                <a16:creationId xmlns:a16="http://schemas.microsoft.com/office/drawing/2014/main" id="{23C792FB-F2EA-1C0F-09DA-E2F1AD36075C}"/>
              </a:ext>
            </a:extLst>
          </p:cNvPr>
          <p:cNvGrpSpPr/>
          <p:nvPr/>
        </p:nvGrpSpPr>
        <p:grpSpPr bwMode="blackWhite">
          <a:xfrm>
            <a:off x="722010" y="3665153"/>
            <a:ext cx="673831" cy="396306"/>
            <a:chOff x="6953426" y="711274"/>
            <a:chExt cx="558179" cy="409838"/>
          </a:xfrm>
          <a:noFill/>
        </p:grpSpPr>
        <p:sp>
          <p:nvSpPr>
            <p:cNvPr id="12" name="Oval 6" descr="Small circle">
              <a:extLst>
                <a:ext uri="{FF2B5EF4-FFF2-40B4-BE49-F238E27FC236}">
                  <a16:creationId xmlns:a16="http://schemas.microsoft.com/office/drawing/2014/main" id="{11014D1E-ADD8-9A45-C223-6AD627B90BA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3" name="TextBox 7" descr="Number 1">
              <a:extLst>
                <a:ext uri="{FF2B5EF4-FFF2-40B4-BE49-F238E27FC236}">
                  <a16:creationId xmlns:a16="http://schemas.microsoft.com/office/drawing/2014/main" id="{E7F1D9F4-86D5-DE6A-D4F5-981E318BD13C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14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41485B38-D8B5-71EB-56DA-E2B50F5F219C}"/>
              </a:ext>
            </a:extLst>
          </p:cNvPr>
          <p:cNvSpPr txBox="1">
            <a:spLocks/>
          </p:cNvSpPr>
          <p:nvPr/>
        </p:nvSpPr>
        <p:spPr>
          <a:xfrm>
            <a:off x="1229326" y="3705345"/>
            <a:ext cx="3364971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Site web dynamique ?</a:t>
            </a:r>
          </a:p>
        </p:txBody>
      </p:sp>
      <p:grpSp>
        <p:nvGrpSpPr>
          <p:cNvPr id="15" name="Group 5" descr="Small circle with number 1 inside  indicating step 1">
            <a:extLst>
              <a:ext uri="{FF2B5EF4-FFF2-40B4-BE49-F238E27FC236}">
                <a16:creationId xmlns:a16="http://schemas.microsoft.com/office/drawing/2014/main" id="{BDA951F2-7838-532E-9E83-EE96AD62FEFF}"/>
              </a:ext>
            </a:extLst>
          </p:cNvPr>
          <p:cNvGrpSpPr/>
          <p:nvPr/>
        </p:nvGrpSpPr>
        <p:grpSpPr bwMode="blackWhite">
          <a:xfrm>
            <a:off x="722010" y="4591596"/>
            <a:ext cx="673831" cy="396306"/>
            <a:chOff x="6953426" y="711274"/>
            <a:chExt cx="558179" cy="409838"/>
          </a:xfrm>
          <a:noFill/>
        </p:grpSpPr>
        <p:sp>
          <p:nvSpPr>
            <p:cNvPr id="16" name="Oval 6" descr="Small circle">
              <a:extLst>
                <a:ext uri="{FF2B5EF4-FFF2-40B4-BE49-F238E27FC236}">
                  <a16:creationId xmlns:a16="http://schemas.microsoft.com/office/drawing/2014/main" id="{87D27C26-8C92-0E79-6905-117C38B722E0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7" name="TextBox 7" descr="Number 1">
              <a:extLst>
                <a:ext uri="{FF2B5EF4-FFF2-40B4-BE49-F238E27FC236}">
                  <a16:creationId xmlns:a16="http://schemas.microsoft.com/office/drawing/2014/main" id="{2092308B-6A54-6E34-E514-1825643D3097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18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5A3F851-A2FE-3B6B-A5B3-E6B6C6495066}"/>
              </a:ext>
            </a:extLst>
          </p:cNvPr>
          <p:cNvSpPr txBox="1">
            <a:spLocks/>
          </p:cNvSpPr>
          <p:nvPr/>
        </p:nvSpPr>
        <p:spPr>
          <a:xfrm>
            <a:off x="1229326" y="4631788"/>
            <a:ext cx="3364971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Expérience Utilisateur (UX)</a:t>
            </a:r>
          </a:p>
        </p:txBody>
      </p:sp>
      <p:grpSp>
        <p:nvGrpSpPr>
          <p:cNvPr id="19" name="Group 5" descr="Small circle with number 1 inside  indicating step 1">
            <a:extLst>
              <a:ext uri="{FF2B5EF4-FFF2-40B4-BE49-F238E27FC236}">
                <a16:creationId xmlns:a16="http://schemas.microsoft.com/office/drawing/2014/main" id="{D8C2171C-0884-F0BB-B5E3-71B6C87BEFCB}"/>
              </a:ext>
            </a:extLst>
          </p:cNvPr>
          <p:cNvGrpSpPr/>
          <p:nvPr/>
        </p:nvGrpSpPr>
        <p:grpSpPr bwMode="blackWhite">
          <a:xfrm>
            <a:off x="722010" y="5541762"/>
            <a:ext cx="673831" cy="396306"/>
            <a:chOff x="6953426" y="711274"/>
            <a:chExt cx="558179" cy="409838"/>
          </a:xfrm>
          <a:noFill/>
        </p:grpSpPr>
        <p:sp>
          <p:nvSpPr>
            <p:cNvPr id="20" name="Oval 6" descr="Small circle">
              <a:extLst>
                <a:ext uri="{FF2B5EF4-FFF2-40B4-BE49-F238E27FC236}">
                  <a16:creationId xmlns:a16="http://schemas.microsoft.com/office/drawing/2014/main" id="{367E683D-79A1-F4C3-E998-4A1FFD9C156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7" descr="Number 1">
              <a:extLst>
                <a:ext uri="{FF2B5EF4-FFF2-40B4-BE49-F238E27FC236}">
                  <a16:creationId xmlns:a16="http://schemas.microsoft.com/office/drawing/2014/main" id="{DFAB37E7-F23E-D8B1-0BEA-6075204F9D99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8194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5</a:t>
              </a:r>
            </a:p>
          </p:txBody>
        </p:sp>
      </p:grpSp>
      <p:sp>
        <p:nvSpPr>
          <p:cNvPr id="22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4BF1B3A3-AF31-36CA-B6F1-5393136EEDB7}"/>
              </a:ext>
            </a:extLst>
          </p:cNvPr>
          <p:cNvSpPr txBox="1">
            <a:spLocks/>
          </p:cNvSpPr>
          <p:nvPr/>
        </p:nvSpPr>
        <p:spPr>
          <a:xfrm>
            <a:off x="1229326" y="5581954"/>
            <a:ext cx="5357588" cy="8838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Différence entre Framework et Bibliothèque</a:t>
            </a:r>
          </a:p>
        </p:txBody>
      </p:sp>
      <p:grpSp>
        <p:nvGrpSpPr>
          <p:cNvPr id="23" name="Group 5" descr="Small circle with number 1 inside  indicating step 1">
            <a:extLst>
              <a:ext uri="{FF2B5EF4-FFF2-40B4-BE49-F238E27FC236}">
                <a16:creationId xmlns:a16="http://schemas.microsoft.com/office/drawing/2014/main" id="{57326392-187A-3B1C-9402-5A032822B99F}"/>
              </a:ext>
            </a:extLst>
          </p:cNvPr>
          <p:cNvGrpSpPr/>
          <p:nvPr/>
        </p:nvGrpSpPr>
        <p:grpSpPr bwMode="blackWhite">
          <a:xfrm>
            <a:off x="6789435" y="1874453"/>
            <a:ext cx="909694" cy="460090"/>
            <a:chOff x="6953426" y="711274"/>
            <a:chExt cx="558179" cy="409838"/>
          </a:xfrm>
          <a:noFill/>
        </p:grpSpPr>
        <p:sp>
          <p:nvSpPr>
            <p:cNvPr id="24" name="Oval 6" descr="Small circle">
              <a:extLst>
                <a:ext uri="{FF2B5EF4-FFF2-40B4-BE49-F238E27FC236}">
                  <a16:creationId xmlns:a16="http://schemas.microsoft.com/office/drawing/2014/main" id="{7932AB14-693B-89F4-FEAD-815725C833B2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7" descr="Number 1">
              <a:extLst>
                <a:ext uri="{FF2B5EF4-FFF2-40B4-BE49-F238E27FC236}">
                  <a16:creationId xmlns:a16="http://schemas.microsoft.com/office/drawing/2014/main" id="{65179E5A-59DE-E036-EFAA-53C775E656AD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6</a:t>
              </a:r>
            </a:p>
          </p:txBody>
        </p:sp>
      </p:grpSp>
      <p:sp>
        <p:nvSpPr>
          <p:cNvPr id="26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77592FCB-84BD-5660-A016-FB36A20A27DB}"/>
              </a:ext>
            </a:extLst>
          </p:cNvPr>
          <p:cNvSpPr txBox="1">
            <a:spLocks/>
          </p:cNvSpPr>
          <p:nvPr/>
        </p:nvSpPr>
        <p:spPr>
          <a:xfrm>
            <a:off x="7296751" y="1914645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Développement Front End</a:t>
            </a:r>
          </a:p>
        </p:txBody>
      </p:sp>
      <p:grpSp>
        <p:nvGrpSpPr>
          <p:cNvPr id="27" name="Group 5" descr="Small circle with number 1 inside  indicating step 1">
            <a:extLst>
              <a:ext uri="{FF2B5EF4-FFF2-40B4-BE49-F238E27FC236}">
                <a16:creationId xmlns:a16="http://schemas.microsoft.com/office/drawing/2014/main" id="{23CE4317-4D95-55CE-7489-B4F1095CB456}"/>
              </a:ext>
            </a:extLst>
          </p:cNvPr>
          <p:cNvGrpSpPr/>
          <p:nvPr/>
        </p:nvGrpSpPr>
        <p:grpSpPr bwMode="blackWhite">
          <a:xfrm>
            <a:off x="6789435" y="2684161"/>
            <a:ext cx="909694" cy="460090"/>
            <a:chOff x="6953426" y="711274"/>
            <a:chExt cx="558179" cy="409838"/>
          </a:xfrm>
          <a:noFill/>
        </p:grpSpPr>
        <p:sp>
          <p:nvSpPr>
            <p:cNvPr id="28" name="Oval 6" descr="Small circle">
              <a:extLst>
                <a:ext uri="{FF2B5EF4-FFF2-40B4-BE49-F238E27FC236}">
                  <a16:creationId xmlns:a16="http://schemas.microsoft.com/office/drawing/2014/main" id="{FA281161-4701-9215-DC69-DD5503C14955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9" name="TextBox 7" descr="Number 1">
              <a:extLst>
                <a:ext uri="{FF2B5EF4-FFF2-40B4-BE49-F238E27FC236}">
                  <a16:creationId xmlns:a16="http://schemas.microsoft.com/office/drawing/2014/main" id="{31530E9B-461F-64B8-FFA3-2FB9C384F11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7</a:t>
              </a:r>
            </a:p>
          </p:txBody>
        </p:sp>
      </p:grpSp>
      <p:sp>
        <p:nvSpPr>
          <p:cNvPr id="30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195A6A05-01D9-D7F5-6C34-1AB27D369222}"/>
              </a:ext>
            </a:extLst>
          </p:cNvPr>
          <p:cNvSpPr txBox="1">
            <a:spLocks/>
          </p:cNvSpPr>
          <p:nvPr/>
        </p:nvSpPr>
        <p:spPr>
          <a:xfrm>
            <a:off x="7296751" y="2724353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Développement Back End</a:t>
            </a:r>
          </a:p>
        </p:txBody>
      </p:sp>
      <p:grpSp>
        <p:nvGrpSpPr>
          <p:cNvPr id="31" name="Group 5" descr="Small circle with number 1 inside  indicating step 1">
            <a:extLst>
              <a:ext uri="{FF2B5EF4-FFF2-40B4-BE49-F238E27FC236}">
                <a16:creationId xmlns:a16="http://schemas.microsoft.com/office/drawing/2014/main" id="{F69834DD-AAB8-E4F1-F0CD-1A0CAE88BCE7}"/>
              </a:ext>
            </a:extLst>
          </p:cNvPr>
          <p:cNvGrpSpPr/>
          <p:nvPr/>
        </p:nvGrpSpPr>
        <p:grpSpPr bwMode="blackWhite">
          <a:xfrm>
            <a:off x="6789435" y="3665153"/>
            <a:ext cx="909694" cy="460090"/>
            <a:chOff x="6953426" y="711274"/>
            <a:chExt cx="558179" cy="409838"/>
          </a:xfrm>
          <a:noFill/>
        </p:grpSpPr>
        <p:sp>
          <p:nvSpPr>
            <p:cNvPr id="32" name="Oval 6" descr="Small circle">
              <a:extLst>
                <a:ext uri="{FF2B5EF4-FFF2-40B4-BE49-F238E27FC236}">
                  <a16:creationId xmlns:a16="http://schemas.microsoft.com/office/drawing/2014/main" id="{AB0750B7-67CF-8052-9EA3-D5B6594AF02E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3" name="TextBox 7" descr="Number 1">
              <a:extLst>
                <a:ext uri="{FF2B5EF4-FFF2-40B4-BE49-F238E27FC236}">
                  <a16:creationId xmlns:a16="http://schemas.microsoft.com/office/drawing/2014/main" id="{4A8A4185-87BA-917F-E514-73F0564B681F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8</a:t>
              </a:r>
            </a:p>
          </p:txBody>
        </p:sp>
      </p:grpSp>
      <p:sp>
        <p:nvSpPr>
          <p:cNvPr id="34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83C31175-13BA-A9F2-DAED-2D9ADA02EC6A}"/>
              </a:ext>
            </a:extLst>
          </p:cNvPr>
          <p:cNvSpPr txBox="1">
            <a:spLocks/>
          </p:cNvSpPr>
          <p:nvPr/>
        </p:nvSpPr>
        <p:spPr>
          <a:xfrm>
            <a:off x="7296751" y="3705345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ECMAScript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35" name="Group 5" descr="Small circle with number 1 inside  indicating step 1">
            <a:extLst>
              <a:ext uri="{FF2B5EF4-FFF2-40B4-BE49-F238E27FC236}">
                <a16:creationId xmlns:a16="http://schemas.microsoft.com/office/drawing/2014/main" id="{6E528754-9CA2-E80C-B1D4-A5AA5E704CCB}"/>
              </a:ext>
            </a:extLst>
          </p:cNvPr>
          <p:cNvGrpSpPr/>
          <p:nvPr/>
        </p:nvGrpSpPr>
        <p:grpSpPr bwMode="blackWhite">
          <a:xfrm>
            <a:off x="6789435" y="4696371"/>
            <a:ext cx="909694" cy="460090"/>
            <a:chOff x="6953426" y="711274"/>
            <a:chExt cx="558179" cy="409838"/>
          </a:xfrm>
          <a:noFill/>
        </p:grpSpPr>
        <p:sp>
          <p:nvSpPr>
            <p:cNvPr id="36" name="Oval 6" descr="Small circle">
              <a:extLst>
                <a:ext uri="{FF2B5EF4-FFF2-40B4-BE49-F238E27FC236}">
                  <a16:creationId xmlns:a16="http://schemas.microsoft.com/office/drawing/2014/main" id="{491EBF2B-540E-C979-6012-94451C9376C1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7" descr="Number 1">
              <a:extLst>
                <a:ext uri="{FF2B5EF4-FFF2-40B4-BE49-F238E27FC236}">
                  <a16:creationId xmlns:a16="http://schemas.microsoft.com/office/drawing/2014/main" id="{049E8536-D2CE-8B16-3103-24AD662E75EE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9</a:t>
              </a:r>
            </a:p>
          </p:txBody>
        </p:sp>
      </p:grpSp>
      <p:sp>
        <p:nvSpPr>
          <p:cNvPr id="38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EDE42883-00A2-5AC5-C849-6EAAE8C6E337}"/>
              </a:ext>
            </a:extLst>
          </p:cNvPr>
          <p:cNvSpPr txBox="1">
            <a:spLocks/>
          </p:cNvSpPr>
          <p:nvPr/>
        </p:nvSpPr>
        <p:spPr>
          <a:xfrm>
            <a:off x="7296751" y="4736563"/>
            <a:ext cx="4542824" cy="10260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Application web mono-page (SPA)</a:t>
            </a:r>
          </a:p>
        </p:txBody>
      </p:sp>
      <p:grpSp>
        <p:nvGrpSpPr>
          <p:cNvPr id="39" name="Group 5" descr="Small circle with number 1 inside  indicating step 1">
            <a:extLst>
              <a:ext uri="{FF2B5EF4-FFF2-40B4-BE49-F238E27FC236}">
                <a16:creationId xmlns:a16="http://schemas.microsoft.com/office/drawing/2014/main" id="{101B2060-FEC2-C8A3-6CD3-DE7F8A189C9F}"/>
              </a:ext>
            </a:extLst>
          </p:cNvPr>
          <p:cNvGrpSpPr/>
          <p:nvPr/>
        </p:nvGrpSpPr>
        <p:grpSpPr bwMode="blackWhite">
          <a:xfrm>
            <a:off x="6789435" y="5541762"/>
            <a:ext cx="909694" cy="460090"/>
            <a:chOff x="6953426" y="711274"/>
            <a:chExt cx="558179" cy="409838"/>
          </a:xfrm>
          <a:noFill/>
        </p:grpSpPr>
        <p:sp>
          <p:nvSpPr>
            <p:cNvPr id="40" name="Oval 6" descr="Small circle">
              <a:extLst>
                <a:ext uri="{FF2B5EF4-FFF2-40B4-BE49-F238E27FC236}">
                  <a16:creationId xmlns:a16="http://schemas.microsoft.com/office/drawing/2014/main" id="{3BF42D33-104C-CD62-48D5-A8C765116A74}"/>
                </a:ext>
              </a:extLst>
            </p:cNvPr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41" name="TextBox 7" descr="Number 1">
              <a:extLst>
                <a:ext uri="{FF2B5EF4-FFF2-40B4-BE49-F238E27FC236}">
                  <a16:creationId xmlns:a16="http://schemas.microsoft.com/office/drawing/2014/main" id="{9B031436-4047-A690-E8E2-9833DA380E5B}"/>
                </a:ext>
              </a:extLst>
            </p:cNvPr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2899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Century Gothic" panose="020B0502020202020204" pitchFamily="34" charset="0"/>
                  <a:cs typeface="Segoe UI Semibold" panose="020B0702040204020203" pitchFamily="34" charset="0"/>
                </a:rPr>
                <a:t>10</a:t>
              </a:r>
            </a:p>
          </p:txBody>
        </p:sp>
      </p:grpSp>
      <p:sp>
        <p:nvSpPr>
          <p:cNvPr id="42" name="Content Placeholder 17" descr="Duplicate this slide: &#10;Right-click the slide thumbnail and select Duplicate Slide.">
            <a:extLst>
              <a:ext uri="{FF2B5EF4-FFF2-40B4-BE49-F238E27FC236}">
                <a16:creationId xmlns:a16="http://schemas.microsoft.com/office/drawing/2014/main" id="{DB2F9231-5BF9-CC82-0D57-7922DB505163}"/>
              </a:ext>
            </a:extLst>
          </p:cNvPr>
          <p:cNvSpPr txBox="1">
            <a:spLocks/>
          </p:cNvSpPr>
          <p:nvPr/>
        </p:nvSpPr>
        <p:spPr>
          <a:xfrm>
            <a:off x="7344376" y="5581953"/>
            <a:ext cx="4304699" cy="9554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Rendering Web</a:t>
            </a:r>
          </a:p>
        </p:txBody>
      </p:sp>
    </p:spTree>
    <p:extLst>
      <p:ext uri="{BB962C8B-B14F-4D97-AF65-F5344CB8AC3E}">
        <p14:creationId xmlns:p14="http://schemas.microsoft.com/office/powerpoint/2010/main" val="16803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8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75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7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2250"/>
                            </p:stCondLst>
                            <p:childTnLst>
                              <p:par>
                                <p:cTn id="7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325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7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40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7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750"/>
                            </p:stCondLst>
                            <p:childTnLst>
                              <p:par>
                                <p:cTn id="9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75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75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1810D-DEB0-056B-6676-134333D86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C74F-7B56-9A5C-D1CA-873F792C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fonctionne un site web ?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3B2AFA2-8B88-C65F-73F9-E63EBB596DB1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Le Web : Une interaction client-serveur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3F2F1E06-0A7F-14CA-ED5F-6049F0A128D6}"/>
              </a:ext>
            </a:extLst>
          </p:cNvPr>
          <p:cNvSpPr txBox="1">
            <a:spLocks/>
          </p:cNvSpPr>
          <p:nvPr/>
        </p:nvSpPr>
        <p:spPr>
          <a:xfrm>
            <a:off x="1124773" y="5412936"/>
            <a:ext cx="4890264" cy="107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Le client = Navigateur web </a:t>
            </a:r>
            <a:b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              (Chrome, Firefox, Safari, etc.)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Le serveur = Ordinateur hébergeant les sites web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grpSp>
        <p:nvGrpSpPr>
          <p:cNvPr id="3" name="drawingObject40">
            <a:extLst>
              <a:ext uri="{FF2B5EF4-FFF2-40B4-BE49-F238E27FC236}">
                <a16:creationId xmlns:a16="http://schemas.microsoft.com/office/drawing/2014/main" id="{04314008-4BA6-8593-CB92-0FE8937F1579}"/>
              </a:ext>
            </a:extLst>
          </p:cNvPr>
          <p:cNvGrpSpPr/>
          <p:nvPr/>
        </p:nvGrpSpPr>
        <p:grpSpPr>
          <a:xfrm>
            <a:off x="1187019" y="2455530"/>
            <a:ext cx="4404156" cy="2678446"/>
            <a:chOff x="0" y="0"/>
            <a:chExt cx="2830067" cy="1699261"/>
          </a:xfrm>
          <a:noFill/>
        </p:grpSpPr>
        <p:pic>
          <p:nvPicPr>
            <p:cNvPr id="4" name="Picture 41">
              <a:extLst>
                <a:ext uri="{FF2B5EF4-FFF2-40B4-BE49-F238E27FC236}">
                  <a16:creationId xmlns:a16="http://schemas.microsoft.com/office/drawing/2014/main" id="{C0AB231C-B58F-1F87-3E29-98FCE6A103C9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3048" y="3047"/>
              <a:ext cx="2823972" cy="1693164"/>
            </a:xfrm>
            <a:prstGeom prst="rect">
              <a:avLst/>
            </a:prstGeom>
            <a:noFill/>
          </p:spPr>
        </p:pic>
        <p:pic>
          <p:nvPicPr>
            <p:cNvPr id="5" name="Picture 42">
              <a:extLst>
                <a:ext uri="{FF2B5EF4-FFF2-40B4-BE49-F238E27FC236}">
                  <a16:creationId xmlns:a16="http://schemas.microsoft.com/office/drawing/2014/main" id="{A63C2D8D-542A-C0B4-8653-8C5F090B95CF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524" y="1523"/>
              <a:ext cx="2824734" cy="1693926"/>
            </a:xfrm>
            <a:prstGeom prst="rect">
              <a:avLst/>
            </a:prstGeom>
            <a:noFill/>
          </p:spPr>
        </p:pic>
        <p:sp>
          <p:nvSpPr>
            <p:cNvPr id="17" name="Shape 43">
              <a:extLst>
                <a:ext uri="{FF2B5EF4-FFF2-40B4-BE49-F238E27FC236}">
                  <a16:creationId xmlns:a16="http://schemas.microsoft.com/office/drawing/2014/main" id="{00BA9458-F1AC-4048-7988-22578429AB43}"/>
                </a:ext>
              </a:extLst>
            </p:cNvPr>
            <p:cNvSpPr/>
            <p:nvPr/>
          </p:nvSpPr>
          <p:spPr>
            <a:xfrm>
              <a:off x="0" y="0"/>
              <a:ext cx="2830067" cy="1699261"/>
            </a:xfrm>
            <a:custGeom>
              <a:avLst/>
              <a:gdLst/>
              <a:ahLst/>
              <a:cxnLst/>
              <a:rect l="0" t="0" r="0" b="0"/>
              <a:pathLst>
                <a:path w="2830067" h="1699261">
                  <a:moveTo>
                    <a:pt x="0" y="0"/>
                  </a:moveTo>
                  <a:lnTo>
                    <a:pt x="1777" y="1778"/>
                  </a:lnTo>
                  <a:lnTo>
                    <a:pt x="2828290" y="1778"/>
                  </a:lnTo>
                  <a:lnTo>
                    <a:pt x="2828290" y="1697482"/>
                  </a:lnTo>
                  <a:lnTo>
                    <a:pt x="1777" y="1697482"/>
                  </a:lnTo>
                  <a:lnTo>
                    <a:pt x="1777" y="1778"/>
                  </a:lnTo>
                  <a:lnTo>
                    <a:pt x="0" y="0"/>
                  </a:lnTo>
                  <a:lnTo>
                    <a:pt x="0" y="1699261"/>
                  </a:lnTo>
                  <a:lnTo>
                    <a:pt x="2830067" y="1699261"/>
                  </a:lnTo>
                  <a:lnTo>
                    <a:pt x="28300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fr-FR"/>
            </a:p>
          </p:txBody>
        </p:sp>
        <p:sp>
          <p:nvSpPr>
            <p:cNvPr id="18" name="Shape 44">
              <a:extLst>
                <a:ext uri="{FF2B5EF4-FFF2-40B4-BE49-F238E27FC236}">
                  <a16:creationId xmlns:a16="http://schemas.microsoft.com/office/drawing/2014/main" id="{C3EFA43C-388B-F0EA-4BB4-6D7AFB8AF033}"/>
                </a:ext>
              </a:extLst>
            </p:cNvPr>
            <p:cNvSpPr/>
            <p:nvPr/>
          </p:nvSpPr>
          <p:spPr>
            <a:xfrm>
              <a:off x="2413" y="2413"/>
              <a:ext cx="2825241" cy="1694435"/>
            </a:xfrm>
            <a:custGeom>
              <a:avLst/>
              <a:gdLst/>
              <a:ahLst/>
              <a:cxnLst/>
              <a:rect l="0" t="0" r="0" b="0"/>
              <a:pathLst>
                <a:path w="2825241" h="1694435">
                  <a:moveTo>
                    <a:pt x="0" y="0"/>
                  </a:moveTo>
                  <a:lnTo>
                    <a:pt x="635" y="634"/>
                  </a:lnTo>
                  <a:lnTo>
                    <a:pt x="2824607" y="634"/>
                  </a:lnTo>
                  <a:lnTo>
                    <a:pt x="2824607" y="1693798"/>
                  </a:lnTo>
                  <a:lnTo>
                    <a:pt x="635" y="1693798"/>
                  </a:lnTo>
                  <a:lnTo>
                    <a:pt x="635" y="634"/>
                  </a:lnTo>
                  <a:lnTo>
                    <a:pt x="0" y="0"/>
                  </a:lnTo>
                  <a:lnTo>
                    <a:pt x="0" y="1694435"/>
                  </a:lnTo>
                  <a:lnTo>
                    <a:pt x="2825241" y="1694435"/>
                  </a:lnTo>
                  <a:lnTo>
                    <a:pt x="28252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fr-FR"/>
            </a:p>
          </p:txBody>
        </p:sp>
      </p:grpSp>
      <p:grpSp>
        <p:nvGrpSpPr>
          <p:cNvPr id="19" name="drawingObject35">
            <a:extLst>
              <a:ext uri="{FF2B5EF4-FFF2-40B4-BE49-F238E27FC236}">
                <a16:creationId xmlns:a16="http://schemas.microsoft.com/office/drawing/2014/main" id="{F9D6D430-46B8-0C64-3F28-CE8261117473}"/>
              </a:ext>
            </a:extLst>
          </p:cNvPr>
          <p:cNvGrpSpPr/>
          <p:nvPr/>
        </p:nvGrpSpPr>
        <p:grpSpPr>
          <a:xfrm>
            <a:off x="7026592" y="2858864"/>
            <a:ext cx="4234816" cy="1868170"/>
            <a:chOff x="0" y="0"/>
            <a:chExt cx="4235197" cy="1868424"/>
          </a:xfrm>
          <a:noFill/>
        </p:grpSpPr>
        <p:pic>
          <p:nvPicPr>
            <p:cNvPr id="20" name="Picture 36">
              <a:extLst>
                <a:ext uri="{FF2B5EF4-FFF2-40B4-BE49-F238E27FC236}">
                  <a16:creationId xmlns:a16="http://schemas.microsoft.com/office/drawing/2014/main" id="{C6D1BD39-ACD2-7CCF-56D5-3A6BBF8411DD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3049" y="3047"/>
              <a:ext cx="4229100" cy="1862328"/>
            </a:xfrm>
            <a:prstGeom prst="rect">
              <a:avLst/>
            </a:prstGeom>
            <a:noFill/>
          </p:spPr>
        </p:pic>
        <p:pic>
          <p:nvPicPr>
            <p:cNvPr id="21" name="Picture 37">
              <a:extLst>
                <a:ext uri="{FF2B5EF4-FFF2-40B4-BE49-F238E27FC236}">
                  <a16:creationId xmlns:a16="http://schemas.microsoft.com/office/drawing/2014/main" id="{8FF654D8-29A2-1E5F-3B9F-F59E60ED52C2}"/>
                </a:ext>
              </a:extLst>
            </p:cNvPr>
            <p:cNvPicPr/>
            <p:nvPr/>
          </p:nvPicPr>
          <p:blipFill>
            <a:blip r:embed="rId5"/>
            <a:stretch/>
          </p:blipFill>
          <p:spPr>
            <a:xfrm>
              <a:off x="1525" y="1523"/>
              <a:ext cx="4229861" cy="1863090"/>
            </a:xfrm>
            <a:prstGeom prst="rect">
              <a:avLst/>
            </a:prstGeom>
            <a:noFill/>
          </p:spPr>
        </p:pic>
        <p:sp>
          <p:nvSpPr>
            <p:cNvPr id="22" name="Shape 38">
              <a:extLst>
                <a:ext uri="{FF2B5EF4-FFF2-40B4-BE49-F238E27FC236}">
                  <a16:creationId xmlns:a16="http://schemas.microsoft.com/office/drawing/2014/main" id="{DE685362-A323-D903-A60E-3AC16FD32A18}"/>
                </a:ext>
              </a:extLst>
            </p:cNvPr>
            <p:cNvSpPr/>
            <p:nvPr/>
          </p:nvSpPr>
          <p:spPr>
            <a:xfrm>
              <a:off x="0" y="0"/>
              <a:ext cx="4235197" cy="1868424"/>
            </a:xfrm>
            <a:custGeom>
              <a:avLst/>
              <a:gdLst/>
              <a:ahLst/>
              <a:cxnLst/>
              <a:rect l="0" t="0" r="0" b="0"/>
              <a:pathLst>
                <a:path w="4235197" h="1868424">
                  <a:moveTo>
                    <a:pt x="0" y="0"/>
                  </a:moveTo>
                  <a:lnTo>
                    <a:pt x="1779" y="1778"/>
                  </a:lnTo>
                  <a:lnTo>
                    <a:pt x="4233419" y="1778"/>
                  </a:lnTo>
                  <a:lnTo>
                    <a:pt x="4233419" y="1866646"/>
                  </a:lnTo>
                  <a:lnTo>
                    <a:pt x="1779" y="1866646"/>
                  </a:lnTo>
                  <a:lnTo>
                    <a:pt x="1779" y="1778"/>
                  </a:lnTo>
                  <a:lnTo>
                    <a:pt x="0" y="0"/>
                  </a:lnTo>
                  <a:lnTo>
                    <a:pt x="0" y="1868424"/>
                  </a:lnTo>
                  <a:lnTo>
                    <a:pt x="4235197" y="1868424"/>
                  </a:lnTo>
                  <a:lnTo>
                    <a:pt x="42351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fr-FR"/>
            </a:p>
          </p:txBody>
        </p:sp>
        <p:sp>
          <p:nvSpPr>
            <p:cNvPr id="23" name="Shape 39">
              <a:extLst>
                <a:ext uri="{FF2B5EF4-FFF2-40B4-BE49-F238E27FC236}">
                  <a16:creationId xmlns:a16="http://schemas.microsoft.com/office/drawing/2014/main" id="{C0078694-D69E-7155-224C-9832D108C3D6}"/>
                </a:ext>
              </a:extLst>
            </p:cNvPr>
            <p:cNvSpPr/>
            <p:nvPr/>
          </p:nvSpPr>
          <p:spPr>
            <a:xfrm>
              <a:off x="2414" y="2413"/>
              <a:ext cx="4230370" cy="1863598"/>
            </a:xfrm>
            <a:custGeom>
              <a:avLst/>
              <a:gdLst/>
              <a:ahLst/>
              <a:cxnLst/>
              <a:rect l="0" t="0" r="0" b="0"/>
              <a:pathLst>
                <a:path w="4230370" h="1863598">
                  <a:moveTo>
                    <a:pt x="0" y="0"/>
                  </a:moveTo>
                  <a:lnTo>
                    <a:pt x="635" y="635"/>
                  </a:lnTo>
                  <a:lnTo>
                    <a:pt x="4229735" y="635"/>
                  </a:lnTo>
                  <a:lnTo>
                    <a:pt x="4229735" y="1862963"/>
                  </a:lnTo>
                  <a:lnTo>
                    <a:pt x="635" y="1862963"/>
                  </a:lnTo>
                  <a:lnTo>
                    <a:pt x="635" y="635"/>
                  </a:lnTo>
                  <a:lnTo>
                    <a:pt x="0" y="0"/>
                  </a:lnTo>
                  <a:lnTo>
                    <a:pt x="0" y="1863598"/>
                  </a:lnTo>
                  <a:lnTo>
                    <a:pt x="4230370" y="1863598"/>
                  </a:lnTo>
                  <a:lnTo>
                    <a:pt x="42303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vert="horz" lIns="91440" tIns="45720" rIns="91440" bIns="45720" anchor="t"/>
            <a:lstStyle/>
            <a:p>
              <a:endParaRPr lang="fr-FR"/>
            </a:p>
          </p:txBody>
        </p:sp>
      </p:grp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039B5683-44E0-70FC-0AE8-1D502B478850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E0B9DDDE-131C-F9CB-A9AB-938EF10D0A69}"/>
              </a:ext>
            </a:extLst>
          </p:cNvPr>
          <p:cNvSpPr txBox="1">
            <a:spLocks/>
          </p:cNvSpPr>
          <p:nvPr/>
        </p:nvSpPr>
        <p:spPr>
          <a:xfrm>
            <a:off x="6911211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Principe : Requête - Réponse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0423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7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68B1-77E1-3F0D-69D2-E98E8CAB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7BD9-C28A-C2A5-1741-C58A782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site web statique ?</a:t>
            </a:r>
            <a:endParaRPr lang="en-US" dirty="0"/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0E31D648-8845-224B-BBA1-BF25891D501E}"/>
              </a:ext>
            </a:extLst>
          </p:cNvPr>
          <p:cNvSpPr txBox="1">
            <a:spLocks/>
          </p:cNvSpPr>
          <p:nvPr/>
        </p:nvSpPr>
        <p:spPr>
          <a:xfrm>
            <a:off x="910461" y="2127593"/>
            <a:ext cx="4890264" cy="10799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Contenu identique à chaque visite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Contient des animations, vidéos, images, mais pas de mise à jour dynamique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1BC9F79B-E60F-9BD5-4857-0E0D8ABDBCDD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BE63D5F-4C2D-78F2-EC99-C16825AE3449}"/>
              </a:ext>
            </a:extLst>
          </p:cNvPr>
          <p:cNvSpPr txBox="1">
            <a:spLocks/>
          </p:cNvSpPr>
          <p:nvPr/>
        </p:nvSpPr>
        <p:spPr>
          <a:xfrm>
            <a:off x="910461" y="352218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Exemple : </a:t>
            </a:r>
            <a:r>
              <a:rPr lang="fr-FR" sz="1800" dirty="0">
                <a:solidFill>
                  <a:schemeClr val="bg2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https://todomvc.com/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8DDB76-C2EE-D130-585D-DFB109A1B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9" y="4165943"/>
            <a:ext cx="4734348" cy="1952919"/>
          </a:xfrm>
          <a:prstGeom prst="rect">
            <a:avLst/>
          </a:prstGeom>
        </p:spPr>
      </p:pic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B87A565-48E8-8AF6-97AF-7FC9003BA8E0}"/>
              </a:ext>
            </a:extLst>
          </p:cNvPr>
          <p:cNvSpPr txBox="1">
            <a:spLocks/>
          </p:cNvSpPr>
          <p:nvPr/>
        </p:nvSpPr>
        <p:spPr>
          <a:xfrm>
            <a:off x="6567851" y="2127593"/>
            <a:ext cx="5414591" cy="825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Quelles sont les langages que vous connaissez pour développer un site statique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1026" name="Picture 2" descr="Point d’interrogation">
            <a:extLst>
              <a:ext uri="{FF2B5EF4-FFF2-40B4-BE49-F238E27FC236}">
                <a16:creationId xmlns:a16="http://schemas.microsoft.com/office/drawing/2014/main" id="{556EDB01-08F5-E381-5089-C635CE4F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106511" y="2174081"/>
            <a:ext cx="522629" cy="522629"/>
          </a:xfrm>
          <a:prstGeom prst="rect">
            <a:avLst/>
          </a:prstGeom>
          <a:noFill/>
        </p:spPr>
      </p:pic>
      <p:sp>
        <p:nvSpPr>
          <p:cNvPr id="10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6AD67305-9CBD-180A-3C42-1C05505970A1}"/>
              </a:ext>
            </a:extLst>
          </p:cNvPr>
          <p:cNvSpPr txBox="1">
            <a:spLocks/>
          </p:cNvSpPr>
          <p:nvPr/>
        </p:nvSpPr>
        <p:spPr>
          <a:xfrm>
            <a:off x="6567851" y="3336134"/>
            <a:ext cx="5414591" cy="24836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HTML5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CSS3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Javascript (animations)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Markdown</a:t>
            </a:r>
            <a:endParaRPr lang="fr-FR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42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C2B5B-586A-2500-5A4A-E993F1E3D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1FFB-2741-A001-65AF-AE2B171B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site web dynamique ?</a:t>
            </a:r>
            <a:endParaRPr lang="en-US" dirty="0"/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B437F18F-922A-36CE-225C-3AAD5E448D15}"/>
              </a:ext>
            </a:extLst>
          </p:cNvPr>
          <p:cNvSpPr txBox="1">
            <a:spLocks/>
          </p:cNvSpPr>
          <p:nvPr/>
        </p:nvSpPr>
        <p:spPr>
          <a:xfrm>
            <a:off x="910461" y="2127593"/>
            <a:ext cx="4890264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Contenu modifié en fonction des interactions utilisateurs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Exemple : Sites avec login, panier d’achat, commentaires (</a:t>
            </a:r>
            <a:r>
              <a:rPr lang="fr-FR" sz="1400" dirty="0">
                <a:solidFill>
                  <a:schemeClr val="bg2"/>
                </a:solidFill>
                <a:latin typeface="Century Gothic" panose="020B0502020202020204" pitchFamily="34" charset="0"/>
                <a:cs typeface="Segoe UI"/>
              </a:rPr>
              <a:t>https://react.dev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24" name="Straight Connector 14">
            <a:extLst>
              <a:ext uri="{FF2B5EF4-FFF2-40B4-BE49-F238E27FC236}">
                <a16:creationId xmlns:a16="http://schemas.microsoft.com/office/drawing/2014/main" id="{3C200CCA-64EA-71C5-F0E5-5B3D8D8A7B50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EF95209-0E82-41A2-5256-5519226888C2}"/>
              </a:ext>
            </a:extLst>
          </p:cNvPr>
          <p:cNvSpPr txBox="1">
            <a:spLocks/>
          </p:cNvSpPr>
          <p:nvPr/>
        </p:nvSpPr>
        <p:spPr>
          <a:xfrm>
            <a:off x="6567851" y="2127593"/>
            <a:ext cx="5414591" cy="825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Quelles sont les langages que vous connaissez pour développer un site dynamique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1026" name="Picture 2" descr="Point d’interrogation">
            <a:extLst>
              <a:ext uri="{FF2B5EF4-FFF2-40B4-BE49-F238E27FC236}">
                <a16:creationId xmlns:a16="http://schemas.microsoft.com/office/drawing/2014/main" id="{70C74167-2BCC-FAE1-1A20-77FA090C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106511" y="2174081"/>
            <a:ext cx="522629" cy="522629"/>
          </a:xfrm>
          <a:prstGeom prst="rect">
            <a:avLst/>
          </a:prstGeom>
          <a:noFill/>
        </p:spPr>
      </p:pic>
      <p:sp>
        <p:nvSpPr>
          <p:cNvPr id="10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2D273517-5CFD-9FB4-99CC-A918B6E0A716}"/>
              </a:ext>
            </a:extLst>
          </p:cNvPr>
          <p:cNvSpPr txBox="1">
            <a:spLocks/>
          </p:cNvSpPr>
          <p:nvPr/>
        </p:nvSpPr>
        <p:spPr>
          <a:xfrm>
            <a:off x="6567851" y="3336134"/>
            <a:ext cx="5414591" cy="3156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PHP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Python (Django, Flask)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JavaScript (Node.js)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Ruby on Rails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ASP.NET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3DBB8A2-70AA-84DE-CD90-53F71948F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565" y="3400647"/>
            <a:ext cx="3431247" cy="327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BA9D4-BEEA-F6F9-8724-BAC4F41E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63B5-77C5-A8CE-2FDC-33BF07609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qu’Expérience Utilisateur (UX)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CCB6E167-8941-D4DF-5D1F-F0D797E049A8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7C9AFC91-F411-CCB5-0DFB-65CF9BFCFC9F}"/>
              </a:ext>
            </a:extLst>
          </p:cNvPr>
          <p:cNvSpPr txBox="1">
            <a:spLocks/>
          </p:cNvSpPr>
          <p:nvPr/>
        </p:nvSpPr>
        <p:spPr>
          <a:xfrm>
            <a:off x="930592" y="2555607"/>
            <a:ext cx="4890264" cy="1616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Le terme UX (User </a:t>
            </a:r>
            <a:r>
              <a:rPr lang="fr-FR" sz="1400" dirty="0" err="1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Experience</a:t>
            </a: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) se traduit par "expérience utilisateur"  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C'est la perception et le ressenti d’un utilisateur au cours de son interaction avec un produit ou une interface numérique</a:t>
            </a: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9141C9C8-D1FE-5309-A03C-EE11C42B79AA}"/>
              </a:ext>
            </a:extLst>
          </p:cNvPr>
          <p:cNvSpPr txBox="1">
            <a:spLocks/>
          </p:cNvSpPr>
          <p:nvPr/>
        </p:nvSpPr>
        <p:spPr>
          <a:xfrm>
            <a:off x="6546871" y="2251846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Pourquoi l’UX est-elle importante ?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1D6E9301-946A-4CC2-6A42-426C9F47136E}"/>
              </a:ext>
            </a:extLst>
          </p:cNvPr>
          <p:cNvSpPr txBox="1">
            <a:spLocks/>
          </p:cNvSpPr>
          <p:nvPr/>
        </p:nvSpPr>
        <p:spPr>
          <a:xfrm>
            <a:off x="1034286" y="4301959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Objectif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AB965427-3E18-9424-8014-4A3911102792}"/>
              </a:ext>
            </a:extLst>
          </p:cNvPr>
          <p:cNvSpPr txBox="1">
            <a:spLocks/>
          </p:cNvSpPr>
          <p:nvPr/>
        </p:nvSpPr>
        <p:spPr>
          <a:xfrm>
            <a:off x="930592" y="4914902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Anticiper et répondre aux besoins de l’utilisateur efficacement.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04253FAB-85CD-86E1-4FEA-BBAD9A909803}"/>
              </a:ext>
            </a:extLst>
          </p:cNvPr>
          <p:cNvSpPr/>
          <p:nvPr/>
        </p:nvSpPr>
        <p:spPr>
          <a:xfrm>
            <a:off x="524997" y="4392947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E7D79512-BBE9-5515-33B4-A4074BDEA7F4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oint d’interrogation">
            <a:extLst>
              <a:ext uri="{FF2B5EF4-FFF2-40B4-BE49-F238E27FC236}">
                <a16:creationId xmlns:a16="http://schemas.microsoft.com/office/drawing/2014/main" id="{F59D5B3A-89B4-5AB4-9A46-FC00589D1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106511" y="2174081"/>
            <a:ext cx="522629" cy="522629"/>
          </a:xfrm>
          <a:prstGeom prst="rect">
            <a:avLst/>
          </a:prstGeom>
          <a:noFill/>
        </p:spPr>
      </p:pic>
      <p:sp>
        <p:nvSpPr>
          <p:cNvPr id="1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3CA5C569-7D56-6D3F-FC7D-6FCE75BA4563}"/>
              </a:ext>
            </a:extLst>
          </p:cNvPr>
          <p:cNvSpPr txBox="1">
            <a:spLocks/>
          </p:cNvSpPr>
          <p:nvPr/>
        </p:nvSpPr>
        <p:spPr>
          <a:xfrm>
            <a:off x="6546871" y="3025592"/>
            <a:ext cx="5414591" cy="21136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Améliorer la satisfaction de l’utilisateur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Faciliter l'interaction fluide avec le produit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 typeface="Wingdings" panose="05000000000000000000" pitchFamily="2" charset="2"/>
              <a:buChar char="Ø"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Augmenter la fidélisation et la confiance dans la marque</a:t>
            </a:r>
          </a:p>
        </p:txBody>
      </p:sp>
    </p:spTree>
    <p:extLst>
      <p:ext uri="{BB962C8B-B14F-4D97-AF65-F5344CB8AC3E}">
        <p14:creationId xmlns:p14="http://schemas.microsoft.com/office/powerpoint/2010/main" val="160948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47F4-BD32-FC52-0780-8D0692E5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303B-EF32-06B4-0BD7-1A24747DC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le design UX ?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6578DC29-FA36-3321-324C-2B9006D40CCA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78024F24-40B0-05CC-11E4-E3E3F61A1747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87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Ensemble des méthodes et outils utilisés pour concevoir une interface conviviale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7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447E2E65-BFCB-3255-7DB3-EA2DD8BF7485}"/>
              </a:ext>
            </a:extLst>
          </p:cNvPr>
          <p:cNvSpPr txBox="1">
            <a:spLocks/>
          </p:cNvSpPr>
          <p:nvPr/>
        </p:nvSpPr>
        <p:spPr>
          <a:xfrm>
            <a:off x="650492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Processus de création UX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8C8E627B-54ED-3254-42E2-8E2469582F8D}"/>
              </a:ext>
            </a:extLst>
          </p:cNvPr>
          <p:cNvSpPr txBox="1">
            <a:spLocks/>
          </p:cNvSpPr>
          <p:nvPr/>
        </p:nvSpPr>
        <p:spPr>
          <a:xfrm>
            <a:off x="1034286" y="3356216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Rôle du designer UX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8826A45A-7A5F-8ACC-58EF-0D6689F03D48}"/>
              </a:ext>
            </a:extLst>
          </p:cNvPr>
          <p:cNvSpPr txBox="1">
            <a:spLocks/>
          </p:cNvSpPr>
          <p:nvPr/>
        </p:nvSpPr>
        <p:spPr>
          <a:xfrm>
            <a:off x="1062301" y="3898627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Assurer que l’interface est agréable et adaptée aux besoins des utilisateurs, du début du projet jusqu'au contrôle final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6DE50FC5-982A-4640-3ADF-B45C2751F617}"/>
              </a:ext>
            </a:extLst>
          </p:cNvPr>
          <p:cNvSpPr/>
          <p:nvPr/>
        </p:nvSpPr>
        <p:spPr>
          <a:xfrm>
            <a:off x="524997" y="3444990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5267F695-1C9A-A379-AAAF-EC159B6A0A96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Instructions Two">
            <a:extLst>
              <a:ext uri="{FF2B5EF4-FFF2-40B4-BE49-F238E27FC236}">
                <a16:creationId xmlns:a16="http://schemas.microsoft.com/office/drawing/2014/main" id="{9425961E-36D1-3674-6CAB-7C642A3AE7D4}"/>
              </a:ext>
            </a:extLst>
          </p:cNvPr>
          <p:cNvSpPr txBox="1">
            <a:spLocks/>
          </p:cNvSpPr>
          <p:nvPr/>
        </p:nvSpPr>
        <p:spPr>
          <a:xfrm>
            <a:off x="1317071" y="5099652"/>
            <a:ext cx="4670447" cy="746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Le designer UX ajuste constamment les interfaces en se basant sur des tests et retours utilisateurs</a:t>
            </a:r>
          </a:p>
        </p:txBody>
      </p:sp>
      <p:pic>
        <p:nvPicPr>
          <p:cNvPr id="5" name="Graphique 4" descr="Guillemet ouvert">
            <a:extLst>
              <a:ext uri="{FF2B5EF4-FFF2-40B4-BE49-F238E27FC236}">
                <a16:creationId xmlns:a16="http://schemas.microsoft.com/office/drawing/2014/main" id="{67A9852A-29E5-B91B-9959-621C287A9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286" y="5072368"/>
            <a:ext cx="345484" cy="345484"/>
          </a:xfrm>
          <a:prstGeom prst="rect">
            <a:avLst/>
          </a:prstGeom>
        </p:spPr>
      </p:pic>
      <p:pic>
        <p:nvPicPr>
          <p:cNvPr id="9" name="Graphique 8" descr="Guillemet fermé">
            <a:extLst>
              <a:ext uri="{FF2B5EF4-FFF2-40B4-BE49-F238E27FC236}">
                <a16:creationId xmlns:a16="http://schemas.microsoft.com/office/drawing/2014/main" id="{E49997F9-1E0E-99F9-7660-66330FB18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1567" y="5330941"/>
            <a:ext cx="347472" cy="34747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7262112-059F-15E3-AF8C-4459F51BDA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90" y="2326809"/>
            <a:ext cx="4959323" cy="404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FF0E-9E99-8906-FB1E-A1E091D3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DC2F-C6CC-150B-7139-8A4272F1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Quels sont les points clés du design UX ?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B68E8D8B-5027-DA41-941D-30B0A8397A3F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4 Critères Essentiels du Design UX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1F9FF67-EA9F-E030-524E-8E7C1DBC3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3504072"/>
              </p:ext>
            </p:extLst>
          </p:nvPr>
        </p:nvGraphicFramePr>
        <p:xfrm>
          <a:off x="1034286" y="2390862"/>
          <a:ext cx="10550910" cy="39931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5589">
                  <a:extLst>
                    <a:ext uri="{9D8B030D-6E8A-4147-A177-3AD203B41FA5}">
                      <a16:colId xmlns:a16="http://schemas.microsoft.com/office/drawing/2014/main" val="3166463486"/>
                    </a:ext>
                  </a:extLst>
                </a:gridCol>
                <a:gridCol w="8005321">
                  <a:extLst>
                    <a:ext uri="{9D8B030D-6E8A-4147-A177-3AD203B41FA5}">
                      <a16:colId xmlns:a16="http://schemas.microsoft.com/office/drawing/2014/main" val="2626510864"/>
                    </a:ext>
                  </a:extLst>
                </a:gridCol>
              </a:tblGrid>
              <a:tr h="437352"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Critère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Description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74064325"/>
                  </a:ext>
                </a:extLst>
              </a:tr>
              <a:tr h="886590"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Efficacité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Vitesse à accomplir les tâches / trouver les informations.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021553"/>
                  </a:ext>
                </a:extLst>
              </a:tr>
              <a:tr h="891313"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Utilité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Chaque fonctionnalité doit avoir une valeur et répondre à un besoin.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9141414"/>
                  </a:ext>
                </a:extLst>
              </a:tr>
              <a:tr h="886590"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Crédibilité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L’utilisateur doit pouvoir faire confiance à la marque / produit.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8817137"/>
                  </a:ext>
                </a:extLst>
              </a:tr>
              <a:tr h="891313"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>
                          <a:effectLst/>
                        </a:rPr>
                        <a:t>Accessibilité</a:t>
                      </a:r>
                      <a:endParaRPr lang="fr-FR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325120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fr-FR" sz="1600" kern="100" dirty="0">
                          <a:effectLst/>
                        </a:rPr>
                        <a:t>Assurer une expérience équivalente pour tous les utilisateurs (inclusivité).</a:t>
                      </a:r>
                      <a:endParaRPr lang="fr-FR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9496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4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E21B0-8ECC-7184-0CC7-3A1B4BCF7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B227-74F6-624B-9AEA-9B6F3E4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entre Framework et Bibliothèque</a:t>
            </a:r>
            <a:endParaRPr lang="en-US" dirty="0"/>
          </a:p>
        </p:txBody>
      </p:sp>
      <p:sp>
        <p:nvSpPr>
          <p:cNvPr id="11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51ECB73F-9608-3A47-A439-C85EA463B859}"/>
              </a:ext>
            </a:extLst>
          </p:cNvPr>
          <p:cNvSpPr txBox="1">
            <a:spLocks/>
          </p:cNvSpPr>
          <p:nvPr/>
        </p:nvSpPr>
        <p:spPr>
          <a:xfrm>
            <a:off x="1034286" y="1831642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Définitions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ontent Instructions Two">
            <a:extLst>
              <a:ext uri="{FF2B5EF4-FFF2-40B4-BE49-F238E27FC236}">
                <a16:creationId xmlns:a16="http://schemas.microsoft.com/office/drawing/2014/main" id="{43A530C0-74BF-7BCB-7840-ACCC8A893CD0}"/>
              </a:ext>
            </a:extLst>
          </p:cNvPr>
          <p:cNvSpPr txBox="1">
            <a:spLocks/>
          </p:cNvSpPr>
          <p:nvPr/>
        </p:nvSpPr>
        <p:spPr>
          <a:xfrm>
            <a:off x="1117540" y="2412994"/>
            <a:ext cx="4703315" cy="87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Framework : Cadre de travail fournissant un squelette d’application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Bibliothèque : Ensemble de fonctions réutilisables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</a:br>
            <a:endParaRPr lang="en-US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6" name="Content Instructions One" descr="Select the House, go to Home, Arrange, Send to Back.&#10;&#10;The house should now appear to be behind the left tree and the shrub.">
            <a:extLst>
              <a:ext uri="{FF2B5EF4-FFF2-40B4-BE49-F238E27FC236}">
                <a16:creationId xmlns:a16="http://schemas.microsoft.com/office/drawing/2014/main" id="{07D8C67D-D84B-211E-69D2-99DC13925CAA}"/>
              </a:ext>
            </a:extLst>
          </p:cNvPr>
          <p:cNvSpPr txBox="1">
            <a:spLocks/>
          </p:cNvSpPr>
          <p:nvPr/>
        </p:nvSpPr>
        <p:spPr>
          <a:xfrm>
            <a:off x="1034286" y="3482051"/>
            <a:ext cx="5071239" cy="48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fr-FR" sz="1800" dirty="0">
                <a:solidFill>
                  <a:schemeClr val="bg1"/>
                </a:solidFill>
                <a:latin typeface="Century Gothic" panose="020B0502020202020204" pitchFamily="34" charset="0"/>
                <a:cs typeface="Segoe UI" panose="020B0502040204020203" pitchFamily="34" charset="0"/>
              </a:rPr>
              <a:t>Différence clé </a:t>
            </a:r>
            <a:endParaRPr lang="en-US" sz="18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7" name="Content Instructions Two">
            <a:extLst>
              <a:ext uri="{FF2B5EF4-FFF2-40B4-BE49-F238E27FC236}">
                <a16:creationId xmlns:a16="http://schemas.microsoft.com/office/drawing/2014/main" id="{A6C5028F-D411-4506-2B2B-153BD4C8D9CB}"/>
              </a:ext>
            </a:extLst>
          </p:cNvPr>
          <p:cNvSpPr txBox="1">
            <a:spLocks/>
          </p:cNvSpPr>
          <p:nvPr/>
        </p:nvSpPr>
        <p:spPr>
          <a:xfrm>
            <a:off x="1062301" y="3898627"/>
            <a:ext cx="4890264" cy="71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Framework : Exécute le code du développeur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lang="fr-FR" sz="1400" dirty="0">
              <a:solidFill>
                <a:schemeClr val="bg1"/>
              </a:solidFill>
              <a:latin typeface="Century Gothic" panose="020B0502020202020204" pitchFamily="34" charset="0"/>
              <a:cs typeface="Segoe U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fr-FR" sz="1400" dirty="0">
                <a:solidFill>
                  <a:schemeClr val="bg1"/>
                </a:solidFill>
                <a:latin typeface="Century Gothic" panose="020B0502020202020204" pitchFamily="34" charset="0"/>
                <a:cs typeface="Segoe UI"/>
              </a:rPr>
              <a:t>Bibliothèque : Le développeur appelle la bibliothèque</a:t>
            </a:r>
          </a:p>
        </p:txBody>
      </p:sp>
      <p:sp>
        <p:nvSpPr>
          <p:cNvPr id="13" name="Овал 25">
            <a:extLst>
              <a:ext uri="{FF2B5EF4-FFF2-40B4-BE49-F238E27FC236}">
                <a16:creationId xmlns:a16="http://schemas.microsoft.com/office/drawing/2014/main" id="{A04AB9F1-FEFA-3B43-D985-66B6248A8037}"/>
              </a:ext>
            </a:extLst>
          </p:cNvPr>
          <p:cNvSpPr/>
          <p:nvPr/>
        </p:nvSpPr>
        <p:spPr>
          <a:xfrm>
            <a:off x="524997" y="3570825"/>
            <a:ext cx="211015" cy="2110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glow rad="101600">
              <a:srgbClr val="9F361D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14" name="Straight Connector 14">
            <a:extLst>
              <a:ext uri="{FF2B5EF4-FFF2-40B4-BE49-F238E27FC236}">
                <a16:creationId xmlns:a16="http://schemas.microsoft.com/office/drawing/2014/main" id="{6511DDDD-A6D4-F358-FEFA-6314C25F4691}"/>
              </a:ext>
            </a:extLst>
          </p:cNvPr>
          <p:cNvCxnSpPr>
            <a:cxnSpLocks/>
          </p:cNvCxnSpPr>
          <p:nvPr/>
        </p:nvCxnSpPr>
        <p:spPr>
          <a:xfrm>
            <a:off x="6084275" y="2127593"/>
            <a:ext cx="0" cy="407670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drawingObject69">
            <a:extLst>
              <a:ext uri="{FF2B5EF4-FFF2-40B4-BE49-F238E27FC236}">
                <a16:creationId xmlns:a16="http://schemas.microsoft.com/office/drawing/2014/main" id="{96139171-EB0E-8972-2E46-2D4C027516C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93563" y="2079352"/>
            <a:ext cx="2615169" cy="38414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93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9566C607-2AC4-452B-A8F9-82E26AAA27BA}" vid="{C8260558-5590-4E46-8DC5-2C27E2FDDB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FA0FAA1F40A48AFF9B83E7A8535C8" ma:contentTypeVersion="6" ma:contentTypeDescription="Create a new document." ma:contentTypeScope="" ma:versionID="a29564c4913de883a27ffdcfd458aeb5">
  <xsd:schema xmlns:xsd="http://www.w3.org/2001/XMLSchema" xmlns:xs="http://www.w3.org/2001/XMLSchema" xmlns:p="http://schemas.microsoft.com/office/2006/metadata/properties" xmlns:ns2="b348f026-0623-4e77-bd1b-15beed583077" xmlns:ns3="59f4de77-fb23-43c4-8afd-72bf968a030f" targetNamespace="http://schemas.microsoft.com/office/2006/metadata/properties" ma:root="true" ma:fieldsID="474b71ccdbfe1ec76872f436b686490d" ns2:_="" ns3:_="">
    <xsd:import namespace="b348f026-0623-4e77-bd1b-15beed583077"/>
    <xsd:import namespace="59f4de77-fb23-43c4-8afd-72bf968a0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8f026-0623-4e77-bd1b-15beed5830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f4de77-fb23-43c4-8afd-72bf968a0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C9EF40-9368-4E43-9CE0-AE0749FAE2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424DE4-F957-4388-9DA7-91BC1AE59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48f026-0623-4e77-bd1b-15beed583077"/>
    <ds:schemaRef ds:uri="59f4de77-fb23-43c4-8afd-72bf968a0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5CA8FE-D82C-480E-ABF9-7B721C8E075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 presentation</Template>
  <TotalTime>575</TotalTime>
  <Words>820</Words>
  <Application>Microsoft Office PowerPoint</Application>
  <PresentationFormat>Grand écran</PresentationFormat>
  <Paragraphs>166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Thème Office</vt:lpstr>
      <vt:lpstr>INTRODUCTION AU DÉVELOPPEMENT FRONT END</vt:lpstr>
      <vt:lpstr>PLAN</vt:lpstr>
      <vt:lpstr>Comment fonctionne un site web ?</vt:lpstr>
      <vt:lpstr>Qu’est-ce qu’un site web statique ?</vt:lpstr>
      <vt:lpstr>Qu’est-ce qu’un site web dynamique ?</vt:lpstr>
      <vt:lpstr>Qu’est-ce qu’Expérience Utilisateur (UX)</vt:lpstr>
      <vt:lpstr>Qu’est-ce que le design UX ?</vt:lpstr>
      <vt:lpstr>Quels sont les points clés du design UX ?</vt:lpstr>
      <vt:lpstr>Différence entre Framework et Bibliothèque</vt:lpstr>
      <vt:lpstr>Développement Front-End</vt:lpstr>
      <vt:lpstr>Développement Back-End</vt:lpstr>
      <vt:lpstr>Développeur Full Stack</vt:lpstr>
      <vt:lpstr>ECMAScript</vt:lpstr>
      <vt:lpstr>Application Web Mono-Page (SPA)</vt:lpstr>
      <vt:lpstr>Rendering Web - Client Side vs Server Side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KELLOUCH</dc:creator>
  <cp:lastModifiedBy>MAHDI KELLOUCH</cp:lastModifiedBy>
  <cp:revision>3</cp:revision>
  <dcterms:created xsi:type="dcterms:W3CDTF">2024-10-17T21:31:17Z</dcterms:created>
  <dcterms:modified xsi:type="dcterms:W3CDTF">2024-10-18T07:07:02Z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0x010100500FA0FAA1F40A48AFF9B83E7A8535C8</vt:lpwstr>
  </property>
</Properties>
</file>