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015" r:id="rId1"/>
  </p:sldMasterIdLst>
  <p:notesMasterIdLst>
    <p:notesMasterId r:id="rId13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1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3174472" cy="306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4400" dirty="0">
                <a:solidFill>
                  <a:srgbClr val="EBEBEB"/>
                </a:solidFill>
                <a:latin typeface="Arial Rounded MT Bold" panose="020F0704030504030204" pitchFamily="34" charset="77"/>
              </a:rPr>
              <a:t>Beating the Market with AI</a:t>
            </a:r>
            <a:endParaRPr lang="en-US" sz="4400" b="0" i="0" kern="1200" dirty="0">
              <a:solidFill>
                <a:srgbClr val="EBEBEB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42" name="Graphic 21" descr="Robot">
            <a:extLst>
              <a:ext uri="{FF2B5EF4-FFF2-40B4-BE49-F238E27FC236}">
                <a16:creationId xmlns:a16="http://schemas.microsoft.com/office/drawing/2014/main" id="{26262A7B-649A-1286-7054-6510203A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43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bject 5"/>
          <p:cNvSpPr txBox="1"/>
          <p:nvPr/>
        </p:nvSpPr>
        <p:spPr>
          <a:xfrm>
            <a:off x="762000" y="5257800"/>
            <a:ext cx="3526681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Presented</a:t>
            </a:r>
            <a:r>
              <a:rPr lang="en-US" spc="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by</a:t>
            </a:r>
            <a:r>
              <a:rPr lang="en-US" spc="-25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Jason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,</a:t>
            </a:r>
            <a:r>
              <a:rPr lang="en-US" spc="-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Majid, Justin,</a:t>
            </a:r>
            <a:r>
              <a:rPr lang="en-US" spc="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Ragini,</a:t>
            </a:r>
            <a:r>
              <a:rPr lang="en-US" spc="-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&amp; Souk</a:t>
            </a:r>
            <a:endParaRPr lang="en-US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Conclusions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5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Next Steps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300" b="0" i="0" kern="1200" spc="-2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b="0" i="0" kern="1200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3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4A35A-827D-C541-F88C-EC06FBBCCA71}"/>
              </a:ext>
            </a:extLst>
          </p:cNvPr>
          <p:cNvSpPr txBox="1"/>
          <p:nvPr/>
        </p:nvSpPr>
        <p:spPr>
          <a:xfrm>
            <a:off x="1110454" y="2241831"/>
            <a:ext cx="2071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 trading algorithms and AI to identify the best model for trading.</a:t>
            </a:r>
          </a:p>
          <a:p>
            <a:endParaRPr lang="en-US" dirty="0"/>
          </a:p>
          <a:p>
            <a:r>
              <a:rPr lang="en-US" dirty="0"/>
              <a:t>Libraries:</a:t>
            </a:r>
          </a:p>
          <a:p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TA lib, scikit-learn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Scope and purpose</a:t>
            </a:r>
          </a:p>
        </p:txBody>
      </p:sp>
      <p:pic>
        <p:nvPicPr>
          <p:cNvPr id="139" name="Picture 19" descr="Magnifying glass showing decling performance">
            <a:extLst>
              <a:ext uri="{FF2B5EF4-FFF2-40B4-BE49-F238E27FC236}">
                <a16:creationId xmlns:a16="http://schemas.microsoft.com/office/drawing/2014/main" id="{9F187B56-5F25-FB53-4AF9-DD0A743A8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8"/>
          <a:stretch/>
        </p:blipFill>
        <p:spPr>
          <a:xfrm>
            <a:off x="5549913" y="803751"/>
            <a:ext cx="5680920" cy="5250498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092F-15F2-5D47-434C-D9ECF83F6313}"/>
              </a:ext>
            </a:extLst>
          </p:cNvPr>
          <p:cNvSpPr txBox="1"/>
          <p:nvPr/>
        </p:nvSpPr>
        <p:spPr>
          <a:xfrm>
            <a:off x="1154955" y="2138988"/>
            <a:ext cx="182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purpose of this project is to identify the best model to use for stock trading by testing several and testing the best on other stocks</a:t>
            </a:r>
          </a:p>
        </p:txBody>
      </p:sp>
    </p:spTree>
    <p:extLst>
      <p:ext uri="{BB962C8B-B14F-4D97-AF65-F5344CB8AC3E}">
        <p14:creationId xmlns:p14="http://schemas.microsoft.com/office/powerpoint/2010/main" val="128853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58" name="Picture 157" descr="A calculus formula">
            <a:extLst>
              <a:ext uri="{FF2B5EF4-FFF2-40B4-BE49-F238E27FC236}">
                <a16:creationId xmlns:a16="http://schemas.microsoft.com/office/drawing/2014/main" id="{0504CCB1-9034-ABED-A9AA-FD7AC7736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9" r="27129"/>
          <a:stretch/>
        </p:blipFill>
        <p:spPr>
          <a:xfrm>
            <a:off x="423337" y="189285"/>
            <a:ext cx="5099371" cy="6266551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85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871" y="762000"/>
            <a:ext cx="4504329" cy="135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Strategies </a:t>
            </a:r>
            <a:r>
              <a:rPr lang="en-US" sz="400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Used</a:t>
            </a:r>
            <a:r>
              <a:rPr lang="en-US" sz="4000" spc="-1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 </a:t>
            </a:r>
            <a:r>
              <a:rPr lang="en-US" sz="4000" spc="-2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for </a:t>
            </a:r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testing</a:t>
            </a:r>
            <a:endParaRPr lang="en-US" sz="4000" dirty="0">
              <a:solidFill>
                <a:schemeClr val="bg2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F1EB8-E44B-FB6B-1F2B-BE2D3F022B1B}"/>
              </a:ext>
            </a:extLst>
          </p:cNvPr>
          <p:cNvSpPr txBox="1"/>
          <p:nvPr/>
        </p:nvSpPr>
        <p:spPr>
          <a:xfrm>
            <a:off x="6477000" y="2590800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Triple EMA crossover strategy, RSI &amp; MACD indicators, single 7 Day EMA</a:t>
            </a:r>
          </a:p>
        </p:txBody>
      </p:sp>
    </p:spTree>
    <p:extLst>
      <p:ext uri="{BB962C8B-B14F-4D97-AF65-F5344CB8AC3E}">
        <p14:creationId xmlns:p14="http://schemas.microsoft.com/office/powerpoint/2010/main" val="18322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2839195" cy="23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sz="5400" spc="-10" dirty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Models Explored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DEED6-EACC-4443-6AAC-ADF05B3F6BE2}"/>
              </a:ext>
            </a:extLst>
          </p:cNvPr>
          <p:cNvSpPr txBox="1"/>
          <p:nvPr/>
        </p:nvSpPr>
        <p:spPr>
          <a:xfrm>
            <a:off x="5638800" y="16764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3 models most likely to make it to the end are:</a:t>
            </a:r>
          </a:p>
          <a:p>
            <a:pPr marL="342900" indent="-342900">
              <a:buAutoNum type="arabicPeriod"/>
            </a:pPr>
            <a:r>
              <a:rPr lang="en-US" dirty="0"/>
              <a:t>Logistic Regression</a:t>
            </a:r>
          </a:p>
          <a:p>
            <a:pPr marL="342900" indent="-342900">
              <a:buAutoNum type="arabicPeriod"/>
            </a:pPr>
            <a:r>
              <a:rPr lang="en-US" dirty="0"/>
              <a:t>Linear Discriminant Analysis</a:t>
            </a:r>
          </a:p>
          <a:p>
            <a:pPr marL="342900" indent="-342900">
              <a:buAutoNum type="arabicPeriod"/>
            </a:pPr>
            <a:r>
              <a:rPr lang="en-US" dirty="0"/>
              <a:t>MLP Classifier</a:t>
            </a:r>
          </a:p>
        </p:txBody>
      </p:sp>
    </p:spTree>
    <p:extLst>
      <p:ext uri="{BB962C8B-B14F-4D97-AF65-F5344CB8AC3E}">
        <p14:creationId xmlns:p14="http://schemas.microsoft.com/office/powerpoint/2010/main" val="36709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4600" b="0" i="0" kern="1200" spc="-1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Sources for Data Collection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16" name="Graphic 215" descr="Bar chart">
            <a:extLst>
              <a:ext uri="{FF2B5EF4-FFF2-40B4-BE49-F238E27FC236}">
                <a16:creationId xmlns:a16="http://schemas.microsoft.com/office/drawing/2014/main" id="{817E304D-BE95-536A-C64B-1314925A6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78" y="435555"/>
            <a:ext cx="2314379" cy="2314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FADEB-57DB-9323-FCA5-7B501C9003A8}"/>
              </a:ext>
            </a:extLst>
          </p:cNvPr>
          <p:cNvSpPr txBox="1"/>
          <p:nvPr/>
        </p:nvSpPr>
        <p:spPr>
          <a:xfrm>
            <a:off x="3352800" y="1752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CSV files containing stock data were pulled using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90106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4" r="-1" b="2085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/>
            <a:r>
              <a:rPr lang="en-US" sz="4400">
                <a:solidFill>
                  <a:srgbClr val="EBEBEB"/>
                </a:solidFill>
                <a:latin typeface="+mj-lt"/>
                <a:cs typeface="+mj-cs"/>
              </a:rPr>
              <a:t>Demonstrations</a:t>
            </a:r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dirty="0"/>
              <a:t>Techniques Used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1E8F2-43D9-C1D7-82BC-48A9ED720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28" y="1188212"/>
            <a:ext cx="6636617" cy="340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3396311" y="791934"/>
            <a:ext cx="18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Temp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F368-D05A-4089-CE64-1B6D0FBD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5064"/>
            <a:ext cx="5116217" cy="14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dirty="0"/>
              <a:t>Model Framework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E392-30B4-A63B-D619-D20F70752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29" y="571500"/>
            <a:ext cx="5376531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68BA7-6D74-FB95-213D-1438A24D2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49" y="1773411"/>
            <a:ext cx="3508835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47DB1-C9FB-0DE6-134F-0CEBAA061A61}"/>
              </a:ext>
            </a:extLst>
          </p:cNvPr>
          <p:cNvSpPr txBox="1"/>
          <p:nvPr/>
        </p:nvSpPr>
        <p:spPr>
          <a:xfrm>
            <a:off x="4051623" y="4267200"/>
            <a:ext cx="18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Temp Images</a:t>
            </a:r>
          </a:p>
        </p:txBody>
      </p:sp>
    </p:spTree>
    <p:extLst>
      <p:ext uri="{BB962C8B-B14F-4D97-AF65-F5344CB8AC3E}">
        <p14:creationId xmlns:p14="http://schemas.microsoft.com/office/powerpoint/2010/main" val="21857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{AFFAF00C-5124-CA4B-95F2-AF31C6E380B0}tf10001076</Template>
  <TotalTime>3248</TotalTime>
  <Words>153</Words>
  <Application>Microsoft Macintosh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Beating the Market with AI</vt:lpstr>
      <vt:lpstr>Project Approach</vt:lpstr>
      <vt:lpstr>Scope and purpose</vt:lpstr>
      <vt:lpstr>Strategies Used for testing</vt:lpstr>
      <vt:lpstr>Models Explored</vt:lpstr>
      <vt:lpstr>Sources for Data Collection</vt:lpstr>
      <vt:lpstr>Demonstrations</vt:lpstr>
      <vt:lpstr>Techniques Used</vt:lpstr>
      <vt:lpstr>Model Framework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Majid Kouki</cp:lastModifiedBy>
  <cp:revision>13</cp:revision>
  <dcterms:created xsi:type="dcterms:W3CDTF">2022-07-22T02:01:09Z</dcterms:created>
  <dcterms:modified xsi:type="dcterms:W3CDTF">2022-09-12T03:02:18Z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