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5015" r:id="rId1"/>
  </p:sldMasterIdLst>
  <p:notesMasterIdLst>
    <p:notesMasterId r:id="rId13"/>
  </p:notesMasterIdLst>
  <p:sldIdLst>
    <p:sldId id="256" r:id="rId2"/>
    <p:sldId id="258" r:id="rId3"/>
    <p:sldId id="275" r:id="rId4"/>
    <p:sldId id="276" r:id="rId5"/>
    <p:sldId id="277" r:id="rId6"/>
    <p:sldId id="278" r:id="rId7"/>
    <p:sldId id="279" r:id="rId8"/>
    <p:sldId id="280" r:id="rId9"/>
    <p:sldId id="283" r:id="rId10"/>
    <p:sldId id="281" r:id="rId11"/>
    <p:sldId id="282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9"/>
  </p:normalViewPr>
  <p:slideViewPr>
    <p:cSldViewPr>
      <p:cViewPr>
        <p:scale>
          <a:sx n="124" d="100"/>
          <a:sy n="124" d="100"/>
        </p:scale>
        <p:origin x="96" y="-2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A5D15-BA1D-A341-9EB9-1009810E15BD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226C9-2E58-A448-9579-C109B121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226C9-2E58-A448-9579-C109B121DA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3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69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5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02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91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49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15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818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3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2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1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1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3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4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6" r:id="rId1"/>
    <p:sldLayoutId id="2147485017" r:id="rId2"/>
    <p:sldLayoutId id="2147485018" r:id="rId3"/>
    <p:sldLayoutId id="2147485019" r:id="rId4"/>
    <p:sldLayoutId id="2147485020" r:id="rId5"/>
    <p:sldLayoutId id="2147485021" r:id="rId6"/>
    <p:sldLayoutId id="2147485022" r:id="rId7"/>
    <p:sldLayoutId id="2147485023" r:id="rId8"/>
    <p:sldLayoutId id="2147485024" r:id="rId9"/>
    <p:sldLayoutId id="2147485025" r:id="rId10"/>
    <p:sldLayoutId id="2147485026" r:id="rId11"/>
    <p:sldLayoutId id="2147485027" r:id="rId12"/>
    <p:sldLayoutId id="2147485028" r:id="rId13"/>
    <p:sldLayoutId id="2147485029" r:id="rId14"/>
    <p:sldLayoutId id="2147485030" r:id="rId15"/>
    <p:sldLayoutId id="2147485031" r:id="rId16"/>
    <p:sldLayoutId id="2147485032" r:id="rId17"/>
    <p:sldLayoutId id="214748503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4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26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4955" y="973668"/>
            <a:ext cx="3174472" cy="306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>
              <a:lnSpc>
                <a:spcPct val="90000"/>
              </a:lnSpc>
            </a:pPr>
            <a:r>
              <a:rPr lang="en-US" sz="4400" dirty="0">
                <a:solidFill>
                  <a:srgbClr val="EBEBEB"/>
                </a:solidFill>
                <a:latin typeface="Arial Rounded MT Bold" panose="020F0704030504030204" pitchFamily="34" charset="77"/>
              </a:rPr>
              <a:t>Beating Market with AI</a:t>
            </a:r>
            <a:endParaRPr lang="en-US" sz="4400" b="0" i="0" kern="1200" dirty="0">
              <a:solidFill>
                <a:srgbClr val="EBEBEB"/>
              </a:solidFill>
              <a:latin typeface="Arial Rounded MT Bold" panose="020F0704030504030204" pitchFamily="34" charset="77"/>
            </a:endParaRPr>
          </a:p>
        </p:txBody>
      </p:sp>
      <p:pic>
        <p:nvPicPr>
          <p:cNvPr id="42" name="Graphic 21" descr="Robot">
            <a:extLst>
              <a:ext uri="{FF2B5EF4-FFF2-40B4-BE49-F238E27FC236}">
                <a16:creationId xmlns:a16="http://schemas.microsoft.com/office/drawing/2014/main" id="{26262A7B-649A-1286-7054-6510203A9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5124" y="803751"/>
            <a:ext cx="5250498" cy="5250498"/>
          </a:xfrm>
          <a:prstGeom prst="rect">
            <a:avLst/>
          </a:prstGeom>
        </p:spPr>
      </p:pic>
      <p:sp>
        <p:nvSpPr>
          <p:cNvPr id="43" name="Rectangle 30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Oval 32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Oval 34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object 5"/>
          <p:cNvSpPr txBox="1"/>
          <p:nvPr/>
        </p:nvSpPr>
        <p:spPr>
          <a:xfrm>
            <a:off x="762000" y="5257800"/>
            <a:ext cx="3526681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Presented</a:t>
            </a:r>
            <a:r>
              <a:rPr lang="en-US" spc="1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 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by</a:t>
            </a:r>
            <a:r>
              <a:rPr lang="en-US" spc="-25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 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Team</a:t>
            </a:r>
            <a:r>
              <a:rPr lang="en-US" spc="-15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 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–</a:t>
            </a:r>
            <a:r>
              <a:rPr lang="en-US" spc="-2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 Jason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,</a:t>
            </a:r>
            <a:r>
              <a:rPr lang="en-US" spc="-1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 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Majid, Justin,</a:t>
            </a:r>
            <a:r>
              <a:rPr lang="en-US" spc="1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 </a:t>
            </a:r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Ragini,</a:t>
            </a:r>
            <a:r>
              <a:rPr lang="en-US" spc="-10" dirty="0">
                <a:solidFill>
                  <a:srgbClr val="FFFFFF"/>
                </a:solidFill>
                <a:latin typeface="Arial Rounded MT Bold" panose="020F0704030504030204" pitchFamily="34" charset="77"/>
              </a:rPr>
              <a:t> Souk</a:t>
            </a:r>
            <a:endParaRPr lang="en-US" dirty="0">
              <a:solidFill>
                <a:srgbClr val="FFFFFF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6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405" y="2099733"/>
            <a:ext cx="3143995" cy="1100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/>
            <a:r>
              <a:rPr lang="en-US" dirty="0"/>
              <a:t>Conclusions</a:t>
            </a:r>
            <a:endParaRPr lang="en-US" sz="5400" dirty="0">
              <a:solidFill>
                <a:schemeClr val="tx2">
                  <a:lumMod val="75000"/>
                </a:schemeClr>
              </a:solidFill>
              <a:latin typeface="+mj-lt"/>
              <a:cs typeface="+mj-cs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556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6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405" y="2099733"/>
            <a:ext cx="3143995" cy="11006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/>
            <a:r>
              <a:rPr lang="en-US" dirty="0"/>
              <a:t>Next Steps</a:t>
            </a:r>
            <a:endParaRPr lang="en-US" sz="5400" dirty="0">
              <a:solidFill>
                <a:schemeClr val="tx2">
                  <a:lumMod val="75000"/>
                </a:schemeClr>
              </a:solidFill>
              <a:latin typeface="+mj-lt"/>
              <a:cs typeface="+mj-cs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99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9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>
              <a:lnSpc>
                <a:spcPct val="90000"/>
              </a:lnSpc>
            </a:pPr>
            <a:r>
              <a:rPr 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Project</a:t>
            </a:r>
            <a:r>
              <a:rPr lang="en-US" sz="3300" b="0" i="0" kern="1200" spc="-25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b="0" i="0" kern="1200" spc="-1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Approach</a:t>
            </a:r>
            <a:endParaRPr lang="en-US" sz="33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bject 18"/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47955" marR="14605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>
              <a:lnSpc>
                <a:spcPct val="90000"/>
              </a:lnSpc>
            </a:pPr>
            <a:r>
              <a:rPr lang="en-US" sz="3300" b="0" i="0" kern="1200" dirty="0">
                <a:solidFill>
                  <a:srgbClr val="EBEBEB"/>
                </a:solidFill>
                <a:latin typeface="Arial Rounded MT Bold" panose="020F0704030504030204" pitchFamily="34" charset="77"/>
                <a:cs typeface="+mj-cs"/>
              </a:rPr>
              <a:t>Scope and purpose</a:t>
            </a:r>
          </a:p>
        </p:txBody>
      </p:sp>
      <p:pic>
        <p:nvPicPr>
          <p:cNvPr id="139" name="Picture 19" descr="Magnifying glass showing decling performance">
            <a:extLst>
              <a:ext uri="{FF2B5EF4-FFF2-40B4-BE49-F238E27FC236}">
                <a16:creationId xmlns:a16="http://schemas.microsoft.com/office/drawing/2014/main" id="{9F187B56-5F25-FB53-4AF9-DD0A743A8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778"/>
          <a:stretch/>
        </p:blipFill>
        <p:spPr>
          <a:xfrm>
            <a:off x="5549913" y="803751"/>
            <a:ext cx="5680920" cy="5250498"/>
          </a:xfrm>
          <a:prstGeom prst="rect">
            <a:avLst/>
          </a:prstGeom>
        </p:spPr>
      </p:pic>
      <p:sp>
        <p:nvSpPr>
          <p:cNvPr id="150" name="Rectangle 14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bject 18"/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88532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9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3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158" name="Picture 157" descr="A calculus formula">
            <a:extLst>
              <a:ext uri="{FF2B5EF4-FFF2-40B4-BE49-F238E27FC236}">
                <a16:creationId xmlns:a16="http://schemas.microsoft.com/office/drawing/2014/main" id="{0504CCB1-9034-ABED-A9AA-FD7AC7736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79" r="27129"/>
          <a:stretch/>
        </p:blipFill>
        <p:spPr>
          <a:xfrm>
            <a:off x="423337" y="189285"/>
            <a:ext cx="5099371" cy="6266551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185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8871" y="762000"/>
            <a:ext cx="4504329" cy="1358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/>
            <a:r>
              <a:rPr lang="en-US" sz="4000" spc="-10" dirty="0">
                <a:solidFill>
                  <a:schemeClr val="bg2"/>
                </a:solidFill>
                <a:latin typeface="Arial Rounded MT Bold" panose="020F0704030504030204" pitchFamily="34" charset="77"/>
                <a:cs typeface="+mj-cs"/>
              </a:rPr>
              <a:t>Strategies </a:t>
            </a:r>
            <a:r>
              <a:rPr lang="en-US" sz="4000" dirty="0">
                <a:solidFill>
                  <a:schemeClr val="bg2"/>
                </a:solidFill>
                <a:latin typeface="Arial Rounded MT Bold" panose="020F0704030504030204" pitchFamily="34" charset="77"/>
                <a:cs typeface="+mj-cs"/>
              </a:rPr>
              <a:t>Used</a:t>
            </a:r>
            <a:r>
              <a:rPr lang="en-US" sz="4000" spc="-15" dirty="0">
                <a:solidFill>
                  <a:schemeClr val="bg2"/>
                </a:solidFill>
                <a:latin typeface="Arial Rounded MT Bold" panose="020F0704030504030204" pitchFamily="34" charset="77"/>
                <a:cs typeface="+mj-cs"/>
              </a:rPr>
              <a:t> </a:t>
            </a:r>
            <a:r>
              <a:rPr lang="en-US" sz="4000" spc="-25" dirty="0">
                <a:solidFill>
                  <a:schemeClr val="bg2"/>
                </a:solidFill>
                <a:latin typeface="Arial Rounded MT Bold" panose="020F0704030504030204" pitchFamily="34" charset="77"/>
                <a:cs typeface="+mj-cs"/>
              </a:rPr>
              <a:t>for </a:t>
            </a:r>
            <a:r>
              <a:rPr lang="en-US" sz="4000" spc="-10" dirty="0">
                <a:solidFill>
                  <a:schemeClr val="bg2"/>
                </a:solidFill>
                <a:latin typeface="Arial Rounded MT Bold" panose="020F0704030504030204" pitchFamily="34" charset="77"/>
                <a:cs typeface="+mj-cs"/>
              </a:rPr>
              <a:t>testing</a:t>
            </a:r>
            <a:endParaRPr lang="en-US" sz="4000" dirty="0">
              <a:solidFill>
                <a:schemeClr val="bg2"/>
              </a:solidFill>
              <a:latin typeface="Arial Rounded MT Bold" panose="020F0704030504030204" pitchFamily="34" charset="77"/>
              <a:cs typeface="+mj-cs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bject 18"/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4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6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405" y="2099733"/>
            <a:ext cx="2839195" cy="23960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12700" marR="5080"/>
            <a:r>
              <a:rPr lang="en-US" sz="5400" spc="-10" dirty="0">
                <a:solidFill>
                  <a:schemeClr val="tx2">
                    <a:lumMod val="75000"/>
                  </a:schemeClr>
                </a:solidFill>
                <a:latin typeface="+mj-lt"/>
                <a:cs typeface="+mj-cs"/>
              </a:rPr>
              <a:t>Models Explored</a:t>
            </a:r>
            <a:endParaRPr lang="en-US" sz="5400" dirty="0">
              <a:solidFill>
                <a:schemeClr val="tx2">
                  <a:lumMod val="75000"/>
                </a:schemeClr>
              </a:solidFill>
              <a:latin typeface="+mj-lt"/>
              <a:cs typeface="+mj-cs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092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oup 24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2" name="Rectangle 25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>
              <a:lnSpc>
                <a:spcPct val="90000"/>
              </a:lnSpc>
            </a:pPr>
            <a:r>
              <a:rPr lang="en-US" sz="4600" b="0" i="0" kern="1200" spc="-1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Sources for Data Collection</a:t>
            </a:r>
            <a:endParaRPr lang="en-US" sz="4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6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57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216" name="Graphic 215" descr="Bar chart">
            <a:extLst>
              <a:ext uri="{FF2B5EF4-FFF2-40B4-BE49-F238E27FC236}">
                <a16:creationId xmlns:a16="http://schemas.microsoft.com/office/drawing/2014/main" id="{817E304D-BE95-536A-C64B-1314925A6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478" y="435555"/>
            <a:ext cx="2314379" cy="231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6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4" name="Rectangle 25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6" name="Picture 245" descr="Rear-view of rows of people watching a film in a theater">
            <a:extLst>
              <a:ext uri="{FF2B5EF4-FFF2-40B4-BE49-F238E27FC236}">
                <a16:creationId xmlns:a16="http://schemas.microsoft.com/office/drawing/2014/main" id="{A434569B-82E3-9E8F-3845-3123E47F3E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54" r="-1" b="20857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 algn="ctr"/>
            <a:r>
              <a:rPr lang="en-US" sz="4400">
                <a:solidFill>
                  <a:srgbClr val="EBEBEB"/>
                </a:solidFill>
                <a:latin typeface="+mj-lt"/>
                <a:cs typeface="+mj-cs"/>
              </a:rPr>
              <a:t>Demonstrations</a:t>
            </a:r>
          </a:p>
        </p:txBody>
      </p:sp>
      <p:sp>
        <p:nvSpPr>
          <p:cNvPr id="26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8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6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405" y="2099733"/>
            <a:ext cx="3143995" cy="11006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12700" marR="5080"/>
            <a:r>
              <a:rPr lang="en-US" dirty="0"/>
              <a:t>Techniques Used</a:t>
            </a:r>
            <a:endParaRPr lang="en-US" sz="5400" dirty="0">
              <a:solidFill>
                <a:schemeClr val="tx2">
                  <a:lumMod val="75000"/>
                </a:schemeClr>
              </a:solidFill>
              <a:latin typeface="+mj-lt"/>
              <a:cs typeface="+mj-cs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454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6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405" y="2099733"/>
            <a:ext cx="3143995" cy="11006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12700" marR="5080"/>
            <a:r>
              <a:rPr lang="en-US" dirty="0"/>
              <a:t>Model Framework</a:t>
            </a:r>
            <a:endParaRPr lang="en-US" sz="5400" dirty="0">
              <a:solidFill>
                <a:schemeClr val="tx2">
                  <a:lumMod val="75000"/>
                </a:schemeClr>
              </a:solidFill>
              <a:latin typeface="+mj-lt"/>
              <a:cs typeface="+mj-cs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57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{AFFAF00C-5124-CA4B-95F2-AF31C6E380B0}tf10001076</Template>
  <TotalTime>3235</TotalTime>
  <Words>41</Words>
  <Application>Microsoft Macintosh PowerPoint</Application>
  <PresentationFormat>Widescreen</PresentationFormat>
  <Paragraphs>13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Century Gothic</vt:lpstr>
      <vt:lpstr>Wingdings 3</vt:lpstr>
      <vt:lpstr>Ion Boardroom</vt:lpstr>
      <vt:lpstr>Beating Market with AI</vt:lpstr>
      <vt:lpstr>Project Approach</vt:lpstr>
      <vt:lpstr>Scope and purpose</vt:lpstr>
      <vt:lpstr>Strategies Used for testing</vt:lpstr>
      <vt:lpstr>Models Explored</vt:lpstr>
      <vt:lpstr>Sources for Data Collection</vt:lpstr>
      <vt:lpstr>Demonstrations</vt:lpstr>
      <vt:lpstr>Techniques Used</vt:lpstr>
      <vt:lpstr>Model Framework</vt:lpstr>
      <vt:lpstr>Conclusions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 Algorithmic Trader</dc:title>
  <cp:lastModifiedBy>Negi, Ragini</cp:lastModifiedBy>
  <cp:revision>12</cp:revision>
  <dcterms:created xsi:type="dcterms:W3CDTF">2022-07-22T02:01:09Z</dcterms:created>
  <dcterms:modified xsi:type="dcterms:W3CDTF">2022-09-12T02:39:26Z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2022-07-21T00:00:00Z</vt:filetime>
  </property>
  <property fmtid="{D5CDD505-2E9C-101B-9397-08002B2CF9AE}" pid="3" name="Creator">
    <vt:lpwstr>Acrobat PDFMaker 22 for PowerPoint</vt:lpwstr>
  </property>
  <property fmtid="{D5CDD505-2E9C-101B-9397-08002B2CF9AE}" pid="4" name="LastSaved">
    <vt:filetime>2022-07-22T00:00:00Z</vt:filetime>
  </property>
  <property fmtid="{D5CDD505-2E9C-101B-9397-08002B2CF9AE}" pid="5" name="Producer">
    <vt:lpwstr>Adobe PDF Library 22.1.201</vt:lpwstr>
  </property>
</Properties>
</file>