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69" r:id="rId4"/>
    <p:sldId id="259" r:id="rId5"/>
    <p:sldId id="268" r:id="rId6"/>
    <p:sldId id="261" r:id="rId7"/>
    <p:sldId id="262" r:id="rId8"/>
    <p:sldId id="263" r:id="rId9"/>
    <p:sldId id="264" r:id="rId10"/>
    <p:sldId id="265" r:id="rId11"/>
    <p:sldId id="266" r:id="rId12"/>
    <p:sldId id="277" r:id="rId13"/>
  </p:sldIdLst>
  <p:sldSz cx="18288000" cy="10287000"/>
  <p:notesSz cx="6858000" cy="9144000"/>
  <p:embeddedFontLst>
    <p:embeddedFont>
      <p:font typeface="Agrandir Narrow" panose="020B0604020202020204" charset="0"/>
      <p:regular r:id="rId15"/>
    </p:embeddedFont>
    <p:embeddedFont>
      <p:font typeface="AngsanaUPC" panose="02020603050405020304" pitchFamily="18" charset="-34"/>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Trade Gothic Next Light" panose="020B04030403030200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969"/>
    <a:srgbClr val="D662A6"/>
    <a:srgbClr val="7A54A1"/>
    <a:srgbClr val="F4F6FC"/>
    <a:srgbClr val="FF9B15"/>
    <a:srgbClr val="FFA730"/>
    <a:srgbClr val="545454"/>
    <a:srgbClr val="947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22" autoAdjust="0"/>
  </p:normalViewPr>
  <p:slideViewPr>
    <p:cSldViewPr>
      <p:cViewPr varScale="1">
        <p:scale>
          <a:sx n="70" d="100"/>
          <a:sy n="70" d="100"/>
        </p:scale>
        <p:origin x="9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F91B7-5D76-48B9-ABE0-D7B98F245831}"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6E9C8-D9DA-4959-8822-43CFC3A7D2A0}" type="slidenum">
              <a:rPr lang="en-US" smtClean="0"/>
              <a:t>‹#›</a:t>
            </a:fld>
            <a:endParaRPr lang="en-US"/>
          </a:p>
        </p:txBody>
      </p:sp>
    </p:spTree>
    <p:extLst>
      <p:ext uri="{BB962C8B-B14F-4D97-AF65-F5344CB8AC3E}">
        <p14:creationId xmlns:p14="http://schemas.microsoft.com/office/powerpoint/2010/main" val="421574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7.svg"/><Relationship Id="rId4" Type="http://schemas.openxmlformats.org/officeDocument/2006/relationships/image" Target="../media/image12.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7.sv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0" y="1013939"/>
            <a:ext cx="1561364" cy="85449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8600" y="277505"/>
            <a:ext cx="3432328" cy="1029698"/>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13026" y="8354182"/>
            <a:ext cx="2231046" cy="1220991"/>
          </a:xfrm>
          <a:prstGeom prst="rect">
            <a:avLst/>
          </a:prstGeom>
        </p:spPr>
      </p:pic>
      <p:sp>
        <p:nvSpPr>
          <p:cNvPr id="8" name="TextBox 8"/>
          <p:cNvSpPr txBox="1"/>
          <p:nvPr/>
        </p:nvSpPr>
        <p:spPr>
          <a:xfrm>
            <a:off x="1828800" y="4649472"/>
            <a:ext cx="11430000" cy="1561966"/>
          </a:xfrm>
          <a:prstGeom prst="rect">
            <a:avLst/>
          </a:prstGeom>
        </p:spPr>
        <p:txBody>
          <a:bodyPr wrap="square" lIns="0" tIns="0" rIns="0" bIns="0" rtlCol="0" anchor="t">
            <a:spAutoFit/>
          </a:bodyPr>
          <a:lstStyle/>
          <a:p>
            <a:pPr>
              <a:lnSpc>
                <a:spcPts val="9644"/>
              </a:lnSpc>
            </a:pPr>
            <a:r>
              <a:rPr lang="en-US" sz="16600" dirty="0">
                <a:latin typeface="AngsanaUPC" panose="020B0502040204020203" pitchFamily="18" charset="-34"/>
                <a:cs typeface="AngsanaUPC" panose="020B0502040204020203" pitchFamily="18" charset="-34"/>
              </a:rPr>
              <a:t>DATA CLEANING</a:t>
            </a:r>
            <a:endParaRPr lang="en-US" sz="19900" dirty="0">
              <a:latin typeface="AngsanaUPC" panose="020B0502040204020203" pitchFamily="18" charset="-34"/>
              <a:cs typeface="AngsanaUPC" panose="020B0502040204020203" pitchFamily="18" charset="-34"/>
            </a:endParaRPr>
          </a:p>
        </p:txBody>
      </p:sp>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43132" y="7048500"/>
            <a:ext cx="603264" cy="603264"/>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30400" y="8964678"/>
            <a:ext cx="3432328" cy="1029698"/>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78000" y="314442"/>
            <a:ext cx="2231046" cy="1220991"/>
          </a:xfrm>
          <a:prstGeom prst="rect">
            <a:avLst/>
          </a:prstGeom>
        </p:spPr>
      </p:pic>
      <p:pic>
        <p:nvPicPr>
          <p:cNvPr id="5" name="Picture 4">
            <a:extLst>
              <a:ext uri="{FF2B5EF4-FFF2-40B4-BE49-F238E27FC236}">
                <a16:creationId xmlns:a16="http://schemas.microsoft.com/office/drawing/2014/main" id="{E9743A34-B71C-245E-163A-FF502E831164}"/>
              </a:ext>
            </a:extLst>
          </p:cNvPr>
          <p:cNvPicPr>
            <a:picLocks noChangeAspect="1"/>
          </p:cNvPicPr>
          <p:nvPr/>
        </p:nvPicPr>
        <p:blipFill>
          <a:blip r:embed="rId10"/>
          <a:stretch>
            <a:fillRect/>
          </a:stretch>
        </p:blipFill>
        <p:spPr>
          <a:xfrm>
            <a:off x="13716000" y="3467100"/>
            <a:ext cx="4038600" cy="3062082"/>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8877300"/>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30" name="TextBox 30"/>
          <p:cNvSpPr txBox="1"/>
          <p:nvPr/>
        </p:nvSpPr>
        <p:spPr>
          <a:xfrm>
            <a:off x="603243" y="2585578"/>
            <a:ext cx="16061358" cy="1217513"/>
          </a:xfrm>
          <a:prstGeom prst="rect">
            <a:avLst/>
          </a:prstGeom>
        </p:spPr>
        <p:txBody>
          <a:bodyPr wrap="square" lIns="0" tIns="0" rIns="0" bIns="0" rtlCol="0" anchor="t">
            <a:spAutoFit/>
          </a:bodyPr>
          <a:lstStyle/>
          <a:p>
            <a:pPr marL="457200" indent="-457200" algn="l">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You can’t ignore missing data because many algorithms will not accept missing values. There are a couple of ways to deal with missing data. Neither is optimal, but both can be considered.</a:t>
            </a:r>
          </a:p>
        </p:txBody>
      </p:sp>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Step 4: Handle missing data</a:t>
            </a:r>
          </a:p>
        </p:txBody>
      </p:sp>
      <p:sp>
        <p:nvSpPr>
          <p:cNvPr id="3" name="TextBox 30">
            <a:extLst>
              <a:ext uri="{FF2B5EF4-FFF2-40B4-BE49-F238E27FC236}">
                <a16:creationId xmlns:a16="http://schemas.microsoft.com/office/drawing/2014/main" id="{04148A7E-50D6-B555-7A67-472C90818E4A}"/>
              </a:ext>
            </a:extLst>
          </p:cNvPr>
          <p:cNvSpPr txBox="1"/>
          <p:nvPr/>
        </p:nvSpPr>
        <p:spPr>
          <a:xfrm>
            <a:off x="1113444" y="4305300"/>
            <a:ext cx="15551157" cy="3802836"/>
          </a:xfrm>
          <a:prstGeom prst="rect">
            <a:avLst/>
          </a:prstGeom>
        </p:spPr>
        <p:txBody>
          <a:bodyPr wrap="square" lIns="0" tIns="0" rIns="0" bIns="0" rtlCol="0" anchor="t">
            <a:spAutoFit/>
          </a:bodyPr>
          <a:lstStyle/>
          <a:p>
            <a:pPr marL="514350" indent="-514350" algn="l">
              <a:lnSpc>
                <a:spcPct val="150000"/>
              </a:lnSpc>
              <a:buFont typeface="+mj-lt"/>
              <a:buAutoNum type="arabicPeriod"/>
            </a:pPr>
            <a:r>
              <a:rPr lang="en-US" sz="2800" dirty="0">
                <a:solidFill>
                  <a:srgbClr val="000000"/>
                </a:solidFill>
                <a:latin typeface="Trade Gothic Next Light" panose="020B0604020202020204" pitchFamily="34" charset="0"/>
              </a:rPr>
              <a:t>As a first option, you can drop observations that have missing values, but doing this will drop or lose information, so be mindful of this before you remove it.</a:t>
            </a:r>
          </a:p>
          <a:p>
            <a:pPr marL="514350" indent="-514350" algn="l">
              <a:lnSpc>
                <a:spcPct val="150000"/>
              </a:lnSpc>
              <a:buFont typeface="+mj-lt"/>
              <a:buAutoNum type="arabicPeriod"/>
            </a:pPr>
            <a:r>
              <a:rPr lang="en-US" sz="2800" dirty="0">
                <a:solidFill>
                  <a:srgbClr val="000000"/>
                </a:solidFill>
                <a:latin typeface="Trade Gothic Next Light" panose="020B0604020202020204" pitchFamily="34" charset="0"/>
              </a:rPr>
              <a:t>As a second option, you can input missing values based on other observations; again, there is an opportunity to lose integrity of the data because you may be operating from assumptions and not actual observations.</a:t>
            </a:r>
          </a:p>
          <a:p>
            <a:pPr marL="514350" indent="-514350" algn="l">
              <a:lnSpc>
                <a:spcPct val="150000"/>
              </a:lnSpc>
              <a:buFont typeface="+mj-lt"/>
              <a:buAutoNum type="arabicPeriod"/>
            </a:pPr>
            <a:r>
              <a:rPr lang="en-US" sz="2800" dirty="0">
                <a:solidFill>
                  <a:srgbClr val="000000"/>
                </a:solidFill>
                <a:latin typeface="Trade Gothic Next Light" panose="020B0604020202020204" pitchFamily="34" charset="0"/>
              </a:rPr>
              <a:t>As a third option, you might alter the way the data is used to effectively navigate null values.</a:t>
            </a:r>
          </a:p>
        </p:txBody>
      </p:sp>
    </p:spTree>
    <p:extLst>
      <p:ext uri="{BB962C8B-B14F-4D97-AF65-F5344CB8AC3E}">
        <p14:creationId xmlns:p14="http://schemas.microsoft.com/office/powerpoint/2010/main" val="5550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811369" y="8996822"/>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Step 5: Validate and QA</a:t>
            </a:r>
          </a:p>
        </p:txBody>
      </p:sp>
      <p:sp>
        <p:nvSpPr>
          <p:cNvPr id="3" name="TextBox 30">
            <a:extLst>
              <a:ext uri="{FF2B5EF4-FFF2-40B4-BE49-F238E27FC236}">
                <a16:creationId xmlns:a16="http://schemas.microsoft.com/office/drawing/2014/main" id="{04148A7E-50D6-B555-7A67-472C90818E4A}"/>
              </a:ext>
            </a:extLst>
          </p:cNvPr>
          <p:cNvSpPr txBox="1"/>
          <p:nvPr/>
        </p:nvSpPr>
        <p:spPr>
          <a:xfrm>
            <a:off x="603243" y="2324100"/>
            <a:ext cx="15551157" cy="4449167"/>
          </a:xfrm>
          <a:prstGeom prst="rect">
            <a:avLst/>
          </a:prstGeom>
        </p:spPr>
        <p:txBody>
          <a:bodyPr wrap="square" lIns="0" tIns="0" rIns="0" bIns="0" rtlCol="0" anchor="t">
            <a:spAutoFit/>
          </a:bodyPr>
          <a:lstStyle/>
          <a:p>
            <a:pPr algn="l">
              <a:lnSpc>
                <a:spcPct val="150000"/>
              </a:lnSpc>
            </a:pPr>
            <a:r>
              <a:rPr lang="en-US" sz="2800" dirty="0">
                <a:solidFill>
                  <a:srgbClr val="000000"/>
                </a:solidFill>
                <a:latin typeface="Trade Gothic Next Light" panose="020B0604020202020204" pitchFamily="34" charset="0"/>
              </a:rPr>
              <a:t>At the end of the data cleaning process, you should be able to answer these questions as a part of basic validation:</a:t>
            </a:r>
          </a:p>
          <a:p>
            <a:pPr marL="971550" lvl="1" indent="-514350">
              <a:lnSpc>
                <a:spcPct val="150000"/>
              </a:lnSpc>
              <a:buFont typeface="Arial" panose="020B0604020202020204" pitchFamily="34" charset="0"/>
              <a:buChar char="•"/>
            </a:pPr>
            <a:r>
              <a:rPr lang="en-US" sz="2800" dirty="0">
                <a:solidFill>
                  <a:srgbClr val="000000"/>
                </a:solidFill>
                <a:latin typeface="Trade Gothic Next Light" panose="020B0604020202020204" pitchFamily="34" charset="0"/>
              </a:rPr>
              <a:t>Does the data make sense?</a:t>
            </a:r>
          </a:p>
          <a:p>
            <a:pPr marL="971550" lvl="1" indent="-514350">
              <a:lnSpc>
                <a:spcPct val="150000"/>
              </a:lnSpc>
              <a:buFont typeface="Arial" panose="020B0604020202020204" pitchFamily="34" charset="0"/>
              <a:buChar char="•"/>
            </a:pPr>
            <a:r>
              <a:rPr lang="en-US" sz="2800" dirty="0">
                <a:solidFill>
                  <a:srgbClr val="000000"/>
                </a:solidFill>
                <a:latin typeface="Trade Gothic Next Light" panose="020B0604020202020204" pitchFamily="34" charset="0"/>
              </a:rPr>
              <a:t>Does the data follow the appropriate rules for its field?</a:t>
            </a:r>
          </a:p>
          <a:p>
            <a:pPr marL="971550" lvl="1" indent="-514350">
              <a:lnSpc>
                <a:spcPct val="150000"/>
              </a:lnSpc>
              <a:buFont typeface="Arial" panose="020B0604020202020204" pitchFamily="34" charset="0"/>
              <a:buChar char="•"/>
            </a:pPr>
            <a:r>
              <a:rPr lang="en-US" sz="2800" dirty="0">
                <a:solidFill>
                  <a:srgbClr val="000000"/>
                </a:solidFill>
                <a:latin typeface="Trade Gothic Next Light" panose="020B0604020202020204" pitchFamily="34" charset="0"/>
              </a:rPr>
              <a:t>Does it prove or disprove your working theory, or bring any insight to light?</a:t>
            </a:r>
          </a:p>
          <a:p>
            <a:pPr marL="971550" lvl="1" indent="-514350">
              <a:lnSpc>
                <a:spcPct val="150000"/>
              </a:lnSpc>
              <a:buFont typeface="Arial" panose="020B0604020202020204" pitchFamily="34" charset="0"/>
              <a:buChar char="•"/>
            </a:pPr>
            <a:r>
              <a:rPr lang="en-US" sz="2800" dirty="0">
                <a:solidFill>
                  <a:srgbClr val="000000"/>
                </a:solidFill>
                <a:latin typeface="Trade Gothic Next Light" panose="020B0604020202020204" pitchFamily="34" charset="0"/>
              </a:rPr>
              <a:t>Can you find trends in the data to help you form your next theory?</a:t>
            </a:r>
          </a:p>
          <a:p>
            <a:pPr marL="971550" lvl="1" indent="-514350">
              <a:lnSpc>
                <a:spcPct val="150000"/>
              </a:lnSpc>
              <a:buFont typeface="Arial" panose="020B0604020202020204" pitchFamily="34" charset="0"/>
              <a:buChar char="•"/>
            </a:pPr>
            <a:r>
              <a:rPr lang="en-US" sz="2800" dirty="0">
                <a:solidFill>
                  <a:srgbClr val="000000"/>
                </a:solidFill>
                <a:latin typeface="Trade Gothic Next Light" panose="020B0604020202020204" pitchFamily="34" charset="0"/>
              </a:rPr>
              <a:t>If not, is that because of a data quality issue?</a:t>
            </a:r>
          </a:p>
        </p:txBody>
      </p:sp>
      <p:sp>
        <p:nvSpPr>
          <p:cNvPr id="4" name="TextBox 30">
            <a:extLst>
              <a:ext uri="{FF2B5EF4-FFF2-40B4-BE49-F238E27FC236}">
                <a16:creationId xmlns:a16="http://schemas.microsoft.com/office/drawing/2014/main" id="{14A527CA-3099-ADD3-E605-CE576F1AC197}"/>
              </a:ext>
            </a:extLst>
          </p:cNvPr>
          <p:cNvSpPr txBox="1"/>
          <p:nvPr/>
        </p:nvSpPr>
        <p:spPr>
          <a:xfrm>
            <a:off x="599831" y="7200900"/>
            <a:ext cx="15551157" cy="2510174"/>
          </a:xfrm>
          <a:prstGeom prst="rect">
            <a:avLst/>
          </a:prstGeom>
        </p:spPr>
        <p:txBody>
          <a:bodyPr wrap="square" lIns="0" tIns="0" rIns="0" bIns="0" rtlCol="0" anchor="t">
            <a:spAutoFit/>
          </a:bodyPr>
          <a:lstStyle/>
          <a:p>
            <a:pPr algn="l">
              <a:lnSpc>
                <a:spcPct val="150000"/>
              </a:lnSpc>
            </a:pPr>
            <a:r>
              <a:rPr lang="en-US" sz="2800" dirty="0">
                <a:solidFill>
                  <a:srgbClr val="000000"/>
                </a:solidFill>
                <a:latin typeface="Trade Gothic Next Light" panose="020B0604020202020204" pitchFamily="34" charset="0"/>
              </a:rPr>
              <a:t>False conclusions because of incorrect or “dirty” data can inform poor business strategy and decision-making. False conclusions can lead to an embarrassing moment in a reporting meeting when you realize your data doesn’t stand up to scrutiny. </a:t>
            </a:r>
          </a:p>
          <a:p>
            <a:pPr algn="l">
              <a:lnSpc>
                <a:spcPct val="150000"/>
              </a:lnSpc>
            </a:pPr>
            <a:endParaRPr lang="en-US" sz="2800" dirty="0">
              <a:solidFill>
                <a:srgbClr val="000000"/>
              </a:solidFill>
              <a:latin typeface="Trade Gothic Next Light" panose="020B0604020202020204" pitchFamily="34" charset="0"/>
            </a:endParaRPr>
          </a:p>
        </p:txBody>
      </p:sp>
    </p:spTree>
    <p:extLst>
      <p:ext uri="{BB962C8B-B14F-4D97-AF65-F5344CB8AC3E}">
        <p14:creationId xmlns:p14="http://schemas.microsoft.com/office/powerpoint/2010/main" val="55569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0" y="1013939"/>
            <a:ext cx="1561364" cy="85449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8600" y="277505"/>
            <a:ext cx="3432328" cy="1029698"/>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13026" y="8354182"/>
            <a:ext cx="2231046" cy="1220991"/>
          </a:xfrm>
          <a:prstGeom prst="rect">
            <a:avLst/>
          </a:prstGeom>
        </p:spPr>
      </p:pic>
      <p:sp>
        <p:nvSpPr>
          <p:cNvPr id="8" name="TextBox 8"/>
          <p:cNvSpPr txBox="1"/>
          <p:nvPr/>
        </p:nvSpPr>
        <p:spPr>
          <a:xfrm>
            <a:off x="4822774" y="3688089"/>
            <a:ext cx="11886272" cy="1561966"/>
          </a:xfrm>
          <a:prstGeom prst="rect">
            <a:avLst/>
          </a:prstGeom>
        </p:spPr>
        <p:txBody>
          <a:bodyPr wrap="square" lIns="0" tIns="0" rIns="0" bIns="0" rtlCol="0" anchor="t">
            <a:spAutoFit/>
          </a:bodyPr>
          <a:lstStyle/>
          <a:p>
            <a:pPr>
              <a:lnSpc>
                <a:spcPts val="9644"/>
              </a:lnSpc>
            </a:pPr>
            <a:r>
              <a:rPr lang="en-US" sz="16600" dirty="0">
                <a:latin typeface="AngsanaUPC" panose="020B0502040204020203" pitchFamily="18" charset="-34"/>
                <a:cs typeface="AngsanaUPC" panose="020B0502040204020203" pitchFamily="18" charset="-34"/>
              </a:rPr>
              <a:t>THANK YOU</a:t>
            </a:r>
          </a:p>
        </p:txBody>
      </p:sp>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43132" y="7048500"/>
            <a:ext cx="603264" cy="603264"/>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30400" y="8964678"/>
            <a:ext cx="3432328" cy="1029698"/>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78000" y="314442"/>
            <a:ext cx="2231046" cy="1220991"/>
          </a:xfrm>
          <a:prstGeom prst="rect">
            <a:avLst/>
          </a:prstGeom>
        </p:spPr>
      </p:pic>
      <p:pic>
        <p:nvPicPr>
          <p:cNvPr id="10" name="Picture 9">
            <a:extLst>
              <a:ext uri="{FF2B5EF4-FFF2-40B4-BE49-F238E27FC236}">
                <a16:creationId xmlns:a16="http://schemas.microsoft.com/office/drawing/2014/main" id="{06A80759-DE5B-C98D-AB04-B27833FEAC71}"/>
              </a:ext>
            </a:extLst>
          </p:cNvPr>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7200"/>
                    </a14:imgEffect>
                  </a14:imgLayer>
                </a14:imgProps>
              </a:ext>
              <a:ext uri="{28A0092B-C50C-407E-A947-70E740481C1C}">
                <a14:useLocalDpi xmlns:a14="http://schemas.microsoft.com/office/drawing/2010/main" val="0"/>
              </a:ext>
            </a:extLst>
          </a:blip>
          <a:srcRect t="49997" b="13162"/>
          <a:stretch/>
        </p:blipFill>
        <p:spPr>
          <a:xfrm>
            <a:off x="-57518" y="5939344"/>
            <a:ext cx="9296400" cy="34248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860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02A536BF-2F2D-F85F-B424-99019A6327AF}"/>
              </a:ext>
            </a:extLst>
          </p:cNvPr>
          <p:cNvSpPr/>
          <p:nvPr/>
        </p:nvSpPr>
        <p:spPr>
          <a:xfrm>
            <a:off x="603243" y="800859"/>
            <a:ext cx="7931157" cy="1270760"/>
          </a:xfrm>
          <a:prstGeom prst="roundRect">
            <a:avLst>
              <a:gd name="adj" fmla="val 35101"/>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ts val="6717"/>
              </a:lnSpc>
              <a:spcBef>
                <a:spcPct val="0"/>
              </a:spcBef>
            </a:pPr>
            <a:r>
              <a:rPr lang="en-US" sz="4299" b="1">
                <a:solidFill>
                  <a:schemeClr val="bg1"/>
                </a:solidFill>
                <a:latin typeface="Agrandir Narrow"/>
              </a:rPr>
              <a:t>WHAT IS DATA CLEANING?</a:t>
            </a:r>
            <a:endParaRPr lang="en-US" sz="4299" b="1" dirty="0">
              <a:solidFill>
                <a:schemeClr val="bg1"/>
              </a:solidFill>
              <a:latin typeface="Agrandir Narrow"/>
            </a:endParaRPr>
          </a:p>
        </p:txBody>
      </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0482" y="8691660"/>
            <a:ext cx="1116436" cy="1133280"/>
          </a:xfrm>
          <a:prstGeom prst="rect">
            <a:avLst/>
          </a:prstGeom>
        </p:spPr>
      </p:pic>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716000" y="8953500"/>
            <a:ext cx="3432328" cy="1029698"/>
          </a:xfrm>
          <a:prstGeom prst="rect">
            <a:avLst/>
          </a:prstGeom>
        </p:spPr>
      </p:pic>
      <p:pic>
        <p:nvPicPr>
          <p:cNvPr id="27" name="Picture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03243" y="8801232"/>
            <a:ext cx="850914" cy="850914"/>
          </a:xfrm>
          <a:prstGeom prst="rect">
            <a:avLst/>
          </a:prstGeom>
        </p:spPr>
      </p:pic>
      <p:sp>
        <p:nvSpPr>
          <p:cNvPr id="30" name="TextBox 30"/>
          <p:cNvSpPr txBox="1"/>
          <p:nvPr/>
        </p:nvSpPr>
        <p:spPr>
          <a:xfrm>
            <a:off x="772578" y="2552700"/>
            <a:ext cx="14859000" cy="5459443"/>
          </a:xfrm>
          <a:prstGeom prst="rect">
            <a:avLst/>
          </a:prstGeom>
        </p:spPr>
        <p:txBody>
          <a:bodyPr wrap="square" lIns="0" tIns="0" rIns="0" bIns="0" rtlCol="0" anchor="t">
            <a:spAutoFit/>
          </a:bodyPr>
          <a:lstStyle/>
          <a:p>
            <a:pPr marL="514350" indent="-514350">
              <a:lnSpc>
                <a:spcPct val="150000"/>
              </a:lnSpc>
              <a:buFont typeface="Wingdings" panose="05000000000000000000" pitchFamily="2" charset="2"/>
              <a:buChar char="q"/>
            </a:pPr>
            <a:r>
              <a:rPr lang="en-US" sz="3000" b="0" i="0">
                <a:solidFill>
                  <a:srgbClr val="000000"/>
                </a:solidFill>
                <a:effectLst/>
                <a:latin typeface="Trade Gothic Next Light" panose="020B0604020202020204" pitchFamily="34" charset="0"/>
              </a:rPr>
              <a:t>Data cleaning is the process of fixing or removing incorrect, corrupted, incorrectly formatted, duplicate, or incomplete data within a dataset. When combining multiple data sources, there are many opportunities for data to be duplicated or mislabeled. If data is incorrect, outcomes and algorithms are unreliable, even though they may look correct. </a:t>
            </a:r>
          </a:p>
          <a:p>
            <a:pPr marL="514350" indent="-514350">
              <a:lnSpc>
                <a:spcPct val="150000"/>
              </a:lnSpc>
              <a:buFont typeface="Wingdings" panose="05000000000000000000" pitchFamily="2" charset="2"/>
              <a:buChar char="q"/>
            </a:pPr>
            <a:r>
              <a:rPr lang="en-US" sz="3000" b="0" i="0">
                <a:solidFill>
                  <a:srgbClr val="000000"/>
                </a:solidFill>
                <a:effectLst/>
                <a:latin typeface="Trade Gothic Next Light" panose="020B0604020202020204" pitchFamily="34" charset="0"/>
              </a:rPr>
              <a:t>There is no one absolute way to prescribe the exact steps in the data cleaning process because the processes will vary from dataset to dataset. But it is crucial to establish a template for your data cleaning process, so you know you are doing it the right way every time.</a:t>
            </a:r>
            <a:endParaRPr lang="en-US" sz="3000" b="0" i="0" dirty="0">
              <a:solidFill>
                <a:srgbClr val="000000"/>
              </a:solidFill>
              <a:effectLst/>
              <a:latin typeface="Trade Gothic Next Light" panose="020B0604020202020204" pitchFamily="34" charset="0"/>
            </a:endParaRPr>
          </a:p>
        </p:txBody>
      </p:sp>
      <p:pic>
        <p:nvPicPr>
          <p:cNvPr id="2" name="Picture 1" descr="Icon&#10;&#10;Description automatically generated">
            <a:extLst>
              <a:ext uri="{FF2B5EF4-FFF2-40B4-BE49-F238E27FC236}">
                <a16:creationId xmlns:a16="http://schemas.microsoft.com/office/drawing/2014/main" id="{E5ED8BBF-582C-D6FE-7FF8-2B4CDADAC5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67878" y="412002"/>
            <a:ext cx="2398682" cy="23986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02A536BF-2F2D-F85F-B424-99019A6327AF}"/>
              </a:ext>
            </a:extLst>
          </p:cNvPr>
          <p:cNvSpPr/>
          <p:nvPr/>
        </p:nvSpPr>
        <p:spPr>
          <a:xfrm>
            <a:off x="603243" y="800859"/>
            <a:ext cx="10293357" cy="1270760"/>
          </a:xfrm>
          <a:prstGeom prst="roundRect">
            <a:avLst>
              <a:gd name="adj" fmla="val 35101"/>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ts val="6717"/>
              </a:lnSpc>
              <a:spcBef>
                <a:spcPct val="0"/>
              </a:spcBef>
            </a:pPr>
            <a:r>
              <a:rPr lang="en-US" sz="4299" b="1" dirty="0">
                <a:solidFill>
                  <a:schemeClr val="bg1"/>
                </a:solidFill>
                <a:latin typeface="Agrandir Narrow"/>
              </a:rPr>
              <a:t>WHY IS CLEAN DATA IMPORTANT?</a:t>
            </a:r>
          </a:p>
        </p:txBody>
      </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0482" y="8691660"/>
            <a:ext cx="1116436" cy="1133280"/>
          </a:xfrm>
          <a:prstGeom prst="rect">
            <a:avLst/>
          </a:prstGeom>
        </p:spPr>
      </p:pic>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716000" y="8953500"/>
            <a:ext cx="3432328" cy="1029698"/>
          </a:xfrm>
          <a:prstGeom prst="rect">
            <a:avLst/>
          </a:prstGeom>
        </p:spPr>
      </p:pic>
      <p:pic>
        <p:nvPicPr>
          <p:cNvPr id="27" name="Picture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03243" y="8801232"/>
            <a:ext cx="850914" cy="850914"/>
          </a:xfrm>
          <a:prstGeom prst="rect">
            <a:avLst/>
          </a:prstGeom>
        </p:spPr>
      </p:pic>
      <p:pic>
        <p:nvPicPr>
          <p:cNvPr id="28" name="Picture 28"/>
          <p:cNvPicPr>
            <a:picLocks noChangeAspect="1"/>
          </p:cNvPicPr>
          <p:nvPr/>
        </p:nvPicPr>
        <p:blipFill>
          <a:blip r:embed="rId8"/>
          <a:srcRect/>
          <a:stretch>
            <a:fillRect/>
          </a:stretch>
        </p:blipFill>
        <p:spPr>
          <a:xfrm>
            <a:off x="15631578" y="496378"/>
            <a:ext cx="2544403" cy="2485034"/>
          </a:xfrm>
          <a:prstGeom prst="rect">
            <a:avLst/>
          </a:prstGeom>
        </p:spPr>
      </p:pic>
      <p:sp>
        <p:nvSpPr>
          <p:cNvPr id="30" name="TextBox 30"/>
          <p:cNvSpPr txBox="1"/>
          <p:nvPr/>
        </p:nvSpPr>
        <p:spPr>
          <a:xfrm>
            <a:off x="772578" y="2552700"/>
            <a:ext cx="14859000" cy="4616648"/>
          </a:xfrm>
          <a:prstGeom prst="rect">
            <a:avLst/>
          </a:prstGeom>
        </p:spPr>
        <p:txBody>
          <a:bodyPr wrap="square" lIns="0" tIns="0" rIns="0" bIns="0" rtlCol="0" anchor="t">
            <a:spAutoFit/>
          </a:bodyPr>
          <a:lstStyle/>
          <a:p>
            <a:pPr marL="514350" indent="-514350">
              <a:lnSpc>
                <a:spcPct val="150000"/>
              </a:lnSpc>
              <a:buFont typeface="Wingdings" panose="05000000000000000000" pitchFamily="2" charset="2"/>
              <a:buChar char="q"/>
            </a:pPr>
            <a:r>
              <a:rPr lang="en-US" sz="3000" b="0" i="0" dirty="0">
                <a:solidFill>
                  <a:srgbClr val="000000"/>
                </a:solidFill>
                <a:effectLst/>
                <a:latin typeface="Trade Gothic Next Light" panose="020B0604020202020204" pitchFamily="34" charset="0"/>
              </a:rPr>
              <a:t>Analyses and algorithms are only as good as the data they’re based on. On average, organizations believe that nearly 30% of their data is inaccurate. This dirty data costs companies 12% of their overall revenue — and they’re losing more than just money. Cleansing produces consistent, structured, accurate data, which allows for informed, intelligent decisions. It also highlights areas for improvement in upstream data entry and storage environments, saving time and money now and in the future.</a:t>
            </a:r>
          </a:p>
          <a:p>
            <a:pPr marL="514350" indent="-514350">
              <a:buFont typeface="Wingdings" panose="05000000000000000000" pitchFamily="2" charset="2"/>
              <a:buChar char="q"/>
            </a:pPr>
            <a:endParaRPr lang="en-US" sz="3000" b="0" i="0" dirty="0">
              <a:solidFill>
                <a:srgbClr val="000000"/>
              </a:solidFill>
              <a:effectLst/>
              <a:latin typeface="Trade Gothic Next Light" panose="020B0604020202020204" pitchFamily="34" charset="0"/>
            </a:endParaRPr>
          </a:p>
        </p:txBody>
      </p:sp>
      <p:pic>
        <p:nvPicPr>
          <p:cNvPr id="33" name="Picture 33"/>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6585961" y="1509144"/>
            <a:ext cx="562475" cy="562475"/>
          </a:xfrm>
          <a:prstGeom prst="rect">
            <a:avLst/>
          </a:prstGeom>
        </p:spPr>
      </p:pic>
      <p:pic>
        <p:nvPicPr>
          <p:cNvPr id="2" name="Picture 1" descr="Icon&#10;&#10;Description automatically generated">
            <a:extLst>
              <a:ext uri="{FF2B5EF4-FFF2-40B4-BE49-F238E27FC236}">
                <a16:creationId xmlns:a16="http://schemas.microsoft.com/office/drawing/2014/main" id="{75F7DF04-723B-7CA1-5F80-A9AA7501D13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432164" y="539554"/>
            <a:ext cx="2398682" cy="2398682"/>
          </a:xfrm>
          <a:prstGeom prst="rect">
            <a:avLst/>
          </a:prstGeom>
        </p:spPr>
      </p:pic>
    </p:spTree>
    <p:extLst>
      <p:ext uri="{BB962C8B-B14F-4D97-AF65-F5344CB8AC3E}">
        <p14:creationId xmlns:p14="http://schemas.microsoft.com/office/powerpoint/2010/main" val="389771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0482" y="8691660"/>
            <a:ext cx="1116436" cy="1133280"/>
          </a:xfrm>
          <a:prstGeom prst="rect">
            <a:avLst/>
          </a:prstGeom>
        </p:spPr>
      </p:pic>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716000" y="8953500"/>
            <a:ext cx="3432328" cy="1029698"/>
          </a:xfrm>
          <a:prstGeom prst="rect">
            <a:avLst/>
          </a:prstGeom>
        </p:spPr>
      </p:pic>
      <p:pic>
        <p:nvPicPr>
          <p:cNvPr id="27" name="Picture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03243" y="8801232"/>
            <a:ext cx="850914" cy="850914"/>
          </a:xfrm>
          <a:prstGeom prst="rect">
            <a:avLst/>
          </a:prstGeom>
        </p:spPr>
      </p:pic>
      <p:pic>
        <p:nvPicPr>
          <p:cNvPr id="28" name="Picture 28"/>
          <p:cNvPicPr>
            <a:picLocks noChangeAspect="1"/>
          </p:cNvPicPr>
          <p:nvPr/>
        </p:nvPicPr>
        <p:blipFill>
          <a:blip r:embed="rId8"/>
          <a:srcRect/>
          <a:stretch>
            <a:fillRect/>
          </a:stretch>
        </p:blipFill>
        <p:spPr>
          <a:xfrm>
            <a:off x="15743597" y="220065"/>
            <a:ext cx="2544403" cy="2485034"/>
          </a:xfrm>
          <a:prstGeom prst="rect">
            <a:avLst/>
          </a:prstGeom>
        </p:spPr>
      </p:pic>
      <p:sp>
        <p:nvSpPr>
          <p:cNvPr id="30" name="TextBox 30"/>
          <p:cNvSpPr txBox="1"/>
          <p:nvPr/>
        </p:nvSpPr>
        <p:spPr>
          <a:xfrm>
            <a:off x="470482" y="2970437"/>
            <a:ext cx="16264078" cy="4346126"/>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q"/>
            </a:pPr>
            <a:r>
              <a:rPr lang="en-US" sz="3200" b="1" i="0" dirty="0">
                <a:solidFill>
                  <a:srgbClr val="000000"/>
                </a:solidFill>
                <a:effectLst/>
                <a:latin typeface="Trade Gothic Next Light" panose="020B0604020202020204" pitchFamily="34" charset="0"/>
              </a:rPr>
              <a:t>Data cleaning </a:t>
            </a:r>
            <a:r>
              <a:rPr lang="en-US" sz="3200" b="0" i="0" dirty="0">
                <a:solidFill>
                  <a:srgbClr val="000000"/>
                </a:solidFill>
                <a:effectLst/>
                <a:latin typeface="Trade Gothic Next Light" panose="020B0604020202020204" pitchFamily="34" charset="0"/>
              </a:rPr>
              <a:t>is the process that removes data that does not belong in your dataset.</a:t>
            </a:r>
            <a:endParaRPr lang="en-US" sz="3200" dirty="0">
              <a:solidFill>
                <a:srgbClr val="000000"/>
              </a:solidFill>
              <a:latin typeface="Trade Gothic Next Light" panose="020B0604020202020204" pitchFamily="34" charset="0"/>
            </a:endParaRPr>
          </a:p>
          <a:p>
            <a:pPr>
              <a:lnSpc>
                <a:spcPct val="150000"/>
              </a:lnSpc>
            </a:pPr>
            <a:endParaRPr lang="en-US" sz="3200" b="0" i="0" dirty="0">
              <a:solidFill>
                <a:srgbClr val="000000"/>
              </a:solidFill>
              <a:effectLst/>
              <a:latin typeface="Trade Gothic Next Light" panose="020B0604020202020204" pitchFamily="34" charset="0"/>
            </a:endParaRPr>
          </a:p>
          <a:p>
            <a:pPr marL="457200" indent="-457200">
              <a:lnSpc>
                <a:spcPct val="150000"/>
              </a:lnSpc>
              <a:buFont typeface="Wingdings" panose="05000000000000000000" pitchFamily="2" charset="2"/>
              <a:buChar char="q"/>
            </a:pPr>
            <a:r>
              <a:rPr lang="en-US" sz="3200" b="0" i="0" dirty="0">
                <a:solidFill>
                  <a:srgbClr val="000000"/>
                </a:solidFill>
                <a:effectLst/>
                <a:latin typeface="Trade Gothic Next Light" panose="020B0604020202020204" pitchFamily="34" charset="0"/>
              </a:rPr>
              <a:t> </a:t>
            </a:r>
            <a:r>
              <a:rPr lang="en-US" sz="3200" b="1" i="0" dirty="0">
                <a:solidFill>
                  <a:srgbClr val="000000"/>
                </a:solidFill>
                <a:effectLst/>
                <a:latin typeface="Trade Gothic Next Light" panose="020B0604020202020204" pitchFamily="34" charset="0"/>
              </a:rPr>
              <a:t>Data transformation </a:t>
            </a:r>
            <a:r>
              <a:rPr lang="en-US" sz="3200" b="0" i="0" dirty="0">
                <a:solidFill>
                  <a:srgbClr val="000000"/>
                </a:solidFill>
                <a:effectLst/>
                <a:latin typeface="Trade Gothic Next Light" panose="020B0604020202020204" pitchFamily="34" charset="0"/>
              </a:rPr>
              <a:t>is the process of converting data from one format or structure into another. Transformation processes can also be referred to as data wrangling, or data munging, transforming and mapping data from one "raw" data form into another format for warehousing and analyzing. </a:t>
            </a:r>
          </a:p>
        </p:txBody>
      </p:sp>
      <p:pic>
        <p:nvPicPr>
          <p:cNvPr id="33" name="Picture 33"/>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6734560" y="1462582"/>
            <a:ext cx="562475" cy="562475"/>
          </a:xfrm>
          <a:prstGeom prst="rect">
            <a:avLst/>
          </a:prstGeom>
        </p:spPr>
      </p:pic>
      <p:sp>
        <p:nvSpPr>
          <p:cNvPr id="2" name="Rectangle: Rounded Corners 1">
            <a:extLst>
              <a:ext uri="{FF2B5EF4-FFF2-40B4-BE49-F238E27FC236}">
                <a16:creationId xmlns:a16="http://schemas.microsoft.com/office/drawing/2014/main" id="{B7D736B7-ABD2-B234-6E20-3A886A60B4C7}"/>
              </a:ext>
            </a:extLst>
          </p:cNvPr>
          <p:cNvSpPr/>
          <p:nvPr/>
        </p:nvSpPr>
        <p:spPr>
          <a:xfrm>
            <a:off x="171094" y="880841"/>
            <a:ext cx="15077022" cy="1163481"/>
          </a:xfrm>
          <a:prstGeom prst="roundRect">
            <a:avLst>
              <a:gd name="adj" fmla="val 3510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THE DIFFERENCE BETWEEN DATA CLEANING AND DATA TRANSFORMATION?</a:t>
            </a:r>
          </a:p>
        </p:txBody>
      </p:sp>
      <p:pic>
        <p:nvPicPr>
          <p:cNvPr id="3" name="Picture 2" descr="Icon&#10;&#10;Description automatically generated">
            <a:extLst>
              <a:ext uri="{FF2B5EF4-FFF2-40B4-BE49-F238E27FC236}">
                <a16:creationId xmlns:a16="http://schemas.microsoft.com/office/drawing/2014/main" id="{1501F22C-1194-FDA9-CEC7-B5788A8ADF5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695478" y="303802"/>
            <a:ext cx="2398682" cy="2398682"/>
          </a:xfrm>
          <a:prstGeom prst="rect">
            <a:avLst/>
          </a:prstGeom>
        </p:spPr>
      </p:pic>
    </p:spTree>
    <p:extLst>
      <p:ext uri="{BB962C8B-B14F-4D97-AF65-F5344CB8AC3E}">
        <p14:creationId xmlns:p14="http://schemas.microsoft.com/office/powerpoint/2010/main" val="233114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811369" y="8996822"/>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Benefits of Data Cleaning</a:t>
            </a:r>
          </a:p>
        </p:txBody>
      </p:sp>
      <p:sp>
        <p:nvSpPr>
          <p:cNvPr id="3" name="TextBox 30">
            <a:extLst>
              <a:ext uri="{FF2B5EF4-FFF2-40B4-BE49-F238E27FC236}">
                <a16:creationId xmlns:a16="http://schemas.microsoft.com/office/drawing/2014/main" id="{04148A7E-50D6-B555-7A67-472C90818E4A}"/>
              </a:ext>
            </a:extLst>
          </p:cNvPr>
          <p:cNvSpPr txBox="1"/>
          <p:nvPr/>
        </p:nvSpPr>
        <p:spPr>
          <a:xfrm>
            <a:off x="603243" y="2554303"/>
            <a:ext cx="15551157" cy="6388159"/>
          </a:xfrm>
          <a:prstGeom prst="rect">
            <a:avLst/>
          </a:prstGeom>
        </p:spPr>
        <p:txBody>
          <a:bodyPr wrap="square" lIns="0" tIns="0" rIns="0" bIns="0" rtlCol="0" anchor="t">
            <a:spAutoFit/>
          </a:bodyPr>
          <a:lstStyle/>
          <a:p>
            <a:pPr algn="l">
              <a:lnSpc>
                <a:spcPct val="150000"/>
              </a:lnSpc>
            </a:pPr>
            <a:r>
              <a:rPr lang="en-US" sz="2800" dirty="0">
                <a:solidFill>
                  <a:srgbClr val="000000"/>
                </a:solidFill>
                <a:latin typeface="Trade Gothic Next Light" panose="020B0604020202020204" pitchFamily="34" charset="0"/>
              </a:rPr>
              <a:t>Having clean data will ultimately increase overall productivity and allow for the highest quality information in your decision-making.</a:t>
            </a:r>
          </a:p>
          <a:p>
            <a:pPr algn="l">
              <a:lnSpc>
                <a:spcPct val="150000"/>
              </a:lnSpc>
            </a:pPr>
            <a:r>
              <a:rPr lang="en-US" sz="2800" dirty="0">
                <a:solidFill>
                  <a:srgbClr val="000000"/>
                </a:solidFill>
                <a:latin typeface="Trade Gothic Next Light" panose="020B0604020202020204" pitchFamily="34" charset="0"/>
              </a:rPr>
              <a:t>Benefits include:</a:t>
            </a:r>
          </a:p>
          <a:p>
            <a:pPr marL="914400" lvl="1" indent="-457200">
              <a:lnSpc>
                <a:spcPct val="150000"/>
              </a:lnSpc>
              <a:buFont typeface="Wingdings" panose="05000000000000000000" pitchFamily="2" charset="2"/>
              <a:buChar char="Ø"/>
            </a:pPr>
            <a:r>
              <a:rPr lang="en-US" sz="2800" dirty="0">
                <a:solidFill>
                  <a:srgbClr val="000000"/>
                </a:solidFill>
                <a:latin typeface="Trade Gothic Next Light" panose="020B0604020202020204" pitchFamily="34" charset="0"/>
              </a:rPr>
              <a:t>Removal of </a:t>
            </a:r>
            <a:r>
              <a:rPr lang="en-US" sz="2800" b="1" dirty="0">
                <a:solidFill>
                  <a:srgbClr val="000000"/>
                </a:solidFill>
                <a:latin typeface="Trade Gothic Next Light" panose="020B0604020202020204" pitchFamily="34" charset="0"/>
              </a:rPr>
              <a:t>errors</a:t>
            </a:r>
            <a:r>
              <a:rPr lang="en-US" sz="2800" dirty="0">
                <a:solidFill>
                  <a:srgbClr val="000000"/>
                </a:solidFill>
                <a:latin typeface="Trade Gothic Next Light" panose="020B0604020202020204" pitchFamily="34" charset="0"/>
              </a:rPr>
              <a:t> when multiple sources of data are at play.</a:t>
            </a:r>
          </a:p>
          <a:p>
            <a:pPr marL="914400" lvl="1" indent="-457200">
              <a:lnSpc>
                <a:spcPct val="150000"/>
              </a:lnSpc>
              <a:buFont typeface="Wingdings" panose="05000000000000000000" pitchFamily="2" charset="2"/>
              <a:buChar char="Ø"/>
            </a:pPr>
            <a:r>
              <a:rPr lang="en-US" sz="2800" dirty="0">
                <a:solidFill>
                  <a:srgbClr val="000000"/>
                </a:solidFill>
                <a:latin typeface="Trade Gothic Next Light" panose="020B0604020202020204" pitchFamily="34" charset="0"/>
              </a:rPr>
              <a:t>Fewer errors make for happier clients and less-frustrated employees.</a:t>
            </a:r>
          </a:p>
          <a:p>
            <a:pPr marL="914400" lvl="1" indent="-457200">
              <a:lnSpc>
                <a:spcPct val="150000"/>
              </a:lnSpc>
              <a:buFont typeface="Wingdings" panose="05000000000000000000" pitchFamily="2" charset="2"/>
              <a:buChar char="Ø"/>
            </a:pPr>
            <a:r>
              <a:rPr lang="en-US" sz="2800" dirty="0">
                <a:solidFill>
                  <a:srgbClr val="000000"/>
                </a:solidFill>
                <a:latin typeface="Trade Gothic Next Light" panose="020B0604020202020204" pitchFamily="34" charset="0"/>
              </a:rPr>
              <a:t>Ability to map the different functions and what your data is intended to do.</a:t>
            </a:r>
          </a:p>
          <a:p>
            <a:pPr marL="914400" lvl="1" indent="-457200">
              <a:lnSpc>
                <a:spcPct val="150000"/>
              </a:lnSpc>
              <a:buFont typeface="Wingdings" panose="05000000000000000000" pitchFamily="2" charset="2"/>
              <a:buChar char="Ø"/>
            </a:pPr>
            <a:r>
              <a:rPr lang="en-US" sz="2800" dirty="0">
                <a:solidFill>
                  <a:srgbClr val="000000"/>
                </a:solidFill>
                <a:latin typeface="Trade Gothic Next Light" panose="020B0604020202020204" pitchFamily="34" charset="0"/>
              </a:rPr>
              <a:t>Monitoring errors and better reporting to see where errors are coming from, making it easier to fix incorrect or corrupt data for future applications.</a:t>
            </a:r>
          </a:p>
          <a:p>
            <a:pPr marL="914400" lvl="1" indent="-457200">
              <a:lnSpc>
                <a:spcPct val="150000"/>
              </a:lnSpc>
              <a:buFont typeface="Wingdings" panose="05000000000000000000" pitchFamily="2" charset="2"/>
              <a:buChar char="Ø"/>
            </a:pPr>
            <a:r>
              <a:rPr lang="en-US" sz="2800" dirty="0">
                <a:solidFill>
                  <a:srgbClr val="000000"/>
                </a:solidFill>
                <a:latin typeface="Trade Gothic Next Light" panose="020B0604020202020204" pitchFamily="34" charset="0"/>
              </a:rPr>
              <a:t>Using tools for data cleaning will make for more efficient business practices and quicker decision-making.</a:t>
            </a:r>
          </a:p>
        </p:txBody>
      </p:sp>
      <p:pic>
        <p:nvPicPr>
          <p:cNvPr id="4" name="Picture 3" descr="Icon&#10;&#10;Description automatically generated">
            <a:extLst>
              <a:ext uri="{FF2B5EF4-FFF2-40B4-BE49-F238E27FC236}">
                <a16:creationId xmlns:a16="http://schemas.microsoft.com/office/drawing/2014/main" id="{DEBF36BE-5E55-C885-4858-91BBD1EE30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77060" y="260480"/>
            <a:ext cx="2398682" cy="2398682"/>
          </a:xfrm>
          <a:prstGeom prst="rect">
            <a:avLst/>
          </a:prstGeom>
        </p:spPr>
      </p:pic>
    </p:spTree>
    <p:extLst>
      <p:ext uri="{BB962C8B-B14F-4D97-AF65-F5344CB8AC3E}">
        <p14:creationId xmlns:p14="http://schemas.microsoft.com/office/powerpoint/2010/main" val="30403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10000" y="1013939"/>
            <a:ext cx="1561364" cy="85449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8600" y="277505"/>
            <a:ext cx="3432328" cy="1029698"/>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13026" y="8354182"/>
            <a:ext cx="2231046" cy="1220991"/>
          </a:xfrm>
          <a:prstGeom prst="rect">
            <a:avLst/>
          </a:prstGeom>
        </p:spPr>
      </p:pic>
      <p:sp>
        <p:nvSpPr>
          <p:cNvPr id="8" name="TextBox 8"/>
          <p:cNvSpPr txBox="1"/>
          <p:nvPr/>
        </p:nvSpPr>
        <p:spPr>
          <a:xfrm>
            <a:off x="1944764" y="4610100"/>
            <a:ext cx="15414944" cy="1561966"/>
          </a:xfrm>
          <a:prstGeom prst="rect">
            <a:avLst/>
          </a:prstGeom>
        </p:spPr>
        <p:txBody>
          <a:bodyPr wrap="square" lIns="0" tIns="0" rIns="0" bIns="0" rtlCol="0" anchor="t">
            <a:spAutoFit/>
          </a:bodyPr>
          <a:lstStyle/>
          <a:p>
            <a:pPr>
              <a:lnSpc>
                <a:spcPts val="9644"/>
              </a:lnSpc>
            </a:pPr>
            <a:r>
              <a:rPr lang="en-US" sz="16600" dirty="0">
                <a:latin typeface="AngsanaUPC" panose="020B0502040204020203" pitchFamily="18" charset="-34"/>
                <a:cs typeface="AngsanaUPC" panose="020B0502040204020203" pitchFamily="18" charset="-34"/>
              </a:rPr>
              <a:t>HOW TO CLEAN DATA</a:t>
            </a:r>
          </a:p>
        </p:txBody>
      </p:sp>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43132" y="7048500"/>
            <a:ext cx="603264" cy="603264"/>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30400" y="8964678"/>
            <a:ext cx="3432328" cy="1029698"/>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78000" y="314442"/>
            <a:ext cx="2231046" cy="1220991"/>
          </a:xfrm>
          <a:prstGeom prst="rect">
            <a:avLst/>
          </a:prstGeom>
        </p:spPr>
      </p:pic>
    </p:spTree>
    <p:extLst>
      <p:ext uri="{BB962C8B-B14F-4D97-AF65-F5344CB8AC3E}">
        <p14:creationId xmlns:p14="http://schemas.microsoft.com/office/powerpoint/2010/main" val="267789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8877300"/>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30" name="TextBox 30"/>
          <p:cNvSpPr txBox="1"/>
          <p:nvPr/>
        </p:nvSpPr>
        <p:spPr>
          <a:xfrm>
            <a:off x="603242" y="2585579"/>
            <a:ext cx="16770357" cy="5095497"/>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Remove unwanted observations from your dataset, including duplicate observations or irrelevant observations. Duplicate observations will happen most often during data collection. </a:t>
            </a:r>
          </a:p>
          <a:p>
            <a:pPr marL="457200" indent="-457200">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 When you combine data sets from multiple places, scrape data, or receive data from clients or multiple departments, there are opportunities to create duplicate data. De-duplication is one of the largest areas to be considered in this process.</a:t>
            </a:r>
          </a:p>
          <a:p>
            <a:pPr marL="457200" indent="-457200">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Irrelevant observations are when you notice observations that do not fit into the specific problem you are trying to analyze. For example, if you want to analyze data regarding millennial customers, but your dataset includes older generations, you might remove those irrelevant observations. </a:t>
            </a:r>
          </a:p>
        </p:txBody>
      </p:sp>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Step 1: Remove duplicate or irrelevant observations</a:t>
            </a:r>
          </a:p>
        </p:txBody>
      </p:sp>
    </p:spTree>
    <p:extLst>
      <p:ext uri="{BB962C8B-B14F-4D97-AF65-F5344CB8AC3E}">
        <p14:creationId xmlns:p14="http://schemas.microsoft.com/office/powerpoint/2010/main" val="30443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8877300"/>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30" name="TextBox 30"/>
          <p:cNvSpPr txBox="1"/>
          <p:nvPr/>
        </p:nvSpPr>
        <p:spPr>
          <a:xfrm>
            <a:off x="603243" y="2585578"/>
            <a:ext cx="15551157" cy="2510174"/>
          </a:xfrm>
          <a:prstGeom prst="rect">
            <a:avLst/>
          </a:prstGeom>
        </p:spPr>
        <p:txBody>
          <a:bodyPr wrap="square" lIns="0" tIns="0" rIns="0" bIns="0" rtlCol="0" anchor="t">
            <a:spAutoFit/>
          </a:bodyPr>
          <a:lstStyle/>
          <a:p>
            <a:pPr marL="457200" indent="-457200" algn="l">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Structural errors are when you measure or transfer data and notice strange naming conventions, typos, or incorrect capitalization. These inconsistencies can cause mislabeled categories or classes. For example, you may find “N/A” and “Not Applicable” both appear, but they should be analyzed as the same category.</a:t>
            </a:r>
          </a:p>
        </p:txBody>
      </p:sp>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Step 2: Fix structural errors</a:t>
            </a:r>
          </a:p>
        </p:txBody>
      </p:sp>
    </p:spTree>
    <p:extLst>
      <p:ext uri="{BB962C8B-B14F-4D97-AF65-F5344CB8AC3E}">
        <p14:creationId xmlns:p14="http://schemas.microsoft.com/office/powerpoint/2010/main" val="246794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8877300"/>
            <a:ext cx="4876800" cy="1029698"/>
          </a:xfrm>
          <a:prstGeom prst="rect">
            <a:avLst/>
          </a:prstGeom>
        </p:spPr>
      </p:pic>
      <p:pic>
        <p:nvPicPr>
          <p:cNvPr id="28" name="Picture 28"/>
          <p:cNvPicPr>
            <a:picLocks noChangeAspect="1"/>
          </p:cNvPicPr>
          <p:nvPr/>
        </p:nvPicPr>
        <p:blipFill>
          <a:blip r:embed="rId4"/>
          <a:srcRect/>
          <a:stretch>
            <a:fillRect/>
          </a:stretch>
        </p:blipFill>
        <p:spPr>
          <a:xfrm>
            <a:off x="15392400" y="100545"/>
            <a:ext cx="2544403" cy="2485034"/>
          </a:xfrm>
          <a:prstGeom prst="rect">
            <a:avLst/>
          </a:prstGeom>
        </p:spPr>
      </p:pic>
      <p:sp>
        <p:nvSpPr>
          <p:cNvPr id="30" name="TextBox 30"/>
          <p:cNvSpPr txBox="1"/>
          <p:nvPr/>
        </p:nvSpPr>
        <p:spPr>
          <a:xfrm>
            <a:off x="603243" y="2585578"/>
            <a:ext cx="15551157" cy="3802836"/>
          </a:xfrm>
          <a:prstGeom prst="rect">
            <a:avLst/>
          </a:prstGeom>
        </p:spPr>
        <p:txBody>
          <a:bodyPr wrap="square" lIns="0" tIns="0" rIns="0" bIns="0" rtlCol="0" anchor="t">
            <a:spAutoFit/>
          </a:bodyPr>
          <a:lstStyle/>
          <a:p>
            <a:pPr marL="457200" indent="-457200" algn="l">
              <a:lnSpc>
                <a:spcPct val="150000"/>
              </a:lnSpc>
              <a:buFont typeface="Wingdings" panose="05000000000000000000" pitchFamily="2" charset="2"/>
              <a:buChar char="q"/>
            </a:pPr>
            <a:r>
              <a:rPr lang="en-US" sz="2800" dirty="0">
                <a:solidFill>
                  <a:srgbClr val="000000"/>
                </a:solidFill>
                <a:latin typeface="Trade Gothic Next Light" panose="020B0604020202020204" pitchFamily="34" charset="0"/>
              </a:rPr>
              <a:t>Often, there will be one-off observations where, at a glance, they do not appear to fit within the data you are analyzing. If you have a legitimate reason to remove an outlier, like improper data-entry, doing so will help the performance of the data you are working with. However, sometimes it is the appearance of an outlier that will prove a theory you are working on. Remember: just because an outlier exists, doesn’t mean it is incorrect. This step is needed to determine the validity of that number. If an outlier proves to be irrelevant for analysis or is a mistake, consider removing it.</a:t>
            </a:r>
          </a:p>
        </p:txBody>
      </p:sp>
      <p:sp>
        <p:nvSpPr>
          <p:cNvPr id="2" name="Flowchart: Document 1">
            <a:extLst>
              <a:ext uri="{FF2B5EF4-FFF2-40B4-BE49-F238E27FC236}">
                <a16:creationId xmlns:a16="http://schemas.microsoft.com/office/drawing/2014/main" id="{B7D736B7-ABD2-B234-6E20-3A886A60B4C7}"/>
              </a:ext>
            </a:extLst>
          </p:cNvPr>
          <p:cNvSpPr/>
          <p:nvPr/>
        </p:nvSpPr>
        <p:spPr>
          <a:xfrm>
            <a:off x="603243" y="728392"/>
            <a:ext cx="10397989" cy="990600"/>
          </a:xfrm>
          <a:prstGeom prst="flowChartDocumen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defTabSz="914400" rtl="0" eaLnBrk="1" fontAlgn="auto" latinLnBrk="0" hangingPunct="1">
              <a:lnSpc>
                <a:spcPts val="6717"/>
              </a:lnSpc>
              <a:spcBef>
                <a:spcPct val="0"/>
              </a:spcBef>
              <a:spcAft>
                <a:spcPts val="0"/>
              </a:spcAft>
              <a:buClrTx/>
              <a:buSzTx/>
              <a:buFontTx/>
              <a:buNone/>
              <a:tabLst/>
              <a:defRPr/>
            </a:pPr>
            <a:r>
              <a:rPr lang="en-US" sz="3200" b="1" dirty="0">
                <a:solidFill>
                  <a:schemeClr val="bg1"/>
                </a:solidFill>
                <a:latin typeface="Agrandir Narrow"/>
              </a:rPr>
              <a:t>Step 3: Filter unwanted outliers</a:t>
            </a:r>
          </a:p>
        </p:txBody>
      </p:sp>
    </p:spTree>
    <p:extLst>
      <p:ext uri="{BB962C8B-B14F-4D97-AF65-F5344CB8AC3E}">
        <p14:creationId xmlns:p14="http://schemas.microsoft.com/office/powerpoint/2010/main" val="159840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983</Words>
  <Application>Microsoft Office PowerPoint</Application>
  <PresentationFormat>Custom</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Wingdings</vt:lpstr>
      <vt:lpstr>AngsanaUPC</vt:lpstr>
      <vt:lpstr>Agrandir Narrow</vt:lpstr>
      <vt:lpstr>Arial</vt:lpstr>
      <vt:lpstr>Trade Gothic Next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Minimalist Artificial Intelligence Technology Presentation</dc:title>
  <dc:creator>Hussein Almansory</dc:creator>
  <cp:lastModifiedBy>حسين صالح محسن</cp:lastModifiedBy>
  <cp:revision>26</cp:revision>
  <dcterms:created xsi:type="dcterms:W3CDTF">2006-08-16T00:00:00Z</dcterms:created>
  <dcterms:modified xsi:type="dcterms:W3CDTF">2022-11-28T15:28:35Z</dcterms:modified>
  <dc:identifier>DAFSp_Os8b8</dc:identifier>
</cp:coreProperties>
</file>