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72" r:id="rId3"/>
    <p:sldId id="257" r:id="rId4"/>
    <p:sldId id="273" r:id="rId5"/>
    <p:sldId id="260" r:id="rId6"/>
    <p:sldId id="278" r:id="rId7"/>
    <p:sldId id="279" r:id="rId8"/>
    <p:sldId id="280" r:id="rId9"/>
    <p:sldId id="281" r:id="rId10"/>
    <p:sldId id="258" r:id="rId11"/>
    <p:sldId id="259" r:id="rId12"/>
    <p:sldId id="283" r:id="rId13"/>
    <p:sldId id="261" r:id="rId14"/>
    <p:sldId id="265" r:id="rId15"/>
    <p:sldId id="274" r:id="rId16"/>
    <p:sldId id="266" r:id="rId17"/>
    <p:sldId id="282" r:id="rId18"/>
    <p:sldId id="275" r:id="rId19"/>
    <p:sldId id="276" r:id="rId20"/>
    <p:sldId id="277" r:id="rId21"/>
    <p:sldId id="285" r:id="rId22"/>
    <p:sldId id="270" r:id="rId23"/>
    <p:sldId id="284" r:id="rId24"/>
    <p:sldId id="271" r:id="rId25"/>
  </p:sldIdLst>
  <p:sldSz cx="18288000" cy="10287000"/>
  <p:notesSz cx="6858000" cy="9144000"/>
  <p:embeddedFontLst>
    <p:embeddedFont>
      <p:font typeface="Agrandir Narrow" panose="020B0604020202020204" charset="0"/>
      <p:regular r:id="rId27"/>
    </p:embeddedFont>
    <p:embeddedFont>
      <p:font typeface="Agrandir Narrow Bold" panose="020B0604020202020204" charset="0"/>
      <p:regular r:id="rId28"/>
    </p:embeddedFont>
    <p:embeddedFont>
      <p:font typeface="Bauhaus 93" panose="04030905020B02020C02" pitchFamily="82" charset="0"/>
      <p:regular r:id="rId29"/>
    </p:embeddedFont>
    <p:embeddedFont>
      <p:font typeface="Berlin Sans FB Demi" panose="020E0802020502020306" pitchFamily="34" charset="0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Open Sans Light" panose="020B0306030504020204" pitchFamily="34" charset="0"/>
      <p:regular r:id="rId35"/>
      <p:italic r:id="rId36"/>
    </p:embeddedFont>
    <p:embeddedFont>
      <p:font typeface="Open Sans Light Bold" panose="020B0604020202020204" charset="0"/>
      <p:regular r:id="rId37"/>
    </p:embeddedFont>
    <p:embeddedFont>
      <p:font typeface="Poppins" panose="00000500000000000000" pitchFamily="2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76B4"/>
    <a:srgbClr val="D662A6"/>
    <a:srgbClr val="7A54A1"/>
    <a:srgbClr val="213969"/>
    <a:srgbClr val="F4F6FC"/>
    <a:srgbClr val="FF9B15"/>
    <a:srgbClr val="FFA730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5D6BEE-6BB9-4670-99AC-93FC5941579C}" v="6" dt="2022-12-04T20:58:41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6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ina Alabido" userId="8c3d400aa6f71e3f" providerId="LiveId" clId="{2A5D6BEE-6BB9-4670-99AC-93FC5941579C}"/>
    <pc:docChg chg="custSel addSld modSld sldOrd">
      <pc:chgData name="Zeina Alabido" userId="8c3d400aa6f71e3f" providerId="LiveId" clId="{2A5D6BEE-6BB9-4670-99AC-93FC5941579C}" dt="2022-12-04T20:59:07.189" v="202" actId="1076"/>
      <pc:docMkLst>
        <pc:docMk/>
      </pc:docMkLst>
      <pc:sldChg chg="addSp modSp mod">
        <pc:chgData name="Zeina Alabido" userId="8c3d400aa6f71e3f" providerId="LiveId" clId="{2A5D6BEE-6BB9-4670-99AC-93FC5941579C}" dt="2022-12-04T20:59:07.189" v="202" actId="1076"/>
        <pc:sldMkLst>
          <pc:docMk/>
          <pc:sldMk cId="0" sldId="256"/>
        </pc:sldMkLst>
        <pc:spChg chg="add mod">
          <ac:chgData name="Zeina Alabido" userId="8c3d400aa6f71e3f" providerId="LiveId" clId="{2A5D6BEE-6BB9-4670-99AC-93FC5941579C}" dt="2022-12-04T20:58:39.038" v="186" actId="1076"/>
          <ac:spMkLst>
            <pc:docMk/>
            <pc:sldMk cId="0" sldId="256"/>
            <ac:spMk id="2" creationId="{209B3109-55A7-7B2B-7A9F-8C2CBF42C700}"/>
          </ac:spMkLst>
        </pc:spChg>
        <pc:spChg chg="add mod">
          <ac:chgData name="Zeina Alabido" userId="8c3d400aa6f71e3f" providerId="LiveId" clId="{2A5D6BEE-6BB9-4670-99AC-93FC5941579C}" dt="2022-12-04T20:59:07.189" v="202" actId="1076"/>
          <ac:spMkLst>
            <pc:docMk/>
            <pc:sldMk cId="0" sldId="256"/>
            <ac:spMk id="7" creationId="{D6E947D1-B7C4-A4CE-0E20-D1AA22F2CCBE}"/>
          </ac:spMkLst>
        </pc:spChg>
        <pc:spChg chg="add mod">
          <ac:chgData name="Zeina Alabido" userId="8c3d400aa6f71e3f" providerId="LiveId" clId="{2A5D6BEE-6BB9-4670-99AC-93FC5941579C}" dt="2022-12-04T20:58:58.237" v="200" actId="20577"/>
          <ac:spMkLst>
            <pc:docMk/>
            <pc:sldMk cId="0" sldId="256"/>
            <ac:spMk id="17" creationId="{A5DCD272-0B05-8BF3-FD0D-B05E2B43958F}"/>
          </ac:spMkLst>
        </pc:spChg>
        <pc:picChg chg="mod">
          <ac:chgData name="Zeina Alabido" userId="8c3d400aa6f71e3f" providerId="LiveId" clId="{2A5D6BEE-6BB9-4670-99AC-93FC5941579C}" dt="2022-12-04T20:49:47.429" v="115" actId="1076"/>
          <ac:picMkLst>
            <pc:docMk/>
            <pc:sldMk cId="0" sldId="256"/>
            <ac:picMk id="38" creationId="{C5EB0E23-6690-D37E-6318-1F3530E59F16}"/>
          </ac:picMkLst>
        </pc:picChg>
        <pc:picChg chg="mod">
          <ac:chgData name="Zeina Alabido" userId="8c3d400aa6f71e3f" providerId="LiveId" clId="{2A5D6BEE-6BB9-4670-99AC-93FC5941579C}" dt="2022-12-04T20:58:33.407" v="185" actId="1076"/>
          <ac:picMkLst>
            <pc:docMk/>
            <pc:sldMk cId="0" sldId="256"/>
            <ac:picMk id="40" creationId="{CC7CC78A-7471-0536-081E-07AB180A8D8B}"/>
          </ac:picMkLst>
        </pc:picChg>
      </pc:sldChg>
      <pc:sldChg chg="addSp delSp modSp mod">
        <pc:chgData name="Zeina Alabido" userId="8c3d400aa6f71e3f" providerId="LiveId" clId="{2A5D6BEE-6BB9-4670-99AC-93FC5941579C}" dt="2022-12-04T20:56:32.581" v="147" actId="1076"/>
        <pc:sldMkLst>
          <pc:docMk/>
          <pc:sldMk cId="0" sldId="270"/>
        </pc:sldMkLst>
        <pc:spChg chg="mod">
          <ac:chgData name="Zeina Alabido" userId="8c3d400aa6f71e3f" providerId="LiveId" clId="{2A5D6BEE-6BB9-4670-99AC-93FC5941579C}" dt="2022-12-04T20:55:56.010" v="142" actId="20577"/>
          <ac:spMkLst>
            <pc:docMk/>
            <pc:sldMk cId="0" sldId="270"/>
            <ac:spMk id="19" creationId="{2A5096A1-FB35-F806-3328-9EA0C8E4489A}"/>
          </ac:spMkLst>
        </pc:spChg>
        <pc:spChg chg="del">
          <ac:chgData name="Zeina Alabido" userId="8c3d400aa6f71e3f" providerId="LiveId" clId="{2A5D6BEE-6BB9-4670-99AC-93FC5941579C}" dt="2022-12-04T20:55:30.260" v="123" actId="478"/>
          <ac:spMkLst>
            <pc:docMk/>
            <pc:sldMk cId="0" sldId="270"/>
            <ac:spMk id="22" creationId="{B95F585B-705D-0323-A5C3-F4A938052CEB}"/>
          </ac:spMkLst>
        </pc:spChg>
        <pc:spChg chg="del">
          <ac:chgData name="Zeina Alabido" userId="8c3d400aa6f71e3f" providerId="LiveId" clId="{2A5D6BEE-6BB9-4670-99AC-93FC5941579C}" dt="2022-12-04T20:55:33.539" v="124" actId="478"/>
          <ac:spMkLst>
            <pc:docMk/>
            <pc:sldMk cId="0" sldId="270"/>
            <ac:spMk id="23" creationId="{83E0EA95-C0D7-C8F5-6964-868830B708A6}"/>
          </ac:spMkLst>
        </pc:spChg>
        <pc:spChg chg="del">
          <ac:chgData name="Zeina Alabido" userId="8c3d400aa6f71e3f" providerId="LiveId" clId="{2A5D6BEE-6BB9-4670-99AC-93FC5941579C}" dt="2022-12-04T20:55:35.641" v="125" actId="478"/>
          <ac:spMkLst>
            <pc:docMk/>
            <pc:sldMk cId="0" sldId="270"/>
            <ac:spMk id="24" creationId="{186C72B1-0F16-BE42-7414-E1FFCDB44A25}"/>
          </ac:spMkLst>
        </pc:spChg>
        <pc:spChg chg="del">
          <ac:chgData name="Zeina Alabido" userId="8c3d400aa6f71e3f" providerId="LiveId" clId="{2A5D6BEE-6BB9-4670-99AC-93FC5941579C}" dt="2022-12-04T20:55:38.053" v="126" actId="478"/>
          <ac:spMkLst>
            <pc:docMk/>
            <pc:sldMk cId="0" sldId="270"/>
            <ac:spMk id="26" creationId="{D15A06CB-99AA-1991-C4AE-58CD71D7A057}"/>
          </ac:spMkLst>
        </pc:spChg>
        <pc:picChg chg="add mod">
          <ac:chgData name="Zeina Alabido" userId="8c3d400aa6f71e3f" providerId="LiveId" clId="{2A5D6BEE-6BB9-4670-99AC-93FC5941579C}" dt="2022-12-04T20:56:32.581" v="147" actId="1076"/>
          <ac:picMkLst>
            <pc:docMk/>
            <pc:sldMk cId="0" sldId="270"/>
            <ac:picMk id="10" creationId="{EF6A487B-1EC5-6D19-292B-4BEC3A23DCBA}"/>
          </ac:picMkLst>
        </pc:picChg>
        <pc:picChg chg="del">
          <ac:chgData name="Zeina Alabido" userId="8c3d400aa6f71e3f" providerId="LiveId" clId="{2A5D6BEE-6BB9-4670-99AC-93FC5941579C}" dt="2022-12-04T20:55:27.120" v="122" actId="478"/>
          <ac:picMkLst>
            <pc:docMk/>
            <pc:sldMk cId="0" sldId="270"/>
            <ac:picMk id="21" creationId="{77755751-5D65-57CF-7F09-6A0F44CF30CF}"/>
          </ac:picMkLst>
        </pc:picChg>
      </pc:sldChg>
      <pc:sldChg chg="ord">
        <pc:chgData name="Zeina Alabido" userId="8c3d400aa6f71e3f" providerId="LiveId" clId="{2A5D6BEE-6BB9-4670-99AC-93FC5941579C}" dt="2022-12-04T20:45:38.868" v="12"/>
        <pc:sldMkLst>
          <pc:docMk/>
          <pc:sldMk cId="2290884626" sldId="278"/>
        </pc:sldMkLst>
      </pc:sldChg>
      <pc:sldChg chg="ord">
        <pc:chgData name="Zeina Alabido" userId="8c3d400aa6f71e3f" providerId="LiveId" clId="{2A5D6BEE-6BB9-4670-99AC-93FC5941579C}" dt="2022-12-04T20:45:55.900" v="14"/>
        <pc:sldMkLst>
          <pc:docMk/>
          <pc:sldMk cId="1235581121" sldId="279"/>
        </pc:sldMkLst>
      </pc:sldChg>
      <pc:sldChg chg="ord">
        <pc:chgData name="Zeina Alabido" userId="8c3d400aa6f71e3f" providerId="LiveId" clId="{2A5D6BEE-6BB9-4670-99AC-93FC5941579C}" dt="2022-12-04T20:46:09.910" v="16"/>
        <pc:sldMkLst>
          <pc:docMk/>
          <pc:sldMk cId="3244617030" sldId="280"/>
        </pc:sldMkLst>
      </pc:sldChg>
      <pc:sldChg chg="ord">
        <pc:chgData name="Zeina Alabido" userId="8c3d400aa6f71e3f" providerId="LiveId" clId="{2A5D6BEE-6BB9-4670-99AC-93FC5941579C}" dt="2022-12-04T20:46:21.279" v="18"/>
        <pc:sldMkLst>
          <pc:docMk/>
          <pc:sldMk cId="242791850" sldId="281"/>
        </pc:sldMkLst>
      </pc:sldChg>
      <pc:sldChg chg="addSp delSp modSp add mod">
        <pc:chgData name="Zeina Alabido" userId="8c3d400aa6f71e3f" providerId="LiveId" clId="{2A5D6BEE-6BB9-4670-99AC-93FC5941579C}" dt="2022-12-04T20:50:08.947" v="120" actId="1076"/>
        <pc:sldMkLst>
          <pc:docMk/>
          <pc:sldMk cId="2253712598" sldId="283"/>
        </pc:sldMkLst>
        <pc:spChg chg="del">
          <ac:chgData name="Zeina Alabido" userId="8c3d400aa6f71e3f" providerId="LiveId" clId="{2A5D6BEE-6BB9-4670-99AC-93FC5941579C}" dt="2022-12-04T20:47:00.471" v="24" actId="478"/>
          <ac:spMkLst>
            <pc:docMk/>
            <pc:sldMk cId="2253712598" sldId="283"/>
            <ac:spMk id="2" creationId="{9A87D172-B893-69F6-1079-2E5DFC987730}"/>
          </ac:spMkLst>
        </pc:spChg>
        <pc:spChg chg="del">
          <ac:chgData name="Zeina Alabido" userId="8c3d400aa6f71e3f" providerId="LiveId" clId="{2A5D6BEE-6BB9-4670-99AC-93FC5941579C}" dt="2022-12-04T20:47:05.189" v="26" actId="478"/>
          <ac:spMkLst>
            <pc:docMk/>
            <pc:sldMk cId="2253712598" sldId="283"/>
            <ac:spMk id="3" creationId="{86E0535D-4CFD-8FE5-F4D8-ED247897C724}"/>
          </ac:spMkLst>
        </pc:spChg>
        <pc:spChg chg="add mod">
          <ac:chgData name="Zeina Alabido" userId="8c3d400aa6f71e3f" providerId="LiveId" clId="{2A5D6BEE-6BB9-4670-99AC-93FC5941579C}" dt="2022-12-04T20:49:28.277" v="110" actId="1076"/>
          <ac:spMkLst>
            <pc:docMk/>
            <pc:sldMk cId="2253712598" sldId="283"/>
            <ac:spMk id="4" creationId="{B85CC25D-2E68-0BF3-5CFC-6F14D8916D88}"/>
          </ac:spMkLst>
        </pc:spChg>
        <pc:spChg chg="del">
          <ac:chgData name="Zeina Alabido" userId="8c3d400aa6f71e3f" providerId="LiveId" clId="{2A5D6BEE-6BB9-4670-99AC-93FC5941579C}" dt="2022-12-04T20:47:09.983" v="27" actId="478"/>
          <ac:spMkLst>
            <pc:docMk/>
            <pc:sldMk cId="2253712598" sldId="283"/>
            <ac:spMk id="5" creationId="{DF9F5485-395A-D304-60A8-BA16F2B5C4A3}"/>
          </ac:spMkLst>
        </pc:spChg>
        <pc:spChg chg="del">
          <ac:chgData name="Zeina Alabido" userId="8c3d400aa6f71e3f" providerId="LiveId" clId="{2A5D6BEE-6BB9-4670-99AC-93FC5941579C}" dt="2022-12-04T20:47:02.830" v="25" actId="478"/>
          <ac:spMkLst>
            <pc:docMk/>
            <pc:sldMk cId="2253712598" sldId="283"/>
            <ac:spMk id="10" creationId="{75C1DD6E-5654-6AA8-EF8A-75C9AEA7609C}"/>
          </ac:spMkLst>
        </pc:spChg>
        <pc:spChg chg="del">
          <ac:chgData name="Zeina Alabido" userId="8c3d400aa6f71e3f" providerId="LiveId" clId="{2A5D6BEE-6BB9-4670-99AC-93FC5941579C}" dt="2022-12-04T20:46:50.504" v="21" actId="478"/>
          <ac:spMkLst>
            <pc:docMk/>
            <pc:sldMk cId="2253712598" sldId="283"/>
            <ac:spMk id="13" creationId="{00000000-0000-0000-0000-000000000000}"/>
          </ac:spMkLst>
        </pc:spChg>
        <pc:spChg chg="del">
          <ac:chgData name="Zeina Alabido" userId="8c3d400aa6f71e3f" providerId="LiveId" clId="{2A5D6BEE-6BB9-4670-99AC-93FC5941579C}" dt="2022-12-04T20:46:47.858" v="20" actId="478"/>
          <ac:spMkLst>
            <pc:docMk/>
            <pc:sldMk cId="2253712598" sldId="283"/>
            <ac:spMk id="14" creationId="{00000000-0000-0000-0000-000000000000}"/>
          </ac:spMkLst>
        </pc:spChg>
        <pc:spChg chg="mod">
          <ac:chgData name="Zeina Alabido" userId="8c3d400aa6f71e3f" providerId="LiveId" clId="{2A5D6BEE-6BB9-4670-99AC-93FC5941579C}" dt="2022-12-04T20:49:21.367" v="108" actId="1076"/>
          <ac:spMkLst>
            <pc:docMk/>
            <pc:sldMk cId="2253712598" sldId="283"/>
            <ac:spMk id="18" creationId="{EF2E70DE-9128-A4C9-6B7F-BAD66F12AD7F}"/>
          </ac:spMkLst>
        </pc:spChg>
        <pc:spChg chg="del">
          <ac:chgData name="Zeina Alabido" userId="8c3d400aa6f71e3f" providerId="LiveId" clId="{2A5D6BEE-6BB9-4670-99AC-93FC5941579C}" dt="2022-12-04T20:46:55.122" v="23" actId="478"/>
          <ac:spMkLst>
            <pc:docMk/>
            <pc:sldMk cId="2253712598" sldId="283"/>
            <ac:spMk id="20" creationId="{BDC24C57-0471-B471-CA72-598647C1C87F}"/>
          </ac:spMkLst>
        </pc:spChg>
        <pc:spChg chg="del">
          <ac:chgData name="Zeina Alabido" userId="8c3d400aa6f71e3f" providerId="LiveId" clId="{2A5D6BEE-6BB9-4670-99AC-93FC5941579C}" dt="2022-12-04T20:46:53.591" v="22" actId="478"/>
          <ac:spMkLst>
            <pc:docMk/>
            <pc:sldMk cId="2253712598" sldId="283"/>
            <ac:spMk id="22" creationId="{301D37B0-E71C-7A0D-0CC8-48333CA3A008}"/>
          </ac:spMkLst>
        </pc:spChg>
        <pc:picChg chg="add del mod">
          <ac:chgData name="Zeina Alabido" userId="8c3d400aa6f71e3f" providerId="LiveId" clId="{2A5D6BEE-6BB9-4670-99AC-93FC5941579C}" dt="2022-12-04T20:49:40.812" v="114" actId="478"/>
          <ac:picMkLst>
            <pc:docMk/>
            <pc:sldMk cId="2253712598" sldId="283"/>
            <ac:picMk id="6" creationId="{C476EB99-1F0D-6238-FA43-00DEBEE22113}"/>
          </ac:picMkLst>
        </pc:picChg>
        <pc:picChg chg="add mod">
          <ac:chgData name="Zeina Alabido" userId="8c3d400aa6f71e3f" providerId="LiveId" clId="{2A5D6BEE-6BB9-4670-99AC-93FC5941579C}" dt="2022-12-04T20:50:08.947" v="120" actId="1076"/>
          <ac:picMkLst>
            <pc:docMk/>
            <pc:sldMk cId="2253712598" sldId="283"/>
            <ac:picMk id="11" creationId="{A6C2DE7C-E7E4-E012-BACB-0BF121421463}"/>
          </ac:picMkLst>
        </pc:picChg>
      </pc:sldChg>
      <pc:sldChg chg="add">
        <pc:chgData name="Zeina Alabido" userId="8c3d400aa6f71e3f" providerId="LiveId" clId="{2A5D6BEE-6BB9-4670-99AC-93FC5941579C}" dt="2022-12-04T20:55:23.997" v="121" actId="2890"/>
        <pc:sldMkLst>
          <pc:docMk/>
          <pc:sldMk cId="1306188044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F91B7-5D76-48B9-ABE0-D7B98F24583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6E9C8-D9DA-4959-8822-43CFC3A7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49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6E9C8-D9DA-4959-8822-43CFC3A7D2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1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6E9C8-D9DA-4959-8822-43CFC3A7D2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2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6E9C8-D9DA-4959-8822-43CFC3A7D2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1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3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18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31.svg"/><Relationship Id="rId3" Type="http://schemas.openxmlformats.org/officeDocument/2006/relationships/image" Target="../media/image38.png"/><Relationship Id="rId7" Type="http://schemas.openxmlformats.org/officeDocument/2006/relationships/image" Target="../media/image42.sv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sv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48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12.svg"/><Relationship Id="rId5" Type="http://schemas.openxmlformats.org/officeDocument/2006/relationships/image" Target="../media/image24.svg"/><Relationship Id="rId10" Type="http://schemas.openxmlformats.org/officeDocument/2006/relationships/image" Target="../media/image11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1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18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2.svg"/><Relationship Id="rId7" Type="http://schemas.openxmlformats.org/officeDocument/2006/relationships/image" Target="../media/image54.svg"/><Relationship Id="rId12" Type="http://schemas.openxmlformats.org/officeDocument/2006/relationships/image" Target="../media/image5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6.svg"/><Relationship Id="rId5" Type="http://schemas.openxmlformats.org/officeDocument/2006/relationships/image" Target="../media/image46.svg"/><Relationship Id="rId10" Type="http://schemas.openxmlformats.org/officeDocument/2006/relationships/image" Target="../media/image55.png"/><Relationship Id="rId4" Type="http://schemas.openxmlformats.org/officeDocument/2006/relationships/image" Target="../media/image45.png"/><Relationship Id="rId9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59.svg"/><Relationship Id="rId3" Type="http://schemas.openxmlformats.org/officeDocument/2006/relationships/image" Target="../media/image52.svg"/><Relationship Id="rId7" Type="http://schemas.openxmlformats.org/officeDocument/2006/relationships/image" Target="../media/image54.svg"/><Relationship Id="rId12" Type="http://schemas.openxmlformats.org/officeDocument/2006/relationships/image" Target="../media/image5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6.svg"/><Relationship Id="rId5" Type="http://schemas.openxmlformats.org/officeDocument/2006/relationships/image" Target="../media/image46.svg"/><Relationship Id="rId10" Type="http://schemas.openxmlformats.org/officeDocument/2006/relationships/image" Target="../media/image55.png"/><Relationship Id="rId4" Type="http://schemas.openxmlformats.org/officeDocument/2006/relationships/image" Target="../media/image45.png"/><Relationship Id="rId9" Type="http://schemas.openxmlformats.org/officeDocument/2006/relationships/image" Target="../media/image8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svg"/><Relationship Id="rId7" Type="http://schemas.openxmlformats.org/officeDocument/2006/relationships/image" Target="../media/image61.svg"/><Relationship Id="rId12" Type="http://schemas.openxmlformats.org/officeDocument/2006/relationships/image" Target="../media/image6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37.svg"/><Relationship Id="rId5" Type="http://schemas.openxmlformats.org/officeDocument/2006/relationships/image" Target="../media/image54.svg"/><Relationship Id="rId10" Type="http://schemas.openxmlformats.org/officeDocument/2006/relationships/image" Target="../media/image36.png"/><Relationship Id="rId4" Type="http://schemas.openxmlformats.org/officeDocument/2006/relationships/image" Target="../media/image53.png"/><Relationship Id="rId9" Type="http://schemas.openxmlformats.org/officeDocument/2006/relationships/image" Target="../media/image5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31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26.sv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31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26.sv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1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35F97D0-0A95-6776-C432-E89BACC3D6F7}"/>
              </a:ext>
            </a:extLst>
          </p:cNvPr>
          <p:cNvSpPr/>
          <p:nvPr/>
        </p:nvSpPr>
        <p:spPr>
          <a:xfrm>
            <a:off x="2345798" y="6407929"/>
            <a:ext cx="7779483" cy="843740"/>
          </a:xfrm>
          <a:prstGeom prst="roundRect">
            <a:avLst>
              <a:gd name="adj" fmla="val 35101"/>
            </a:avLst>
          </a:prstGeom>
          <a:solidFill>
            <a:srgbClr val="FFA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ts val="5538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55" dirty="0">
                <a:solidFill>
                  <a:srgbClr val="F4F6FC"/>
                </a:solidFill>
                <a:latin typeface="Agrandir Narrow Bold"/>
              </a:rPr>
              <a:t>Python Programming Language</a:t>
            </a:r>
            <a:endParaRPr kumimoji="0" lang="en-US" sz="3955" b="0" i="0" u="none" strike="noStrike" kern="1200" cap="none" spc="0" normalizeH="0" baseline="0" noProof="0" dirty="0">
              <a:ln>
                <a:noFill/>
              </a:ln>
              <a:solidFill>
                <a:srgbClr val="F4F6FC"/>
              </a:solidFill>
              <a:effectLst/>
              <a:uLnTx/>
              <a:uFillTx/>
              <a:latin typeface="Agrandir Narrow Bold"/>
              <a:ea typeface="+mn-ea"/>
              <a:cs typeface="+mn-cs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052710" y="1178511"/>
            <a:ext cx="1561364" cy="85449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131786" y="367812"/>
            <a:ext cx="3432328" cy="10296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163732" y="2209164"/>
            <a:ext cx="850914" cy="85091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5232848" y="9479527"/>
            <a:ext cx="2231046" cy="1220991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3400829" y="4271318"/>
            <a:ext cx="8126130" cy="12875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44"/>
              </a:lnSpc>
            </a:pPr>
            <a:r>
              <a:rPr lang="en-US" sz="11500" dirty="0">
                <a:solidFill>
                  <a:srgbClr val="213969"/>
                </a:solidFill>
                <a:latin typeface="Bauhaus 93" panose="04030905020B02020C02" pitchFamily="82" charset="0"/>
                <a:cs typeface="Adarghal 1" panose="02010000000000000000" pitchFamily="2" charset="-78"/>
              </a:rPr>
              <a:t>Python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71255" y="2850528"/>
            <a:ext cx="5752325" cy="1011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21"/>
              </a:lnSpc>
              <a:spcBef>
                <a:spcPct val="0"/>
              </a:spcBef>
            </a:pPr>
            <a:r>
              <a:rPr lang="en-US" sz="5943" b="1" dirty="0">
                <a:solidFill>
                  <a:srgbClr val="D75581"/>
                </a:solidFill>
                <a:latin typeface="Open Sans Light"/>
              </a:rPr>
              <a:t>Introduction to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0125281" y="6776574"/>
            <a:ext cx="425457" cy="42545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0550738" y="1181146"/>
            <a:ext cx="603264" cy="60326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136075" y="9257302"/>
            <a:ext cx="3432328" cy="1029698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6736716" y="-332990"/>
            <a:ext cx="2231046" cy="1220991"/>
          </a:xfrm>
          <a:prstGeom prst="rect">
            <a:avLst/>
          </a:prstGeom>
        </p:spPr>
      </p:pic>
      <p:pic>
        <p:nvPicPr>
          <p:cNvPr id="9" name="Picture 15">
            <a:extLst>
              <a:ext uri="{FF2B5EF4-FFF2-40B4-BE49-F238E27FC236}">
                <a16:creationId xmlns:a16="http://schemas.microsoft.com/office/drawing/2014/main" id="{B39B4B9F-8A6C-242B-B053-214C7C51A9F1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115124" y="8253997"/>
            <a:ext cx="1755498" cy="17554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9B25B1-3BCD-FC5D-FE36-5AD0B8782EB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526959" y="2578499"/>
            <a:ext cx="4876800" cy="4876800"/>
          </a:xfrm>
          <a:prstGeom prst="rect">
            <a:avLst/>
          </a:prstGeom>
        </p:spPr>
      </p:pic>
      <p:pic>
        <p:nvPicPr>
          <p:cNvPr id="36" name="Graphic 35" descr="Radio microphone with solid fill">
            <a:extLst>
              <a:ext uri="{FF2B5EF4-FFF2-40B4-BE49-F238E27FC236}">
                <a16:creationId xmlns:a16="http://schemas.microsoft.com/office/drawing/2014/main" id="{F2668501-4E53-3C6D-240E-5FD9B8F55D6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71255" y="7908398"/>
            <a:ext cx="914400" cy="914400"/>
          </a:xfrm>
          <a:prstGeom prst="rect">
            <a:avLst/>
          </a:prstGeom>
        </p:spPr>
      </p:pic>
      <p:pic>
        <p:nvPicPr>
          <p:cNvPr id="38" name="Graphic 37" descr="Alarm clock with solid fill">
            <a:extLst>
              <a:ext uri="{FF2B5EF4-FFF2-40B4-BE49-F238E27FC236}">
                <a16:creationId xmlns:a16="http://schemas.microsoft.com/office/drawing/2014/main" id="{C5EB0E23-6690-D37E-6318-1F3530E59F1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00800" y="7908398"/>
            <a:ext cx="914400" cy="914400"/>
          </a:xfrm>
          <a:prstGeom prst="rect">
            <a:avLst/>
          </a:prstGeom>
        </p:spPr>
      </p:pic>
      <p:pic>
        <p:nvPicPr>
          <p:cNvPr id="40" name="Graphic 39" descr="Marker with solid fill">
            <a:extLst>
              <a:ext uri="{FF2B5EF4-FFF2-40B4-BE49-F238E27FC236}">
                <a16:creationId xmlns:a16="http://schemas.microsoft.com/office/drawing/2014/main" id="{CC7CC78A-7471-0536-081E-07AB180A8D8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50175" y="7908398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E947D1-B7C4-A4CE-0E20-D1AA22F2CCBE}"/>
              </a:ext>
            </a:extLst>
          </p:cNvPr>
          <p:cNvSpPr txBox="1"/>
          <p:nvPr/>
        </p:nvSpPr>
        <p:spPr>
          <a:xfrm>
            <a:off x="3516804" y="8156502"/>
            <a:ext cx="3233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grandir Narrow Bold"/>
              </a:rPr>
              <a:t>Radwan </a:t>
            </a:r>
            <a:r>
              <a:rPr lang="en-US" sz="2400" dirty="0" err="1">
                <a:solidFill>
                  <a:srgbClr val="000000"/>
                </a:solidFill>
                <a:latin typeface="Agrandir Narrow Bold"/>
              </a:rPr>
              <a:t>Albahrani</a:t>
            </a:r>
            <a:r>
              <a:rPr lang="en-US" sz="2400" dirty="0">
                <a:solidFill>
                  <a:srgbClr val="000000"/>
                </a:solidFill>
                <a:latin typeface="Agrandir Narrow Bold"/>
              </a:rPr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9B3109-55A7-7B2B-7A9F-8C2CBF42C700}"/>
              </a:ext>
            </a:extLst>
          </p:cNvPr>
          <p:cNvSpPr txBox="1"/>
          <p:nvPr/>
        </p:nvSpPr>
        <p:spPr>
          <a:xfrm>
            <a:off x="7132205" y="8188922"/>
            <a:ext cx="3233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grandir Narrow Bold"/>
              </a:rPr>
              <a:t>7:00 PM – 9:00 PM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DCD272-0B05-8BF3-FD0D-B05E2B43958F}"/>
              </a:ext>
            </a:extLst>
          </p:cNvPr>
          <p:cNvSpPr txBox="1"/>
          <p:nvPr/>
        </p:nvSpPr>
        <p:spPr>
          <a:xfrm>
            <a:off x="10550738" y="8188922"/>
            <a:ext cx="3233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grandir Narrow Bold"/>
              </a:rPr>
              <a:t>Zoom Meeting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15069" y="3269171"/>
            <a:ext cx="918339" cy="91833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923541" y="3119679"/>
            <a:ext cx="918339" cy="91833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A7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650849" y="3307166"/>
            <a:ext cx="918339" cy="918339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552510" y="3224925"/>
            <a:ext cx="918339" cy="918339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7558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AutoShape 26"/>
          <p:cNvSpPr/>
          <p:nvPr/>
        </p:nvSpPr>
        <p:spPr>
          <a:xfrm rot="5400000" flipV="1">
            <a:off x="6579088" y="5258122"/>
            <a:ext cx="3909963" cy="24296"/>
          </a:xfrm>
          <a:prstGeom prst="line">
            <a:avLst/>
          </a:prstGeom>
          <a:ln w="38100" cap="flat">
            <a:solidFill>
              <a:srgbClr val="422652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697729" y="-425289"/>
            <a:ext cx="2168999" cy="1187034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262702" y="6135263"/>
            <a:ext cx="4050596" cy="4251580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3498151" y="8003975"/>
            <a:ext cx="11291695" cy="15004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913"/>
              </a:lnSpc>
              <a:spcBef>
                <a:spcPct val="0"/>
              </a:spcBef>
            </a:pPr>
            <a:r>
              <a:rPr lang="en-US" sz="3261" dirty="0">
                <a:solidFill>
                  <a:srgbClr val="000000"/>
                </a:solidFill>
                <a:latin typeface="Agrandir Narrow Bold"/>
              </a:rPr>
              <a:t>t</a:t>
            </a:r>
            <a:r>
              <a:rPr lang="en-US" sz="3261" u="none" dirty="0">
                <a:solidFill>
                  <a:srgbClr val="000000"/>
                </a:solidFill>
                <a:latin typeface="Agrandir Narrow Bold"/>
              </a:rPr>
              <a:t>ype(): it is a built-in function that returns the type of data.</a:t>
            </a:r>
          </a:p>
          <a:p>
            <a:pPr marL="0" lvl="0" indent="0" algn="ctr">
              <a:lnSpc>
                <a:spcPts val="3913"/>
              </a:lnSpc>
              <a:spcBef>
                <a:spcPct val="0"/>
              </a:spcBef>
            </a:pPr>
            <a:r>
              <a:rPr lang="en-US" sz="3261" dirty="0">
                <a:solidFill>
                  <a:srgbClr val="000000"/>
                </a:solidFill>
                <a:latin typeface="Agrandir Narrow Bold"/>
              </a:rPr>
              <a:t>int(): it receives input and converts it to int datatype.</a:t>
            </a:r>
          </a:p>
          <a:p>
            <a:pPr marL="0" lvl="0" indent="0" algn="ctr">
              <a:lnSpc>
                <a:spcPts val="3913"/>
              </a:lnSpc>
              <a:spcBef>
                <a:spcPct val="0"/>
              </a:spcBef>
            </a:pPr>
            <a:r>
              <a:rPr lang="en-US" sz="3261" u="none" dirty="0">
                <a:solidFill>
                  <a:srgbClr val="000000"/>
                </a:solidFill>
                <a:latin typeface="Agrandir Narrow Bold"/>
              </a:rPr>
              <a:t>Functions will be covered later inshallah!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162008" y="3445327"/>
            <a:ext cx="5285871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040"/>
              </a:lnSpc>
              <a:spcBef>
                <a:spcPct val="0"/>
              </a:spcBef>
            </a:pPr>
            <a:r>
              <a:rPr lang="en-US" sz="4200" u="none" dirty="0">
                <a:solidFill>
                  <a:srgbClr val="000000"/>
                </a:solidFill>
                <a:latin typeface="Agrandir Narrow"/>
              </a:rPr>
              <a:t>Implicit Conversion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44600" y="3235326"/>
            <a:ext cx="1032027" cy="764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151"/>
              </a:lnSpc>
              <a:spcBef>
                <a:spcPct val="0"/>
              </a:spcBef>
            </a:pPr>
            <a:r>
              <a:rPr lang="en-US" sz="4393">
                <a:solidFill>
                  <a:srgbClr val="F4F6FC"/>
                </a:solidFill>
                <a:latin typeface="Open Sans Light Bold"/>
              </a:rPr>
              <a:t>01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644600" y="5228339"/>
            <a:ext cx="932422" cy="764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151"/>
              </a:lnSpc>
              <a:spcBef>
                <a:spcPct val="0"/>
              </a:spcBef>
            </a:pPr>
            <a:r>
              <a:rPr lang="en-US" sz="4393">
                <a:solidFill>
                  <a:srgbClr val="F4F6FC"/>
                </a:solidFill>
                <a:latin typeface="Open Sans Light Bold"/>
              </a:rPr>
              <a:t>02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9339263" y="3273320"/>
            <a:ext cx="973144" cy="764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151"/>
              </a:lnSpc>
              <a:spcBef>
                <a:spcPct val="0"/>
              </a:spcBef>
            </a:pPr>
            <a:r>
              <a:rPr lang="en-US" sz="4393" dirty="0">
                <a:solidFill>
                  <a:srgbClr val="F4F6FC"/>
                </a:solidFill>
                <a:latin typeface="Open Sans Light Bold"/>
              </a:rPr>
              <a:t>02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9339263" y="5266334"/>
            <a:ext cx="873539" cy="764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151"/>
              </a:lnSpc>
              <a:spcBef>
                <a:spcPct val="0"/>
              </a:spcBef>
            </a:pPr>
            <a:r>
              <a:rPr lang="en-US" sz="4393" dirty="0">
                <a:solidFill>
                  <a:srgbClr val="F4F6FC"/>
                </a:solidFill>
                <a:latin typeface="Open Sans Light Bold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0969238" y="3480978"/>
            <a:ext cx="5794979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040"/>
              </a:lnSpc>
              <a:spcBef>
                <a:spcPct val="0"/>
              </a:spcBef>
            </a:pPr>
            <a:r>
              <a:rPr lang="en-US" sz="4200" u="none" dirty="0">
                <a:solidFill>
                  <a:srgbClr val="000000"/>
                </a:solidFill>
                <a:latin typeface="Agrandir Narrow"/>
              </a:rPr>
              <a:t>Explicit Conversion</a:t>
            </a:r>
          </a:p>
        </p:txBody>
      </p:sp>
      <p:pic>
        <p:nvPicPr>
          <p:cNvPr id="39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-812946" y="761745"/>
            <a:ext cx="3432328" cy="1029698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9581849-36CF-43A8-015E-79CED4B0B104}"/>
              </a:ext>
            </a:extLst>
          </p:cNvPr>
          <p:cNvSpPr/>
          <p:nvPr/>
        </p:nvSpPr>
        <p:spPr>
          <a:xfrm>
            <a:off x="5804258" y="1034029"/>
            <a:ext cx="6679484" cy="1093435"/>
          </a:xfrm>
          <a:prstGeom prst="roundRect">
            <a:avLst>
              <a:gd name="adj" fmla="val 35101"/>
            </a:avLst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6717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151" b="0" i="0" u="none" strike="noStrike" kern="1200" cap="none" spc="0" normalizeH="0" baseline="0" noProof="0" dirty="0">
                <a:ln>
                  <a:noFill/>
                </a:ln>
                <a:solidFill>
                  <a:srgbClr val="F4F6FC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Type Conversions</a:t>
            </a:r>
            <a:endParaRPr kumimoji="0" lang="en-US" sz="5598" b="0" i="0" u="none" strike="noStrike" kern="1200" cap="none" spc="0" normalizeH="0" baseline="0" noProof="0" dirty="0">
              <a:ln>
                <a:noFill/>
              </a:ln>
              <a:solidFill>
                <a:srgbClr val="F4F6FC"/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</p:txBody>
      </p:sp>
      <p:sp>
        <p:nvSpPr>
          <p:cNvPr id="30" name="TextBox 30">
            <a:extLst>
              <a:ext uri="{FF2B5EF4-FFF2-40B4-BE49-F238E27FC236}">
                <a16:creationId xmlns:a16="http://schemas.microsoft.com/office/drawing/2014/main" id="{0421661E-2C87-679E-EFEC-AD9DF1DD147A}"/>
              </a:ext>
            </a:extLst>
          </p:cNvPr>
          <p:cNvSpPr txBox="1"/>
          <p:nvPr/>
        </p:nvSpPr>
        <p:spPr>
          <a:xfrm>
            <a:off x="2976613" y="2342598"/>
            <a:ext cx="12334773" cy="624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just">
              <a:lnSpc>
                <a:spcPts val="5159"/>
              </a:lnSpc>
              <a:spcBef>
                <a:spcPct val="0"/>
              </a:spcBef>
            </a:pPr>
            <a:r>
              <a:rPr lang="en-US" sz="3600" dirty="0">
                <a:solidFill>
                  <a:srgbClr val="050A30"/>
                </a:solidFill>
                <a:latin typeface="Agrandir Narrow"/>
              </a:rPr>
              <a:t>The process of converting data of a particular type to another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B7360F-B3A5-9D68-C468-98B0EA1B907F}"/>
              </a:ext>
            </a:extLst>
          </p:cNvPr>
          <p:cNvSpPr txBox="1"/>
          <p:nvPr/>
        </p:nvSpPr>
        <p:spPr>
          <a:xfrm>
            <a:off x="2015069" y="4547596"/>
            <a:ext cx="6209288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/>
              <a:t>integer_number</a:t>
            </a:r>
            <a:r>
              <a:rPr lang="en-US" sz="2400" dirty="0"/>
              <a:t> = 123</a:t>
            </a:r>
          </a:p>
          <a:p>
            <a:r>
              <a:rPr lang="en-US" sz="2400" dirty="0" err="1"/>
              <a:t>float_number</a:t>
            </a:r>
            <a:r>
              <a:rPr lang="en-US" sz="2400" dirty="0"/>
              <a:t> = 1.23</a:t>
            </a:r>
          </a:p>
          <a:p>
            <a:endParaRPr lang="en-US" sz="2400" dirty="0"/>
          </a:p>
          <a:p>
            <a:r>
              <a:rPr lang="en-US" sz="2400" dirty="0" err="1"/>
              <a:t>new_number</a:t>
            </a:r>
            <a:r>
              <a:rPr lang="en-US" sz="2400" dirty="0"/>
              <a:t> = </a:t>
            </a:r>
            <a:r>
              <a:rPr lang="en-US" sz="2400" dirty="0" err="1"/>
              <a:t>integer_number</a:t>
            </a:r>
            <a:r>
              <a:rPr lang="en-US" sz="2400" dirty="0"/>
              <a:t> + </a:t>
            </a:r>
            <a:r>
              <a:rPr lang="en-US" sz="2400" dirty="0" err="1"/>
              <a:t>float_number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print("Value:",</a:t>
            </a:r>
            <a:r>
              <a:rPr lang="en-US" sz="2400" dirty="0" err="1"/>
              <a:t>new_number</a:t>
            </a:r>
            <a:r>
              <a:rPr lang="en-US" sz="2400" dirty="0"/>
              <a:t>)</a:t>
            </a:r>
          </a:p>
          <a:p>
            <a:r>
              <a:rPr lang="en-US" sz="2400" dirty="0"/>
              <a:t>print("Data </a:t>
            </a:r>
            <a:r>
              <a:rPr lang="en-US" sz="2400" dirty="0" err="1"/>
              <a:t>Type:",type</a:t>
            </a:r>
            <a:r>
              <a:rPr lang="en-US" sz="2400" dirty="0"/>
              <a:t>(</a:t>
            </a:r>
            <a:r>
              <a:rPr lang="en-US" sz="2400" dirty="0" err="1"/>
              <a:t>new_number</a:t>
            </a:r>
            <a:r>
              <a:rPr lang="en-US" sz="2400" dirty="0"/>
              <a:t>))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F20CFF-BD94-C85B-53BB-CCE7187484C6}"/>
              </a:ext>
            </a:extLst>
          </p:cNvPr>
          <p:cNvSpPr txBox="1"/>
          <p:nvPr/>
        </p:nvSpPr>
        <p:spPr>
          <a:xfrm>
            <a:off x="9144001" y="4547596"/>
            <a:ext cx="6118794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/>
              <a:t>num_string</a:t>
            </a:r>
            <a:r>
              <a:rPr lang="en-US" sz="2400" dirty="0"/>
              <a:t> = '12'</a:t>
            </a:r>
          </a:p>
          <a:p>
            <a:endParaRPr lang="en-US" sz="2400" dirty="0"/>
          </a:p>
          <a:p>
            <a:r>
              <a:rPr lang="en-US" sz="2400" dirty="0"/>
              <a:t># explicit type conversion</a:t>
            </a:r>
          </a:p>
          <a:p>
            <a:r>
              <a:rPr lang="en-US" sz="2400" dirty="0" err="1"/>
              <a:t>num_string</a:t>
            </a:r>
            <a:r>
              <a:rPr lang="en-US" sz="2400" dirty="0"/>
              <a:t> = int(</a:t>
            </a:r>
            <a:r>
              <a:rPr lang="en-US" sz="2400" dirty="0" err="1"/>
              <a:t>num_string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print("Data type of </a:t>
            </a:r>
            <a:r>
              <a:rPr lang="en-US" sz="2400" dirty="0" err="1"/>
              <a:t>num_string</a:t>
            </a:r>
            <a:r>
              <a:rPr lang="en-US" sz="2400" dirty="0"/>
              <a:t> after Type </a:t>
            </a:r>
            <a:r>
              <a:rPr lang="en-US" sz="2400" dirty="0" err="1"/>
              <a:t>Casting:",type</a:t>
            </a:r>
            <a:r>
              <a:rPr lang="en-US" sz="2400" dirty="0"/>
              <a:t>(</a:t>
            </a:r>
            <a:r>
              <a:rPr lang="en-US" sz="2400" dirty="0" err="1"/>
              <a:t>num_string</a:t>
            </a:r>
            <a:r>
              <a:rPr lang="en-US" sz="2400" dirty="0"/>
              <a:t>))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4661971" y="1706024"/>
            <a:ext cx="1346898" cy="0"/>
          </a:xfrm>
          <a:prstGeom prst="line">
            <a:avLst/>
          </a:prstGeom>
          <a:ln w="47625" cap="flat">
            <a:solidFill>
              <a:srgbClr val="050A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2120093" y="1696924"/>
            <a:ext cx="1369195" cy="0"/>
          </a:xfrm>
          <a:prstGeom prst="line">
            <a:avLst/>
          </a:prstGeom>
          <a:ln w="47625" cap="flat">
            <a:solidFill>
              <a:srgbClr val="050A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5400000">
            <a:off x="4010398" y="2309972"/>
            <a:ext cx="1255520" cy="0"/>
          </a:xfrm>
          <a:prstGeom prst="line">
            <a:avLst/>
          </a:prstGeom>
          <a:ln w="47625" cap="flat">
            <a:solidFill>
              <a:srgbClr val="050A3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6" name="AutoShape 6"/>
          <p:cNvSpPr/>
          <p:nvPr/>
        </p:nvSpPr>
        <p:spPr>
          <a:xfrm rot="5400000">
            <a:off x="12904391" y="2281821"/>
            <a:ext cx="1217420" cy="0"/>
          </a:xfrm>
          <a:prstGeom prst="line">
            <a:avLst/>
          </a:prstGeom>
          <a:ln w="47625" cap="flat">
            <a:solidFill>
              <a:srgbClr val="050A30"/>
            </a:solidFill>
            <a:prstDash val="solid"/>
            <a:headEnd type="none" w="sm" len="sm"/>
            <a:tailEnd type="triangle" w="lg" len="med"/>
          </a:ln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64517" y="1781918"/>
            <a:ext cx="1561364" cy="85449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965346" y="609345"/>
            <a:ext cx="3432328" cy="102969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136075" y="9257302"/>
            <a:ext cx="3432328" cy="1029698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577593" y="3822069"/>
            <a:ext cx="6602413" cy="9366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700"/>
              </a:lnSpc>
              <a:spcBef>
                <a:spcPct val="0"/>
              </a:spcBef>
            </a:pPr>
            <a:r>
              <a:rPr lang="en-US" sz="3083" dirty="0">
                <a:solidFill>
                  <a:srgbClr val="050A30"/>
                </a:solidFill>
                <a:latin typeface="Agrandir Narrow"/>
              </a:rPr>
              <a:t>print() : function used to print in python.</a:t>
            </a:r>
          </a:p>
          <a:p>
            <a:pPr marL="0" lvl="0" indent="0" algn="ctr">
              <a:lnSpc>
                <a:spcPts val="3700"/>
              </a:lnSpc>
              <a:spcBef>
                <a:spcPct val="0"/>
              </a:spcBef>
            </a:pPr>
            <a:r>
              <a:rPr lang="en-US" sz="3083" dirty="0">
                <a:solidFill>
                  <a:srgbClr val="050A30"/>
                </a:solidFill>
                <a:latin typeface="Agrandir Narrow"/>
              </a:rPr>
              <a:t>However, it receives 5 parameters: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48627" y="3058564"/>
            <a:ext cx="5308622" cy="636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74"/>
              </a:lnSpc>
              <a:spcBef>
                <a:spcPct val="0"/>
              </a:spcBef>
            </a:pPr>
            <a:r>
              <a:rPr lang="en-US" sz="4228" dirty="0">
                <a:solidFill>
                  <a:srgbClr val="7A54A1"/>
                </a:solidFill>
                <a:latin typeface="Agrandir Narrow Bold"/>
              </a:rPr>
              <a:t>Python Output</a:t>
            </a:r>
            <a:endParaRPr lang="en-US" sz="4228" u="none" dirty="0">
              <a:solidFill>
                <a:srgbClr val="7A54A1"/>
              </a:solidFill>
              <a:latin typeface="Agrandir Narrow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691691" y="3838946"/>
            <a:ext cx="5642820" cy="1411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0"/>
              </a:lnSpc>
            </a:pPr>
            <a:r>
              <a:rPr lang="en-US" sz="3083" dirty="0">
                <a:solidFill>
                  <a:srgbClr val="050A30"/>
                </a:solidFill>
                <a:latin typeface="Agrandir Narrow"/>
              </a:rPr>
              <a:t>input(): function used to take input from the user. It takes a string to prompt the user for input.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470501" y="3058564"/>
            <a:ext cx="6355637" cy="636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74"/>
              </a:lnSpc>
              <a:spcBef>
                <a:spcPct val="0"/>
              </a:spcBef>
            </a:pPr>
            <a:r>
              <a:rPr lang="en-US" sz="4228" dirty="0">
                <a:solidFill>
                  <a:srgbClr val="7A54A1"/>
                </a:solidFill>
                <a:latin typeface="Agrandir Narrow Bold"/>
              </a:rPr>
              <a:t>Python Input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F2E70DE-9128-A4C9-6B7F-BAD66F12AD7F}"/>
              </a:ext>
            </a:extLst>
          </p:cNvPr>
          <p:cNvSpPr/>
          <p:nvPr/>
        </p:nvSpPr>
        <p:spPr>
          <a:xfrm>
            <a:off x="6167909" y="1103171"/>
            <a:ext cx="5826808" cy="1152525"/>
          </a:xfrm>
          <a:prstGeom prst="roundRect">
            <a:avLst>
              <a:gd name="adj" fmla="val 35101"/>
            </a:avLst>
          </a:prstGeom>
          <a:solidFill>
            <a:srgbClr val="FFA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624"/>
              </a:lnSpc>
              <a:spcBef>
                <a:spcPct val="0"/>
              </a:spcBef>
            </a:pPr>
            <a:r>
              <a:rPr lang="en-US" sz="6000" dirty="0">
                <a:solidFill>
                  <a:srgbClr val="FFFFFF"/>
                </a:solidFill>
                <a:latin typeface="Berlin Sans FB Demi" panose="020E0802020502020306" pitchFamily="34" charset="0"/>
              </a:rPr>
              <a:t>Python I/O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9B2680C1-45D0-B426-6193-E66DFAF99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19" y="4944863"/>
            <a:ext cx="6274759" cy="5539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A54A1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A54A1"/>
                </a:solidFill>
                <a:effectLst/>
                <a:latin typeface="Droid Sans Mono"/>
              </a:rPr>
              <a:t>object= separator= end= file= flush=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Droid Sans Mono"/>
              </a:rPr>
              <a:t>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C24C57-0471-B471-CA72-598647C1C87F}"/>
              </a:ext>
            </a:extLst>
          </p:cNvPr>
          <p:cNvSpPr txBox="1"/>
          <p:nvPr/>
        </p:nvSpPr>
        <p:spPr>
          <a:xfrm>
            <a:off x="1741419" y="6225183"/>
            <a:ext cx="627475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print('New Year', 2023, 'See you soon!', </a:t>
            </a:r>
            <a:r>
              <a:rPr lang="en-US" sz="2400" dirty="0" err="1"/>
              <a:t>sep</a:t>
            </a:r>
            <a:r>
              <a:rPr lang="en-US" sz="2400" dirty="0"/>
              <a:t>= '. ')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1D37B0-E71C-7A0D-0CC8-48333CA3A008}"/>
              </a:ext>
            </a:extLst>
          </p:cNvPr>
          <p:cNvSpPr txBox="1"/>
          <p:nvPr/>
        </p:nvSpPr>
        <p:spPr>
          <a:xfrm>
            <a:off x="1704997" y="5715599"/>
            <a:ext cx="102625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grandir Narrow Bold"/>
              </a:rPr>
              <a:t>Example: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A1E149-1EC9-ED0E-B62F-5668C6C0B1B7}"/>
              </a:ext>
            </a:extLst>
          </p:cNvPr>
          <p:cNvSpPr txBox="1"/>
          <p:nvPr/>
        </p:nvSpPr>
        <p:spPr>
          <a:xfrm>
            <a:off x="11160662" y="5391908"/>
            <a:ext cx="526811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num = </a:t>
            </a:r>
            <a:r>
              <a:rPr lang="en-US" sz="2400" dirty="0">
                <a:solidFill>
                  <a:srgbClr val="7A54A1"/>
                </a:solidFill>
              </a:rPr>
              <a:t>input</a:t>
            </a:r>
            <a:r>
              <a:rPr lang="en-US" sz="2400" dirty="0"/>
              <a:t>('Enter a number: ')</a:t>
            </a:r>
          </a:p>
          <a:p>
            <a:endParaRPr lang="en-US" sz="2400" dirty="0"/>
          </a:p>
          <a:p>
            <a:r>
              <a:rPr lang="en-US" sz="2400" dirty="0"/>
              <a:t>print('You Entered:', num)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15895" y="1877774"/>
            <a:ext cx="1561364" cy="85449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965346" y="609345"/>
            <a:ext cx="3432328" cy="102969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136075" y="9257302"/>
            <a:ext cx="3432328" cy="1029698"/>
          </a:xfrm>
          <a:prstGeom prst="rect">
            <a:avLst/>
          </a:prstGeom>
        </p:spPr>
      </p:pic>
      <p:sp>
        <p:nvSpPr>
          <p:cNvPr id="4" name="TextBox 59">
            <a:extLst>
              <a:ext uri="{FF2B5EF4-FFF2-40B4-BE49-F238E27FC236}">
                <a16:creationId xmlns:a16="http://schemas.microsoft.com/office/drawing/2014/main" id="{B85CC25D-2E68-0BF3-5CFC-6F14D8916D88}"/>
              </a:ext>
            </a:extLst>
          </p:cNvPr>
          <p:cNvSpPr txBox="1"/>
          <p:nvPr/>
        </p:nvSpPr>
        <p:spPr>
          <a:xfrm>
            <a:off x="5155156" y="2881282"/>
            <a:ext cx="8743976" cy="343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ct val="200000"/>
              </a:lnSpc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Agrandir Narrow Bold"/>
              </a:rPr>
              <a:t>Bring your coffee and come back to AI  world!</a:t>
            </a:r>
          </a:p>
        </p:txBody>
      </p:sp>
      <p:pic>
        <p:nvPicPr>
          <p:cNvPr id="11" name="Graphic 10" descr="Alarm clock with solid fill">
            <a:extLst>
              <a:ext uri="{FF2B5EF4-FFF2-40B4-BE49-F238E27FC236}">
                <a16:creationId xmlns:a16="http://schemas.microsoft.com/office/drawing/2014/main" id="{A6C2DE7C-E7E4-E012-BACB-0BF1214214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400" y="6134100"/>
            <a:ext cx="4267200" cy="42672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EF9BB08-CE6A-7556-2790-7F6A429641F3}"/>
              </a:ext>
            </a:extLst>
          </p:cNvPr>
          <p:cNvSpPr/>
          <p:nvPr/>
        </p:nvSpPr>
        <p:spPr>
          <a:xfrm>
            <a:off x="6019800" y="1607268"/>
            <a:ext cx="6709889" cy="1124998"/>
          </a:xfrm>
          <a:prstGeom prst="roundRect">
            <a:avLst>
              <a:gd name="adj" fmla="val 35101"/>
            </a:avLst>
          </a:prstGeom>
          <a:solidFill>
            <a:srgbClr val="FFA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624"/>
              </a:lnSpc>
              <a:spcBef>
                <a:spcPct val="0"/>
              </a:spcBef>
            </a:pPr>
            <a:r>
              <a:rPr lang="en-US" sz="6000" dirty="0">
                <a:solidFill>
                  <a:srgbClr val="FFFFFF"/>
                </a:solidFill>
                <a:latin typeface="Berlin Sans FB Demi" panose="020E0802020502020306" pitchFamily="34" charset="0"/>
              </a:rPr>
              <a:t>Take a break!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F39DE09-047A-B466-7EFD-E4F36CF10EF3}"/>
              </a:ext>
            </a:extLst>
          </p:cNvPr>
          <p:cNvSpPr/>
          <p:nvPr/>
        </p:nvSpPr>
        <p:spPr>
          <a:xfrm>
            <a:off x="228600" y="8953500"/>
            <a:ext cx="7315200" cy="1093435"/>
          </a:xfrm>
          <a:prstGeom prst="roundRect">
            <a:avLst>
              <a:gd name="adj" fmla="val 35101"/>
            </a:avLst>
          </a:prstGeom>
          <a:solidFill>
            <a:srgbClr val="D66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711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dirty="0">
                <a:solidFill>
                  <a:srgbClr val="F6F6F6"/>
                </a:solidFill>
                <a:latin typeface="Berlin Sans FB Demi" panose="020E0802020502020306" pitchFamily="34" charset="0"/>
              </a:rPr>
              <a:t>#AI_YES_PLEASE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712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>
            <a:extLst>
              <a:ext uri="{FF2B5EF4-FFF2-40B4-BE49-F238E27FC236}">
                <a16:creationId xmlns:a16="http://schemas.microsoft.com/office/drawing/2014/main" id="{443D31B3-80D9-07D4-1E19-3E0BB38C1C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9" t="2532" r="9055" b="2882"/>
          <a:stretch/>
        </p:blipFill>
        <p:spPr>
          <a:xfrm>
            <a:off x="6146141" y="0"/>
            <a:ext cx="12141859" cy="10287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85663" y="3413578"/>
            <a:ext cx="5321860" cy="6396222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26453" y="9095368"/>
            <a:ext cx="1048729" cy="1064552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838186" y="127080"/>
            <a:ext cx="3432328" cy="1029698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6682467" y="555531"/>
            <a:ext cx="962736" cy="1010505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9595115" y="2453946"/>
            <a:ext cx="850914" cy="850914"/>
          </a:xfrm>
          <a:prstGeom prst="rect">
            <a:avLst/>
          </a:prstGeom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6657430" y="9258300"/>
            <a:ext cx="577048" cy="577048"/>
          </a:xfrm>
          <a:prstGeom prst="rect">
            <a:avLst/>
          </a:prstGeom>
        </p:spPr>
      </p:pic>
      <p:sp>
        <p:nvSpPr>
          <p:cNvPr id="58" name="TextBox 58"/>
          <p:cNvSpPr txBox="1"/>
          <p:nvPr/>
        </p:nvSpPr>
        <p:spPr>
          <a:xfrm>
            <a:off x="1869611" y="2308692"/>
            <a:ext cx="7018059" cy="859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3373"/>
              </a:lnSpc>
              <a:spcBef>
                <a:spcPct val="0"/>
              </a:spcBef>
            </a:pPr>
            <a:r>
              <a:rPr lang="en-US" sz="2811" dirty="0">
                <a:solidFill>
                  <a:srgbClr val="000000"/>
                </a:solidFill>
                <a:latin typeface="Agrandir Narrow"/>
              </a:rPr>
              <a:t>Decisions are required to be taken based on a condition in order to execute a piece of code.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393132" y="4309855"/>
            <a:ext cx="3924351" cy="457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01"/>
              </a:lnSpc>
              <a:spcBef>
                <a:spcPct val="0"/>
              </a:spcBef>
            </a:pPr>
            <a:r>
              <a:rPr lang="en-US" sz="2400" u="none" dirty="0">
                <a:solidFill>
                  <a:srgbClr val="000000"/>
                </a:solidFill>
                <a:latin typeface="Agrandir Narrow Bold"/>
              </a:rPr>
              <a:t>If statement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01B6687-0535-2B66-3709-C1C751DD88A5}"/>
              </a:ext>
            </a:extLst>
          </p:cNvPr>
          <p:cNvSpPr/>
          <p:nvPr/>
        </p:nvSpPr>
        <p:spPr>
          <a:xfrm>
            <a:off x="4638020" y="148804"/>
            <a:ext cx="9495376" cy="1007974"/>
          </a:xfrm>
          <a:prstGeom prst="roundRect">
            <a:avLst>
              <a:gd name="adj" fmla="val 35101"/>
            </a:avLst>
          </a:prstGeom>
          <a:solidFill>
            <a:srgbClr val="7A5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6717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598" dirty="0">
                <a:solidFill>
                  <a:srgbClr val="F4F6FC"/>
                </a:solidFill>
                <a:latin typeface="Berlin Sans FB Demi" panose="020E0802020502020306" pitchFamily="34" charset="0"/>
              </a:rPr>
              <a:t>Python Flow Control</a:t>
            </a:r>
            <a:endParaRPr kumimoji="0" lang="en-US" sz="5598" b="0" i="0" u="none" strike="noStrike" kern="1200" cap="none" spc="0" normalizeH="0" baseline="0" noProof="0" dirty="0">
              <a:ln>
                <a:noFill/>
              </a:ln>
              <a:solidFill>
                <a:srgbClr val="F4F6FC"/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</p:txBody>
      </p:sp>
      <p:sp>
        <p:nvSpPr>
          <p:cNvPr id="7" name="TextBox 64">
            <a:extLst>
              <a:ext uri="{FF2B5EF4-FFF2-40B4-BE49-F238E27FC236}">
                <a16:creationId xmlns:a16="http://schemas.microsoft.com/office/drawing/2014/main" id="{74AB7F8D-5DC8-CA14-249B-3117A233F9B3}"/>
              </a:ext>
            </a:extLst>
          </p:cNvPr>
          <p:cNvSpPr txBox="1"/>
          <p:nvPr/>
        </p:nvSpPr>
        <p:spPr>
          <a:xfrm>
            <a:off x="350136" y="4640105"/>
            <a:ext cx="4258214" cy="41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18"/>
              </a:lnSpc>
              <a:spcBef>
                <a:spcPct val="0"/>
              </a:spcBef>
            </a:pPr>
            <a:r>
              <a:rPr lang="en-US" sz="2400" dirty="0">
                <a:solidFill>
                  <a:srgbClr val="213969"/>
                </a:solidFill>
                <a:latin typeface="Agrandir Narrow"/>
              </a:rPr>
              <a:t>Syntax: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230A00-6B7C-AF89-BDDE-99DB6AD0F941}"/>
              </a:ext>
            </a:extLst>
          </p:cNvPr>
          <p:cNvSpPr txBox="1"/>
          <p:nvPr/>
        </p:nvSpPr>
        <p:spPr>
          <a:xfrm>
            <a:off x="366567" y="5103323"/>
            <a:ext cx="4044686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if condition :</a:t>
            </a:r>
          </a:p>
          <a:p>
            <a:r>
              <a:rPr lang="en-US" sz="2000" dirty="0">
                <a:solidFill>
                  <a:sysClr val="windowText" lastClr="000000"/>
                </a:solidFill>
              </a:rPr>
              <a:t>	statement(s) to execute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743F09-64B1-3A8F-D23C-E77590041B85}"/>
              </a:ext>
            </a:extLst>
          </p:cNvPr>
          <p:cNvSpPr txBox="1"/>
          <p:nvPr/>
        </p:nvSpPr>
        <p:spPr>
          <a:xfrm>
            <a:off x="393132" y="6733965"/>
            <a:ext cx="4046915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num = 3</a:t>
            </a:r>
          </a:p>
          <a:p>
            <a:r>
              <a:rPr lang="en-US" sz="2000" dirty="0">
                <a:solidFill>
                  <a:sysClr val="windowText" lastClr="000000"/>
                </a:solidFill>
              </a:rPr>
              <a:t>if num &gt; 0:</a:t>
            </a:r>
          </a:p>
          <a:p>
            <a:r>
              <a:rPr lang="en-US" sz="2000" dirty="0">
                <a:solidFill>
                  <a:sysClr val="windowText" lastClr="000000"/>
                </a:solidFill>
              </a:rPr>
              <a:t>    print(num, "is a positive number.")</a:t>
            </a:r>
          </a:p>
        </p:txBody>
      </p:sp>
      <p:sp>
        <p:nvSpPr>
          <p:cNvPr id="11" name="TextBox 64">
            <a:extLst>
              <a:ext uri="{FF2B5EF4-FFF2-40B4-BE49-F238E27FC236}">
                <a16:creationId xmlns:a16="http://schemas.microsoft.com/office/drawing/2014/main" id="{2594F3FA-8A1C-4438-A7C8-2E821464BFFC}"/>
              </a:ext>
            </a:extLst>
          </p:cNvPr>
          <p:cNvSpPr txBox="1"/>
          <p:nvPr/>
        </p:nvSpPr>
        <p:spPr>
          <a:xfrm>
            <a:off x="366567" y="6226405"/>
            <a:ext cx="4258214" cy="41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18"/>
              </a:lnSpc>
              <a:spcBef>
                <a:spcPct val="0"/>
              </a:spcBef>
            </a:pPr>
            <a:r>
              <a:rPr lang="en-US" sz="2400" dirty="0">
                <a:solidFill>
                  <a:srgbClr val="213969"/>
                </a:solidFill>
                <a:latin typeface="Agrandir Narrow"/>
              </a:rPr>
              <a:t>Example:</a:t>
            </a:r>
          </a:p>
        </p:txBody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6074B148-5119-3A98-E95B-6E398CF36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4201738" y="3413580"/>
            <a:ext cx="5321860" cy="6421768"/>
          </a:xfrm>
          <a:prstGeom prst="rect">
            <a:avLst/>
          </a:prstGeom>
        </p:spPr>
      </p:pic>
      <p:sp>
        <p:nvSpPr>
          <p:cNvPr id="13" name="TextBox 59">
            <a:extLst>
              <a:ext uri="{FF2B5EF4-FFF2-40B4-BE49-F238E27FC236}">
                <a16:creationId xmlns:a16="http://schemas.microsoft.com/office/drawing/2014/main" id="{8BD2A2C6-705D-EB55-F0D5-BDB28069E224}"/>
              </a:ext>
            </a:extLst>
          </p:cNvPr>
          <p:cNvSpPr txBox="1"/>
          <p:nvPr/>
        </p:nvSpPr>
        <p:spPr>
          <a:xfrm>
            <a:off x="5036197" y="4238767"/>
            <a:ext cx="3924351" cy="471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01"/>
              </a:lnSpc>
              <a:spcBef>
                <a:spcPct val="0"/>
              </a:spcBef>
            </a:pPr>
            <a:r>
              <a:rPr lang="en-US" sz="2400" u="none" dirty="0">
                <a:solidFill>
                  <a:srgbClr val="000000"/>
                </a:solidFill>
                <a:latin typeface="Agrandir Narrow Bold"/>
              </a:rPr>
              <a:t>If-else statement</a:t>
            </a:r>
          </a:p>
        </p:txBody>
      </p:sp>
      <p:sp>
        <p:nvSpPr>
          <p:cNvPr id="15" name="TextBox 64">
            <a:extLst>
              <a:ext uri="{FF2B5EF4-FFF2-40B4-BE49-F238E27FC236}">
                <a16:creationId xmlns:a16="http://schemas.microsoft.com/office/drawing/2014/main" id="{9AF64F3D-6218-5DC4-A357-3527916488FF}"/>
              </a:ext>
            </a:extLst>
          </p:cNvPr>
          <p:cNvSpPr txBox="1"/>
          <p:nvPr/>
        </p:nvSpPr>
        <p:spPr>
          <a:xfrm>
            <a:off x="4854328" y="4503018"/>
            <a:ext cx="4258214" cy="41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18"/>
              </a:lnSpc>
              <a:spcBef>
                <a:spcPct val="0"/>
              </a:spcBef>
            </a:pPr>
            <a:r>
              <a:rPr lang="en-US" sz="2400" dirty="0">
                <a:solidFill>
                  <a:srgbClr val="213969"/>
                </a:solidFill>
                <a:latin typeface="Agrandir Narrow"/>
              </a:rPr>
              <a:t>Syntax: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C00312-983E-81D8-E5CC-FFCDB936C22D}"/>
              </a:ext>
            </a:extLst>
          </p:cNvPr>
          <p:cNvSpPr txBox="1"/>
          <p:nvPr/>
        </p:nvSpPr>
        <p:spPr>
          <a:xfrm>
            <a:off x="4840325" y="4974557"/>
            <a:ext cx="4044686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if condition :</a:t>
            </a:r>
          </a:p>
          <a:p>
            <a:r>
              <a:rPr lang="en-US" sz="2000" dirty="0">
                <a:solidFill>
                  <a:sysClr val="windowText" lastClr="000000"/>
                </a:solidFill>
              </a:rPr>
              <a:t>	body of if</a:t>
            </a:r>
          </a:p>
          <a:p>
            <a:r>
              <a:rPr lang="en-US" sz="2000" dirty="0">
                <a:solidFill>
                  <a:sysClr val="windowText" lastClr="000000"/>
                </a:solidFill>
              </a:rPr>
              <a:t>else : </a:t>
            </a:r>
          </a:p>
          <a:p>
            <a:r>
              <a:rPr lang="en-US" sz="2000" dirty="0">
                <a:solidFill>
                  <a:sysClr val="windowText" lastClr="000000"/>
                </a:solidFill>
              </a:rPr>
              <a:t>	body of else</a:t>
            </a:r>
          </a:p>
        </p:txBody>
      </p:sp>
      <p:pic>
        <p:nvPicPr>
          <p:cNvPr id="17" name="Picture 14">
            <a:extLst>
              <a:ext uri="{FF2B5EF4-FFF2-40B4-BE49-F238E27FC236}">
                <a16:creationId xmlns:a16="http://schemas.microsoft.com/office/drawing/2014/main" id="{483F2B86-315F-2CC3-1609-DE66F3C3E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728529" y="3413578"/>
            <a:ext cx="5321860" cy="6421769"/>
          </a:xfrm>
          <a:prstGeom prst="rect">
            <a:avLst/>
          </a:prstGeom>
        </p:spPr>
      </p:pic>
      <p:pic>
        <p:nvPicPr>
          <p:cNvPr id="18" name="Picture 14">
            <a:extLst>
              <a:ext uri="{FF2B5EF4-FFF2-40B4-BE49-F238E27FC236}">
                <a16:creationId xmlns:a16="http://schemas.microsoft.com/office/drawing/2014/main" id="{C9C8FAC4-C451-17B0-BE5D-489855B20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235625" y="3413579"/>
            <a:ext cx="5321860" cy="64217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F88638-DEF4-080E-9E52-69EBDAD19D07}"/>
              </a:ext>
            </a:extLst>
          </p:cNvPr>
          <p:cNvSpPr txBox="1"/>
          <p:nvPr/>
        </p:nvSpPr>
        <p:spPr>
          <a:xfrm>
            <a:off x="4873412" y="6893605"/>
            <a:ext cx="4046915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num = 3</a:t>
            </a:r>
          </a:p>
          <a:p>
            <a:r>
              <a:rPr lang="en-US" sz="2000" dirty="0">
                <a:solidFill>
                  <a:sysClr val="windowText" lastClr="000000"/>
                </a:solidFill>
              </a:rPr>
              <a:t>if num &gt; 0:</a:t>
            </a:r>
          </a:p>
          <a:p>
            <a:r>
              <a:rPr lang="en-US" sz="2000" dirty="0">
                <a:solidFill>
                  <a:sysClr val="windowText" lastClr="000000"/>
                </a:solidFill>
              </a:rPr>
              <a:t>    print(num, "is a positive number.")</a:t>
            </a:r>
          </a:p>
          <a:p>
            <a:r>
              <a:rPr lang="en-US" sz="2000" dirty="0">
                <a:solidFill>
                  <a:sysClr val="windowText" lastClr="000000"/>
                </a:solidFill>
              </a:rPr>
              <a:t>else :</a:t>
            </a:r>
          </a:p>
          <a:p>
            <a:r>
              <a:rPr lang="en-US" sz="2000" dirty="0">
                <a:solidFill>
                  <a:sysClr val="windowText" lastClr="000000"/>
                </a:solidFill>
              </a:rPr>
              <a:t>    print(num, "is a negative number.")</a:t>
            </a:r>
          </a:p>
        </p:txBody>
      </p:sp>
      <p:sp>
        <p:nvSpPr>
          <p:cNvPr id="21" name="TextBox 64">
            <a:extLst>
              <a:ext uri="{FF2B5EF4-FFF2-40B4-BE49-F238E27FC236}">
                <a16:creationId xmlns:a16="http://schemas.microsoft.com/office/drawing/2014/main" id="{B5BA67C1-14FE-3CAA-6BF8-C7CF866B42DC}"/>
              </a:ext>
            </a:extLst>
          </p:cNvPr>
          <p:cNvSpPr txBox="1"/>
          <p:nvPr/>
        </p:nvSpPr>
        <p:spPr>
          <a:xfrm>
            <a:off x="4840325" y="6448693"/>
            <a:ext cx="4258214" cy="41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18"/>
              </a:lnSpc>
              <a:spcBef>
                <a:spcPct val="0"/>
              </a:spcBef>
            </a:pPr>
            <a:r>
              <a:rPr lang="en-US" sz="2400" dirty="0">
                <a:solidFill>
                  <a:srgbClr val="213969"/>
                </a:solidFill>
                <a:latin typeface="Agrandir Narrow"/>
              </a:rPr>
              <a:t>Example:</a:t>
            </a:r>
          </a:p>
        </p:txBody>
      </p:sp>
      <p:sp>
        <p:nvSpPr>
          <p:cNvPr id="26" name="TextBox 59">
            <a:extLst>
              <a:ext uri="{FF2B5EF4-FFF2-40B4-BE49-F238E27FC236}">
                <a16:creationId xmlns:a16="http://schemas.microsoft.com/office/drawing/2014/main" id="{D9622499-7593-EEF2-8D11-672FE68C98EA}"/>
              </a:ext>
            </a:extLst>
          </p:cNvPr>
          <p:cNvSpPr txBox="1"/>
          <p:nvPr/>
        </p:nvSpPr>
        <p:spPr>
          <a:xfrm>
            <a:off x="9543293" y="4289851"/>
            <a:ext cx="3924351" cy="471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01"/>
              </a:lnSpc>
              <a:spcBef>
                <a:spcPct val="0"/>
              </a:spcBef>
            </a:pPr>
            <a:r>
              <a:rPr lang="en-US" sz="2400" u="none" dirty="0">
                <a:solidFill>
                  <a:srgbClr val="000000"/>
                </a:solidFill>
                <a:latin typeface="Agrandir Narrow Bold"/>
              </a:rPr>
              <a:t>If-</a:t>
            </a:r>
            <a:r>
              <a:rPr lang="en-US" sz="2400" u="none" dirty="0" err="1">
                <a:solidFill>
                  <a:srgbClr val="000000"/>
                </a:solidFill>
                <a:latin typeface="Agrandir Narrow Bold"/>
              </a:rPr>
              <a:t>elif</a:t>
            </a:r>
            <a:r>
              <a:rPr lang="en-US" sz="2400" u="none" dirty="0">
                <a:solidFill>
                  <a:srgbClr val="000000"/>
                </a:solidFill>
                <a:latin typeface="Agrandir Narrow Bold"/>
              </a:rPr>
              <a:t>-else statement</a:t>
            </a:r>
          </a:p>
        </p:txBody>
      </p:sp>
      <p:sp>
        <p:nvSpPr>
          <p:cNvPr id="27" name="TextBox 64">
            <a:extLst>
              <a:ext uri="{FF2B5EF4-FFF2-40B4-BE49-F238E27FC236}">
                <a16:creationId xmlns:a16="http://schemas.microsoft.com/office/drawing/2014/main" id="{D145CC16-C472-B906-7BD3-29777239A246}"/>
              </a:ext>
            </a:extLst>
          </p:cNvPr>
          <p:cNvSpPr txBox="1"/>
          <p:nvPr/>
        </p:nvSpPr>
        <p:spPr>
          <a:xfrm>
            <a:off x="9336425" y="4555209"/>
            <a:ext cx="4258214" cy="41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18"/>
              </a:lnSpc>
              <a:spcBef>
                <a:spcPct val="0"/>
              </a:spcBef>
            </a:pPr>
            <a:r>
              <a:rPr lang="en-US" sz="2400" dirty="0">
                <a:solidFill>
                  <a:srgbClr val="213969"/>
                </a:solidFill>
                <a:latin typeface="Agrandir Narrow"/>
              </a:rPr>
              <a:t>Syntax: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DCEB37-2CD1-95D3-8ECB-3E702FA1C72B}"/>
              </a:ext>
            </a:extLst>
          </p:cNvPr>
          <p:cNvSpPr txBox="1"/>
          <p:nvPr/>
        </p:nvSpPr>
        <p:spPr>
          <a:xfrm>
            <a:off x="9385708" y="4974555"/>
            <a:ext cx="404468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if condition :</a:t>
            </a:r>
          </a:p>
          <a:p>
            <a:r>
              <a:rPr lang="en-US" sz="2000" dirty="0">
                <a:solidFill>
                  <a:sysClr val="windowText" lastClr="000000"/>
                </a:solidFill>
              </a:rPr>
              <a:t>	body of if</a:t>
            </a:r>
          </a:p>
          <a:p>
            <a:r>
              <a:rPr lang="en-US" sz="2000" dirty="0" err="1">
                <a:solidFill>
                  <a:sysClr val="windowText" lastClr="000000"/>
                </a:solidFill>
              </a:rPr>
              <a:t>elif</a:t>
            </a:r>
            <a:r>
              <a:rPr lang="en-US" sz="2000" dirty="0">
                <a:solidFill>
                  <a:sysClr val="windowText" lastClr="000000"/>
                </a:solidFill>
              </a:rPr>
              <a:t> condition : </a:t>
            </a:r>
          </a:p>
          <a:p>
            <a:r>
              <a:rPr lang="en-US" sz="2000" dirty="0">
                <a:solidFill>
                  <a:sysClr val="windowText" lastClr="000000"/>
                </a:solidFill>
              </a:rPr>
              <a:t>	body of </a:t>
            </a:r>
            <a:r>
              <a:rPr lang="en-US" sz="2000" dirty="0" err="1">
                <a:solidFill>
                  <a:sysClr val="windowText" lastClr="000000"/>
                </a:solidFill>
              </a:rPr>
              <a:t>elif</a:t>
            </a:r>
            <a:endParaRPr lang="en-US" sz="2000" dirty="0">
              <a:solidFill>
                <a:sysClr val="windowText" lastClr="000000"/>
              </a:solidFill>
            </a:endParaRPr>
          </a:p>
          <a:p>
            <a:r>
              <a:rPr lang="en-US" sz="2000" dirty="0">
                <a:solidFill>
                  <a:sysClr val="windowText" lastClr="000000"/>
                </a:solidFill>
              </a:rPr>
              <a:t>else : </a:t>
            </a:r>
          </a:p>
          <a:p>
            <a:r>
              <a:rPr lang="en-US" sz="2000" dirty="0">
                <a:solidFill>
                  <a:sysClr val="windowText" lastClr="000000"/>
                </a:solidFill>
              </a:rPr>
              <a:t>	body of else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01C63722-A4CE-C0E1-9403-C4FCBED5E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759" y="7303984"/>
            <a:ext cx="3020440" cy="18466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ysClr val="windowText" lastClr="000000"/>
                </a:solidFill>
              </a:rPr>
              <a:t>if num &gt; 0: 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ysClr val="windowText" lastClr="000000"/>
                </a:solidFill>
              </a:rPr>
              <a:t>    print("Positive number")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>
                <a:solidFill>
                  <a:sysClr val="windowText" lastClr="000000"/>
                </a:solidFill>
              </a:rPr>
              <a:t>elif</a:t>
            </a:r>
            <a:r>
              <a:rPr lang="en-US" altLang="en-US" sz="2000" dirty="0">
                <a:solidFill>
                  <a:sysClr val="windowText" lastClr="000000"/>
                </a:solidFill>
              </a:rPr>
              <a:t> num == 0: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ysClr val="windowText" lastClr="000000"/>
                </a:solidFill>
              </a:rPr>
              <a:t>    print("Zero") 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ysClr val="windowText" lastClr="000000"/>
                </a:solidFill>
              </a:rPr>
              <a:t>else: 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ysClr val="windowText" lastClr="000000"/>
                </a:solidFill>
              </a:rPr>
              <a:t>    print("Negative number") </a:t>
            </a:r>
          </a:p>
        </p:txBody>
      </p:sp>
      <p:sp>
        <p:nvSpPr>
          <p:cNvPr id="30" name="TextBox 64">
            <a:extLst>
              <a:ext uri="{FF2B5EF4-FFF2-40B4-BE49-F238E27FC236}">
                <a16:creationId xmlns:a16="http://schemas.microsoft.com/office/drawing/2014/main" id="{B6FD5BF1-2E8D-5E3E-DC83-170DF51F7635}"/>
              </a:ext>
            </a:extLst>
          </p:cNvPr>
          <p:cNvSpPr txBox="1"/>
          <p:nvPr/>
        </p:nvSpPr>
        <p:spPr>
          <a:xfrm>
            <a:off x="9386759" y="6884637"/>
            <a:ext cx="4258214" cy="41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18"/>
              </a:lnSpc>
              <a:spcBef>
                <a:spcPct val="0"/>
              </a:spcBef>
            </a:pPr>
            <a:r>
              <a:rPr lang="en-US" sz="2400" dirty="0">
                <a:solidFill>
                  <a:srgbClr val="213969"/>
                </a:solidFill>
                <a:latin typeface="Agrandir Narrow"/>
              </a:rPr>
              <a:t>Example:</a:t>
            </a:r>
          </a:p>
        </p:txBody>
      </p:sp>
      <p:sp>
        <p:nvSpPr>
          <p:cNvPr id="31" name="TextBox 59">
            <a:extLst>
              <a:ext uri="{FF2B5EF4-FFF2-40B4-BE49-F238E27FC236}">
                <a16:creationId xmlns:a16="http://schemas.microsoft.com/office/drawing/2014/main" id="{1E41007E-09FC-8892-00DC-E8CECEAC6D0B}"/>
              </a:ext>
            </a:extLst>
          </p:cNvPr>
          <p:cNvSpPr txBox="1"/>
          <p:nvPr/>
        </p:nvSpPr>
        <p:spPr>
          <a:xfrm>
            <a:off x="14070084" y="4252785"/>
            <a:ext cx="3924351" cy="471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01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grandir Narrow Bold"/>
              </a:rPr>
              <a:t>Nested if statement</a:t>
            </a:r>
            <a:endParaRPr lang="en-US" sz="2400" u="none" dirty="0">
              <a:solidFill>
                <a:srgbClr val="000000"/>
              </a:solidFill>
              <a:latin typeface="Agrandir Narrow Bold"/>
            </a:endParaRPr>
          </a:p>
        </p:txBody>
      </p:sp>
      <p:sp>
        <p:nvSpPr>
          <p:cNvPr id="32" name="TextBox 64">
            <a:extLst>
              <a:ext uri="{FF2B5EF4-FFF2-40B4-BE49-F238E27FC236}">
                <a16:creationId xmlns:a16="http://schemas.microsoft.com/office/drawing/2014/main" id="{FDACC318-C36E-41E3-C40F-A862E50D874E}"/>
              </a:ext>
            </a:extLst>
          </p:cNvPr>
          <p:cNvSpPr txBox="1"/>
          <p:nvPr/>
        </p:nvSpPr>
        <p:spPr>
          <a:xfrm>
            <a:off x="13829821" y="4555209"/>
            <a:ext cx="4258214" cy="41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18"/>
              </a:lnSpc>
              <a:spcBef>
                <a:spcPct val="0"/>
              </a:spcBef>
            </a:pPr>
            <a:r>
              <a:rPr lang="en-US" sz="2400" dirty="0">
                <a:solidFill>
                  <a:srgbClr val="213969"/>
                </a:solidFill>
                <a:latin typeface="Agrandir Narrow"/>
              </a:rPr>
              <a:t>Syntax: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1EBD8A-5B85-0E1E-CEB2-85771948B4CD}"/>
              </a:ext>
            </a:extLst>
          </p:cNvPr>
          <p:cNvSpPr txBox="1"/>
          <p:nvPr/>
        </p:nvSpPr>
        <p:spPr>
          <a:xfrm>
            <a:off x="13876747" y="4984513"/>
            <a:ext cx="4044686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if condition :</a:t>
            </a:r>
          </a:p>
          <a:p>
            <a:r>
              <a:rPr lang="en-US" sz="2000" dirty="0">
                <a:solidFill>
                  <a:sysClr val="windowText" lastClr="000000"/>
                </a:solidFill>
              </a:rPr>
              <a:t>	if condition :</a:t>
            </a:r>
          </a:p>
          <a:p>
            <a:r>
              <a:rPr lang="en-US" sz="2000" dirty="0">
                <a:solidFill>
                  <a:sysClr val="windowText" lastClr="000000"/>
                </a:solidFill>
              </a:rPr>
              <a:t>		body of inner if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9783A9-B27A-D60C-E331-5BE8852D165A}"/>
              </a:ext>
            </a:extLst>
          </p:cNvPr>
          <p:cNvSpPr txBox="1"/>
          <p:nvPr/>
        </p:nvSpPr>
        <p:spPr>
          <a:xfrm>
            <a:off x="13846273" y="6570446"/>
            <a:ext cx="4327567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num = float(input("Enter a number: "))</a:t>
            </a:r>
          </a:p>
          <a:p>
            <a:r>
              <a:rPr lang="en-US" sz="2000" dirty="0"/>
              <a:t>if num &gt;= 0:</a:t>
            </a:r>
          </a:p>
          <a:p>
            <a:r>
              <a:rPr lang="en-US" sz="2000" dirty="0"/>
              <a:t>    if num == 0:</a:t>
            </a:r>
          </a:p>
          <a:p>
            <a:r>
              <a:rPr lang="en-US" sz="2000" dirty="0"/>
              <a:t>        print("Zero")</a:t>
            </a:r>
          </a:p>
          <a:p>
            <a:r>
              <a:rPr lang="en-US" sz="2000" dirty="0"/>
              <a:t>    else:</a:t>
            </a:r>
          </a:p>
          <a:p>
            <a:r>
              <a:rPr lang="en-US" sz="2000" dirty="0"/>
              <a:t>        print("Positive number")</a:t>
            </a:r>
          </a:p>
          <a:p>
            <a:r>
              <a:rPr lang="en-US" sz="2000" dirty="0"/>
              <a:t>else:</a:t>
            </a:r>
          </a:p>
          <a:p>
            <a:r>
              <a:rPr lang="en-US" sz="2000" dirty="0"/>
              <a:t>    print("Negative number")</a:t>
            </a:r>
          </a:p>
        </p:txBody>
      </p:sp>
      <p:sp>
        <p:nvSpPr>
          <p:cNvPr id="36" name="TextBox 64">
            <a:extLst>
              <a:ext uri="{FF2B5EF4-FFF2-40B4-BE49-F238E27FC236}">
                <a16:creationId xmlns:a16="http://schemas.microsoft.com/office/drawing/2014/main" id="{3E7893F5-F09B-2202-E2B4-CA0258CA46CE}"/>
              </a:ext>
            </a:extLst>
          </p:cNvPr>
          <p:cNvSpPr txBox="1"/>
          <p:nvPr/>
        </p:nvSpPr>
        <p:spPr>
          <a:xfrm>
            <a:off x="13829821" y="6108894"/>
            <a:ext cx="4258214" cy="41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18"/>
              </a:lnSpc>
              <a:spcBef>
                <a:spcPct val="0"/>
              </a:spcBef>
            </a:pPr>
            <a:r>
              <a:rPr lang="en-US" sz="2400" dirty="0">
                <a:solidFill>
                  <a:srgbClr val="213969"/>
                </a:solidFill>
                <a:latin typeface="Agrandir Narrow"/>
              </a:rPr>
              <a:t>Example: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D134962-09C3-5A9F-901F-6ABF399A40B5}"/>
              </a:ext>
            </a:extLst>
          </p:cNvPr>
          <p:cNvSpPr/>
          <p:nvPr/>
        </p:nvSpPr>
        <p:spPr>
          <a:xfrm>
            <a:off x="302742" y="1528440"/>
            <a:ext cx="3845683" cy="663596"/>
          </a:xfrm>
          <a:prstGeom prst="roundRect">
            <a:avLst>
              <a:gd name="adj" fmla="val 35101"/>
            </a:avLst>
          </a:prstGeom>
          <a:solidFill>
            <a:srgbClr val="FFA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711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If statements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14">
            <a:extLst>
              <a:ext uri="{FF2B5EF4-FFF2-40B4-BE49-F238E27FC236}">
                <a16:creationId xmlns:a16="http://schemas.microsoft.com/office/drawing/2014/main" id="{35529144-6248-0BD2-D4E5-42DDF32E47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9136"/>
          <a:stretch/>
        </p:blipFill>
        <p:spPr>
          <a:xfrm>
            <a:off x="9680326" y="3445129"/>
            <a:ext cx="4223755" cy="3089709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900377" y="9258300"/>
            <a:ext cx="3390665" cy="185561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921209" y="94496"/>
            <a:ext cx="3432328" cy="1029698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6F4181-77BE-1FF5-9162-9356E43F8ABD}"/>
              </a:ext>
            </a:extLst>
          </p:cNvPr>
          <p:cNvSpPr/>
          <p:nvPr/>
        </p:nvSpPr>
        <p:spPr>
          <a:xfrm>
            <a:off x="5435812" y="391232"/>
            <a:ext cx="7416376" cy="1007974"/>
          </a:xfrm>
          <a:prstGeom prst="roundRect">
            <a:avLst>
              <a:gd name="adj" fmla="val 35101"/>
            </a:avLst>
          </a:prstGeom>
          <a:solidFill>
            <a:srgbClr val="7A5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717"/>
              </a:lnSpc>
              <a:spcBef>
                <a:spcPct val="0"/>
              </a:spcBef>
              <a:defRPr/>
            </a:pPr>
            <a:r>
              <a:rPr lang="en-US" sz="5598" dirty="0">
                <a:solidFill>
                  <a:srgbClr val="F4F6FC"/>
                </a:solidFill>
                <a:latin typeface="Berlin Sans FB Demi" panose="020E0802020502020306" pitchFamily="34" charset="0"/>
              </a:rPr>
              <a:t>Python Flow Control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1D960C-C485-5DC2-2A73-C29EFC390EF2}"/>
              </a:ext>
            </a:extLst>
          </p:cNvPr>
          <p:cNvSpPr/>
          <p:nvPr/>
        </p:nvSpPr>
        <p:spPr>
          <a:xfrm>
            <a:off x="2231023" y="1528540"/>
            <a:ext cx="3845683" cy="663596"/>
          </a:xfrm>
          <a:prstGeom prst="roundRect">
            <a:avLst>
              <a:gd name="adj" fmla="val 35101"/>
            </a:avLst>
          </a:prstGeom>
          <a:solidFill>
            <a:srgbClr val="FFA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711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F6F6F6"/>
                </a:solidFill>
                <a:latin typeface="Berlin Sans FB Demi" panose="020E0802020502020306" pitchFamily="34" charset="0"/>
              </a:rPr>
              <a:t>For Loop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</p:txBody>
      </p:sp>
      <p:sp>
        <p:nvSpPr>
          <p:cNvPr id="14" name="TextBox 58">
            <a:extLst>
              <a:ext uri="{FF2B5EF4-FFF2-40B4-BE49-F238E27FC236}">
                <a16:creationId xmlns:a16="http://schemas.microsoft.com/office/drawing/2014/main" id="{4D231240-B906-532E-4C45-B0506B0B4876}"/>
              </a:ext>
            </a:extLst>
          </p:cNvPr>
          <p:cNvSpPr txBox="1"/>
          <p:nvPr/>
        </p:nvSpPr>
        <p:spPr>
          <a:xfrm>
            <a:off x="802812" y="2308692"/>
            <a:ext cx="7655389" cy="859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3373"/>
              </a:lnSpc>
              <a:spcBef>
                <a:spcPct val="0"/>
              </a:spcBef>
            </a:pPr>
            <a:r>
              <a:rPr lang="en-US" sz="2811" dirty="0">
                <a:solidFill>
                  <a:srgbClr val="000000"/>
                </a:solidFill>
                <a:latin typeface="Agrandir Narrow"/>
              </a:rPr>
              <a:t>For loop is used to iterate through a sequence of elements in a </a:t>
            </a:r>
            <a:r>
              <a:rPr lang="en-US" sz="2811" dirty="0">
                <a:solidFill>
                  <a:srgbClr val="7A54A1"/>
                </a:solidFill>
                <a:latin typeface="Agrandir Narrow"/>
              </a:rPr>
              <a:t>list</a:t>
            </a:r>
            <a:r>
              <a:rPr lang="en-US" sz="2811" dirty="0">
                <a:solidFill>
                  <a:srgbClr val="000000"/>
                </a:solidFill>
                <a:latin typeface="Agrandir Narrow"/>
              </a:rPr>
              <a:t>, </a:t>
            </a:r>
            <a:r>
              <a:rPr lang="en-US" sz="2811" dirty="0">
                <a:solidFill>
                  <a:srgbClr val="7A54A1"/>
                </a:solidFill>
                <a:latin typeface="Agrandir Narrow"/>
              </a:rPr>
              <a:t>tuples</a:t>
            </a:r>
            <a:r>
              <a:rPr lang="en-US" sz="2811" dirty="0">
                <a:solidFill>
                  <a:srgbClr val="000000"/>
                </a:solidFill>
                <a:latin typeface="Agrandir Narrow"/>
              </a:rPr>
              <a:t>, </a:t>
            </a:r>
            <a:r>
              <a:rPr lang="en-US" sz="2811" dirty="0">
                <a:solidFill>
                  <a:srgbClr val="7A54A1"/>
                </a:solidFill>
                <a:latin typeface="Agrandir Narrow"/>
              </a:rPr>
              <a:t>directories</a:t>
            </a:r>
            <a:r>
              <a:rPr lang="en-US" sz="2811" dirty="0">
                <a:solidFill>
                  <a:srgbClr val="000000"/>
                </a:solidFill>
                <a:latin typeface="Agrandir Narrow"/>
              </a:rPr>
              <a:t>, and </a:t>
            </a:r>
            <a:r>
              <a:rPr lang="en-US" sz="2811" dirty="0">
                <a:solidFill>
                  <a:srgbClr val="7A54A1"/>
                </a:solidFill>
                <a:latin typeface="Agrandir Narrow"/>
              </a:rPr>
              <a:t>strings</a:t>
            </a:r>
            <a:r>
              <a:rPr lang="en-US" sz="2811" dirty="0">
                <a:solidFill>
                  <a:srgbClr val="000000"/>
                </a:solidFill>
                <a:latin typeface="Agrandir Narrow"/>
              </a:rPr>
              <a:t>.</a:t>
            </a:r>
          </a:p>
        </p:txBody>
      </p:sp>
      <p:pic>
        <p:nvPicPr>
          <p:cNvPr id="17" name="Picture 14">
            <a:extLst>
              <a:ext uri="{FF2B5EF4-FFF2-40B4-BE49-F238E27FC236}">
                <a16:creationId xmlns:a16="http://schemas.microsoft.com/office/drawing/2014/main" id="{E8CB174D-0A5E-1FBF-530F-1F1DAFE866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9136"/>
          <a:stretch/>
        </p:blipFill>
        <p:spPr>
          <a:xfrm>
            <a:off x="-69890" y="3432156"/>
            <a:ext cx="4223755" cy="3089709"/>
          </a:xfrm>
          <a:prstGeom prst="rect">
            <a:avLst/>
          </a:prstGeom>
        </p:spPr>
      </p:pic>
      <p:sp>
        <p:nvSpPr>
          <p:cNvPr id="19" name="TextBox 59">
            <a:extLst>
              <a:ext uri="{FF2B5EF4-FFF2-40B4-BE49-F238E27FC236}">
                <a16:creationId xmlns:a16="http://schemas.microsoft.com/office/drawing/2014/main" id="{8045F500-FD3C-D19C-D9DA-3C470FF1C376}"/>
              </a:ext>
            </a:extLst>
          </p:cNvPr>
          <p:cNvSpPr txBox="1"/>
          <p:nvPr/>
        </p:nvSpPr>
        <p:spPr>
          <a:xfrm>
            <a:off x="9906229" y="3570350"/>
            <a:ext cx="3924351" cy="485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01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Agrandir Narrow Bold"/>
              </a:rPr>
              <a:t>Syntax</a:t>
            </a:r>
            <a:endParaRPr lang="en-US" sz="3200" u="none" dirty="0">
              <a:solidFill>
                <a:srgbClr val="000000"/>
              </a:solidFill>
              <a:latin typeface="Agrandir Narrow Bold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921673-F36C-FF85-A1C6-A442CEC5BCFD}"/>
              </a:ext>
            </a:extLst>
          </p:cNvPr>
          <p:cNvSpPr txBox="1"/>
          <p:nvPr/>
        </p:nvSpPr>
        <p:spPr>
          <a:xfrm>
            <a:off x="4126654" y="3974322"/>
            <a:ext cx="4560146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# List of numbers</a:t>
            </a:r>
          </a:p>
          <a:p>
            <a:r>
              <a:rPr lang="en-US" sz="2400" dirty="0"/>
              <a:t>numbers = [6, 5, 3, 8, 4, 2, 5, 4, 11]</a:t>
            </a:r>
          </a:p>
          <a:p>
            <a:r>
              <a:rPr lang="en-US" sz="2400" dirty="0"/>
              <a:t>sum = 0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val</a:t>
            </a:r>
            <a:r>
              <a:rPr lang="en-US" sz="2400" dirty="0"/>
              <a:t> in numbers:</a:t>
            </a:r>
          </a:p>
          <a:p>
            <a:r>
              <a:rPr lang="en-US" sz="2400" dirty="0"/>
              <a:t>    sum = </a:t>
            </a:r>
            <a:r>
              <a:rPr lang="en-US" sz="2400" dirty="0" err="1"/>
              <a:t>sum+val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print("The sum is", sum)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31F3C1-8BD6-787B-6D41-D9299942299B}"/>
              </a:ext>
            </a:extLst>
          </p:cNvPr>
          <p:cNvSpPr txBox="1"/>
          <p:nvPr/>
        </p:nvSpPr>
        <p:spPr>
          <a:xfrm>
            <a:off x="495350" y="4574486"/>
            <a:ext cx="293364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for item in sequence:</a:t>
            </a:r>
          </a:p>
          <a:p>
            <a:r>
              <a:rPr lang="en-US" sz="2400" dirty="0"/>
              <a:t>    body of for loop</a:t>
            </a:r>
          </a:p>
        </p:txBody>
      </p:sp>
      <p:sp>
        <p:nvSpPr>
          <p:cNvPr id="23" name="TextBox 59">
            <a:extLst>
              <a:ext uri="{FF2B5EF4-FFF2-40B4-BE49-F238E27FC236}">
                <a16:creationId xmlns:a16="http://schemas.microsoft.com/office/drawing/2014/main" id="{3AEEA54B-7D4F-6844-5458-67D9C99F3016}"/>
              </a:ext>
            </a:extLst>
          </p:cNvPr>
          <p:cNvSpPr txBox="1"/>
          <p:nvPr/>
        </p:nvSpPr>
        <p:spPr>
          <a:xfrm>
            <a:off x="3048000" y="3432156"/>
            <a:ext cx="3924351" cy="485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01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Agrandir Narrow Bold"/>
              </a:rPr>
              <a:t>Example:</a:t>
            </a:r>
            <a:endParaRPr lang="en-US" sz="3200" u="none" dirty="0">
              <a:solidFill>
                <a:srgbClr val="000000"/>
              </a:solidFill>
              <a:latin typeface="Agrandir Narrow Bold"/>
            </a:endParaRPr>
          </a:p>
        </p:txBody>
      </p:sp>
      <p:sp>
        <p:nvSpPr>
          <p:cNvPr id="24" name="TextBox 29">
            <a:extLst>
              <a:ext uri="{FF2B5EF4-FFF2-40B4-BE49-F238E27FC236}">
                <a16:creationId xmlns:a16="http://schemas.microsoft.com/office/drawing/2014/main" id="{B0AC1F5E-4D8A-5CAD-A70A-7D507EA1539C}"/>
              </a:ext>
            </a:extLst>
          </p:cNvPr>
          <p:cNvSpPr txBox="1"/>
          <p:nvPr/>
        </p:nvSpPr>
        <p:spPr>
          <a:xfrm>
            <a:off x="302742" y="7197473"/>
            <a:ext cx="8384058" cy="1458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913"/>
              </a:lnSpc>
              <a:spcBef>
                <a:spcPct val="0"/>
              </a:spcBef>
            </a:pPr>
            <a:r>
              <a:rPr lang="en-US" sz="2400" u="none" dirty="0">
                <a:solidFill>
                  <a:srgbClr val="000000"/>
                </a:solidFill>
                <a:latin typeface="Agrandir Narrow Bold"/>
              </a:rPr>
              <a:t>range(): it is a function that can be used with for loop to specify the range of iteration. We can define th</a:t>
            </a:r>
            <a:r>
              <a:rPr lang="en-US" sz="2400" dirty="0">
                <a:solidFill>
                  <a:srgbClr val="000000"/>
                </a:solidFill>
                <a:latin typeface="Agrandir Narrow Bold"/>
              </a:rPr>
              <a:t>e start, end, and step size.</a:t>
            </a:r>
            <a:endParaRPr lang="en-US" sz="2400" u="none" dirty="0">
              <a:solidFill>
                <a:srgbClr val="000000"/>
              </a:solidFill>
              <a:latin typeface="Agrandir Narrow Bold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2F3AF0-394D-0C9D-5927-E81920A8EA6D}"/>
              </a:ext>
            </a:extLst>
          </p:cNvPr>
          <p:cNvSpPr txBox="1"/>
          <p:nvPr/>
        </p:nvSpPr>
        <p:spPr>
          <a:xfrm>
            <a:off x="1276374" y="8935134"/>
            <a:ext cx="373380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for i in range(</a:t>
            </a:r>
            <a:r>
              <a:rPr lang="en-US" sz="2400" dirty="0" err="1"/>
              <a:t>start,end,step</a:t>
            </a:r>
            <a:r>
              <a:rPr lang="en-US" sz="2400" dirty="0"/>
              <a:t>):</a:t>
            </a:r>
          </a:p>
          <a:p>
            <a:r>
              <a:rPr lang="en-US" sz="2400" dirty="0"/>
              <a:t>    body of for loop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7100B0-094A-ABF2-9A0A-0C4187D3BBA6}"/>
              </a:ext>
            </a:extLst>
          </p:cNvPr>
          <p:cNvSpPr txBox="1"/>
          <p:nvPr/>
        </p:nvSpPr>
        <p:spPr>
          <a:xfrm>
            <a:off x="5637632" y="8935134"/>
            <a:ext cx="309858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for i in range(2,20,3)):</a:t>
            </a:r>
          </a:p>
          <a:p>
            <a:r>
              <a:rPr lang="en-US" sz="2400" dirty="0"/>
              <a:t>    print(i)</a:t>
            </a:r>
          </a:p>
        </p:txBody>
      </p:sp>
      <p:sp>
        <p:nvSpPr>
          <p:cNvPr id="28" name="TextBox 59">
            <a:extLst>
              <a:ext uri="{FF2B5EF4-FFF2-40B4-BE49-F238E27FC236}">
                <a16:creationId xmlns:a16="http://schemas.microsoft.com/office/drawing/2014/main" id="{00CFAF37-2B9D-5124-A25F-4A8D715885BD}"/>
              </a:ext>
            </a:extLst>
          </p:cNvPr>
          <p:cNvSpPr txBox="1"/>
          <p:nvPr/>
        </p:nvSpPr>
        <p:spPr>
          <a:xfrm>
            <a:off x="5076177" y="8477316"/>
            <a:ext cx="3924351" cy="457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01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Agrandir Narrow Bold"/>
              </a:rPr>
              <a:t>Example:</a:t>
            </a:r>
            <a:endParaRPr lang="en-US" sz="2000" u="none" dirty="0">
              <a:solidFill>
                <a:srgbClr val="000000"/>
              </a:solidFill>
              <a:latin typeface="Agrandir Narrow Bold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C534632-5980-E646-C285-7BFA4274ED79}"/>
              </a:ext>
            </a:extLst>
          </p:cNvPr>
          <p:cNvSpPr/>
          <p:nvPr/>
        </p:nvSpPr>
        <p:spPr>
          <a:xfrm>
            <a:off x="11981239" y="1529881"/>
            <a:ext cx="3845683" cy="663596"/>
          </a:xfrm>
          <a:prstGeom prst="roundRect">
            <a:avLst>
              <a:gd name="adj" fmla="val 35101"/>
            </a:avLst>
          </a:prstGeom>
          <a:solidFill>
            <a:srgbClr val="FFA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711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F6F6F6"/>
                </a:solidFill>
                <a:latin typeface="Berlin Sans FB Demi" panose="020E0802020502020306" pitchFamily="34" charset="0"/>
              </a:rPr>
              <a:t>While Loop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A0A76E-2E64-BD3E-FCE2-8FB3D7E4E55D}"/>
              </a:ext>
            </a:extLst>
          </p:cNvPr>
          <p:cNvCxnSpPr/>
          <p:nvPr/>
        </p:nvCxnSpPr>
        <p:spPr>
          <a:xfrm>
            <a:off x="9829800" y="2392820"/>
            <a:ext cx="0" cy="701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58">
            <a:extLst>
              <a:ext uri="{FF2B5EF4-FFF2-40B4-BE49-F238E27FC236}">
                <a16:creationId xmlns:a16="http://schemas.microsoft.com/office/drawing/2014/main" id="{F61C38FC-8B7A-6103-72B8-937175F427D9}"/>
              </a:ext>
            </a:extLst>
          </p:cNvPr>
          <p:cNvSpPr txBox="1"/>
          <p:nvPr/>
        </p:nvSpPr>
        <p:spPr>
          <a:xfrm>
            <a:off x="10476316" y="2308692"/>
            <a:ext cx="7655389" cy="859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3373"/>
              </a:lnSpc>
              <a:spcBef>
                <a:spcPct val="0"/>
              </a:spcBef>
            </a:pPr>
            <a:r>
              <a:rPr lang="en-US" sz="2811" dirty="0">
                <a:solidFill>
                  <a:srgbClr val="000000"/>
                </a:solidFill>
                <a:latin typeface="Agrandir Narrow"/>
              </a:rPr>
              <a:t>While loop is used to iterate through a block of statements as long as the condition is true.</a:t>
            </a:r>
          </a:p>
        </p:txBody>
      </p:sp>
      <p:sp>
        <p:nvSpPr>
          <p:cNvPr id="35" name="TextBox 59">
            <a:extLst>
              <a:ext uri="{FF2B5EF4-FFF2-40B4-BE49-F238E27FC236}">
                <a16:creationId xmlns:a16="http://schemas.microsoft.com/office/drawing/2014/main" id="{B75BDDB5-CB10-1CE8-7268-01E875402825}"/>
              </a:ext>
            </a:extLst>
          </p:cNvPr>
          <p:cNvSpPr txBox="1"/>
          <p:nvPr/>
        </p:nvSpPr>
        <p:spPr>
          <a:xfrm>
            <a:off x="52600" y="3548712"/>
            <a:ext cx="3924351" cy="485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01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Agrandir Narrow Bold"/>
              </a:rPr>
              <a:t>Syntax</a:t>
            </a:r>
            <a:endParaRPr lang="en-US" sz="3200" u="none" dirty="0">
              <a:solidFill>
                <a:srgbClr val="000000"/>
              </a:solidFill>
              <a:latin typeface="Agrandir Narrow Bold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A867F4-DC56-9C6F-7B28-6D9801ED4846}"/>
              </a:ext>
            </a:extLst>
          </p:cNvPr>
          <p:cNvSpPr txBox="1"/>
          <p:nvPr/>
        </p:nvSpPr>
        <p:spPr>
          <a:xfrm>
            <a:off x="10378345" y="4707574"/>
            <a:ext cx="293364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while condition:</a:t>
            </a:r>
          </a:p>
          <a:p>
            <a:r>
              <a:rPr lang="en-US" sz="2400" dirty="0"/>
              <a:t>    body of for while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4C7264-AC10-5C7D-516C-D9D99816D126}"/>
              </a:ext>
            </a:extLst>
          </p:cNvPr>
          <p:cNvSpPr txBox="1"/>
          <p:nvPr/>
        </p:nvSpPr>
        <p:spPr>
          <a:xfrm>
            <a:off x="14053554" y="3933811"/>
            <a:ext cx="3739089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n = 10</a:t>
            </a:r>
          </a:p>
          <a:p>
            <a:r>
              <a:rPr lang="en-US" sz="2400" dirty="0"/>
              <a:t>sum = 0</a:t>
            </a:r>
          </a:p>
          <a:p>
            <a:r>
              <a:rPr lang="en-US" sz="2400" dirty="0"/>
              <a:t>i = 1</a:t>
            </a:r>
          </a:p>
          <a:p>
            <a:endParaRPr lang="en-US" sz="2400" dirty="0"/>
          </a:p>
          <a:p>
            <a:r>
              <a:rPr lang="en-US" sz="2400" dirty="0"/>
              <a:t>while i &lt;= n:</a:t>
            </a:r>
          </a:p>
          <a:p>
            <a:r>
              <a:rPr lang="en-US" sz="2400" dirty="0"/>
              <a:t>    sum = sum + i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D662A6"/>
                </a:highlight>
              </a:rPr>
              <a:t>    i = i+1    # update counter</a:t>
            </a:r>
          </a:p>
          <a:p>
            <a:endParaRPr lang="en-US" sz="2400" dirty="0">
              <a:highlight>
                <a:srgbClr val="FFFF00"/>
              </a:highlight>
            </a:endParaRPr>
          </a:p>
          <a:p>
            <a:r>
              <a:rPr lang="en-US" sz="2400" dirty="0"/>
              <a:t>print("The sum is", sum)</a:t>
            </a:r>
          </a:p>
        </p:txBody>
      </p:sp>
      <p:sp>
        <p:nvSpPr>
          <p:cNvPr id="39" name="TextBox 59">
            <a:extLst>
              <a:ext uri="{FF2B5EF4-FFF2-40B4-BE49-F238E27FC236}">
                <a16:creationId xmlns:a16="http://schemas.microsoft.com/office/drawing/2014/main" id="{2139E484-7F02-002F-8C52-57804F159A0A}"/>
              </a:ext>
            </a:extLst>
          </p:cNvPr>
          <p:cNvSpPr txBox="1"/>
          <p:nvPr/>
        </p:nvSpPr>
        <p:spPr>
          <a:xfrm>
            <a:off x="12935431" y="3404726"/>
            <a:ext cx="3924351" cy="485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01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Agrandir Narrow Bold"/>
              </a:rPr>
              <a:t>Example:</a:t>
            </a:r>
            <a:endParaRPr lang="en-US" sz="3200" u="none" dirty="0">
              <a:solidFill>
                <a:srgbClr val="000000"/>
              </a:solidFill>
              <a:latin typeface="Agrandir Narrow Bold"/>
            </a:endParaRPr>
          </a:p>
        </p:txBody>
      </p:sp>
      <p:sp>
        <p:nvSpPr>
          <p:cNvPr id="40" name="TextBox 50">
            <a:extLst>
              <a:ext uri="{FF2B5EF4-FFF2-40B4-BE49-F238E27FC236}">
                <a16:creationId xmlns:a16="http://schemas.microsoft.com/office/drawing/2014/main" id="{48EC22FB-39FA-F8BE-8644-45C2F6E65325}"/>
              </a:ext>
            </a:extLst>
          </p:cNvPr>
          <p:cNvSpPr txBox="1"/>
          <p:nvPr/>
        </p:nvSpPr>
        <p:spPr>
          <a:xfrm>
            <a:off x="10219892" y="7988079"/>
            <a:ext cx="7221376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278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4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Note: we can use an optional </a:t>
            </a:r>
            <a:r>
              <a:rPr kumimoji="0" lang="en-US" sz="234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else</a:t>
            </a:r>
            <a:r>
              <a:rPr kumimoji="0" lang="en-US" sz="234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statement to be executed when the condition in the </a:t>
            </a:r>
            <a:r>
              <a:rPr kumimoji="0" lang="en-US" sz="234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while loop</a:t>
            </a:r>
            <a:r>
              <a:rPr kumimoji="0" lang="en-US" sz="234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becomes </a:t>
            </a:r>
            <a:r>
              <a:rPr kumimoji="0" lang="en-US" sz="234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false</a:t>
            </a:r>
            <a:r>
              <a:rPr kumimoji="0" lang="en-US" sz="234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. Similarly, </a:t>
            </a:r>
            <a:r>
              <a:rPr kumimoji="0" lang="en-US" sz="234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for loop </a:t>
            </a:r>
            <a:r>
              <a:rPr kumimoji="0" lang="en-US" sz="234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iteration once finish, we can use an optional </a:t>
            </a:r>
            <a:r>
              <a:rPr kumimoji="0" lang="en-US" sz="234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else</a:t>
            </a:r>
            <a:r>
              <a:rPr kumimoji="0" lang="en-US" sz="234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clause.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4661970" y="1682212"/>
            <a:ext cx="1568617" cy="23812"/>
          </a:xfrm>
          <a:prstGeom prst="line">
            <a:avLst/>
          </a:prstGeom>
          <a:ln w="47625" cap="flat">
            <a:solidFill>
              <a:srgbClr val="050A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12057405" y="1696924"/>
            <a:ext cx="1431884" cy="9100"/>
          </a:xfrm>
          <a:prstGeom prst="line">
            <a:avLst/>
          </a:prstGeom>
          <a:ln w="47625" cap="flat">
            <a:solidFill>
              <a:srgbClr val="050A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5400000">
            <a:off x="4010398" y="2309972"/>
            <a:ext cx="1255520" cy="0"/>
          </a:xfrm>
          <a:prstGeom prst="line">
            <a:avLst/>
          </a:prstGeom>
          <a:ln w="47625" cap="flat">
            <a:solidFill>
              <a:srgbClr val="050A3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6" name="AutoShape 6"/>
          <p:cNvSpPr/>
          <p:nvPr/>
        </p:nvSpPr>
        <p:spPr>
          <a:xfrm rot="5400000">
            <a:off x="12904391" y="2281821"/>
            <a:ext cx="1217420" cy="0"/>
          </a:xfrm>
          <a:prstGeom prst="line">
            <a:avLst/>
          </a:prstGeom>
          <a:ln w="47625" cap="flat">
            <a:solidFill>
              <a:srgbClr val="050A30"/>
            </a:solidFill>
            <a:prstDash val="solid"/>
            <a:headEnd type="none" w="sm" len="sm"/>
            <a:tailEnd type="triangle" w="lg" len="med"/>
          </a:ln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64517" y="1781918"/>
            <a:ext cx="1561364" cy="85449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965346" y="609345"/>
            <a:ext cx="3432328" cy="102969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136075" y="9257302"/>
            <a:ext cx="3432328" cy="1029698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286000" y="3788926"/>
            <a:ext cx="5894001" cy="9366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3700"/>
              </a:lnSpc>
              <a:spcBef>
                <a:spcPct val="0"/>
              </a:spcBef>
            </a:pPr>
            <a:r>
              <a:rPr lang="en-US" sz="3083" dirty="0">
                <a:solidFill>
                  <a:srgbClr val="050A30"/>
                </a:solidFill>
                <a:latin typeface="Agrandir Narrow"/>
              </a:rPr>
              <a:t>The break statement will terminate the loop once executed.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48626" y="3058564"/>
            <a:ext cx="6131375" cy="636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074"/>
              </a:lnSpc>
              <a:spcBef>
                <a:spcPct val="0"/>
              </a:spcBef>
            </a:pPr>
            <a:r>
              <a:rPr lang="en-US" sz="4228" dirty="0">
                <a:solidFill>
                  <a:srgbClr val="7A54A1"/>
                </a:solidFill>
                <a:latin typeface="Agrandir Narrow Bold"/>
              </a:rPr>
              <a:t>Python break statement</a:t>
            </a:r>
            <a:endParaRPr lang="en-US" sz="4228" u="none" dirty="0">
              <a:solidFill>
                <a:srgbClr val="7A54A1"/>
              </a:solidFill>
              <a:latin typeface="Agrandir Narrow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740631" y="3792086"/>
            <a:ext cx="5969776" cy="14110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700"/>
              </a:lnSpc>
            </a:pPr>
            <a:r>
              <a:rPr lang="en-US" sz="3083" dirty="0">
                <a:solidFill>
                  <a:srgbClr val="050A30"/>
                </a:solidFill>
                <a:latin typeface="Agrandir Narrow"/>
              </a:rPr>
              <a:t>The continue statement it will skip the remaining code in a current iteration and start a new iteration.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470501" y="3058564"/>
            <a:ext cx="6750697" cy="636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074"/>
              </a:lnSpc>
              <a:spcBef>
                <a:spcPct val="0"/>
              </a:spcBef>
            </a:pPr>
            <a:r>
              <a:rPr lang="en-US" sz="4228" dirty="0">
                <a:solidFill>
                  <a:srgbClr val="7A54A1"/>
                </a:solidFill>
                <a:latin typeface="Agrandir Narrow Bold"/>
              </a:rPr>
              <a:t>Python continue statement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F2E70DE-9128-A4C9-6B7F-BAD66F12AD7F}"/>
              </a:ext>
            </a:extLst>
          </p:cNvPr>
          <p:cNvSpPr/>
          <p:nvPr/>
        </p:nvSpPr>
        <p:spPr>
          <a:xfrm>
            <a:off x="6230596" y="1105949"/>
            <a:ext cx="5826808" cy="1152525"/>
          </a:xfrm>
          <a:prstGeom prst="roundRect">
            <a:avLst>
              <a:gd name="adj" fmla="val 35101"/>
            </a:avLst>
          </a:prstGeom>
          <a:solidFill>
            <a:srgbClr val="FFA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624"/>
              </a:lnSpc>
              <a:spcBef>
                <a:spcPct val="0"/>
              </a:spcBef>
            </a:pPr>
            <a:r>
              <a:rPr lang="en-US" sz="4000" dirty="0">
                <a:solidFill>
                  <a:srgbClr val="FFFFFF"/>
                </a:solidFill>
                <a:latin typeface="Berlin Sans FB Demi" panose="020E0802020502020306" pitchFamily="34" charset="0"/>
              </a:rPr>
              <a:t>Python break-continue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1D37B0-E71C-7A0D-0CC8-48333CA3A008}"/>
              </a:ext>
            </a:extLst>
          </p:cNvPr>
          <p:cNvSpPr txBox="1"/>
          <p:nvPr/>
        </p:nvSpPr>
        <p:spPr>
          <a:xfrm>
            <a:off x="1564331" y="5520216"/>
            <a:ext cx="102625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grandir Narrow Bold"/>
              </a:rPr>
              <a:t>Example: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C733B1-178F-3F8C-417E-406B70A172FD}"/>
              </a:ext>
            </a:extLst>
          </p:cNvPr>
          <p:cNvSpPr txBox="1"/>
          <p:nvPr/>
        </p:nvSpPr>
        <p:spPr>
          <a:xfrm>
            <a:off x="1577593" y="6340376"/>
            <a:ext cx="4467013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for </a:t>
            </a:r>
            <a:r>
              <a:rPr lang="en-US" sz="2400" dirty="0" err="1"/>
              <a:t>val</a:t>
            </a:r>
            <a:r>
              <a:rPr lang="en-US" sz="2400" dirty="0"/>
              <a:t> in "string":</a:t>
            </a:r>
          </a:p>
          <a:p>
            <a:r>
              <a:rPr lang="en-US" sz="2400" dirty="0"/>
              <a:t>    if </a:t>
            </a:r>
            <a:r>
              <a:rPr lang="en-US" sz="2400" dirty="0" err="1"/>
              <a:t>val</a:t>
            </a:r>
            <a:r>
              <a:rPr lang="en-US" sz="2400" dirty="0"/>
              <a:t> == "i":</a:t>
            </a: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      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highlight>
                  <a:srgbClr val="D662A6"/>
                </a:highlight>
              </a:rPr>
              <a:t>break</a:t>
            </a:r>
          </a:p>
          <a:p>
            <a:r>
              <a:rPr lang="en-US" sz="2400" dirty="0"/>
              <a:t>    print(</a:t>
            </a:r>
            <a:r>
              <a:rPr lang="en-US" sz="2400" dirty="0" err="1"/>
              <a:t>val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print("The end")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036C5-E006-4BBC-D143-5387539D8DDB}"/>
              </a:ext>
            </a:extLst>
          </p:cNvPr>
          <p:cNvSpPr txBox="1"/>
          <p:nvPr/>
        </p:nvSpPr>
        <p:spPr>
          <a:xfrm>
            <a:off x="10443287" y="5520216"/>
            <a:ext cx="102625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grandir Narrow Bold"/>
              </a:rPr>
              <a:t>Example: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E4E452-36EF-2E7D-189C-6D43A63D2AFB}"/>
              </a:ext>
            </a:extLst>
          </p:cNvPr>
          <p:cNvSpPr txBox="1"/>
          <p:nvPr/>
        </p:nvSpPr>
        <p:spPr>
          <a:xfrm>
            <a:off x="10437844" y="6316005"/>
            <a:ext cx="444453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for </a:t>
            </a:r>
            <a:r>
              <a:rPr lang="en-US" sz="2400" dirty="0" err="1"/>
              <a:t>val</a:t>
            </a:r>
            <a:r>
              <a:rPr lang="en-US" sz="2400" dirty="0"/>
              <a:t> in "string":</a:t>
            </a:r>
          </a:p>
          <a:p>
            <a:r>
              <a:rPr lang="en-US" sz="2400" dirty="0"/>
              <a:t>    if </a:t>
            </a:r>
            <a:r>
              <a:rPr lang="en-US" sz="2400" dirty="0" err="1"/>
              <a:t>val</a:t>
            </a:r>
            <a:r>
              <a:rPr lang="en-US" sz="2400" dirty="0"/>
              <a:t> == "i":</a:t>
            </a:r>
          </a:p>
          <a:p>
            <a:r>
              <a:rPr lang="en-US" sz="2400" dirty="0"/>
              <a:t>       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highlight>
                  <a:srgbClr val="D662A6"/>
                </a:highlight>
              </a:rPr>
              <a:t>continue</a:t>
            </a:r>
          </a:p>
          <a:p>
            <a:r>
              <a:rPr lang="en-US" sz="2400" dirty="0"/>
              <a:t>    print(</a:t>
            </a:r>
            <a:r>
              <a:rPr lang="en-US" sz="2400" dirty="0" err="1"/>
              <a:t>val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print("The end")</a:t>
            </a:r>
          </a:p>
        </p:txBody>
      </p:sp>
    </p:spTree>
    <p:extLst>
      <p:ext uri="{BB962C8B-B14F-4D97-AF65-F5344CB8AC3E}">
        <p14:creationId xmlns:p14="http://schemas.microsoft.com/office/powerpoint/2010/main" val="2432287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0C95F2-49F4-6013-B52F-B8B6EB05ECD9}"/>
              </a:ext>
            </a:extLst>
          </p:cNvPr>
          <p:cNvSpPr/>
          <p:nvPr/>
        </p:nvSpPr>
        <p:spPr>
          <a:xfrm>
            <a:off x="4638020" y="195860"/>
            <a:ext cx="9495376" cy="1007974"/>
          </a:xfrm>
          <a:prstGeom prst="roundRect">
            <a:avLst>
              <a:gd name="adj" fmla="val 35101"/>
            </a:avLst>
          </a:prstGeom>
          <a:solidFill>
            <a:srgbClr val="7A5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6717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598" dirty="0">
                <a:solidFill>
                  <a:srgbClr val="F4F6FC"/>
                </a:solidFill>
                <a:latin typeface="Berlin Sans FB Demi" panose="020E0802020502020306" pitchFamily="34" charset="0"/>
              </a:rPr>
              <a:t>Python Functions</a:t>
            </a:r>
            <a:endParaRPr kumimoji="0" lang="en-US" sz="5598" b="0" i="0" u="none" strike="noStrike" kern="1200" cap="none" spc="0" normalizeH="0" baseline="0" noProof="0" dirty="0">
              <a:ln>
                <a:noFill/>
              </a:ln>
              <a:solidFill>
                <a:srgbClr val="F4F6FC"/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249C6A08-1FDD-E6B6-149F-CD1023B5A5C5}"/>
              </a:ext>
            </a:extLst>
          </p:cNvPr>
          <p:cNvSpPr txBox="1"/>
          <p:nvPr/>
        </p:nvSpPr>
        <p:spPr>
          <a:xfrm>
            <a:off x="2814814" y="1638300"/>
            <a:ext cx="13141788" cy="4238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3373"/>
              </a:lnSpc>
              <a:spcBef>
                <a:spcPct val="0"/>
              </a:spcBef>
            </a:pPr>
            <a:r>
              <a:rPr lang="en-US" sz="2811" dirty="0">
                <a:solidFill>
                  <a:srgbClr val="000000"/>
                </a:solidFill>
                <a:latin typeface="Agrandir Narrow"/>
              </a:rPr>
              <a:t>A function is a set of related statements that will be executed when it is called.</a:t>
            </a:r>
          </a:p>
        </p:txBody>
      </p:sp>
      <p:grpSp>
        <p:nvGrpSpPr>
          <p:cNvPr id="16" name="Group 17">
            <a:extLst>
              <a:ext uri="{FF2B5EF4-FFF2-40B4-BE49-F238E27FC236}">
                <a16:creationId xmlns:a16="http://schemas.microsoft.com/office/drawing/2014/main" id="{4C6F260F-72EE-2097-05A3-C3ADC7A7B113}"/>
              </a:ext>
            </a:extLst>
          </p:cNvPr>
          <p:cNvGrpSpPr/>
          <p:nvPr/>
        </p:nvGrpSpPr>
        <p:grpSpPr>
          <a:xfrm>
            <a:off x="12919890" y="2982375"/>
            <a:ext cx="420216" cy="434486"/>
            <a:chOff x="0" y="0"/>
            <a:chExt cx="560289" cy="579314"/>
          </a:xfrm>
        </p:grpSpPr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C140D2DB-8A0D-8F4A-A5A6-4D321B753B9F}"/>
                </a:ext>
              </a:extLst>
            </p:cNvPr>
            <p:cNvGrpSpPr/>
            <p:nvPr/>
          </p:nvGrpSpPr>
          <p:grpSpPr>
            <a:xfrm>
              <a:off x="146330" y="165356"/>
              <a:ext cx="413958" cy="413958"/>
              <a:chOff x="0" y="0"/>
              <a:chExt cx="471015" cy="471015"/>
            </a:xfrm>
          </p:grpSpPr>
          <p:sp>
            <p:nvSpPr>
              <p:cNvPr id="21" name="Freeform 19">
                <a:extLst>
                  <a:ext uri="{FF2B5EF4-FFF2-40B4-BE49-F238E27FC236}">
                    <a16:creationId xmlns:a16="http://schemas.microsoft.com/office/drawing/2014/main" id="{B08EC242-C043-9F17-14EB-0D3F5ABF4B1D}"/>
                  </a:ext>
                </a:extLst>
              </p:cNvPr>
              <p:cNvSpPr/>
              <p:nvPr/>
            </p:nvSpPr>
            <p:spPr>
              <a:xfrm>
                <a:off x="0" y="0"/>
                <a:ext cx="471015" cy="471015"/>
              </a:xfrm>
              <a:custGeom>
                <a:avLst/>
                <a:gdLst/>
                <a:ahLst/>
                <a:cxnLst/>
                <a:rect l="l" t="t" r="r" b="b"/>
                <a:pathLst>
                  <a:path w="471015" h="471015">
                    <a:moveTo>
                      <a:pt x="0" y="0"/>
                    </a:moveTo>
                    <a:lnTo>
                      <a:pt x="471015" y="0"/>
                    </a:lnTo>
                    <a:lnTo>
                      <a:pt x="471015" y="471015"/>
                    </a:lnTo>
                    <a:lnTo>
                      <a:pt x="0" y="471015"/>
                    </a:lnTo>
                    <a:close/>
                  </a:path>
                </a:pathLst>
              </a:custGeom>
              <a:solidFill>
                <a:srgbClr val="213969"/>
              </a:solidFill>
            </p:spPr>
          </p:sp>
          <p:sp>
            <p:nvSpPr>
              <p:cNvPr id="22" name="TextBox 20">
                <a:extLst>
                  <a:ext uri="{FF2B5EF4-FFF2-40B4-BE49-F238E27FC236}">
                    <a16:creationId xmlns:a16="http://schemas.microsoft.com/office/drawing/2014/main" id="{6348D6C4-516C-2366-61B9-6A2DAFC4C642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807"/>
                  </a:lnSpc>
                </a:pPr>
                <a:endParaRPr/>
              </a:p>
            </p:txBody>
          </p:sp>
        </p:grpSp>
        <p:grpSp>
          <p:nvGrpSpPr>
            <p:cNvPr id="18" name="Group 21">
              <a:extLst>
                <a:ext uri="{FF2B5EF4-FFF2-40B4-BE49-F238E27FC236}">
                  <a16:creationId xmlns:a16="http://schemas.microsoft.com/office/drawing/2014/main" id="{98C6EA82-ADA3-35AE-F68F-4CD125F8185E}"/>
                </a:ext>
              </a:extLst>
            </p:cNvPr>
            <p:cNvGrpSpPr/>
            <p:nvPr/>
          </p:nvGrpSpPr>
          <p:grpSpPr>
            <a:xfrm>
              <a:off x="0" y="0"/>
              <a:ext cx="503501" cy="536334"/>
              <a:chOff x="0" y="0"/>
              <a:chExt cx="531410" cy="566062"/>
            </a:xfrm>
          </p:grpSpPr>
          <p:sp>
            <p:nvSpPr>
              <p:cNvPr id="19" name="Freeform 22">
                <a:extLst>
                  <a:ext uri="{FF2B5EF4-FFF2-40B4-BE49-F238E27FC236}">
                    <a16:creationId xmlns:a16="http://schemas.microsoft.com/office/drawing/2014/main" id="{A93C9D9E-E1AF-89F9-9848-86A9051C32C8}"/>
                  </a:ext>
                </a:extLst>
              </p:cNvPr>
              <p:cNvSpPr/>
              <p:nvPr/>
            </p:nvSpPr>
            <p:spPr>
              <a:xfrm>
                <a:off x="0" y="0"/>
                <a:ext cx="531410" cy="566062"/>
              </a:xfrm>
              <a:custGeom>
                <a:avLst/>
                <a:gdLst/>
                <a:ahLst/>
                <a:cxnLst/>
                <a:rect l="l" t="t" r="r" b="b"/>
                <a:pathLst>
                  <a:path w="531410" h="566062">
                    <a:moveTo>
                      <a:pt x="0" y="0"/>
                    </a:moveTo>
                    <a:lnTo>
                      <a:pt x="531410" y="0"/>
                    </a:lnTo>
                    <a:lnTo>
                      <a:pt x="531410" y="566062"/>
                    </a:lnTo>
                    <a:lnTo>
                      <a:pt x="0" y="566062"/>
                    </a:lnTo>
                    <a:close/>
                  </a:path>
                </a:pathLst>
              </a:custGeom>
              <a:solidFill>
                <a:srgbClr val="D75581"/>
              </a:solidFill>
            </p:spPr>
          </p:sp>
          <p:sp>
            <p:nvSpPr>
              <p:cNvPr id="20" name="TextBox 23">
                <a:extLst>
                  <a:ext uri="{FF2B5EF4-FFF2-40B4-BE49-F238E27FC236}">
                    <a16:creationId xmlns:a16="http://schemas.microsoft.com/office/drawing/2014/main" id="{F80B5885-2C6F-A8A0-C8A5-DD3F92417897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807"/>
                  </a:lnSpc>
                </a:pPr>
                <a:endParaRPr/>
              </a:p>
            </p:txBody>
          </p:sp>
        </p:grpSp>
      </p:grpSp>
      <p:grpSp>
        <p:nvGrpSpPr>
          <p:cNvPr id="23" name="Group 17">
            <a:extLst>
              <a:ext uri="{FF2B5EF4-FFF2-40B4-BE49-F238E27FC236}">
                <a16:creationId xmlns:a16="http://schemas.microsoft.com/office/drawing/2014/main" id="{4F62A7AA-28C3-2EE4-9284-D3E4CE65F9F7}"/>
              </a:ext>
            </a:extLst>
          </p:cNvPr>
          <p:cNvGrpSpPr/>
          <p:nvPr/>
        </p:nvGrpSpPr>
        <p:grpSpPr>
          <a:xfrm>
            <a:off x="7312509" y="2931131"/>
            <a:ext cx="420216" cy="434486"/>
            <a:chOff x="0" y="0"/>
            <a:chExt cx="560289" cy="579314"/>
          </a:xfrm>
        </p:grpSpPr>
        <p:grpSp>
          <p:nvGrpSpPr>
            <p:cNvPr id="24" name="Group 18">
              <a:extLst>
                <a:ext uri="{FF2B5EF4-FFF2-40B4-BE49-F238E27FC236}">
                  <a16:creationId xmlns:a16="http://schemas.microsoft.com/office/drawing/2014/main" id="{1E8ECC07-A660-1972-F9D3-7926FE3C0D6A}"/>
                </a:ext>
              </a:extLst>
            </p:cNvPr>
            <p:cNvGrpSpPr/>
            <p:nvPr/>
          </p:nvGrpSpPr>
          <p:grpSpPr>
            <a:xfrm>
              <a:off x="146330" y="165356"/>
              <a:ext cx="413958" cy="413958"/>
              <a:chOff x="0" y="0"/>
              <a:chExt cx="471015" cy="471015"/>
            </a:xfrm>
          </p:grpSpPr>
          <p:sp>
            <p:nvSpPr>
              <p:cNvPr id="28" name="Freeform 19">
                <a:extLst>
                  <a:ext uri="{FF2B5EF4-FFF2-40B4-BE49-F238E27FC236}">
                    <a16:creationId xmlns:a16="http://schemas.microsoft.com/office/drawing/2014/main" id="{B4F62B3F-A9FC-79EC-6F7D-5B4E634DEE8D}"/>
                  </a:ext>
                </a:extLst>
              </p:cNvPr>
              <p:cNvSpPr/>
              <p:nvPr/>
            </p:nvSpPr>
            <p:spPr>
              <a:xfrm>
                <a:off x="0" y="0"/>
                <a:ext cx="471015" cy="471015"/>
              </a:xfrm>
              <a:custGeom>
                <a:avLst/>
                <a:gdLst/>
                <a:ahLst/>
                <a:cxnLst/>
                <a:rect l="l" t="t" r="r" b="b"/>
                <a:pathLst>
                  <a:path w="471015" h="471015">
                    <a:moveTo>
                      <a:pt x="0" y="0"/>
                    </a:moveTo>
                    <a:lnTo>
                      <a:pt x="471015" y="0"/>
                    </a:lnTo>
                    <a:lnTo>
                      <a:pt x="471015" y="471015"/>
                    </a:lnTo>
                    <a:lnTo>
                      <a:pt x="0" y="471015"/>
                    </a:lnTo>
                    <a:close/>
                  </a:path>
                </a:pathLst>
              </a:custGeom>
              <a:solidFill>
                <a:srgbClr val="213969"/>
              </a:solidFill>
            </p:spPr>
          </p:sp>
          <p:sp>
            <p:nvSpPr>
              <p:cNvPr id="29" name="TextBox 20">
                <a:extLst>
                  <a:ext uri="{FF2B5EF4-FFF2-40B4-BE49-F238E27FC236}">
                    <a16:creationId xmlns:a16="http://schemas.microsoft.com/office/drawing/2014/main" id="{C2844B80-2DA5-A979-F502-FF99A8D7BD16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807"/>
                  </a:lnSpc>
                </a:pPr>
                <a:endParaRPr/>
              </a:p>
            </p:txBody>
          </p:sp>
        </p:grpSp>
        <p:grpSp>
          <p:nvGrpSpPr>
            <p:cNvPr id="25" name="Group 21">
              <a:extLst>
                <a:ext uri="{FF2B5EF4-FFF2-40B4-BE49-F238E27FC236}">
                  <a16:creationId xmlns:a16="http://schemas.microsoft.com/office/drawing/2014/main" id="{AB7E0051-3F24-D547-DFC1-2A4E5ED8D1D6}"/>
                </a:ext>
              </a:extLst>
            </p:cNvPr>
            <p:cNvGrpSpPr/>
            <p:nvPr/>
          </p:nvGrpSpPr>
          <p:grpSpPr>
            <a:xfrm>
              <a:off x="0" y="0"/>
              <a:ext cx="503501" cy="536334"/>
              <a:chOff x="0" y="0"/>
              <a:chExt cx="531410" cy="566062"/>
            </a:xfrm>
          </p:grpSpPr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9000BD64-5A35-9825-99BD-2061F6A029D3}"/>
                  </a:ext>
                </a:extLst>
              </p:cNvPr>
              <p:cNvSpPr/>
              <p:nvPr/>
            </p:nvSpPr>
            <p:spPr>
              <a:xfrm>
                <a:off x="0" y="0"/>
                <a:ext cx="531410" cy="566062"/>
              </a:xfrm>
              <a:custGeom>
                <a:avLst/>
                <a:gdLst/>
                <a:ahLst/>
                <a:cxnLst/>
                <a:rect l="l" t="t" r="r" b="b"/>
                <a:pathLst>
                  <a:path w="531410" h="566062">
                    <a:moveTo>
                      <a:pt x="0" y="0"/>
                    </a:moveTo>
                    <a:lnTo>
                      <a:pt x="531410" y="0"/>
                    </a:lnTo>
                    <a:lnTo>
                      <a:pt x="531410" y="566062"/>
                    </a:lnTo>
                    <a:lnTo>
                      <a:pt x="0" y="566062"/>
                    </a:lnTo>
                    <a:close/>
                  </a:path>
                </a:pathLst>
              </a:custGeom>
              <a:solidFill>
                <a:srgbClr val="D75581"/>
              </a:solidFill>
            </p:spPr>
          </p:sp>
          <p:sp>
            <p:nvSpPr>
              <p:cNvPr id="27" name="TextBox 23">
                <a:extLst>
                  <a:ext uri="{FF2B5EF4-FFF2-40B4-BE49-F238E27FC236}">
                    <a16:creationId xmlns:a16="http://schemas.microsoft.com/office/drawing/2014/main" id="{8EA6FBD2-7D73-BC3E-F886-B58B76EEF423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807"/>
                  </a:lnSpc>
                </a:pPr>
                <a:endParaRPr/>
              </a:p>
            </p:txBody>
          </p:sp>
        </p:grpSp>
      </p:grpSp>
      <p:grpSp>
        <p:nvGrpSpPr>
          <p:cNvPr id="30" name="Group 17">
            <a:extLst>
              <a:ext uri="{FF2B5EF4-FFF2-40B4-BE49-F238E27FC236}">
                <a16:creationId xmlns:a16="http://schemas.microsoft.com/office/drawing/2014/main" id="{41ACC46A-F059-5448-DB2A-239D7F53182B}"/>
              </a:ext>
            </a:extLst>
          </p:cNvPr>
          <p:cNvGrpSpPr/>
          <p:nvPr/>
        </p:nvGrpSpPr>
        <p:grpSpPr>
          <a:xfrm>
            <a:off x="914400" y="2951752"/>
            <a:ext cx="420216" cy="434486"/>
            <a:chOff x="0" y="0"/>
            <a:chExt cx="560289" cy="579314"/>
          </a:xfrm>
        </p:grpSpPr>
        <p:grpSp>
          <p:nvGrpSpPr>
            <p:cNvPr id="31" name="Group 18">
              <a:extLst>
                <a:ext uri="{FF2B5EF4-FFF2-40B4-BE49-F238E27FC236}">
                  <a16:creationId xmlns:a16="http://schemas.microsoft.com/office/drawing/2014/main" id="{481A9BD5-7B71-2B27-63D4-49BE8C97FE61}"/>
                </a:ext>
              </a:extLst>
            </p:cNvPr>
            <p:cNvGrpSpPr/>
            <p:nvPr/>
          </p:nvGrpSpPr>
          <p:grpSpPr>
            <a:xfrm>
              <a:off x="146330" y="165356"/>
              <a:ext cx="413958" cy="413958"/>
              <a:chOff x="0" y="0"/>
              <a:chExt cx="471015" cy="471015"/>
            </a:xfrm>
          </p:grpSpPr>
          <p:sp>
            <p:nvSpPr>
              <p:cNvPr id="35" name="Freeform 19">
                <a:extLst>
                  <a:ext uri="{FF2B5EF4-FFF2-40B4-BE49-F238E27FC236}">
                    <a16:creationId xmlns:a16="http://schemas.microsoft.com/office/drawing/2014/main" id="{5F4B1D7C-3ED3-DF9B-B6C5-DD6275B2B465}"/>
                  </a:ext>
                </a:extLst>
              </p:cNvPr>
              <p:cNvSpPr/>
              <p:nvPr/>
            </p:nvSpPr>
            <p:spPr>
              <a:xfrm>
                <a:off x="0" y="0"/>
                <a:ext cx="471015" cy="471015"/>
              </a:xfrm>
              <a:custGeom>
                <a:avLst/>
                <a:gdLst/>
                <a:ahLst/>
                <a:cxnLst/>
                <a:rect l="l" t="t" r="r" b="b"/>
                <a:pathLst>
                  <a:path w="471015" h="471015">
                    <a:moveTo>
                      <a:pt x="0" y="0"/>
                    </a:moveTo>
                    <a:lnTo>
                      <a:pt x="471015" y="0"/>
                    </a:lnTo>
                    <a:lnTo>
                      <a:pt x="471015" y="471015"/>
                    </a:lnTo>
                    <a:lnTo>
                      <a:pt x="0" y="471015"/>
                    </a:lnTo>
                    <a:close/>
                  </a:path>
                </a:pathLst>
              </a:custGeom>
              <a:solidFill>
                <a:srgbClr val="213969"/>
              </a:solidFill>
            </p:spPr>
          </p:sp>
          <p:sp>
            <p:nvSpPr>
              <p:cNvPr id="36" name="TextBox 20">
                <a:extLst>
                  <a:ext uri="{FF2B5EF4-FFF2-40B4-BE49-F238E27FC236}">
                    <a16:creationId xmlns:a16="http://schemas.microsoft.com/office/drawing/2014/main" id="{6590E57C-86E0-CF02-A564-2B97EA069BD8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807"/>
                  </a:lnSpc>
                </a:pPr>
                <a:endParaRPr/>
              </a:p>
            </p:txBody>
          </p:sp>
        </p:grpSp>
        <p:grpSp>
          <p:nvGrpSpPr>
            <p:cNvPr id="32" name="Group 21">
              <a:extLst>
                <a:ext uri="{FF2B5EF4-FFF2-40B4-BE49-F238E27FC236}">
                  <a16:creationId xmlns:a16="http://schemas.microsoft.com/office/drawing/2014/main" id="{7D8A704E-8779-EE6B-364A-5040EF9EFCDF}"/>
                </a:ext>
              </a:extLst>
            </p:cNvPr>
            <p:cNvGrpSpPr/>
            <p:nvPr/>
          </p:nvGrpSpPr>
          <p:grpSpPr>
            <a:xfrm>
              <a:off x="0" y="0"/>
              <a:ext cx="503501" cy="536334"/>
              <a:chOff x="0" y="0"/>
              <a:chExt cx="531410" cy="566062"/>
            </a:xfrm>
          </p:grpSpPr>
          <p:sp>
            <p:nvSpPr>
              <p:cNvPr id="33" name="Freeform 22">
                <a:extLst>
                  <a:ext uri="{FF2B5EF4-FFF2-40B4-BE49-F238E27FC236}">
                    <a16:creationId xmlns:a16="http://schemas.microsoft.com/office/drawing/2014/main" id="{D9FEC6EC-F733-637E-2232-8AAD318DE38F}"/>
                  </a:ext>
                </a:extLst>
              </p:cNvPr>
              <p:cNvSpPr/>
              <p:nvPr/>
            </p:nvSpPr>
            <p:spPr>
              <a:xfrm>
                <a:off x="0" y="0"/>
                <a:ext cx="531410" cy="566062"/>
              </a:xfrm>
              <a:custGeom>
                <a:avLst/>
                <a:gdLst/>
                <a:ahLst/>
                <a:cxnLst/>
                <a:rect l="l" t="t" r="r" b="b"/>
                <a:pathLst>
                  <a:path w="531410" h="566062">
                    <a:moveTo>
                      <a:pt x="0" y="0"/>
                    </a:moveTo>
                    <a:lnTo>
                      <a:pt x="531410" y="0"/>
                    </a:lnTo>
                    <a:lnTo>
                      <a:pt x="531410" y="566062"/>
                    </a:lnTo>
                    <a:lnTo>
                      <a:pt x="0" y="566062"/>
                    </a:lnTo>
                    <a:close/>
                  </a:path>
                </a:pathLst>
              </a:custGeom>
              <a:solidFill>
                <a:srgbClr val="D75581"/>
              </a:solidFill>
            </p:spPr>
          </p:sp>
          <p:sp>
            <p:nvSpPr>
              <p:cNvPr id="34" name="TextBox 23">
                <a:extLst>
                  <a:ext uri="{FF2B5EF4-FFF2-40B4-BE49-F238E27FC236}">
                    <a16:creationId xmlns:a16="http://schemas.microsoft.com/office/drawing/2014/main" id="{6F723FB8-8FB0-D3C9-FA36-EB472A66748D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807"/>
                  </a:lnSpc>
                </a:pPr>
                <a:endParaRPr/>
              </a:p>
            </p:txBody>
          </p:sp>
        </p:grpSp>
      </p:grpSp>
      <p:sp>
        <p:nvSpPr>
          <p:cNvPr id="37" name="TextBox 58">
            <a:extLst>
              <a:ext uri="{FF2B5EF4-FFF2-40B4-BE49-F238E27FC236}">
                <a16:creationId xmlns:a16="http://schemas.microsoft.com/office/drawing/2014/main" id="{CE4B0BFF-A6B2-78EF-45FA-B0DA5E7054CA}"/>
              </a:ext>
            </a:extLst>
          </p:cNvPr>
          <p:cNvSpPr txBox="1"/>
          <p:nvPr/>
        </p:nvSpPr>
        <p:spPr>
          <a:xfrm>
            <a:off x="1548375" y="2931131"/>
            <a:ext cx="4973406" cy="12817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3373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grandir Narrow Bold"/>
              </a:rPr>
              <a:t>The function accepts  </a:t>
            </a:r>
            <a:r>
              <a:rPr lang="en-US" sz="2400" dirty="0">
                <a:solidFill>
                  <a:srgbClr val="7A54A1"/>
                </a:solidFill>
                <a:latin typeface="Agrandir Narrow Bold"/>
              </a:rPr>
              <a:t>arguments</a:t>
            </a:r>
          </a:p>
          <a:p>
            <a:pPr marL="0" lvl="0" indent="0" algn="just">
              <a:lnSpc>
                <a:spcPts val="3373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grandir Narrow Bold"/>
              </a:rPr>
              <a:t>Or it could be a </a:t>
            </a:r>
            <a:r>
              <a:rPr lang="en-US" sz="2400" dirty="0">
                <a:solidFill>
                  <a:srgbClr val="7A54A1"/>
                </a:solidFill>
                <a:latin typeface="Agrandir Narrow Bold"/>
              </a:rPr>
              <a:t>non-argument</a:t>
            </a:r>
            <a:r>
              <a:rPr lang="en-US" sz="2400" dirty="0">
                <a:solidFill>
                  <a:srgbClr val="000000"/>
                </a:solidFill>
                <a:latin typeface="Agrandir Narrow Bold"/>
              </a:rPr>
              <a:t> function.</a:t>
            </a:r>
          </a:p>
        </p:txBody>
      </p:sp>
      <p:sp>
        <p:nvSpPr>
          <p:cNvPr id="38" name="TextBox 58">
            <a:extLst>
              <a:ext uri="{FF2B5EF4-FFF2-40B4-BE49-F238E27FC236}">
                <a16:creationId xmlns:a16="http://schemas.microsoft.com/office/drawing/2014/main" id="{257433E9-19BA-364A-E433-D6A171BBDCDE}"/>
              </a:ext>
            </a:extLst>
          </p:cNvPr>
          <p:cNvSpPr txBox="1"/>
          <p:nvPr/>
        </p:nvSpPr>
        <p:spPr>
          <a:xfrm>
            <a:off x="7890092" y="2951437"/>
            <a:ext cx="5450014" cy="8457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3373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grandir Narrow Bold"/>
              </a:rPr>
              <a:t>The function can </a:t>
            </a:r>
            <a:r>
              <a:rPr lang="en-US" sz="2400" dirty="0">
                <a:solidFill>
                  <a:srgbClr val="7A54A1"/>
                </a:solidFill>
                <a:latin typeface="Agrandir Narrow Bold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Agrandir Narrow Bold"/>
              </a:rPr>
              <a:t> a value</a:t>
            </a:r>
          </a:p>
          <a:p>
            <a:pPr marL="0" lvl="0" indent="0" algn="just">
              <a:lnSpc>
                <a:spcPts val="3373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grandir Narrow Bold"/>
              </a:rPr>
              <a:t>Or </a:t>
            </a:r>
            <a:r>
              <a:rPr lang="en-US" sz="2400" dirty="0">
                <a:solidFill>
                  <a:srgbClr val="7A54A1"/>
                </a:solidFill>
                <a:latin typeface="Agrandir Narrow Bold"/>
              </a:rPr>
              <a:t>non-returned type</a:t>
            </a:r>
            <a:r>
              <a:rPr lang="en-US" sz="2400" dirty="0">
                <a:solidFill>
                  <a:srgbClr val="000000"/>
                </a:solidFill>
                <a:latin typeface="Agrandir Narrow Bold"/>
              </a:rPr>
              <a:t>.</a:t>
            </a:r>
          </a:p>
        </p:txBody>
      </p:sp>
      <p:sp>
        <p:nvSpPr>
          <p:cNvPr id="39" name="TextBox 58">
            <a:extLst>
              <a:ext uri="{FF2B5EF4-FFF2-40B4-BE49-F238E27FC236}">
                <a16:creationId xmlns:a16="http://schemas.microsoft.com/office/drawing/2014/main" id="{AAF779BC-F89F-7986-9C3B-83CF7D4317C1}"/>
              </a:ext>
            </a:extLst>
          </p:cNvPr>
          <p:cNvSpPr txBox="1"/>
          <p:nvPr/>
        </p:nvSpPr>
        <p:spPr>
          <a:xfrm>
            <a:off x="13607220" y="2993989"/>
            <a:ext cx="3992098" cy="8457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3373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grandir Narrow Bold"/>
              </a:rPr>
              <a:t>The function can be a </a:t>
            </a:r>
            <a:r>
              <a:rPr lang="en-US" sz="2400" dirty="0">
                <a:solidFill>
                  <a:srgbClr val="7A54A1"/>
                </a:solidFill>
                <a:latin typeface="Agrandir Narrow Bold"/>
              </a:rPr>
              <a:t>user-defined</a:t>
            </a:r>
            <a:r>
              <a:rPr lang="en-US" sz="2400" dirty="0">
                <a:solidFill>
                  <a:srgbClr val="000000"/>
                </a:solidFill>
                <a:latin typeface="Agrandir Narrow Bold"/>
              </a:rPr>
              <a:t> or </a:t>
            </a:r>
            <a:r>
              <a:rPr lang="en-US" sz="2400" dirty="0">
                <a:solidFill>
                  <a:srgbClr val="7A54A1"/>
                </a:solidFill>
                <a:latin typeface="Agrandir Narrow Bold"/>
              </a:rPr>
              <a:t>built-in</a:t>
            </a:r>
            <a:r>
              <a:rPr lang="en-US" sz="2400" dirty="0">
                <a:solidFill>
                  <a:srgbClr val="000000"/>
                </a:solidFill>
                <a:latin typeface="Agrandir Narrow Bold"/>
              </a:rPr>
              <a:t> function.</a:t>
            </a:r>
          </a:p>
        </p:txBody>
      </p:sp>
      <p:sp>
        <p:nvSpPr>
          <p:cNvPr id="40" name="TextBox 59">
            <a:extLst>
              <a:ext uri="{FF2B5EF4-FFF2-40B4-BE49-F238E27FC236}">
                <a16:creationId xmlns:a16="http://schemas.microsoft.com/office/drawing/2014/main" id="{29547BCD-EA29-BE90-2231-77A3E5A01890}"/>
              </a:ext>
            </a:extLst>
          </p:cNvPr>
          <p:cNvSpPr txBox="1"/>
          <p:nvPr/>
        </p:nvSpPr>
        <p:spPr>
          <a:xfrm>
            <a:off x="223218" y="4727461"/>
            <a:ext cx="2222793" cy="4715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901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Agrandir Narrow Bold"/>
              </a:rPr>
              <a:t>Syntax:</a:t>
            </a:r>
            <a:endParaRPr lang="en-US" sz="2800" u="none" dirty="0">
              <a:solidFill>
                <a:srgbClr val="000000"/>
              </a:solidFill>
              <a:latin typeface="Agrandir Narrow Bold"/>
            </a:endParaRPr>
          </a:p>
        </p:txBody>
      </p:sp>
      <p:sp>
        <p:nvSpPr>
          <p:cNvPr id="42" name="Rectangle 1">
            <a:extLst>
              <a:ext uri="{FF2B5EF4-FFF2-40B4-BE49-F238E27FC236}">
                <a16:creationId xmlns:a16="http://schemas.microsoft.com/office/drawing/2014/main" id="{ECC205B2-538E-E743-EDC2-98D6F415718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50302" y="5363225"/>
            <a:ext cx="6015768" cy="10771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A54A1"/>
                </a:solidFill>
                <a:effectLst/>
                <a:latin typeface="Droid Sans Mono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latin typeface="Droid Sans Mono"/>
              </a:rPr>
              <a:t>function_name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Droid Sans Mono"/>
              </a:rPr>
              <a:t>(parameters)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ysClr val="windowText" lastClr="000000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Droid Sans Mono"/>
              </a:rPr>
              <a:t>statement(s)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40A04934-983C-4A34-6884-12B76C420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9" y="7303526"/>
            <a:ext cx="6949765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A54A1"/>
                </a:solidFill>
                <a:effectLst/>
                <a:latin typeface="Droid Sans Mono"/>
              </a:rPr>
              <a:t>def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Droid Sans Mono"/>
              </a:rPr>
              <a:t>greet(name):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Droid Sans Mono"/>
              </a:rPr>
              <a:t>	print("Hello, " + name + ". Good morning!")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Box 59">
            <a:extLst>
              <a:ext uri="{FF2B5EF4-FFF2-40B4-BE49-F238E27FC236}">
                <a16:creationId xmlns:a16="http://schemas.microsoft.com/office/drawing/2014/main" id="{38464131-DE17-B6EF-C21E-A103D91AFFE2}"/>
              </a:ext>
            </a:extLst>
          </p:cNvPr>
          <p:cNvSpPr txBox="1"/>
          <p:nvPr/>
        </p:nvSpPr>
        <p:spPr>
          <a:xfrm>
            <a:off x="223218" y="6666643"/>
            <a:ext cx="7466916" cy="581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Agrandir Narrow Bold"/>
              </a:rPr>
              <a:t>Example of non-returned type function:</a:t>
            </a:r>
            <a:endParaRPr lang="en-US" sz="2800" u="none" dirty="0">
              <a:solidFill>
                <a:srgbClr val="000000"/>
              </a:solidFill>
              <a:latin typeface="Agrandir Narrow Bold"/>
            </a:endParaRPr>
          </a:p>
        </p:txBody>
      </p:sp>
      <p:sp>
        <p:nvSpPr>
          <p:cNvPr id="45" name="TextBox 58">
            <a:extLst>
              <a:ext uri="{FF2B5EF4-FFF2-40B4-BE49-F238E27FC236}">
                <a16:creationId xmlns:a16="http://schemas.microsoft.com/office/drawing/2014/main" id="{BCA7E012-6981-FB2E-9A3D-0FB6F2203705}"/>
              </a:ext>
            </a:extLst>
          </p:cNvPr>
          <p:cNvSpPr txBox="1"/>
          <p:nvPr/>
        </p:nvSpPr>
        <p:spPr>
          <a:xfrm>
            <a:off x="1402543" y="8748243"/>
            <a:ext cx="6079973" cy="859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3373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grandir Narrow"/>
              </a:rPr>
              <a:t>This function named “</a:t>
            </a:r>
            <a:r>
              <a:rPr lang="en-US" sz="2400" b="1" dirty="0">
                <a:solidFill>
                  <a:srgbClr val="000000"/>
                </a:solidFill>
                <a:latin typeface="Agrandir Narrow"/>
              </a:rPr>
              <a:t>greet</a:t>
            </a:r>
            <a:r>
              <a:rPr lang="en-US" sz="2400" dirty="0">
                <a:solidFill>
                  <a:srgbClr val="000000"/>
                </a:solidFill>
                <a:latin typeface="Agrandir Narrow"/>
              </a:rPr>
              <a:t>” it will print the user a greeting message.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1951C23-557B-C731-47E5-7FE543CA0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94580">
            <a:off x="842782" y="8315322"/>
            <a:ext cx="898485" cy="898485"/>
          </a:xfrm>
          <a:prstGeom prst="rect">
            <a:avLst/>
          </a:prstGeom>
        </p:spPr>
      </p:pic>
      <p:sp>
        <p:nvSpPr>
          <p:cNvPr id="48" name="TextBox 59">
            <a:extLst>
              <a:ext uri="{FF2B5EF4-FFF2-40B4-BE49-F238E27FC236}">
                <a16:creationId xmlns:a16="http://schemas.microsoft.com/office/drawing/2014/main" id="{04FB3F51-24C0-C578-5344-3DE3656BAF6D}"/>
              </a:ext>
            </a:extLst>
          </p:cNvPr>
          <p:cNvSpPr txBox="1"/>
          <p:nvPr/>
        </p:nvSpPr>
        <p:spPr>
          <a:xfrm>
            <a:off x="7285295" y="4495710"/>
            <a:ext cx="10795427" cy="581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Agrandir Narrow Bold"/>
              </a:rPr>
              <a:t>How to call the function? </a:t>
            </a:r>
            <a:r>
              <a:rPr lang="en-US" sz="2400" dirty="0">
                <a:solidFill>
                  <a:srgbClr val="000000"/>
                </a:solidFill>
                <a:latin typeface="Agrandir Narrow Bold"/>
              </a:rPr>
              <a:t>Simply by the name of the function</a:t>
            </a:r>
            <a:endParaRPr lang="en-US" sz="2800" u="none" dirty="0">
              <a:solidFill>
                <a:srgbClr val="000000"/>
              </a:solidFill>
              <a:latin typeface="Agrandir Narrow Bold"/>
            </a:endParaRPr>
          </a:p>
        </p:txBody>
      </p:sp>
      <p:sp>
        <p:nvSpPr>
          <p:cNvPr id="49" name="Rectangle 2">
            <a:extLst>
              <a:ext uri="{FF2B5EF4-FFF2-40B4-BE49-F238E27FC236}">
                <a16:creationId xmlns:a16="http://schemas.microsoft.com/office/drawing/2014/main" id="{49E839A3-51B3-C25F-5953-99C04D866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5274479"/>
            <a:ext cx="6949765" cy="12926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A54A1"/>
                </a:solidFill>
                <a:effectLst/>
                <a:latin typeface="Droid Sans Mono"/>
              </a:rPr>
              <a:t>def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Droid Sans Mono"/>
              </a:rPr>
              <a:t>greet(name):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Droid Sans Mono"/>
              </a:rPr>
              <a:t>	print("Hello, " + name + ". Good morning!")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7A54A1"/>
                </a:solidFill>
                <a:latin typeface="Droid Sans Mono"/>
              </a:rPr>
              <a:t>greet(“AI and Robot Club”)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7A54A1"/>
                </a:solidFill>
                <a:effectLst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D662A6"/>
                </a:solidFill>
                <a:effectLst/>
              </a:rPr>
              <a:t># call</a:t>
            </a:r>
            <a:endParaRPr kumimoji="0" lang="en-US" altLang="en-US" sz="4800" b="1" i="0" u="none" strike="noStrike" cap="none" normalizeH="0" baseline="0" dirty="0">
              <a:ln>
                <a:noFill/>
              </a:ln>
              <a:solidFill>
                <a:srgbClr val="D662A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200EE8-ECB0-449D-B4A4-2BD6D43F5EDA}"/>
              </a:ext>
            </a:extLst>
          </p:cNvPr>
          <p:cNvSpPr txBox="1"/>
          <p:nvPr/>
        </p:nvSpPr>
        <p:spPr>
          <a:xfrm>
            <a:off x="8786299" y="7324665"/>
            <a:ext cx="365760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A54A1"/>
                </a:solidFill>
              </a:rPr>
              <a:t>def</a:t>
            </a:r>
            <a:r>
              <a:rPr lang="en-US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</a:rPr>
              <a:t>absolute_value</a:t>
            </a:r>
            <a:r>
              <a:rPr lang="en-US" sz="2400" dirty="0">
                <a:solidFill>
                  <a:sysClr val="windowText" lastClr="000000"/>
                </a:solidFill>
              </a:rPr>
              <a:t>(num):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 </a:t>
            </a:r>
            <a:r>
              <a:rPr lang="en-US" sz="2400" b="1" dirty="0">
                <a:solidFill>
                  <a:srgbClr val="7A54A1"/>
                </a:solidFill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</a:rPr>
              <a:t>  if num &gt;= 0: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        </a:t>
            </a:r>
            <a:r>
              <a:rPr lang="en-US" sz="2400" b="1" dirty="0">
                <a:solidFill>
                  <a:srgbClr val="7A54A1"/>
                </a:solidFill>
              </a:rPr>
              <a:t>return</a:t>
            </a:r>
            <a:r>
              <a:rPr lang="en-US" sz="2400" dirty="0">
                <a:solidFill>
                  <a:sysClr val="windowText" lastClr="000000"/>
                </a:solidFill>
              </a:rPr>
              <a:t> num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    else: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        </a:t>
            </a:r>
            <a:r>
              <a:rPr lang="en-US" sz="2400" b="1" dirty="0">
                <a:solidFill>
                  <a:srgbClr val="7A54A1"/>
                </a:solidFill>
              </a:rPr>
              <a:t>return</a:t>
            </a:r>
            <a:r>
              <a:rPr lang="en-US" sz="2400" dirty="0">
                <a:solidFill>
                  <a:sysClr val="windowText" lastClr="000000"/>
                </a:solidFill>
              </a:rPr>
              <a:t> -num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  <a:p>
            <a:r>
              <a:rPr lang="en-US" sz="2400" dirty="0">
                <a:solidFill>
                  <a:sysClr val="windowText" lastClr="000000"/>
                </a:solidFill>
              </a:rPr>
              <a:t>print(</a:t>
            </a:r>
            <a:r>
              <a:rPr lang="en-US" sz="2400" dirty="0" err="1">
                <a:solidFill>
                  <a:sysClr val="windowText" lastClr="000000"/>
                </a:solidFill>
              </a:rPr>
              <a:t>absolute_value</a:t>
            </a:r>
            <a:r>
              <a:rPr lang="en-US" sz="2400" dirty="0">
                <a:solidFill>
                  <a:sysClr val="windowText" lastClr="000000"/>
                </a:solidFill>
              </a:rPr>
              <a:t>(2))</a:t>
            </a:r>
          </a:p>
        </p:txBody>
      </p:sp>
      <p:sp>
        <p:nvSpPr>
          <p:cNvPr id="52" name="TextBox 59">
            <a:extLst>
              <a:ext uri="{FF2B5EF4-FFF2-40B4-BE49-F238E27FC236}">
                <a16:creationId xmlns:a16="http://schemas.microsoft.com/office/drawing/2014/main" id="{100DA879-259E-9716-DA20-A5BBBE82433F}"/>
              </a:ext>
            </a:extLst>
          </p:cNvPr>
          <p:cNvSpPr txBox="1"/>
          <p:nvPr/>
        </p:nvSpPr>
        <p:spPr>
          <a:xfrm>
            <a:off x="7958010" y="6677941"/>
            <a:ext cx="7466916" cy="581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Agrandir Narrow Bold"/>
              </a:rPr>
              <a:t>Example of returned type function:</a:t>
            </a:r>
            <a:endParaRPr lang="en-US" sz="2800" u="none" dirty="0">
              <a:solidFill>
                <a:srgbClr val="000000"/>
              </a:solidFill>
              <a:latin typeface="Agrandir Narrow Bold"/>
            </a:endParaRPr>
          </a:p>
        </p:txBody>
      </p:sp>
      <p:sp>
        <p:nvSpPr>
          <p:cNvPr id="53" name="TextBox 59">
            <a:extLst>
              <a:ext uri="{FF2B5EF4-FFF2-40B4-BE49-F238E27FC236}">
                <a16:creationId xmlns:a16="http://schemas.microsoft.com/office/drawing/2014/main" id="{1BB8943A-281B-44D7-EF58-4A0D74E216BC}"/>
              </a:ext>
            </a:extLst>
          </p:cNvPr>
          <p:cNvSpPr txBox="1"/>
          <p:nvPr/>
        </p:nvSpPr>
        <p:spPr>
          <a:xfrm>
            <a:off x="12853935" y="7842114"/>
            <a:ext cx="5141982" cy="2160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grandir Narrow"/>
              </a:rPr>
              <a:t>Return statement: used to exit from a function and assign the returned value to a variable(maybe list, tuple), or simply print it.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856340A7-A685-BE27-AD5B-1391B4421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267103">
            <a:off x="12545699" y="7237190"/>
            <a:ext cx="898485" cy="8984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0C95F2-49F4-6013-B52F-B8B6EB05ECD9}"/>
              </a:ext>
            </a:extLst>
          </p:cNvPr>
          <p:cNvSpPr/>
          <p:nvPr/>
        </p:nvSpPr>
        <p:spPr>
          <a:xfrm>
            <a:off x="4638020" y="169373"/>
            <a:ext cx="9495376" cy="1007974"/>
          </a:xfrm>
          <a:prstGeom prst="roundRect">
            <a:avLst>
              <a:gd name="adj" fmla="val 35101"/>
            </a:avLst>
          </a:prstGeom>
          <a:solidFill>
            <a:srgbClr val="7A5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6717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598" dirty="0">
                <a:solidFill>
                  <a:srgbClr val="F4F6FC"/>
                </a:solidFill>
                <a:latin typeface="Berlin Sans FB Demi" panose="020E0802020502020306" pitchFamily="34" charset="0"/>
              </a:rPr>
              <a:t>Python Functions</a:t>
            </a:r>
            <a:endParaRPr kumimoji="0" lang="en-US" sz="5598" b="0" i="0" u="none" strike="noStrike" kern="1200" cap="none" spc="0" normalizeH="0" baseline="0" noProof="0" dirty="0">
              <a:ln>
                <a:noFill/>
              </a:ln>
              <a:solidFill>
                <a:srgbClr val="F4F6FC"/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</p:txBody>
      </p:sp>
      <p:sp>
        <p:nvSpPr>
          <p:cNvPr id="8" name="TextBox 58">
            <a:extLst>
              <a:ext uri="{FF2B5EF4-FFF2-40B4-BE49-F238E27FC236}">
                <a16:creationId xmlns:a16="http://schemas.microsoft.com/office/drawing/2014/main" id="{78329AF4-B608-7B7E-D75F-B7389DAB2EDA}"/>
              </a:ext>
            </a:extLst>
          </p:cNvPr>
          <p:cNvSpPr txBox="1"/>
          <p:nvPr/>
        </p:nvSpPr>
        <p:spPr>
          <a:xfrm>
            <a:off x="2814814" y="1412322"/>
            <a:ext cx="13141788" cy="859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3373"/>
              </a:lnSpc>
              <a:spcBef>
                <a:spcPct val="0"/>
              </a:spcBef>
            </a:pPr>
            <a:r>
              <a:rPr lang="en-US" sz="2811" dirty="0">
                <a:solidFill>
                  <a:srgbClr val="000000"/>
                </a:solidFill>
                <a:latin typeface="Agrandir Narrow"/>
              </a:rPr>
              <a:t>Built-in functions: is a function written in Python Module we can call it implicitly or explicitly by importing its module. For example: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A20544-3926-FBC1-E35C-03364646AD7E}"/>
              </a:ext>
            </a:extLst>
          </p:cNvPr>
          <p:cNvSpPr/>
          <p:nvPr/>
        </p:nvSpPr>
        <p:spPr>
          <a:xfrm>
            <a:off x="7173560" y="2382890"/>
            <a:ext cx="4424296" cy="859915"/>
          </a:xfrm>
          <a:prstGeom prst="roundRect">
            <a:avLst>
              <a:gd name="adj" fmla="val 50000"/>
            </a:avLst>
          </a:prstGeom>
          <a:solidFill>
            <a:srgbClr val="FFA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624"/>
              </a:lnSpc>
              <a:spcBef>
                <a:spcPct val="0"/>
              </a:spcBef>
            </a:pPr>
            <a:r>
              <a:rPr lang="en-US" sz="4000" dirty="0">
                <a:solidFill>
                  <a:srgbClr val="FFFFFF"/>
                </a:solidFill>
                <a:latin typeface="Berlin Sans FB Demi" panose="020E0802020502020306" pitchFamily="34" charset="0"/>
              </a:rPr>
              <a:t>Built-in function</a:t>
            </a: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54DE81DB-941A-6AF2-0BE5-1D51B53B44F1}"/>
              </a:ext>
            </a:extLst>
          </p:cNvPr>
          <p:cNvSpPr/>
          <p:nvPr/>
        </p:nvSpPr>
        <p:spPr>
          <a:xfrm flipV="1">
            <a:off x="5584953" y="2789036"/>
            <a:ext cx="1588605" cy="23812"/>
          </a:xfrm>
          <a:prstGeom prst="line">
            <a:avLst/>
          </a:prstGeom>
          <a:ln w="47625" cap="flat">
            <a:solidFill>
              <a:srgbClr val="050A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EB908852-85F0-F93B-7724-AC236A41F821}"/>
              </a:ext>
            </a:extLst>
          </p:cNvPr>
          <p:cNvSpPr/>
          <p:nvPr/>
        </p:nvSpPr>
        <p:spPr>
          <a:xfrm rot="5400000">
            <a:off x="4933381" y="3416796"/>
            <a:ext cx="1255520" cy="0"/>
          </a:xfrm>
          <a:prstGeom prst="line">
            <a:avLst/>
          </a:prstGeom>
          <a:ln w="47625" cap="flat">
            <a:solidFill>
              <a:srgbClr val="050A3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650F8D8-92BA-3ADD-4F19-B7334A9B392C}"/>
              </a:ext>
            </a:extLst>
          </p:cNvPr>
          <p:cNvSpPr/>
          <p:nvPr/>
        </p:nvSpPr>
        <p:spPr>
          <a:xfrm flipV="1">
            <a:off x="11597856" y="2812848"/>
            <a:ext cx="1356136" cy="0"/>
          </a:xfrm>
          <a:prstGeom prst="line">
            <a:avLst/>
          </a:prstGeom>
          <a:ln w="47625" cap="flat">
            <a:solidFill>
              <a:srgbClr val="050A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1EF9A552-1DC4-524D-58BB-83677386FD10}"/>
              </a:ext>
            </a:extLst>
          </p:cNvPr>
          <p:cNvSpPr/>
          <p:nvPr/>
        </p:nvSpPr>
        <p:spPr>
          <a:xfrm rot="5400000">
            <a:off x="12362702" y="3399741"/>
            <a:ext cx="1182582" cy="2"/>
          </a:xfrm>
          <a:prstGeom prst="line">
            <a:avLst/>
          </a:prstGeom>
          <a:ln w="47625" cap="flat">
            <a:solidFill>
              <a:srgbClr val="050A3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41" name="TextBox 58">
            <a:extLst>
              <a:ext uri="{FF2B5EF4-FFF2-40B4-BE49-F238E27FC236}">
                <a16:creationId xmlns:a16="http://schemas.microsoft.com/office/drawing/2014/main" id="{B33CB41B-2D74-A8F3-9299-2D7B32B90CC8}"/>
              </a:ext>
            </a:extLst>
          </p:cNvPr>
          <p:cNvSpPr txBox="1"/>
          <p:nvPr/>
        </p:nvSpPr>
        <p:spPr>
          <a:xfrm>
            <a:off x="2814814" y="4266616"/>
            <a:ext cx="5867398" cy="4238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3373"/>
              </a:lnSpc>
              <a:spcBef>
                <a:spcPct val="0"/>
              </a:spcBef>
            </a:pPr>
            <a:r>
              <a:rPr lang="en-US" sz="2811" dirty="0">
                <a:solidFill>
                  <a:srgbClr val="000000"/>
                </a:solidFill>
                <a:latin typeface="Agrandir Narrow"/>
              </a:rPr>
              <a:t>Implicit call such as: </a:t>
            </a:r>
            <a:r>
              <a:rPr lang="en-US" sz="2811" b="1" dirty="0">
                <a:solidFill>
                  <a:schemeClr val="bg1"/>
                </a:solidFill>
                <a:highlight>
                  <a:srgbClr val="D662A6"/>
                </a:highlight>
                <a:latin typeface="Agrandir Narrow"/>
              </a:rPr>
              <a:t>print() </a:t>
            </a:r>
            <a:r>
              <a:rPr lang="en-US" sz="2811" dirty="0">
                <a:solidFill>
                  <a:srgbClr val="000000"/>
                </a:solidFill>
                <a:latin typeface="Agrandir Narrow"/>
              </a:rPr>
              <a:t>and </a:t>
            </a:r>
            <a:r>
              <a:rPr lang="en-US" sz="2811" b="1" dirty="0">
                <a:solidFill>
                  <a:schemeClr val="bg1"/>
                </a:solidFill>
                <a:highlight>
                  <a:srgbClr val="D662A6"/>
                </a:highlight>
                <a:latin typeface="Agrandir Narrow"/>
              </a:rPr>
              <a:t>input()</a:t>
            </a:r>
          </a:p>
        </p:txBody>
      </p:sp>
      <p:sp>
        <p:nvSpPr>
          <p:cNvPr id="46" name="TextBox 58">
            <a:extLst>
              <a:ext uri="{FF2B5EF4-FFF2-40B4-BE49-F238E27FC236}">
                <a16:creationId xmlns:a16="http://schemas.microsoft.com/office/drawing/2014/main" id="{4467D7A6-A242-AFB1-E2F3-1C0808B1B28B}"/>
              </a:ext>
            </a:extLst>
          </p:cNvPr>
          <p:cNvSpPr txBox="1"/>
          <p:nvPr/>
        </p:nvSpPr>
        <p:spPr>
          <a:xfrm>
            <a:off x="10089204" y="4042549"/>
            <a:ext cx="5867398" cy="12959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3373"/>
              </a:lnSpc>
              <a:spcBef>
                <a:spcPct val="0"/>
              </a:spcBef>
            </a:pPr>
            <a:r>
              <a:rPr lang="en-US" sz="2811" dirty="0">
                <a:solidFill>
                  <a:srgbClr val="000000"/>
                </a:solidFill>
                <a:latin typeface="Agrandir Narrow"/>
              </a:rPr>
              <a:t>Import math module to use </a:t>
            </a:r>
            <a:r>
              <a:rPr lang="en-US" sz="2811" b="1" dirty="0">
                <a:solidFill>
                  <a:schemeClr val="bg1"/>
                </a:solidFill>
                <a:highlight>
                  <a:srgbClr val="D662A6"/>
                </a:highlight>
                <a:latin typeface="Agrandir Narrow"/>
              </a:rPr>
              <a:t>sin() </a:t>
            </a:r>
            <a:r>
              <a:rPr lang="en-US" sz="2811" dirty="0">
                <a:solidFill>
                  <a:srgbClr val="000000"/>
                </a:solidFill>
                <a:latin typeface="Agrandir Narrow"/>
              </a:rPr>
              <a:t>function. (this will be covered in Python Modules!)</a:t>
            </a:r>
          </a:p>
        </p:txBody>
      </p:sp>
      <p:grpSp>
        <p:nvGrpSpPr>
          <p:cNvPr id="50" name="Group 17">
            <a:extLst>
              <a:ext uri="{FF2B5EF4-FFF2-40B4-BE49-F238E27FC236}">
                <a16:creationId xmlns:a16="http://schemas.microsoft.com/office/drawing/2014/main" id="{FAE8A34B-0E05-4CA4-8997-FB98F16DA26C}"/>
              </a:ext>
            </a:extLst>
          </p:cNvPr>
          <p:cNvGrpSpPr/>
          <p:nvPr/>
        </p:nvGrpSpPr>
        <p:grpSpPr>
          <a:xfrm>
            <a:off x="1143000" y="5468052"/>
            <a:ext cx="659152" cy="423899"/>
            <a:chOff x="0" y="0"/>
            <a:chExt cx="560289" cy="579314"/>
          </a:xfrm>
        </p:grpSpPr>
        <p:grpSp>
          <p:nvGrpSpPr>
            <p:cNvPr id="55" name="Group 18">
              <a:extLst>
                <a:ext uri="{FF2B5EF4-FFF2-40B4-BE49-F238E27FC236}">
                  <a16:creationId xmlns:a16="http://schemas.microsoft.com/office/drawing/2014/main" id="{92043F1A-71F8-DC72-1DDA-6E007F324B2A}"/>
                </a:ext>
              </a:extLst>
            </p:cNvPr>
            <p:cNvGrpSpPr/>
            <p:nvPr/>
          </p:nvGrpSpPr>
          <p:grpSpPr>
            <a:xfrm>
              <a:off x="146330" y="165356"/>
              <a:ext cx="413958" cy="413958"/>
              <a:chOff x="0" y="0"/>
              <a:chExt cx="471015" cy="471015"/>
            </a:xfrm>
          </p:grpSpPr>
          <p:sp>
            <p:nvSpPr>
              <p:cNvPr id="59" name="Freeform 19">
                <a:extLst>
                  <a:ext uri="{FF2B5EF4-FFF2-40B4-BE49-F238E27FC236}">
                    <a16:creationId xmlns:a16="http://schemas.microsoft.com/office/drawing/2014/main" id="{59AD3DD0-67A6-39FB-9C52-B270DCEC612F}"/>
                  </a:ext>
                </a:extLst>
              </p:cNvPr>
              <p:cNvSpPr/>
              <p:nvPr/>
            </p:nvSpPr>
            <p:spPr>
              <a:xfrm>
                <a:off x="0" y="0"/>
                <a:ext cx="471015" cy="471015"/>
              </a:xfrm>
              <a:custGeom>
                <a:avLst/>
                <a:gdLst/>
                <a:ahLst/>
                <a:cxnLst/>
                <a:rect l="l" t="t" r="r" b="b"/>
                <a:pathLst>
                  <a:path w="471015" h="471015">
                    <a:moveTo>
                      <a:pt x="0" y="0"/>
                    </a:moveTo>
                    <a:lnTo>
                      <a:pt x="471015" y="0"/>
                    </a:lnTo>
                    <a:lnTo>
                      <a:pt x="471015" y="471015"/>
                    </a:lnTo>
                    <a:lnTo>
                      <a:pt x="0" y="471015"/>
                    </a:lnTo>
                    <a:close/>
                  </a:path>
                </a:pathLst>
              </a:custGeom>
              <a:solidFill>
                <a:srgbClr val="213969"/>
              </a:solidFill>
            </p:spPr>
          </p:sp>
          <p:sp>
            <p:nvSpPr>
              <p:cNvPr id="60" name="TextBox 20">
                <a:extLst>
                  <a:ext uri="{FF2B5EF4-FFF2-40B4-BE49-F238E27FC236}">
                    <a16:creationId xmlns:a16="http://schemas.microsoft.com/office/drawing/2014/main" id="{3B959979-C027-C152-058B-D04E726C4D73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807"/>
                  </a:lnSpc>
                </a:pPr>
                <a:endParaRPr/>
              </a:p>
            </p:txBody>
          </p:sp>
        </p:grpSp>
        <p:grpSp>
          <p:nvGrpSpPr>
            <p:cNvPr id="56" name="Group 21">
              <a:extLst>
                <a:ext uri="{FF2B5EF4-FFF2-40B4-BE49-F238E27FC236}">
                  <a16:creationId xmlns:a16="http://schemas.microsoft.com/office/drawing/2014/main" id="{8790779A-C7C1-79D8-5128-33BADD3BBFB5}"/>
                </a:ext>
              </a:extLst>
            </p:cNvPr>
            <p:cNvGrpSpPr/>
            <p:nvPr/>
          </p:nvGrpSpPr>
          <p:grpSpPr>
            <a:xfrm>
              <a:off x="0" y="0"/>
              <a:ext cx="503501" cy="536334"/>
              <a:chOff x="0" y="0"/>
              <a:chExt cx="531410" cy="566062"/>
            </a:xfrm>
          </p:grpSpPr>
          <p:sp>
            <p:nvSpPr>
              <p:cNvPr id="57" name="Freeform 22">
                <a:extLst>
                  <a:ext uri="{FF2B5EF4-FFF2-40B4-BE49-F238E27FC236}">
                    <a16:creationId xmlns:a16="http://schemas.microsoft.com/office/drawing/2014/main" id="{1EA8D804-C377-DA4B-B9A6-4D7A48DF4C7A}"/>
                  </a:ext>
                </a:extLst>
              </p:cNvPr>
              <p:cNvSpPr/>
              <p:nvPr/>
            </p:nvSpPr>
            <p:spPr>
              <a:xfrm>
                <a:off x="0" y="0"/>
                <a:ext cx="531410" cy="566062"/>
              </a:xfrm>
              <a:custGeom>
                <a:avLst/>
                <a:gdLst/>
                <a:ahLst/>
                <a:cxnLst/>
                <a:rect l="l" t="t" r="r" b="b"/>
                <a:pathLst>
                  <a:path w="531410" h="566062">
                    <a:moveTo>
                      <a:pt x="0" y="0"/>
                    </a:moveTo>
                    <a:lnTo>
                      <a:pt x="531410" y="0"/>
                    </a:lnTo>
                    <a:lnTo>
                      <a:pt x="531410" y="566062"/>
                    </a:lnTo>
                    <a:lnTo>
                      <a:pt x="0" y="566062"/>
                    </a:lnTo>
                    <a:close/>
                  </a:path>
                </a:pathLst>
              </a:custGeom>
              <a:solidFill>
                <a:srgbClr val="D75581"/>
              </a:solidFill>
            </p:spPr>
          </p:sp>
          <p:sp>
            <p:nvSpPr>
              <p:cNvPr id="58" name="TextBox 23">
                <a:extLst>
                  <a:ext uri="{FF2B5EF4-FFF2-40B4-BE49-F238E27FC236}">
                    <a16:creationId xmlns:a16="http://schemas.microsoft.com/office/drawing/2014/main" id="{48395A46-4558-77FA-7434-CB39BD829C0A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807"/>
                  </a:lnSpc>
                </a:pPr>
                <a:endParaRPr/>
              </a:p>
            </p:txBody>
          </p:sp>
        </p:grpSp>
      </p:grpSp>
      <p:sp>
        <p:nvSpPr>
          <p:cNvPr id="61" name="TextBox 58">
            <a:extLst>
              <a:ext uri="{FF2B5EF4-FFF2-40B4-BE49-F238E27FC236}">
                <a16:creationId xmlns:a16="http://schemas.microsoft.com/office/drawing/2014/main" id="{43FE9D15-3CE7-0A32-9B94-37F860CCB3F0}"/>
              </a:ext>
            </a:extLst>
          </p:cNvPr>
          <p:cNvSpPr txBox="1"/>
          <p:nvPr/>
        </p:nvSpPr>
        <p:spPr>
          <a:xfrm>
            <a:off x="1907494" y="5475138"/>
            <a:ext cx="13326588" cy="4097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3373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grandir Narrow Bold"/>
              </a:rPr>
              <a:t>The function accepts </a:t>
            </a:r>
            <a:r>
              <a:rPr lang="en-US" sz="2400" dirty="0">
                <a:solidFill>
                  <a:srgbClr val="7A54A1"/>
                </a:solidFill>
                <a:latin typeface="Agrandir Narrow Bold"/>
              </a:rPr>
              <a:t>arguments, </a:t>
            </a:r>
            <a:r>
              <a:rPr lang="en-US" sz="2400" dirty="0">
                <a:latin typeface="Agrandir Narrow Bold"/>
              </a:rPr>
              <a:t>or</a:t>
            </a:r>
            <a:r>
              <a:rPr lang="en-US" sz="2400" dirty="0">
                <a:solidFill>
                  <a:srgbClr val="7A54A1"/>
                </a:solidFill>
                <a:latin typeface="Agrandir Narrow Bold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grandir Narrow Bold"/>
              </a:rPr>
              <a:t>it could be a </a:t>
            </a:r>
            <a:r>
              <a:rPr lang="en-US" sz="2400" dirty="0">
                <a:solidFill>
                  <a:srgbClr val="7A54A1"/>
                </a:solidFill>
                <a:latin typeface="Agrandir Narrow Bold"/>
              </a:rPr>
              <a:t>non-argument</a:t>
            </a:r>
            <a:r>
              <a:rPr lang="en-US" sz="2400" dirty="0">
                <a:solidFill>
                  <a:srgbClr val="000000"/>
                </a:solidFill>
                <a:latin typeface="Agrandir Narrow Bold"/>
              </a:rPr>
              <a:t> function.</a:t>
            </a:r>
          </a:p>
        </p:txBody>
      </p:sp>
      <p:sp>
        <p:nvSpPr>
          <p:cNvPr id="62" name="TextBox 58">
            <a:extLst>
              <a:ext uri="{FF2B5EF4-FFF2-40B4-BE49-F238E27FC236}">
                <a16:creationId xmlns:a16="http://schemas.microsoft.com/office/drawing/2014/main" id="{EF3AA4D3-68FB-4F17-3A78-26291E82824D}"/>
              </a:ext>
            </a:extLst>
          </p:cNvPr>
          <p:cNvSpPr txBox="1"/>
          <p:nvPr/>
        </p:nvSpPr>
        <p:spPr>
          <a:xfrm>
            <a:off x="533400" y="6049733"/>
            <a:ext cx="5562600" cy="4097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3373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grandir Narrow"/>
              </a:rPr>
              <a:t>The function can have default arguments: 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DC9E86-DA65-CA68-2EA5-506689CAC045}"/>
              </a:ext>
            </a:extLst>
          </p:cNvPr>
          <p:cNvSpPr txBox="1"/>
          <p:nvPr/>
        </p:nvSpPr>
        <p:spPr>
          <a:xfrm>
            <a:off x="1250398" y="6585163"/>
            <a:ext cx="3301519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add_numbers</a:t>
            </a:r>
            <a:r>
              <a:rPr lang="en-US" sz="2400" dirty="0"/>
              <a:t>( a = 7,  b = 8):</a:t>
            </a:r>
          </a:p>
          <a:p>
            <a:r>
              <a:rPr lang="en-US" sz="2400" dirty="0"/>
              <a:t>    sum = a + b</a:t>
            </a:r>
          </a:p>
          <a:p>
            <a:r>
              <a:rPr lang="en-US" sz="2400" dirty="0"/>
              <a:t>    print('Sum:', sum)</a:t>
            </a:r>
          </a:p>
          <a:p>
            <a:endParaRPr lang="en-US" sz="2400" dirty="0"/>
          </a:p>
          <a:p>
            <a:r>
              <a:rPr lang="en-US" sz="2400" dirty="0" err="1"/>
              <a:t>add_numbers</a:t>
            </a:r>
            <a:r>
              <a:rPr lang="en-US" sz="2400" dirty="0"/>
              <a:t>(2, 3)</a:t>
            </a:r>
          </a:p>
          <a:p>
            <a:endParaRPr lang="en-US" sz="2400" dirty="0"/>
          </a:p>
          <a:p>
            <a:r>
              <a:rPr lang="en-US" sz="2400" dirty="0" err="1"/>
              <a:t>add_numbers</a:t>
            </a:r>
            <a:r>
              <a:rPr lang="en-US" sz="2400" dirty="0"/>
              <a:t>(a = 2)</a:t>
            </a:r>
          </a:p>
          <a:p>
            <a:endParaRPr lang="en-US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5C557B-4C35-28F0-9A14-6B4B7C474D30}"/>
              </a:ext>
            </a:extLst>
          </p:cNvPr>
          <p:cNvSpPr txBox="1"/>
          <p:nvPr/>
        </p:nvSpPr>
        <p:spPr>
          <a:xfrm>
            <a:off x="6151669" y="6792248"/>
            <a:ext cx="704679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display_info</a:t>
            </a:r>
            <a:r>
              <a:rPr lang="en-US" sz="2400" dirty="0"/>
              <a:t>(</a:t>
            </a:r>
            <a:r>
              <a:rPr lang="en-US" sz="2400" dirty="0" err="1"/>
              <a:t>first_name</a:t>
            </a:r>
            <a:r>
              <a:rPr lang="en-US" sz="2400" dirty="0"/>
              <a:t>, </a:t>
            </a:r>
            <a:r>
              <a:rPr lang="en-US" sz="2400" dirty="0" err="1"/>
              <a:t>last_name</a:t>
            </a:r>
            <a:r>
              <a:rPr lang="en-US" sz="2400" dirty="0"/>
              <a:t>):</a:t>
            </a:r>
          </a:p>
          <a:p>
            <a:r>
              <a:rPr lang="en-US" sz="2400" dirty="0"/>
              <a:t>    print('First Name:', </a:t>
            </a:r>
            <a:r>
              <a:rPr lang="en-US" sz="2400" dirty="0" err="1"/>
              <a:t>first_name</a:t>
            </a:r>
            <a:r>
              <a:rPr lang="en-US" sz="2400" dirty="0"/>
              <a:t>)</a:t>
            </a:r>
          </a:p>
          <a:p>
            <a:r>
              <a:rPr lang="en-US" sz="2400" dirty="0"/>
              <a:t>    print('Last Name:', </a:t>
            </a:r>
            <a:r>
              <a:rPr lang="en-US" sz="2400" dirty="0" err="1"/>
              <a:t>last_name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 err="1"/>
              <a:t>display_info</a:t>
            </a:r>
            <a:r>
              <a:rPr lang="en-US" sz="2400" dirty="0"/>
              <a:t>(</a:t>
            </a:r>
            <a:r>
              <a:rPr lang="en-US" sz="2400" dirty="0" err="1"/>
              <a:t>last_name</a:t>
            </a:r>
            <a:r>
              <a:rPr lang="en-US" sz="2400" dirty="0"/>
              <a:t> = 'Cartman', </a:t>
            </a:r>
            <a:r>
              <a:rPr lang="en-US" sz="2400" dirty="0" err="1"/>
              <a:t>first_name</a:t>
            </a:r>
            <a:r>
              <a:rPr lang="en-US" sz="2400" dirty="0"/>
              <a:t> = 'Eric')</a:t>
            </a:r>
          </a:p>
        </p:txBody>
      </p:sp>
      <p:sp>
        <p:nvSpPr>
          <p:cNvPr id="67" name="TextBox 58">
            <a:extLst>
              <a:ext uri="{FF2B5EF4-FFF2-40B4-BE49-F238E27FC236}">
                <a16:creationId xmlns:a16="http://schemas.microsoft.com/office/drawing/2014/main" id="{99CAD2F8-D28F-5EC8-9456-FE1EF3B6E7A7}"/>
              </a:ext>
            </a:extLst>
          </p:cNvPr>
          <p:cNvSpPr txBox="1"/>
          <p:nvPr/>
        </p:nvSpPr>
        <p:spPr>
          <a:xfrm>
            <a:off x="6780641" y="6114324"/>
            <a:ext cx="5788852" cy="4097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3373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grandir Narrow"/>
              </a:rPr>
              <a:t>The function can have Keyword arguments:  </a:t>
            </a:r>
          </a:p>
        </p:txBody>
      </p:sp>
      <p:sp>
        <p:nvSpPr>
          <p:cNvPr id="68" name="TextBox 58">
            <a:extLst>
              <a:ext uri="{FF2B5EF4-FFF2-40B4-BE49-F238E27FC236}">
                <a16:creationId xmlns:a16="http://schemas.microsoft.com/office/drawing/2014/main" id="{EAD8BAA5-8EA8-4780-47BE-6376F4181492}"/>
              </a:ext>
            </a:extLst>
          </p:cNvPr>
          <p:cNvSpPr txBox="1"/>
          <p:nvPr/>
        </p:nvSpPr>
        <p:spPr>
          <a:xfrm>
            <a:off x="12758057" y="6087224"/>
            <a:ext cx="5562600" cy="4097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3373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grandir Narrow"/>
              </a:rPr>
              <a:t>With an arbitrary number of arguments: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6E263F-C8C9-114E-EC63-C00CFF265E63}"/>
              </a:ext>
            </a:extLst>
          </p:cNvPr>
          <p:cNvSpPr txBox="1"/>
          <p:nvPr/>
        </p:nvSpPr>
        <p:spPr>
          <a:xfrm>
            <a:off x="14040867" y="6571446"/>
            <a:ext cx="3626827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find_sum</a:t>
            </a:r>
            <a:r>
              <a:rPr lang="en-US" sz="2400" dirty="0"/>
              <a:t>(*numbers):</a:t>
            </a:r>
          </a:p>
          <a:p>
            <a:r>
              <a:rPr lang="en-US" sz="2400" dirty="0"/>
              <a:t>    result = 0</a:t>
            </a:r>
          </a:p>
          <a:p>
            <a:r>
              <a:rPr lang="en-US" sz="2400" dirty="0"/>
              <a:t>    </a:t>
            </a:r>
          </a:p>
          <a:p>
            <a:r>
              <a:rPr lang="en-US" sz="2400" dirty="0"/>
              <a:t>    for num in numbers:</a:t>
            </a:r>
          </a:p>
          <a:p>
            <a:r>
              <a:rPr lang="en-US" sz="2400" dirty="0"/>
              <a:t>        result = result + num</a:t>
            </a:r>
          </a:p>
          <a:p>
            <a:r>
              <a:rPr lang="en-US" sz="2400" dirty="0"/>
              <a:t>    </a:t>
            </a:r>
          </a:p>
          <a:p>
            <a:r>
              <a:rPr lang="en-US" sz="2400" dirty="0"/>
              <a:t>    print("Sum = ", result)</a:t>
            </a:r>
          </a:p>
          <a:p>
            <a:r>
              <a:rPr lang="en-US" sz="2400" dirty="0" err="1"/>
              <a:t>find_sum</a:t>
            </a:r>
            <a:r>
              <a:rPr lang="en-US" sz="2400" dirty="0"/>
              <a:t>(1, 2, 3)</a:t>
            </a:r>
          </a:p>
          <a:p>
            <a:r>
              <a:rPr lang="en-US" sz="2400" dirty="0" err="1"/>
              <a:t>find_sum</a:t>
            </a:r>
            <a:r>
              <a:rPr lang="en-US" sz="2400" dirty="0"/>
              <a:t>(4, 9)</a:t>
            </a:r>
          </a:p>
        </p:txBody>
      </p:sp>
    </p:spTree>
    <p:extLst>
      <p:ext uri="{BB962C8B-B14F-4D97-AF65-F5344CB8AC3E}">
        <p14:creationId xmlns:p14="http://schemas.microsoft.com/office/powerpoint/2010/main" val="3187630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0C95F2-49F4-6013-B52F-B8B6EB05ECD9}"/>
              </a:ext>
            </a:extLst>
          </p:cNvPr>
          <p:cNvSpPr/>
          <p:nvPr/>
        </p:nvSpPr>
        <p:spPr>
          <a:xfrm>
            <a:off x="4638020" y="195860"/>
            <a:ext cx="9495376" cy="1007974"/>
          </a:xfrm>
          <a:prstGeom prst="roundRect">
            <a:avLst>
              <a:gd name="adj" fmla="val 35101"/>
            </a:avLst>
          </a:prstGeom>
          <a:solidFill>
            <a:srgbClr val="7A5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6717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598" dirty="0">
                <a:solidFill>
                  <a:srgbClr val="F4F6FC"/>
                </a:solidFill>
                <a:latin typeface="Berlin Sans FB Demi" panose="020E0802020502020306" pitchFamily="34" charset="0"/>
              </a:rPr>
              <a:t>Python Modules</a:t>
            </a:r>
            <a:endParaRPr kumimoji="0" lang="en-US" sz="5598" b="0" i="0" u="none" strike="noStrike" kern="1200" cap="none" spc="0" normalizeH="0" baseline="0" noProof="0" dirty="0">
              <a:ln>
                <a:noFill/>
              </a:ln>
              <a:solidFill>
                <a:srgbClr val="F4F6FC"/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249C6A08-1FDD-E6B6-149F-CD1023B5A5C5}"/>
              </a:ext>
            </a:extLst>
          </p:cNvPr>
          <p:cNvSpPr txBox="1"/>
          <p:nvPr/>
        </p:nvSpPr>
        <p:spPr>
          <a:xfrm>
            <a:off x="2814814" y="1638300"/>
            <a:ext cx="13141788" cy="859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3373"/>
              </a:lnSpc>
              <a:spcBef>
                <a:spcPct val="0"/>
              </a:spcBef>
            </a:pPr>
            <a:r>
              <a:rPr lang="en-US" sz="2811" dirty="0">
                <a:solidFill>
                  <a:srgbClr val="000000"/>
                </a:solidFill>
                <a:latin typeface="Agrandir Narrow"/>
              </a:rPr>
              <a:t>A module is a file containing code to perform a specific task. It may contain variables, constants, classes, and functions. Also, we can create or own modules in python.</a:t>
            </a:r>
          </a:p>
        </p:txBody>
      </p:sp>
      <p:grpSp>
        <p:nvGrpSpPr>
          <p:cNvPr id="30" name="Group 17">
            <a:extLst>
              <a:ext uri="{FF2B5EF4-FFF2-40B4-BE49-F238E27FC236}">
                <a16:creationId xmlns:a16="http://schemas.microsoft.com/office/drawing/2014/main" id="{41ACC46A-F059-5448-DB2A-239D7F53182B}"/>
              </a:ext>
            </a:extLst>
          </p:cNvPr>
          <p:cNvGrpSpPr/>
          <p:nvPr/>
        </p:nvGrpSpPr>
        <p:grpSpPr>
          <a:xfrm>
            <a:off x="925285" y="2800253"/>
            <a:ext cx="420216" cy="434486"/>
            <a:chOff x="0" y="0"/>
            <a:chExt cx="560289" cy="579314"/>
          </a:xfrm>
        </p:grpSpPr>
        <p:grpSp>
          <p:nvGrpSpPr>
            <p:cNvPr id="31" name="Group 18">
              <a:extLst>
                <a:ext uri="{FF2B5EF4-FFF2-40B4-BE49-F238E27FC236}">
                  <a16:creationId xmlns:a16="http://schemas.microsoft.com/office/drawing/2014/main" id="{481A9BD5-7B71-2B27-63D4-49BE8C97FE61}"/>
                </a:ext>
              </a:extLst>
            </p:cNvPr>
            <p:cNvGrpSpPr/>
            <p:nvPr/>
          </p:nvGrpSpPr>
          <p:grpSpPr>
            <a:xfrm>
              <a:off x="146330" y="165356"/>
              <a:ext cx="413958" cy="413958"/>
              <a:chOff x="0" y="0"/>
              <a:chExt cx="471015" cy="471015"/>
            </a:xfrm>
          </p:grpSpPr>
          <p:sp>
            <p:nvSpPr>
              <p:cNvPr id="35" name="Freeform 19">
                <a:extLst>
                  <a:ext uri="{FF2B5EF4-FFF2-40B4-BE49-F238E27FC236}">
                    <a16:creationId xmlns:a16="http://schemas.microsoft.com/office/drawing/2014/main" id="{5F4B1D7C-3ED3-DF9B-B6C5-DD6275B2B465}"/>
                  </a:ext>
                </a:extLst>
              </p:cNvPr>
              <p:cNvSpPr/>
              <p:nvPr/>
            </p:nvSpPr>
            <p:spPr>
              <a:xfrm>
                <a:off x="0" y="0"/>
                <a:ext cx="471015" cy="471015"/>
              </a:xfrm>
              <a:custGeom>
                <a:avLst/>
                <a:gdLst/>
                <a:ahLst/>
                <a:cxnLst/>
                <a:rect l="l" t="t" r="r" b="b"/>
                <a:pathLst>
                  <a:path w="471015" h="471015">
                    <a:moveTo>
                      <a:pt x="0" y="0"/>
                    </a:moveTo>
                    <a:lnTo>
                      <a:pt x="471015" y="0"/>
                    </a:lnTo>
                    <a:lnTo>
                      <a:pt x="471015" y="471015"/>
                    </a:lnTo>
                    <a:lnTo>
                      <a:pt x="0" y="471015"/>
                    </a:lnTo>
                    <a:close/>
                  </a:path>
                </a:pathLst>
              </a:custGeom>
              <a:solidFill>
                <a:srgbClr val="213969"/>
              </a:solidFill>
            </p:spPr>
          </p:sp>
          <p:sp>
            <p:nvSpPr>
              <p:cNvPr id="36" name="TextBox 20">
                <a:extLst>
                  <a:ext uri="{FF2B5EF4-FFF2-40B4-BE49-F238E27FC236}">
                    <a16:creationId xmlns:a16="http://schemas.microsoft.com/office/drawing/2014/main" id="{6590E57C-86E0-CF02-A564-2B97EA069BD8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807"/>
                  </a:lnSpc>
                </a:pPr>
                <a:endParaRPr/>
              </a:p>
            </p:txBody>
          </p:sp>
        </p:grpSp>
        <p:grpSp>
          <p:nvGrpSpPr>
            <p:cNvPr id="32" name="Group 21">
              <a:extLst>
                <a:ext uri="{FF2B5EF4-FFF2-40B4-BE49-F238E27FC236}">
                  <a16:creationId xmlns:a16="http://schemas.microsoft.com/office/drawing/2014/main" id="{7D8A704E-8779-EE6B-364A-5040EF9EFCDF}"/>
                </a:ext>
              </a:extLst>
            </p:cNvPr>
            <p:cNvGrpSpPr/>
            <p:nvPr/>
          </p:nvGrpSpPr>
          <p:grpSpPr>
            <a:xfrm>
              <a:off x="0" y="0"/>
              <a:ext cx="503501" cy="536334"/>
              <a:chOff x="0" y="0"/>
              <a:chExt cx="531410" cy="566062"/>
            </a:xfrm>
          </p:grpSpPr>
          <p:sp>
            <p:nvSpPr>
              <p:cNvPr id="33" name="Freeform 22">
                <a:extLst>
                  <a:ext uri="{FF2B5EF4-FFF2-40B4-BE49-F238E27FC236}">
                    <a16:creationId xmlns:a16="http://schemas.microsoft.com/office/drawing/2014/main" id="{D9FEC6EC-F733-637E-2232-8AAD318DE38F}"/>
                  </a:ext>
                </a:extLst>
              </p:cNvPr>
              <p:cNvSpPr/>
              <p:nvPr/>
            </p:nvSpPr>
            <p:spPr>
              <a:xfrm>
                <a:off x="0" y="0"/>
                <a:ext cx="531410" cy="566062"/>
              </a:xfrm>
              <a:custGeom>
                <a:avLst/>
                <a:gdLst/>
                <a:ahLst/>
                <a:cxnLst/>
                <a:rect l="l" t="t" r="r" b="b"/>
                <a:pathLst>
                  <a:path w="531410" h="566062">
                    <a:moveTo>
                      <a:pt x="0" y="0"/>
                    </a:moveTo>
                    <a:lnTo>
                      <a:pt x="531410" y="0"/>
                    </a:lnTo>
                    <a:lnTo>
                      <a:pt x="531410" y="566062"/>
                    </a:lnTo>
                    <a:lnTo>
                      <a:pt x="0" y="566062"/>
                    </a:lnTo>
                    <a:close/>
                  </a:path>
                </a:pathLst>
              </a:custGeom>
              <a:solidFill>
                <a:srgbClr val="D75581"/>
              </a:solidFill>
            </p:spPr>
          </p:sp>
          <p:sp>
            <p:nvSpPr>
              <p:cNvPr id="34" name="TextBox 23">
                <a:extLst>
                  <a:ext uri="{FF2B5EF4-FFF2-40B4-BE49-F238E27FC236}">
                    <a16:creationId xmlns:a16="http://schemas.microsoft.com/office/drawing/2014/main" id="{6F723FB8-8FB0-D3C9-FA36-EB472A66748D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807"/>
                  </a:lnSpc>
                </a:pPr>
                <a:endParaRPr/>
              </a:p>
            </p:txBody>
          </p:sp>
        </p:grpSp>
      </p:grpSp>
      <p:sp>
        <p:nvSpPr>
          <p:cNvPr id="48" name="TextBox 59">
            <a:extLst>
              <a:ext uri="{FF2B5EF4-FFF2-40B4-BE49-F238E27FC236}">
                <a16:creationId xmlns:a16="http://schemas.microsoft.com/office/drawing/2014/main" id="{04FB3F51-24C0-C578-5344-3DE3656BAF6D}"/>
              </a:ext>
            </a:extLst>
          </p:cNvPr>
          <p:cNvSpPr txBox="1"/>
          <p:nvPr/>
        </p:nvSpPr>
        <p:spPr>
          <a:xfrm>
            <a:off x="609600" y="2715271"/>
            <a:ext cx="5791200" cy="581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2800" u="none" dirty="0">
                <a:solidFill>
                  <a:srgbClr val="000000"/>
                </a:solidFill>
                <a:latin typeface="Agrandir Narrow Bold"/>
              </a:rPr>
              <a:t>How to create a module?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F9BE64-A99F-C5DB-FCB2-AB6B4DE36ADF}"/>
              </a:ext>
            </a:extLst>
          </p:cNvPr>
          <p:cNvSpPr txBox="1"/>
          <p:nvPr/>
        </p:nvSpPr>
        <p:spPr>
          <a:xfrm>
            <a:off x="915290" y="3371823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1. First, let’s name a file called “addition.py”, then build a function to find the sum of two integers.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58A038-C10D-D6A9-0EB2-623686C49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286" y="4684943"/>
            <a:ext cx="4271937" cy="12926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Droid Sans Mono"/>
              </a:rPr>
              <a:t>def add(a, b):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ysClr val="windowText" lastClr="000000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Droid Sans Mono"/>
              </a:rPr>
              <a:t>result = a +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ysClr val="windowText" lastClr="000000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Droid Sans Mono"/>
              </a:rPr>
              <a:t>return result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D8D6A-4035-23C0-F207-53AD2B35CC29}"/>
              </a:ext>
            </a:extLst>
          </p:cNvPr>
          <p:cNvSpPr txBox="1"/>
          <p:nvPr/>
        </p:nvSpPr>
        <p:spPr>
          <a:xfrm>
            <a:off x="893519" y="4335233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Addition.py</a:t>
            </a:r>
          </a:p>
        </p:txBody>
      </p:sp>
      <p:sp>
        <p:nvSpPr>
          <p:cNvPr id="9" name="TextBox 59">
            <a:extLst>
              <a:ext uri="{FF2B5EF4-FFF2-40B4-BE49-F238E27FC236}">
                <a16:creationId xmlns:a16="http://schemas.microsoft.com/office/drawing/2014/main" id="{033DBA41-8AF0-FFAE-B9C0-97B09FB30AEE}"/>
              </a:ext>
            </a:extLst>
          </p:cNvPr>
          <p:cNvSpPr txBox="1"/>
          <p:nvPr/>
        </p:nvSpPr>
        <p:spPr>
          <a:xfrm>
            <a:off x="609600" y="6252967"/>
            <a:ext cx="5791200" cy="581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2800" u="none" dirty="0">
                <a:solidFill>
                  <a:srgbClr val="000000"/>
                </a:solidFill>
                <a:latin typeface="Agrandir Narrow Bold"/>
              </a:rPr>
              <a:t>How to use the module?</a:t>
            </a:r>
          </a:p>
        </p:txBody>
      </p:sp>
      <p:grpSp>
        <p:nvGrpSpPr>
          <p:cNvPr id="10" name="Group 17">
            <a:extLst>
              <a:ext uri="{FF2B5EF4-FFF2-40B4-BE49-F238E27FC236}">
                <a16:creationId xmlns:a16="http://schemas.microsoft.com/office/drawing/2014/main" id="{0136DCC0-F96E-10B5-6096-A9085FB8F4B0}"/>
              </a:ext>
            </a:extLst>
          </p:cNvPr>
          <p:cNvGrpSpPr/>
          <p:nvPr/>
        </p:nvGrpSpPr>
        <p:grpSpPr>
          <a:xfrm>
            <a:off x="1034204" y="6375861"/>
            <a:ext cx="420216" cy="434486"/>
            <a:chOff x="0" y="0"/>
            <a:chExt cx="560289" cy="579314"/>
          </a:xfrm>
        </p:grpSpPr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568C2FF9-8E2C-AD2C-FD56-F13002CC3BA8}"/>
                </a:ext>
              </a:extLst>
            </p:cNvPr>
            <p:cNvGrpSpPr/>
            <p:nvPr/>
          </p:nvGrpSpPr>
          <p:grpSpPr>
            <a:xfrm>
              <a:off x="146330" y="165356"/>
              <a:ext cx="413958" cy="413958"/>
              <a:chOff x="0" y="0"/>
              <a:chExt cx="471015" cy="471015"/>
            </a:xfrm>
          </p:grpSpPr>
          <p:sp>
            <p:nvSpPr>
              <p:cNvPr id="46" name="Freeform 19">
                <a:extLst>
                  <a:ext uri="{FF2B5EF4-FFF2-40B4-BE49-F238E27FC236}">
                    <a16:creationId xmlns:a16="http://schemas.microsoft.com/office/drawing/2014/main" id="{8901585D-D9B7-5A7C-C4E2-61E1E8CDAE8F}"/>
                  </a:ext>
                </a:extLst>
              </p:cNvPr>
              <p:cNvSpPr/>
              <p:nvPr/>
            </p:nvSpPr>
            <p:spPr>
              <a:xfrm>
                <a:off x="0" y="0"/>
                <a:ext cx="471015" cy="471015"/>
              </a:xfrm>
              <a:custGeom>
                <a:avLst/>
                <a:gdLst/>
                <a:ahLst/>
                <a:cxnLst/>
                <a:rect l="l" t="t" r="r" b="b"/>
                <a:pathLst>
                  <a:path w="471015" h="471015">
                    <a:moveTo>
                      <a:pt x="0" y="0"/>
                    </a:moveTo>
                    <a:lnTo>
                      <a:pt x="471015" y="0"/>
                    </a:lnTo>
                    <a:lnTo>
                      <a:pt x="471015" y="471015"/>
                    </a:lnTo>
                    <a:lnTo>
                      <a:pt x="0" y="471015"/>
                    </a:lnTo>
                    <a:close/>
                  </a:path>
                </a:pathLst>
              </a:custGeom>
              <a:solidFill>
                <a:srgbClr val="213969"/>
              </a:solidFill>
            </p:spPr>
          </p:sp>
          <p:sp>
            <p:nvSpPr>
              <p:cNvPr id="50" name="TextBox 20">
                <a:extLst>
                  <a:ext uri="{FF2B5EF4-FFF2-40B4-BE49-F238E27FC236}">
                    <a16:creationId xmlns:a16="http://schemas.microsoft.com/office/drawing/2014/main" id="{6D980380-A0B1-DDD0-B941-D828E4FFBF25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807"/>
                  </a:lnSpc>
                </a:pPr>
                <a:endParaRPr/>
              </a:p>
            </p:txBody>
          </p:sp>
        </p:grpSp>
        <p:grpSp>
          <p:nvGrpSpPr>
            <p:cNvPr id="12" name="Group 21">
              <a:extLst>
                <a:ext uri="{FF2B5EF4-FFF2-40B4-BE49-F238E27FC236}">
                  <a16:creationId xmlns:a16="http://schemas.microsoft.com/office/drawing/2014/main" id="{52FC0969-1246-F16A-D3A1-4D2F677E3722}"/>
                </a:ext>
              </a:extLst>
            </p:cNvPr>
            <p:cNvGrpSpPr/>
            <p:nvPr/>
          </p:nvGrpSpPr>
          <p:grpSpPr>
            <a:xfrm>
              <a:off x="0" y="0"/>
              <a:ext cx="503501" cy="536334"/>
              <a:chOff x="0" y="0"/>
              <a:chExt cx="531410" cy="566062"/>
            </a:xfrm>
          </p:grpSpPr>
          <p:sp>
            <p:nvSpPr>
              <p:cNvPr id="14" name="Freeform 22">
                <a:extLst>
                  <a:ext uri="{FF2B5EF4-FFF2-40B4-BE49-F238E27FC236}">
                    <a16:creationId xmlns:a16="http://schemas.microsoft.com/office/drawing/2014/main" id="{F3818DCF-3B81-8581-A117-3FEB3FC3FAFC}"/>
                  </a:ext>
                </a:extLst>
              </p:cNvPr>
              <p:cNvSpPr/>
              <p:nvPr/>
            </p:nvSpPr>
            <p:spPr>
              <a:xfrm>
                <a:off x="0" y="0"/>
                <a:ext cx="531410" cy="566062"/>
              </a:xfrm>
              <a:custGeom>
                <a:avLst/>
                <a:gdLst/>
                <a:ahLst/>
                <a:cxnLst/>
                <a:rect l="l" t="t" r="r" b="b"/>
                <a:pathLst>
                  <a:path w="531410" h="566062">
                    <a:moveTo>
                      <a:pt x="0" y="0"/>
                    </a:moveTo>
                    <a:lnTo>
                      <a:pt x="531410" y="0"/>
                    </a:lnTo>
                    <a:lnTo>
                      <a:pt x="531410" y="566062"/>
                    </a:lnTo>
                    <a:lnTo>
                      <a:pt x="0" y="566062"/>
                    </a:lnTo>
                    <a:close/>
                  </a:path>
                </a:pathLst>
              </a:custGeom>
              <a:solidFill>
                <a:srgbClr val="D75581"/>
              </a:solidFill>
            </p:spPr>
          </p:sp>
          <p:sp>
            <p:nvSpPr>
              <p:cNvPr id="41" name="TextBox 23">
                <a:extLst>
                  <a:ext uri="{FF2B5EF4-FFF2-40B4-BE49-F238E27FC236}">
                    <a16:creationId xmlns:a16="http://schemas.microsoft.com/office/drawing/2014/main" id="{AD0F5F97-C6FB-63A3-E507-CB90A3BAD578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807"/>
                  </a:lnSpc>
                </a:pPr>
                <a:endParaRPr/>
              </a:p>
            </p:txBody>
          </p: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FCCEE97-FF89-1D1D-6516-075B169EA5CC}"/>
              </a:ext>
            </a:extLst>
          </p:cNvPr>
          <p:cNvSpPr txBox="1"/>
          <p:nvPr/>
        </p:nvSpPr>
        <p:spPr>
          <a:xfrm>
            <a:off x="1014740" y="6919630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2. Import the module that you have created in main.py</a:t>
            </a:r>
          </a:p>
          <a:p>
            <a:r>
              <a:rPr lang="en-US" sz="2400" dirty="0"/>
              <a:t>By writing the “import” keyword with the name of the module.</a:t>
            </a:r>
          </a:p>
        </p:txBody>
      </p:sp>
      <p:sp>
        <p:nvSpPr>
          <p:cNvPr id="57" name="Rectangle 1">
            <a:extLst>
              <a:ext uri="{FF2B5EF4-FFF2-40B4-BE49-F238E27FC236}">
                <a16:creationId xmlns:a16="http://schemas.microsoft.com/office/drawing/2014/main" id="{941C863B-CA94-5614-49CD-555BF5914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285" y="7923697"/>
            <a:ext cx="427193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7A54A1"/>
                </a:solidFill>
                <a:latin typeface="Droid Sans Mono"/>
              </a:rPr>
              <a:t>Import</a:t>
            </a:r>
            <a:r>
              <a:rPr lang="en-US" altLang="en-US" sz="2400" dirty="0">
                <a:solidFill>
                  <a:sysClr val="windowText" lastClr="000000"/>
                </a:solidFill>
                <a:latin typeface="Droid Sans Mono"/>
              </a:rPr>
              <a:t> addition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Droid Sans Mono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B84DCE-6CF8-367F-424B-8EB8FB49B38C}"/>
              </a:ext>
            </a:extLst>
          </p:cNvPr>
          <p:cNvSpPr txBox="1"/>
          <p:nvPr/>
        </p:nvSpPr>
        <p:spPr>
          <a:xfrm>
            <a:off x="925285" y="8466099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3.Call the method “add” by writing:  </a:t>
            </a:r>
            <a:r>
              <a:rPr lang="en-US" sz="2400" b="1" dirty="0" err="1">
                <a:solidFill>
                  <a:srgbClr val="7A54A1"/>
                </a:solidFill>
              </a:rPr>
              <a:t>addition.add</a:t>
            </a:r>
            <a:r>
              <a:rPr lang="en-US" sz="2400" b="1" dirty="0">
                <a:solidFill>
                  <a:srgbClr val="7A54A1"/>
                </a:solidFill>
              </a:rPr>
              <a:t>(x,y) </a:t>
            </a:r>
            <a:r>
              <a:rPr lang="en-US" sz="2400" dirty="0"/>
              <a:t>, which x and y can be any two numbers.</a:t>
            </a:r>
          </a:p>
        </p:txBody>
      </p:sp>
      <p:sp>
        <p:nvSpPr>
          <p:cNvPr id="59" name="Rectangle 1">
            <a:extLst>
              <a:ext uri="{FF2B5EF4-FFF2-40B4-BE49-F238E27FC236}">
                <a16:creationId xmlns:a16="http://schemas.microsoft.com/office/drawing/2014/main" id="{367BE39A-C48C-44A3-AD8F-4D13C3C04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740" y="9527157"/>
            <a:ext cx="508126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Droid Sans Mono"/>
              </a:rPr>
              <a:t>p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rint(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addition.add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(2,3))   # return 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928224-0456-6103-48B3-558CBCAA7AB3}"/>
              </a:ext>
            </a:extLst>
          </p:cNvPr>
          <p:cNvSpPr txBox="1"/>
          <p:nvPr/>
        </p:nvSpPr>
        <p:spPr>
          <a:xfrm>
            <a:off x="11237796" y="3234739"/>
            <a:ext cx="5791200" cy="23401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ct val="150000"/>
              </a:lnSpc>
              <a:spcBef>
                <a:spcPct val="0"/>
              </a:spcBef>
            </a:pPr>
            <a:r>
              <a:rPr lang="en-US" sz="2600" dirty="0">
                <a:solidFill>
                  <a:srgbClr val="000000"/>
                </a:solidFill>
                <a:latin typeface="Agrandir Narrow"/>
              </a:rPr>
              <a:t>Python contains over 200 built-in modules, and we can import them the same way we did previously.</a:t>
            </a: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</a:pPr>
            <a:r>
              <a:rPr lang="en-US" sz="2600" dirty="0">
                <a:solidFill>
                  <a:srgbClr val="000000"/>
                </a:solidFill>
                <a:latin typeface="Agrandir Narrow"/>
              </a:rPr>
              <a:t>Let call </a:t>
            </a:r>
            <a:r>
              <a:rPr lang="en-US" sz="2600" b="1" dirty="0">
                <a:latin typeface="Agrandir Narrow"/>
              </a:rPr>
              <a:t>pi</a:t>
            </a:r>
            <a:r>
              <a:rPr lang="en-US" sz="2600" dirty="0">
                <a:solidFill>
                  <a:srgbClr val="000000"/>
                </a:solidFill>
                <a:latin typeface="Agrandir Narrow"/>
              </a:rPr>
              <a:t> value from </a:t>
            </a:r>
            <a:r>
              <a:rPr lang="en-US" sz="2600" b="1" dirty="0">
                <a:latin typeface="Agrandir Narrow"/>
              </a:rPr>
              <a:t>math</a:t>
            </a:r>
            <a:r>
              <a:rPr lang="en-US" sz="2600" dirty="0">
                <a:solidFill>
                  <a:srgbClr val="000000"/>
                </a:solidFill>
                <a:latin typeface="Agrandir Narrow"/>
              </a:rPr>
              <a:t> module: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C55FD5-9D7D-3006-2DF1-D88896ABBB81}"/>
              </a:ext>
            </a:extLst>
          </p:cNvPr>
          <p:cNvSpPr txBox="1"/>
          <p:nvPr/>
        </p:nvSpPr>
        <p:spPr>
          <a:xfrm>
            <a:off x="11237796" y="5792156"/>
            <a:ext cx="506000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import</a:t>
            </a:r>
            <a:r>
              <a:rPr lang="en-US" sz="2400" dirty="0"/>
              <a:t> math</a:t>
            </a:r>
          </a:p>
          <a:p>
            <a:endParaRPr lang="en-US" sz="2400" dirty="0"/>
          </a:p>
          <a:p>
            <a:r>
              <a:rPr lang="en-US" sz="2400" dirty="0"/>
              <a:t># use </a:t>
            </a:r>
            <a:r>
              <a:rPr lang="en-US" sz="2400" dirty="0" err="1"/>
              <a:t>math.pi</a:t>
            </a:r>
            <a:r>
              <a:rPr lang="en-US" sz="2400" dirty="0"/>
              <a:t> to get value of pi</a:t>
            </a:r>
          </a:p>
          <a:p>
            <a:r>
              <a:rPr lang="en-US" sz="2400" dirty="0"/>
              <a:t>print("The value of pi is", </a:t>
            </a:r>
            <a:r>
              <a:rPr lang="en-US" sz="2400" dirty="0" err="1"/>
              <a:t>math.pi</a:t>
            </a:r>
            <a:r>
              <a:rPr lang="en-US" sz="2400" dirty="0"/>
              <a:t>)</a:t>
            </a:r>
          </a:p>
        </p:txBody>
      </p:sp>
      <p:grpSp>
        <p:nvGrpSpPr>
          <p:cNvPr id="63" name="Group 17">
            <a:extLst>
              <a:ext uri="{FF2B5EF4-FFF2-40B4-BE49-F238E27FC236}">
                <a16:creationId xmlns:a16="http://schemas.microsoft.com/office/drawing/2014/main" id="{5A8965A3-7BA3-1CC9-C3A2-61E9BE3D5694}"/>
              </a:ext>
            </a:extLst>
          </p:cNvPr>
          <p:cNvGrpSpPr/>
          <p:nvPr/>
        </p:nvGrpSpPr>
        <p:grpSpPr>
          <a:xfrm>
            <a:off x="10748035" y="3352349"/>
            <a:ext cx="420216" cy="434486"/>
            <a:chOff x="0" y="0"/>
            <a:chExt cx="560289" cy="579314"/>
          </a:xfrm>
        </p:grpSpPr>
        <p:grpSp>
          <p:nvGrpSpPr>
            <p:cNvPr id="64" name="Group 18">
              <a:extLst>
                <a:ext uri="{FF2B5EF4-FFF2-40B4-BE49-F238E27FC236}">
                  <a16:creationId xmlns:a16="http://schemas.microsoft.com/office/drawing/2014/main" id="{6EABE32E-FE7F-3C35-8272-FBF9DF9D2F69}"/>
                </a:ext>
              </a:extLst>
            </p:cNvPr>
            <p:cNvGrpSpPr/>
            <p:nvPr/>
          </p:nvGrpSpPr>
          <p:grpSpPr>
            <a:xfrm>
              <a:off x="146330" y="165356"/>
              <a:ext cx="413958" cy="413958"/>
              <a:chOff x="0" y="0"/>
              <a:chExt cx="471015" cy="471015"/>
            </a:xfrm>
          </p:grpSpPr>
          <p:sp>
            <p:nvSpPr>
              <p:cNvPr id="68" name="Freeform 19">
                <a:extLst>
                  <a:ext uri="{FF2B5EF4-FFF2-40B4-BE49-F238E27FC236}">
                    <a16:creationId xmlns:a16="http://schemas.microsoft.com/office/drawing/2014/main" id="{552CA807-5219-6F48-62A3-0F491E847E4C}"/>
                  </a:ext>
                </a:extLst>
              </p:cNvPr>
              <p:cNvSpPr/>
              <p:nvPr/>
            </p:nvSpPr>
            <p:spPr>
              <a:xfrm>
                <a:off x="0" y="0"/>
                <a:ext cx="471015" cy="471015"/>
              </a:xfrm>
              <a:custGeom>
                <a:avLst/>
                <a:gdLst/>
                <a:ahLst/>
                <a:cxnLst/>
                <a:rect l="l" t="t" r="r" b="b"/>
                <a:pathLst>
                  <a:path w="471015" h="471015">
                    <a:moveTo>
                      <a:pt x="0" y="0"/>
                    </a:moveTo>
                    <a:lnTo>
                      <a:pt x="471015" y="0"/>
                    </a:lnTo>
                    <a:lnTo>
                      <a:pt x="471015" y="471015"/>
                    </a:lnTo>
                    <a:lnTo>
                      <a:pt x="0" y="471015"/>
                    </a:lnTo>
                    <a:close/>
                  </a:path>
                </a:pathLst>
              </a:custGeom>
              <a:solidFill>
                <a:srgbClr val="213969"/>
              </a:solidFill>
            </p:spPr>
          </p:sp>
          <p:sp>
            <p:nvSpPr>
              <p:cNvPr id="69" name="TextBox 20">
                <a:extLst>
                  <a:ext uri="{FF2B5EF4-FFF2-40B4-BE49-F238E27FC236}">
                    <a16:creationId xmlns:a16="http://schemas.microsoft.com/office/drawing/2014/main" id="{B98AEF31-3EBB-CC5B-356F-EA33FE3A946F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807"/>
                  </a:lnSpc>
                </a:pPr>
                <a:endParaRPr/>
              </a:p>
            </p:txBody>
          </p:sp>
        </p:grpSp>
        <p:grpSp>
          <p:nvGrpSpPr>
            <p:cNvPr id="65" name="Group 21">
              <a:extLst>
                <a:ext uri="{FF2B5EF4-FFF2-40B4-BE49-F238E27FC236}">
                  <a16:creationId xmlns:a16="http://schemas.microsoft.com/office/drawing/2014/main" id="{7743AA53-8D50-40DB-6AD8-C81A8189056C}"/>
                </a:ext>
              </a:extLst>
            </p:cNvPr>
            <p:cNvGrpSpPr/>
            <p:nvPr/>
          </p:nvGrpSpPr>
          <p:grpSpPr>
            <a:xfrm>
              <a:off x="0" y="0"/>
              <a:ext cx="503501" cy="536334"/>
              <a:chOff x="0" y="0"/>
              <a:chExt cx="531410" cy="566062"/>
            </a:xfrm>
          </p:grpSpPr>
          <p:sp>
            <p:nvSpPr>
              <p:cNvPr id="66" name="Freeform 22">
                <a:extLst>
                  <a:ext uri="{FF2B5EF4-FFF2-40B4-BE49-F238E27FC236}">
                    <a16:creationId xmlns:a16="http://schemas.microsoft.com/office/drawing/2014/main" id="{AB1D0CC9-969F-0AA6-E9EE-194179B46E92}"/>
                  </a:ext>
                </a:extLst>
              </p:cNvPr>
              <p:cNvSpPr/>
              <p:nvPr/>
            </p:nvSpPr>
            <p:spPr>
              <a:xfrm>
                <a:off x="0" y="0"/>
                <a:ext cx="531410" cy="566062"/>
              </a:xfrm>
              <a:custGeom>
                <a:avLst/>
                <a:gdLst/>
                <a:ahLst/>
                <a:cxnLst/>
                <a:rect l="l" t="t" r="r" b="b"/>
                <a:pathLst>
                  <a:path w="531410" h="566062">
                    <a:moveTo>
                      <a:pt x="0" y="0"/>
                    </a:moveTo>
                    <a:lnTo>
                      <a:pt x="531410" y="0"/>
                    </a:lnTo>
                    <a:lnTo>
                      <a:pt x="531410" y="566062"/>
                    </a:lnTo>
                    <a:lnTo>
                      <a:pt x="0" y="566062"/>
                    </a:lnTo>
                    <a:close/>
                  </a:path>
                </a:pathLst>
              </a:custGeom>
              <a:solidFill>
                <a:srgbClr val="D75581"/>
              </a:solidFill>
            </p:spPr>
          </p:sp>
          <p:sp>
            <p:nvSpPr>
              <p:cNvPr id="67" name="TextBox 23">
                <a:extLst>
                  <a:ext uri="{FF2B5EF4-FFF2-40B4-BE49-F238E27FC236}">
                    <a16:creationId xmlns:a16="http://schemas.microsoft.com/office/drawing/2014/main" id="{93038253-7733-3638-A2F0-8516CA21444A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807"/>
                  </a:lnSpc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402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0C95F2-49F4-6013-B52F-B8B6EB05ECD9}"/>
              </a:ext>
            </a:extLst>
          </p:cNvPr>
          <p:cNvSpPr/>
          <p:nvPr/>
        </p:nvSpPr>
        <p:spPr>
          <a:xfrm>
            <a:off x="4638020" y="129337"/>
            <a:ext cx="9495376" cy="1007974"/>
          </a:xfrm>
          <a:prstGeom prst="roundRect">
            <a:avLst>
              <a:gd name="adj" fmla="val 35101"/>
            </a:avLst>
          </a:prstGeom>
          <a:solidFill>
            <a:srgbClr val="7A5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6717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598" dirty="0">
                <a:solidFill>
                  <a:srgbClr val="F4F6FC"/>
                </a:solidFill>
                <a:latin typeface="Berlin Sans FB Demi" panose="020E0802020502020306" pitchFamily="34" charset="0"/>
              </a:rPr>
              <a:t>Python Modules</a:t>
            </a:r>
            <a:endParaRPr kumimoji="0" lang="en-US" sz="5598" b="0" i="0" u="none" strike="noStrike" kern="1200" cap="none" spc="0" normalizeH="0" baseline="0" noProof="0" dirty="0">
              <a:ln>
                <a:noFill/>
              </a:ln>
              <a:solidFill>
                <a:srgbClr val="F4F6FC"/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</p:txBody>
      </p:sp>
      <p:grpSp>
        <p:nvGrpSpPr>
          <p:cNvPr id="30" name="Group 17">
            <a:extLst>
              <a:ext uri="{FF2B5EF4-FFF2-40B4-BE49-F238E27FC236}">
                <a16:creationId xmlns:a16="http://schemas.microsoft.com/office/drawing/2014/main" id="{41ACC46A-F059-5448-DB2A-239D7F53182B}"/>
              </a:ext>
            </a:extLst>
          </p:cNvPr>
          <p:cNvGrpSpPr/>
          <p:nvPr/>
        </p:nvGrpSpPr>
        <p:grpSpPr>
          <a:xfrm>
            <a:off x="931617" y="2021557"/>
            <a:ext cx="420216" cy="434486"/>
            <a:chOff x="0" y="0"/>
            <a:chExt cx="560289" cy="579314"/>
          </a:xfrm>
        </p:grpSpPr>
        <p:grpSp>
          <p:nvGrpSpPr>
            <p:cNvPr id="31" name="Group 18">
              <a:extLst>
                <a:ext uri="{FF2B5EF4-FFF2-40B4-BE49-F238E27FC236}">
                  <a16:creationId xmlns:a16="http://schemas.microsoft.com/office/drawing/2014/main" id="{481A9BD5-7B71-2B27-63D4-49BE8C97FE61}"/>
                </a:ext>
              </a:extLst>
            </p:cNvPr>
            <p:cNvGrpSpPr/>
            <p:nvPr/>
          </p:nvGrpSpPr>
          <p:grpSpPr>
            <a:xfrm>
              <a:off x="146330" y="165356"/>
              <a:ext cx="413958" cy="413958"/>
              <a:chOff x="0" y="0"/>
              <a:chExt cx="471015" cy="471015"/>
            </a:xfrm>
          </p:grpSpPr>
          <p:sp>
            <p:nvSpPr>
              <p:cNvPr id="35" name="Freeform 19">
                <a:extLst>
                  <a:ext uri="{FF2B5EF4-FFF2-40B4-BE49-F238E27FC236}">
                    <a16:creationId xmlns:a16="http://schemas.microsoft.com/office/drawing/2014/main" id="{5F4B1D7C-3ED3-DF9B-B6C5-DD6275B2B465}"/>
                  </a:ext>
                </a:extLst>
              </p:cNvPr>
              <p:cNvSpPr/>
              <p:nvPr/>
            </p:nvSpPr>
            <p:spPr>
              <a:xfrm>
                <a:off x="0" y="0"/>
                <a:ext cx="471015" cy="471015"/>
              </a:xfrm>
              <a:custGeom>
                <a:avLst/>
                <a:gdLst/>
                <a:ahLst/>
                <a:cxnLst/>
                <a:rect l="l" t="t" r="r" b="b"/>
                <a:pathLst>
                  <a:path w="471015" h="471015">
                    <a:moveTo>
                      <a:pt x="0" y="0"/>
                    </a:moveTo>
                    <a:lnTo>
                      <a:pt x="471015" y="0"/>
                    </a:lnTo>
                    <a:lnTo>
                      <a:pt x="471015" y="471015"/>
                    </a:lnTo>
                    <a:lnTo>
                      <a:pt x="0" y="471015"/>
                    </a:lnTo>
                    <a:close/>
                  </a:path>
                </a:pathLst>
              </a:custGeom>
              <a:solidFill>
                <a:srgbClr val="213969"/>
              </a:solidFill>
            </p:spPr>
          </p:sp>
          <p:sp>
            <p:nvSpPr>
              <p:cNvPr id="36" name="TextBox 20">
                <a:extLst>
                  <a:ext uri="{FF2B5EF4-FFF2-40B4-BE49-F238E27FC236}">
                    <a16:creationId xmlns:a16="http://schemas.microsoft.com/office/drawing/2014/main" id="{6590E57C-86E0-CF02-A564-2B97EA069BD8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807"/>
                  </a:lnSpc>
                </a:pPr>
                <a:endParaRPr/>
              </a:p>
            </p:txBody>
          </p:sp>
        </p:grpSp>
        <p:grpSp>
          <p:nvGrpSpPr>
            <p:cNvPr id="32" name="Group 21">
              <a:extLst>
                <a:ext uri="{FF2B5EF4-FFF2-40B4-BE49-F238E27FC236}">
                  <a16:creationId xmlns:a16="http://schemas.microsoft.com/office/drawing/2014/main" id="{7D8A704E-8779-EE6B-364A-5040EF9EFCDF}"/>
                </a:ext>
              </a:extLst>
            </p:cNvPr>
            <p:cNvGrpSpPr/>
            <p:nvPr/>
          </p:nvGrpSpPr>
          <p:grpSpPr>
            <a:xfrm>
              <a:off x="0" y="0"/>
              <a:ext cx="503501" cy="536334"/>
              <a:chOff x="0" y="0"/>
              <a:chExt cx="531410" cy="566062"/>
            </a:xfrm>
          </p:grpSpPr>
          <p:sp>
            <p:nvSpPr>
              <p:cNvPr id="33" name="Freeform 22">
                <a:extLst>
                  <a:ext uri="{FF2B5EF4-FFF2-40B4-BE49-F238E27FC236}">
                    <a16:creationId xmlns:a16="http://schemas.microsoft.com/office/drawing/2014/main" id="{D9FEC6EC-F733-637E-2232-8AAD318DE38F}"/>
                  </a:ext>
                </a:extLst>
              </p:cNvPr>
              <p:cNvSpPr/>
              <p:nvPr/>
            </p:nvSpPr>
            <p:spPr>
              <a:xfrm>
                <a:off x="0" y="0"/>
                <a:ext cx="531410" cy="566062"/>
              </a:xfrm>
              <a:custGeom>
                <a:avLst/>
                <a:gdLst/>
                <a:ahLst/>
                <a:cxnLst/>
                <a:rect l="l" t="t" r="r" b="b"/>
                <a:pathLst>
                  <a:path w="531410" h="566062">
                    <a:moveTo>
                      <a:pt x="0" y="0"/>
                    </a:moveTo>
                    <a:lnTo>
                      <a:pt x="531410" y="0"/>
                    </a:lnTo>
                    <a:lnTo>
                      <a:pt x="531410" y="566062"/>
                    </a:lnTo>
                    <a:lnTo>
                      <a:pt x="0" y="566062"/>
                    </a:lnTo>
                    <a:close/>
                  </a:path>
                </a:pathLst>
              </a:custGeom>
              <a:solidFill>
                <a:srgbClr val="D75581"/>
              </a:solidFill>
            </p:spPr>
          </p:sp>
          <p:sp>
            <p:nvSpPr>
              <p:cNvPr id="34" name="TextBox 23">
                <a:extLst>
                  <a:ext uri="{FF2B5EF4-FFF2-40B4-BE49-F238E27FC236}">
                    <a16:creationId xmlns:a16="http://schemas.microsoft.com/office/drawing/2014/main" id="{6F723FB8-8FB0-D3C9-FA36-EB472A66748D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807"/>
                  </a:lnSpc>
                </a:pPr>
                <a:endParaRPr/>
              </a:p>
            </p:txBody>
          </p:sp>
        </p:grpSp>
      </p:grpSp>
      <p:sp>
        <p:nvSpPr>
          <p:cNvPr id="48" name="TextBox 59">
            <a:extLst>
              <a:ext uri="{FF2B5EF4-FFF2-40B4-BE49-F238E27FC236}">
                <a16:creationId xmlns:a16="http://schemas.microsoft.com/office/drawing/2014/main" id="{04FB3F51-24C0-C578-5344-3DE3656BAF6D}"/>
              </a:ext>
            </a:extLst>
          </p:cNvPr>
          <p:cNvSpPr txBox="1"/>
          <p:nvPr/>
        </p:nvSpPr>
        <p:spPr>
          <a:xfrm>
            <a:off x="762000" y="1902138"/>
            <a:ext cx="5791200" cy="581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2800" u="none" dirty="0">
                <a:solidFill>
                  <a:srgbClr val="000000"/>
                </a:solidFill>
                <a:latin typeface="Agrandir Narrow Bold"/>
              </a:rPr>
              <a:t>We can rename the module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928224-0456-6103-48B3-558CBCAA7AB3}"/>
              </a:ext>
            </a:extLst>
          </p:cNvPr>
          <p:cNvSpPr txBox="1"/>
          <p:nvPr/>
        </p:nvSpPr>
        <p:spPr>
          <a:xfrm>
            <a:off x="1502868" y="2643463"/>
            <a:ext cx="5791200" cy="11398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ct val="150000"/>
              </a:lnSpc>
              <a:spcBef>
                <a:spcPct val="0"/>
              </a:spcBef>
            </a:pPr>
            <a:r>
              <a:rPr lang="en-US" sz="2600" dirty="0">
                <a:solidFill>
                  <a:srgbClr val="000000"/>
                </a:solidFill>
                <a:latin typeface="Agrandir Narrow"/>
              </a:rPr>
              <a:t>For example, let take the </a:t>
            </a:r>
            <a:r>
              <a:rPr lang="en-US" sz="2600" b="1" dirty="0">
                <a:solidFill>
                  <a:srgbClr val="7A54A1"/>
                </a:solidFill>
                <a:latin typeface="Agrandir Narrow"/>
              </a:rPr>
              <a:t>math</a:t>
            </a:r>
            <a:r>
              <a:rPr lang="en-US" sz="2600" dirty="0">
                <a:solidFill>
                  <a:srgbClr val="000000"/>
                </a:solidFill>
                <a:latin typeface="Agrandir Narrow"/>
              </a:rPr>
              <a:t> module, we can rename it to </a:t>
            </a:r>
            <a:r>
              <a:rPr lang="en-US" sz="2600" b="1" dirty="0">
                <a:solidFill>
                  <a:srgbClr val="7A54A1"/>
                </a:solidFill>
                <a:latin typeface="Agrandir Narrow"/>
              </a:rPr>
              <a:t>m</a:t>
            </a:r>
            <a:r>
              <a:rPr lang="en-US" sz="2600" dirty="0">
                <a:solidFill>
                  <a:srgbClr val="000000"/>
                </a:solidFill>
                <a:latin typeface="Agrandir Narrow"/>
              </a:rPr>
              <a:t>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C55FD5-9D7D-3006-2DF1-D88896ABBB81}"/>
              </a:ext>
            </a:extLst>
          </p:cNvPr>
          <p:cNvSpPr txBox="1"/>
          <p:nvPr/>
        </p:nvSpPr>
        <p:spPr>
          <a:xfrm>
            <a:off x="931617" y="4074295"/>
            <a:ext cx="5060002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import</a:t>
            </a:r>
            <a:r>
              <a:rPr lang="en-US" sz="2800" dirty="0"/>
              <a:t> math as </a:t>
            </a:r>
            <a:r>
              <a:rPr lang="en-US" sz="2800" b="1" dirty="0"/>
              <a:t>m</a:t>
            </a:r>
          </a:p>
          <a:p>
            <a:r>
              <a:rPr lang="en-US" sz="2800" dirty="0"/>
              <a:t>print(</a:t>
            </a:r>
            <a:r>
              <a:rPr lang="en-US" sz="2800" b="1" dirty="0" err="1"/>
              <a:t>m.pi</a:t>
            </a:r>
            <a:r>
              <a:rPr lang="en-US" sz="28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43C6D9-B87A-EA2D-975B-4BC31D74511A}"/>
              </a:ext>
            </a:extLst>
          </p:cNvPr>
          <p:cNvSpPr txBox="1"/>
          <p:nvPr/>
        </p:nvSpPr>
        <p:spPr>
          <a:xfrm>
            <a:off x="10458202" y="2046077"/>
            <a:ext cx="579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Agrandir Narrow Bold"/>
              </a:rPr>
              <a:t>Python from...import statement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5428BB-FA7A-AFFF-CD57-817BB3CC2FEA}"/>
              </a:ext>
            </a:extLst>
          </p:cNvPr>
          <p:cNvGrpSpPr/>
          <p:nvPr/>
        </p:nvGrpSpPr>
        <p:grpSpPr>
          <a:xfrm>
            <a:off x="10015746" y="2114783"/>
            <a:ext cx="420216" cy="434486"/>
            <a:chOff x="0" y="0"/>
            <a:chExt cx="560289" cy="57931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0CADD31-5CC8-9EF5-6F0A-EEB899E5A535}"/>
                </a:ext>
              </a:extLst>
            </p:cNvPr>
            <p:cNvGrpSpPr/>
            <p:nvPr/>
          </p:nvGrpSpPr>
          <p:grpSpPr>
            <a:xfrm>
              <a:off x="146330" y="165356"/>
              <a:ext cx="413958" cy="413958"/>
              <a:chOff x="0" y="0"/>
              <a:chExt cx="471015" cy="471015"/>
            </a:xfrm>
          </p:grpSpPr>
          <p:sp>
            <p:nvSpPr>
              <p:cNvPr id="23" name="Freeform 19">
                <a:extLst>
                  <a:ext uri="{FF2B5EF4-FFF2-40B4-BE49-F238E27FC236}">
                    <a16:creationId xmlns:a16="http://schemas.microsoft.com/office/drawing/2014/main" id="{A4D89437-EC29-7A5E-B870-A4FD35D6790A}"/>
                  </a:ext>
                </a:extLst>
              </p:cNvPr>
              <p:cNvSpPr/>
              <p:nvPr/>
            </p:nvSpPr>
            <p:spPr>
              <a:xfrm>
                <a:off x="0" y="0"/>
                <a:ext cx="471015" cy="471015"/>
              </a:xfrm>
              <a:custGeom>
                <a:avLst/>
                <a:gdLst/>
                <a:ahLst/>
                <a:cxnLst/>
                <a:rect l="l" t="t" r="r" b="b"/>
                <a:pathLst>
                  <a:path w="471015" h="471015">
                    <a:moveTo>
                      <a:pt x="0" y="0"/>
                    </a:moveTo>
                    <a:lnTo>
                      <a:pt x="471015" y="0"/>
                    </a:lnTo>
                    <a:lnTo>
                      <a:pt x="471015" y="471015"/>
                    </a:lnTo>
                    <a:lnTo>
                      <a:pt x="0" y="471015"/>
                    </a:lnTo>
                    <a:close/>
                  </a:path>
                </a:pathLst>
              </a:custGeom>
              <a:solidFill>
                <a:srgbClr val="213969"/>
              </a:solidFill>
            </p:spPr>
          </p:sp>
          <p:sp>
            <p:nvSpPr>
              <p:cNvPr id="24" name="TextBox 20">
                <a:extLst>
                  <a:ext uri="{FF2B5EF4-FFF2-40B4-BE49-F238E27FC236}">
                    <a16:creationId xmlns:a16="http://schemas.microsoft.com/office/drawing/2014/main" id="{15E5DC3F-E40B-1283-F9C2-56D30100DB47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807"/>
                  </a:lnSpc>
                </a:pPr>
                <a:endParaRPr/>
              </a:p>
            </p:txBody>
          </p:sp>
        </p:grpSp>
        <p:grpSp>
          <p:nvGrpSpPr>
            <p:cNvPr id="20" name="Group 21">
              <a:extLst>
                <a:ext uri="{FF2B5EF4-FFF2-40B4-BE49-F238E27FC236}">
                  <a16:creationId xmlns:a16="http://schemas.microsoft.com/office/drawing/2014/main" id="{586C56B8-39B5-C5C0-D84E-2DB6D835C2E8}"/>
                </a:ext>
              </a:extLst>
            </p:cNvPr>
            <p:cNvGrpSpPr/>
            <p:nvPr/>
          </p:nvGrpSpPr>
          <p:grpSpPr>
            <a:xfrm>
              <a:off x="0" y="0"/>
              <a:ext cx="503501" cy="536334"/>
              <a:chOff x="0" y="0"/>
              <a:chExt cx="531410" cy="566062"/>
            </a:xfrm>
          </p:grpSpPr>
          <p:sp>
            <p:nvSpPr>
              <p:cNvPr id="21" name="Freeform 22">
                <a:extLst>
                  <a:ext uri="{FF2B5EF4-FFF2-40B4-BE49-F238E27FC236}">
                    <a16:creationId xmlns:a16="http://schemas.microsoft.com/office/drawing/2014/main" id="{1E9C587F-DA26-4883-2E3C-C0139CBBFF54}"/>
                  </a:ext>
                </a:extLst>
              </p:cNvPr>
              <p:cNvSpPr/>
              <p:nvPr/>
            </p:nvSpPr>
            <p:spPr>
              <a:xfrm>
                <a:off x="0" y="0"/>
                <a:ext cx="531410" cy="566062"/>
              </a:xfrm>
              <a:custGeom>
                <a:avLst/>
                <a:gdLst/>
                <a:ahLst/>
                <a:cxnLst/>
                <a:rect l="l" t="t" r="r" b="b"/>
                <a:pathLst>
                  <a:path w="531410" h="566062">
                    <a:moveTo>
                      <a:pt x="0" y="0"/>
                    </a:moveTo>
                    <a:lnTo>
                      <a:pt x="531410" y="0"/>
                    </a:lnTo>
                    <a:lnTo>
                      <a:pt x="531410" y="566062"/>
                    </a:lnTo>
                    <a:lnTo>
                      <a:pt x="0" y="566062"/>
                    </a:lnTo>
                    <a:close/>
                  </a:path>
                </a:pathLst>
              </a:custGeom>
              <a:solidFill>
                <a:srgbClr val="D75581"/>
              </a:solidFill>
            </p:spPr>
          </p:sp>
          <p:sp>
            <p:nvSpPr>
              <p:cNvPr id="22" name="TextBox 23">
                <a:extLst>
                  <a:ext uri="{FF2B5EF4-FFF2-40B4-BE49-F238E27FC236}">
                    <a16:creationId xmlns:a16="http://schemas.microsoft.com/office/drawing/2014/main" id="{EA047F33-DC74-949F-3E96-7193144D474A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807"/>
                  </a:lnSpc>
                </a:pPr>
                <a:endParaRPr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38731AD-F4C1-3C94-57A1-B2F85FC86382}"/>
              </a:ext>
            </a:extLst>
          </p:cNvPr>
          <p:cNvSpPr txBox="1"/>
          <p:nvPr/>
        </p:nvSpPr>
        <p:spPr>
          <a:xfrm>
            <a:off x="10778385" y="2688210"/>
            <a:ext cx="5791200" cy="23401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ct val="150000"/>
              </a:lnSpc>
              <a:spcBef>
                <a:spcPct val="0"/>
              </a:spcBef>
            </a:pPr>
            <a:r>
              <a:rPr lang="en-US" sz="2600" dirty="0">
                <a:solidFill>
                  <a:srgbClr val="000000"/>
                </a:solidFill>
                <a:latin typeface="Agrandir Narrow"/>
              </a:rPr>
              <a:t>We can use from…import statement when we want to import specific functions, variables, or particular things inside the module.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DE0AB8-B8E5-E071-4E90-142021B2BB49}"/>
              </a:ext>
            </a:extLst>
          </p:cNvPr>
          <p:cNvSpPr txBox="1"/>
          <p:nvPr/>
        </p:nvSpPr>
        <p:spPr>
          <a:xfrm>
            <a:off x="10778385" y="5448300"/>
            <a:ext cx="533400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ysClr val="windowText" lastClr="000000"/>
                </a:solidFill>
              </a:rPr>
              <a:t># import only pi from math module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from </a:t>
            </a:r>
            <a:r>
              <a:rPr lang="en-US" sz="2800" dirty="0">
                <a:solidFill>
                  <a:schemeClr val="tx1"/>
                </a:solidFill>
              </a:rPr>
              <a:t>math </a:t>
            </a:r>
            <a:r>
              <a:rPr lang="en-US" sz="2800" b="1" dirty="0">
                <a:solidFill>
                  <a:schemeClr val="tx1"/>
                </a:solidFill>
              </a:rPr>
              <a:t>import </a:t>
            </a:r>
            <a:r>
              <a:rPr lang="en-US" sz="2800" dirty="0">
                <a:solidFill>
                  <a:schemeClr val="tx1"/>
                </a:solidFill>
              </a:rPr>
              <a:t>pi</a:t>
            </a:r>
            <a:endParaRPr lang="en-US" sz="2800" dirty="0">
              <a:solidFill>
                <a:sysClr val="windowText" lastClr="000000"/>
              </a:solidFill>
            </a:endParaRPr>
          </a:p>
          <a:p>
            <a:r>
              <a:rPr lang="en-US" sz="2800" dirty="0">
                <a:solidFill>
                  <a:sysClr val="windowText" lastClr="000000"/>
                </a:solidFill>
              </a:rPr>
              <a:t>print(pi)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26B1AC-F457-BD49-1507-5BA31CD33FEF}"/>
              </a:ext>
            </a:extLst>
          </p:cNvPr>
          <p:cNvSpPr txBox="1"/>
          <p:nvPr/>
        </p:nvSpPr>
        <p:spPr>
          <a:xfrm>
            <a:off x="1587234" y="5707691"/>
            <a:ext cx="41278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Agrandir Narrow Bold"/>
              </a:rPr>
              <a:t>Import all names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7B96EE3F-9B61-ED55-6C1A-948A82EEF584}"/>
              </a:ext>
            </a:extLst>
          </p:cNvPr>
          <p:cNvGrpSpPr/>
          <p:nvPr/>
        </p:nvGrpSpPr>
        <p:grpSpPr>
          <a:xfrm>
            <a:off x="1041364" y="5707691"/>
            <a:ext cx="420216" cy="434486"/>
            <a:chOff x="0" y="0"/>
            <a:chExt cx="560289" cy="579314"/>
          </a:xfrm>
        </p:grpSpPr>
        <p:grpSp>
          <p:nvGrpSpPr>
            <p:cNvPr id="38" name="Group 18">
              <a:extLst>
                <a:ext uri="{FF2B5EF4-FFF2-40B4-BE49-F238E27FC236}">
                  <a16:creationId xmlns:a16="http://schemas.microsoft.com/office/drawing/2014/main" id="{B026375F-9DC8-8FA4-DAE6-4E31A77C2D0A}"/>
                </a:ext>
              </a:extLst>
            </p:cNvPr>
            <p:cNvGrpSpPr/>
            <p:nvPr/>
          </p:nvGrpSpPr>
          <p:grpSpPr>
            <a:xfrm>
              <a:off x="146330" y="165356"/>
              <a:ext cx="413958" cy="413958"/>
              <a:chOff x="0" y="0"/>
              <a:chExt cx="471015" cy="471015"/>
            </a:xfrm>
          </p:grpSpPr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09455567-AD01-7A6C-7811-DE70F7760A28}"/>
                  </a:ext>
                </a:extLst>
              </p:cNvPr>
              <p:cNvSpPr/>
              <p:nvPr/>
            </p:nvSpPr>
            <p:spPr>
              <a:xfrm>
                <a:off x="0" y="0"/>
                <a:ext cx="471015" cy="471015"/>
              </a:xfrm>
              <a:custGeom>
                <a:avLst/>
                <a:gdLst/>
                <a:ahLst/>
                <a:cxnLst/>
                <a:rect l="l" t="t" r="r" b="b"/>
                <a:pathLst>
                  <a:path w="471015" h="471015">
                    <a:moveTo>
                      <a:pt x="0" y="0"/>
                    </a:moveTo>
                    <a:lnTo>
                      <a:pt x="471015" y="0"/>
                    </a:lnTo>
                    <a:lnTo>
                      <a:pt x="471015" y="471015"/>
                    </a:lnTo>
                    <a:lnTo>
                      <a:pt x="0" y="471015"/>
                    </a:lnTo>
                    <a:close/>
                  </a:path>
                </a:pathLst>
              </a:custGeom>
              <a:solidFill>
                <a:srgbClr val="213969"/>
              </a:solidFill>
            </p:spPr>
          </p:sp>
          <p:sp>
            <p:nvSpPr>
              <p:cNvPr id="44" name="TextBox 20">
                <a:extLst>
                  <a:ext uri="{FF2B5EF4-FFF2-40B4-BE49-F238E27FC236}">
                    <a16:creationId xmlns:a16="http://schemas.microsoft.com/office/drawing/2014/main" id="{C349EFBD-D8DF-B936-5CE7-025B0891E129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807"/>
                  </a:lnSpc>
                </a:pPr>
                <a:endParaRPr/>
              </a:p>
            </p:txBody>
          </p:sp>
        </p:grpSp>
        <p:grpSp>
          <p:nvGrpSpPr>
            <p:cNvPr id="39" name="Group 21">
              <a:extLst>
                <a:ext uri="{FF2B5EF4-FFF2-40B4-BE49-F238E27FC236}">
                  <a16:creationId xmlns:a16="http://schemas.microsoft.com/office/drawing/2014/main" id="{8EEBE46D-5FA2-C691-9CF1-795BB2479B35}"/>
                </a:ext>
              </a:extLst>
            </p:cNvPr>
            <p:cNvGrpSpPr/>
            <p:nvPr/>
          </p:nvGrpSpPr>
          <p:grpSpPr>
            <a:xfrm>
              <a:off x="0" y="0"/>
              <a:ext cx="503501" cy="536334"/>
              <a:chOff x="0" y="0"/>
              <a:chExt cx="531410" cy="566062"/>
            </a:xfrm>
          </p:grpSpPr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E56603A6-55F9-2518-C484-5D8C719F4E50}"/>
                  </a:ext>
                </a:extLst>
              </p:cNvPr>
              <p:cNvSpPr/>
              <p:nvPr/>
            </p:nvSpPr>
            <p:spPr>
              <a:xfrm>
                <a:off x="0" y="0"/>
                <a:ext cx="531410" cy="566062"/>
              </a:xfrm>
              <a:custGeom>
                <a:avLst/>
                <a:gdLst/>
                <a:ahLst/>
                <a:cxnLst/>
                <a:rect l="l" t="t" r="r" b="b"/>
                <a:pathLst>
                  <a:path w="531410" h="566062">
                    <a:moveTo>
                      <a:pt x="0" y="0"/>
                    </a:moveTo>
                    <a:lnTo>
                      <a:pt x="531410" y="0"/>
                    </a:lnTo>
                    <a:lnTo>
                      <a:pt x="531410" y="566062"/>
                    </a:lnTo>
                    <a:lnTo>
                      <a:pt x="0" y="566062"/>
                    </a:lnTo>
                    <a:close/>
                  </a:path>
                </a:pathLst>
              </a:custGeom>
              <a:solidFill>
                <a:srgbClr val="D75581"/>
              </a:solidFill>
            </p:spPr>
          </p:sp>
          <p:sp>
            <p:nvSpPr>
              <p:cNvPr id="42" name="TextBox 23">
                <a:extLst>
                  <a:ext uri="{FF2B5EF4-FFF2-40B4-BE49-F238E27FC236}">
                    <a16:creationId xmlns:a16="http://schemas.microsoft.com/office/drawing/2014/main" id="{596AB6FE-0B45-43C0-5CB9-FC175440CFF7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807"/>
                  </a:lnSpc>
                </a:pPr>
                <a:endParaRPr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405DCA3-A697-9896-DAD4-E78F0FFA5154}"/>
              </a:ext>
            </a:extLst>
          </p:cNvPr>
          <p:cNvSpPr txBox="1"/>
          <p:nvPr/>
        </p:nvSpPr>
        <p:spPr>
          <a:xfrm>
            <a:off x="1742420" y="6418143"/>
            <a:ext cx="5791200" cy="1740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ct val="150000"/>
              </a:lnSpc>
              <a:spcBef>
                <a:spcPct val="0"/>
              </a:spcBef>
            </a:pPr>
            <a:r>
              <a:rPr lang="en-US" sz="2600" dirty="0">
                <a:solidFill>
                  <a:srgbClr val="000000"/>
                </a:solidFill>
                <a:latin typeface="Agrandir Narrow"/>
              </a:rPr>
              <a:t>We can import all names(the definitions) inside the module except the private definitions that start with an underscore.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B95396-7CE0-76BC-7282-056815ECBD49}"/>
              </a:ext>
            </a:extLst>
          </p:cNvPr>
          <p:cNvSpPr txBox="1"/>
          <p:nvPr/>
        </p:nvSpPr>
        <p:spPr>
          <a:xfrm>
            <a:off x="1742420" y="8345403"/>
            <a:ext cx="5443746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from</a:t>
            </a:r>
            <a:r>
              <a:rPr lang="en-US" sz="2800" dirty="0"/>
              <a:t> math</a:t>
            </a:r>
            <a:r>
              <a:rPr lang="en-US" sz="2800" b="1" dirty="0"/>
              <a:t> import *</a:t>
            </a:r>
            <a:endParaRPr lang="en-US" sz="2800" dirty="0"/>
          </a:p>
          <a:p>
            <a:r>
              <a:rPr lang="en-US" sz="2800" dirty="0"/>
              <a:t>print("The value of pi is", pi)</a:t>
            </a:r>
          </a:p>
        </p:txBody>
      </p:sp>
      <p:sp>
        <p:nvSpPr>
          <p:cNvPr id="54" name="Callout: Left Arrow 53">
            <a:extLst>
              <a:ext uri="{FF2B5EF4-FFF2-40B4-BE49-F238E27FC236}">
                <a16:creationId xmlns:a16="http://schemas.microsoft.com/office/drawing/2014/main" id="{4ABD54FE-3AF4-2486-7861-9105812BCA83}"/>
              </a:ext>
            </a:extLst>
          </p:cNvPr>
          <p:cNvSpPr/>
          <p:nvPr/>
        </p:nvSpPr>
        <p:spPr>
          <a:xfrm>
            <a:off x="7387838" y="7737847"/>
            <a:ext cx="7242561" cy="2005270"/>
          </a:xfrm>
          <a:prstGeom prst="leftArrowCallout">
            <a:avLst>
              <a:gd name="adj1" fmla="val 15229"/>
              <a:gd name="adj2" fmla="val 16043"/>
              <a:gd name="adj3" fmla="val 14414"/>
              <a:gd name="adj4" fmla="val 8815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0" indent="0" algn="just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grandir Narrow"/>
              </a:rPr>
              <a:t>We used </a:t>
            </a:r>
            <a:r>
              <a:rPr lang="en-US" sz="2400" b="1" dirty="0">
                <a:solidFill>
                  <a:srgbClr val="000000"/>
                </a:solidFill>
                <a:latin typeface="Agrandir Narrow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Agrandir Narrow"/>
              </a:rPr>
              <a:t> in order to call all available definitions except the private ones. See how we can simply write “</a:t>
            </a:r>
            <a:r>
              <a:rPr lang="en-US" sz="2400" b="1" dirty="0">
                <a:solidFill>
                  <a:srgbClr val="000000"/>
                </a:solidFill>
                <a:latin typeface="Agrandir Narrow"/>
              </a:rPr>
              <a:t>pi</a:t>
            </a:r>
            <a:r>
              <a:rPr lang="en-US" sz="2400" dirty="0">
                <a:solidFill>
                  <a:srgbClr val="000000"/>
                </a:solidFill>
                <a:latin typeface="Agrandir Narrow"/>
              </a:rPr>
              <a:t>” without the name of the module.</a:t>
            </a:r>
          </a:p>
        </p:txBody>
      </p:sp>
    </p:spTree>
    <p:extLst>
      <p:ext uri="{BB962C8B-B14F-4D97-AF65-F5344CB8AC3E}">
        <p14:creationId xmlns:p14="http://schemas.microsoft.com/office/powerpoint/2010/main" val="47140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2A536BF-2F2D-F85F-B424-99019A6327AF}"/>
              </a:ext>
            </a:extLst>
          </p:cNvPr>
          <p:cNvSpPr/>
          <p:nvPr/>
        </p:nvSpPr>
        <p:spPr>
          <a:xfrm>
            <a:off x="4746000" y="868451"/>
            <a:ext cx="8787976" cy="1007974"/>
          </a:xfrm>
          <a:prstGeom prst="roundRect">
            <a:avLst>
              <a:gd name="adj" fmla="val 35101"/>
            </a:avLst>
          </a:prstGeom>
          <a:solidFill>
            <a:srgbClr val="7A5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6717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598" dirty="0">
                <a:solidFill>
                  <a:srgbClr val="F4F6FC"/>
                </a:solidFill>
                <a:latin typeface="Berlin Sans FB Demi" panose="020E0802020502020306" pitchFamily="34" charset="0"/>
              </a:rPr>
              <a:t>What will we learn?</a:t>
            </a:r>
            <a:endParaRPr kumimoji="0" lang="en-US" sz="5598" b="0" i="0" u="none" strike="noStrike" kern="1200" cap="none" spc="0" normalizeH="0" baseline="0" noProof="0" dirty="0">
              <a:ln>
                <a:noFill/>
              </a:ln>
              <a:solidFill>
                <a:srgbClr val="F4F6FC"/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817790" y="5271621"/>
            <a:ext cx="812522" cy="73865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09844" y="5317918"/>
            <a:ext cx="812522" cy="738656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470482" y="8691660"/>
            <a:ext cx="1116436" cy="113328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64517" y="1781918"/>
            <a:ext cx="1561364" cy="854492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5187616" y="8980184"/>
            <a:ext cx="3432328" cy="1029698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2925881" y="4481517"/>
            <a:ext cx="850914" cy="850914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15631578" y="539401"/>
            <a:ext cx="2544403" cy="2485034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5550099" y="2231210"/>
            <a:ext cx="12087231" cy="6433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2950" lvl="0" indent="-742950">
              <a:lnSpc>
                <a:spcPct val="200000"/>
              </a:lnSpc>
              <a:spcBef>
                <a:spcPct val="0"/>
              </a:spcBef>
              <a:buAutoNum type="arabicPeriod"/>
            </a:pPr>
            <a:r>
              <a:rPr lang="en-US" sz="4299" dirty="0">
                <a:solidFill>
                  <a:srgbClr val="050A30"/>
                </a:solidFill>
                <a:latin typeface="Agrandir Narrow"/>
              </a:rPr>
              <a:t>Getting started with Python</a:t>
            </a:r>
          </a:p>
          <a:p>
            <a:pPr marL="742950" lvl="0" indent="-742950">
              <a:lnSpc>
                <a:spcPct val="200000"/>
              </a:lnSpc>
              <a:spcBef>
                <a:spcPct val="0"/>
              </a:spcBef>
              <a:buAutoNum type="arabicPeriod"/>
            </a:pPr>
            <a:r>
              <a:rPr lang="en-US" sz="4299" dirty="0">
                <a:solidFill>
                  <a:srgbClr val="050A30"/>
                </a:solidFill>
                <a:latin typeface="Agrandir Narrow"/>
              </a:rPr>
              <a:t>Python Introduction</a:t>
            </a:r>
          </a:p>
          <a:p>
            <a:pPr marL="742950" lvl="0" indent="-742950">
              <a:lnSpc>
                <a:spcPct val="200000"/>
              </a:lnSpc>
              <a:spcBef>
                <a:spcPct val="0"/>
              </a:spcBef>
              <a:buAutoNum type="arabicPeriod"/>
            </a:pPr>
            <a:r>
              <a:rPr lang="en-US" sz="4299" dirty="0">
                <a:solidFill>
                  <a:srgbClr val="050A30"/>
                </a:solidFill>
                <a:latin typeface="Agrandir Narrow"/>
              </a:rPr>
              <a:t>Python Flow Control</a:t>
            </a:r>
          </a:p>
          <a:p>
            <a:pPr marL="742950" lvl="0" indent="-742950">
              <a:lnSpc>
                <a:spcPct val="200000"/>
              </a:lnSpc>
              <a:spcBef>
                <a:spcPct val="0"/>
              </a:spcBef>
              <a:buAutoNum type="arabicPeriod"/>
            </a:pPr>
            <a:r>
              <a:rPr lang="en-US" sz="4299" dirty="0">
                <a:solidFill>
                  <a:srgbClr val="050A30"/>
                </a:solidFill>
                <a:latin typeface="Agrandir Narrow"/>
              </a:rPr>
              <a:t>Python Functions</a:t>
            </a:r>
          </a:p>
          <a:p>
            <a:pPr marL="742950" lvl="0" indent="-742950">
              <a:lnSpc>
                <a:spcPct val="200000"/>
              </a:lnSpc>
              <a:spcBef>
                <a:spcPct val="0"/>
              </a:spcBef>
              <a:buAutoNum type="arabicPeriod"/>
            </a:pPr>
            <a:r>
              <a:rPr lang="en-US" sz="4299" dirty="0">
                <a:solidFill>
                  <a:srgbClr val="050A30"/>
                </a:solidFill>
                <a:latin typeface="Agrandir Narrow"/>
              </a:rPr>
              <a:t>Python Datatypes</a:t>
            </a:r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2546351" y="7208239"/>
            <a:ext cx="562475" cy="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10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0C95F2-49F4-6013-B52F-B8B6EB05ECD9}"/>
              </a:ext>
            </a:extLst>
          </p:cNvPr>
          <p:cNvSpPr/>
          <p:nvPr/>
        </p:nvSpPr>
        <p:spPr>
          <a:xfrm>
            <a:off x="4953000" y="266700"/>
            <a:ext cx="9495376" cy="1007974"/>
          </a:xfrm>
          <a:prstGeom prst="roundRect">
            <a:avLst>
              <a:gd name="adj" fmla="val 35101"/>
            </a:avLst>
          </a:prstGeom>
          <a:solidFill>
            <a:srgbClr val="7A5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6717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598" dirty="0">
                <a:solidFill>
                  <a:srgbClr val="F4F6FC"/>
                </a:solidFill>
                <a:latin typeface="Berlin Sans FB Demi" panose="020E0802020502020306" pitchFamily="34" charset="0"/>
              </a:rPr>
              <a:t>Python Packages</a:t>
            </a:r>
            <a:endParaRPr kumimoji="0" lang="en-US" sz="5598" b="0" i="0" u="none" strike="noStrike" kern="1200" cap="none" spc="0" normalizeH="0" baseline="0" noProof="0" dirty="0">
              <a:ln>
                <a:noFill/>
              </a:ln>
              <a:solidFill>
                <a:srgbClr val="F4F6FC"/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</p:txBody>
      </p:sp>
      <p:sp>
        <p:nvSpPr>
          <p:cNvPr id="8" name="TextBox 58">
            <a:extLst>
              <a:ext uri="{FF2B5EF4-FFF2-40B4-BE49-F238E27FC236}">
                <a16:creationId xmlns:a16="http://schemas.microsoft.com/office/drawing/2014/main" id="{5CB442AF-5B10-BE87-64EC-7593472BE03F}"/>
              </a:ext>
            </a:extLst>
          </p:cNvPr>
          <p:cNvSpPr txBox="1"/>
          <p:nvPr/>
        </p:nvSpPr>
        <p:spPr>
          <a:xfrm>
            <a:off x="2814814" y="1638300"/>
            <a:ext cx="13141788" cy="12959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3373"/>
              </a:lnSpc>
              <a:spcBef>
                <a:spcPct val="0"/>
              </a:spcBef>
            </a:pPr>
            <a:r>
              <a:rPr lang="en-US" sz="2811" dirty="0">
                <a:solidFill>
                  <a:srgbClr val="000000"/>
                </a:solidFill>
                <a:latin typeface="Agrandir Narrow"/>
              </a:rPr>
              <a:t>As our application program becomes larger, and the number of modules may increase, we can organize our modules to be saved in a package. Different modules are saved in different packages.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72A734-5148-FD0D-2277-68524164D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068" y="3086100"/>
            <a:ext cx="8310282" cy="6172200"/>
          </a:xfrm>
          <a:prstGeom prst="rect">
            <a:avLst/>
          </a:prstGeom>
        </p:spPr>
      </p:pic>
      <p:sp>
        <p:nvSpPr>
          <p:cNvPr id="11" name="TextBox 59">
            <a:extLst>
              <a:ext uri="{FF2B5EF4-FFF2-40B4-BE49-F238E27FC236}">
                <a16:creationId xmlns:a16="http://schemas.microsoft.com/office/drawing/2014/main" id="{573AD9D8-09CB-3586-0CB5-CA1F7C942771}"/>
              </a:ext>
            </a:extLst>
          </p:cNvPr>
          <p:cNvSpPr txBox="1"/>
          <p:nvPr/>
        </p:nvSpPr>
        <p:spPr>
          <a:xfrm>
            <a:off x="381000" y="3086100"/>
            <a:ext cx="9296400" cy="581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2800" u="none" dirty="0">
                <a:solidFill>
                  <a:srgbClr val="000000"/>
                </a:solidFill>
                <a:latin typeface="Agrandir Narrow Bold"/>
              </a:rPr>
              <a:t>How can we import a module within a package?</a:t>
            </a:r>
          </a:p>
        </p:txBody>
      </p:sp>
      <p:grpSp>
        <p:nvGrpSpPr>
          <p:cNvPr id="12" name="Group 17">
            <a:extLst>
              <a:ext uri="{FF2B5EF4-FFF2-40B4-BE49-F238E27FC236}">
                <a16:creationId xmlns:a16="http://schemas.microsoft.com/office/drawing/2014/main" id="{EC9F98EC-345C-0B9E-1170-6F9E12EA8E88}"/>
              </a:ext>
            </a:extLst>
          </p:cNvPr>
          <p:cNvGrpSpPr/>
          <p:nvPr/>
        </p:nvGrpSpPr>
        <p:grpSpPr>
          <a:xfrm>
            <a:off x="589434" y="3232799"/>
            <a:ext cx="420216" cy="434486"/>
            <a:chOff x="0" y="0"/>
            <a:chExt cx="560289" cy="579314"/>
          </a:xfrm>
        </p:grpSpPr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F9D8AA2F-9746-D15E-8422-AD15069A32FD}"/>
                </a:ext>
              </a:extLst>
            </p:cNvPr>
            <p:cNvGrpSpPr/>
            <p:nvPr/>
          </p:nvGrpSpPr>
          <p:grpSpPr>
            <a:xfrm>
              <a:off x="146330" y="165356"/>
              <a:ext cx="413958" cy="413958"/>
              <a:chOff x="0" y="0"/>
              <a:chExt cx="471015" cy="471015"/>
            </a:xfrm>
          </p:grpSpPr>
          <p:sp>
            <p:nvSpPr>
              <p:cNvPr id="28" name="Freeform 19">
                <a:extLst>
                  <a:ext uri="{FF2B5EF4-FFF2-40B4-BE49-F238E27FC236}">
                    <a16:creationId xmlns:a16="http://schemas.microsoft.com/office/drawing/2014/main" id="{B370AC51-8E6B-944F-7B23-6ECF32CE0DA9}"/>
                  </a:ext>
                </a:extLst>
              </p:cNvPr>
              <p:cNvSpPr/>
              <p:nvPr/>
            </p:nvSpPr>
            <p:spPr>
              <a:xfrm>
                <a:off x="0" y="0"/>
                <a:ext cx="471015" cy="471015"/>
              </a:xfrm>
              <a:custGeom>
                <a:avLst/>
                <a:gdLst/>
                <a:ahLst/>
                <a:cxnLst/>
                <a:rect l="l" t="t" r="r" b="b"/>
                <a:pathLst>
                  <a:path w="471015" h="471015">
                    <a:moveTo>
                      <a:pt x="0" y="0"/>
                    </a:moveTo>
                    <a:lnTo>
                      <a:pt x="471015" y="0"/>
                    </a:lnTo>
                    <a:lnTo>
                      <a:pt x="471015" y="471015"/>
                    </a:lnTo>
                    <a:lnTo>
                      <a:pt x="0" y="471015"/>
                    </a:lnTo>
                    <a:close/>
                  </a:path>
                </a:pathLst>
              </a:custGeom>
              <a:solidFill>
                <a:srgbClr val="213969"/>
              </a:solidFill>
            </p:spPr>
          </p:sp>
          <p:sp>
            <p:nvSpPr>
              <p:cNvPr id="41" name="TextBox 20">
                <a:extLst>
                  <a:ext uri="{FF2B5EF4-FFF2-40B4-BE49-F238E27FC236}">
                    <a16:creationId xmlns:a16="http://schemas.microsoft.com/office/drawing/2014/main" id="{2BFA0897-48D5-C6E4-435A-86516F639DD3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807"/>
                  </a:lnSpc>
                </a:pPr>
                <a:endParaRPr/>
              </a:p>
            </p:txBody>
          </p:sp>
        </p:grpSp>
        <p:grpSp>
          <p:nvGrpSpPr>
            <p:cNvPr id="15" name="Group 21">
              <a:extLst>
                <a:ext uri="{FF2B5EF4-FFF2-40B4-BE49-F238E27FC236}">
                  <a16:creationId xmlns:a16="http://schemas.microsoft.com/office/drawing/2014/main" id="{17F5CC3B-B487-97B1-7C40-9BB289A9B0CC}"/>
                </a:ext>
              </a:extLst>
            </p:cNvPr>
            <p:cNvGrpSpPr/>
            <p:nvPr/>
          </p:nvGrpSpPr>
          <p:grpSpPr>
            <a:xfrm>
              <a:off x="0" y="0"/>
              <a:ext cx="503501" cy="536334"/>
              <a:chOff x="0" y="0"/>
              <a:chExt cx="531410" cy="566062"/>
            </a:xfrm>
          </p:grpSpPr>
          <p:sp>
            <p:nvSpPr>
              <p:cNvPr id="16" name="Freeform 22">
                <a:extLst>
                  <a:ext uri="{FF2B5EF4-FFF2-40B4-BE49-F238E27FC236}">
                    <a16:creationId xmlns:a16="http://schemas.microsoft.com/office/drawing/2014/main" id="{0764DC10-E545-E012-0A2B-6F9A55C89428}"/>
                  </a:ext>
                </a:extLst>
              </p:cNvPr>
              <p:cNvSpPr/>
              <p:nvPr/>
            </p:nvSpPr>
            <p:spPr>
              <a:xfrm>
                <a:off x="0" y="0"/>
                <a:ext cx="531410" cy="566062"/>
              </a:xfrm>
              <a:custGeom>
                <a:avLst/>
                <a:gdLst/>
                <a:ahLst/>
                <a:cxnLst/>
                <a:rect l="l" t="t" r="r" b="b"/>
                <a:pathLst>
                  <a:path w="531410" h="566062">
                    <a:moveTo>
                      <a:pt x="0" y="0"/>
                    </a:moveTo>
                    <a:lnTo>
                      <a:pt x="531410" y="0"/>
                    </a:lnTo>
                    <a:lnTo>
                      <a:pt x="531410" y="566062"/>
                    </a:lnTo>
                    <a:lnTo>
                      <a:pt x="0" y="566062"/>
                    </a:lnTo>
                    <a:close/>
                  </a:path>
                </a:pathLst>
              </a:custGeom>
              <a:solidFill>
                <a:srgbClr val="D75581"/>
              </a:solidFill>
            </p:spPr>
          </p:sp>
          <p:sp>
            <p:nvSpPr>
              <p:cNvPr id="26" name="TextBox 23">
                <a:extLst>
                  <a:ext uri="{FF2B5EF4-FFF2-40B4-BE49-F238E27FC236}">
                    <a16:creationId xmlns:a16="http://schemas.microsoft.com/office/drawing/2014/main" id="{39138B1E-77D9-4285-0C1D-6E62F7828EDF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807"/>
                  </a:lnSpc>
                </a:pPr>
                <a:endParaRPr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C52FA26-F2B2-F5FD-4B9A-DE6CCB66B337}"/>
              </a:ext>
            </a:extLst>
          </p:cNvPr>
          <p:cNvSpPr txBox="1"/>
          <p:nvPr/>
        </p:nvSpPr>
        <p:spPr>
          <a:xfrm>
            <a:off x="1217749" y="3753632"/>
            <a:ext cx="5791200" cy="539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ct val="150000"/>
              </a:lnSpc>
              <a:spcBef>
                <a:spcPct val="0"/>
              </a:spcBef>
            </a:pPr>
            <a:r>
              <a:rPr lang="en-US" sz="2600" dirty="0">
                <a:solidFill>
                  <a:srgbClr val="000000"/>
                </a:solidFill>
                <a:latin typeface="Agrandir Narrow"/>
              </a:rPr>
              <a:t> 2 ways to import module </a:t>
            </a:r>
            <a:r>
              <a:rPr lang="en-US" sz="2600" b="1" dirty="0">
                <a:solidFill>
                  <a:srgbClr val="000000"/>
                </a:solidFill>
                <a:latin typeface="Agrandir Narrow"/>
              </a:rPr>
              <a:t>play</a:t>
            </a:r>
            <a:r>
              <a:rPr lang="en-US" sz="2600" dirty="0">
                <a:solidFill>
                  <a:srgbClr val="000000"/>
                </a:solidFill>
                <a:latin typeface="Agrandir Narrow"/>
              </a:rPr>
              <a:t>:.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509EA4-DEFC-6589-7818-FCB6FB6BB1A9}"/>
              </a:ext>
            </a:extLst>
          </p:cNvPr>
          <p:cNvSpPr txBox="1"/>
          <p:nvPr/>
        </p:nvSpPr>
        <p:spPr>
          <a:xfrm>
            <a:off x="1009649" y="4398478"/>
            <a:ext cx="5060002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from </a:t>
            </a:r>
            <a:r>
              <a:rPr lang="en-US" sz="2800" dirty="0" err="1">
                <a:solidFill>
                  <a:schemeClr val="tx1"/>
                </a:solidFill>
              </a:rPr>
              <a:t>Game.Sound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import </a:t>
            </a:r>
            <a:r>
              <a:rPr lang="en-US" sz="2800" dirty="0">
                <a:solidFill>
                  <a:schemeClr val="tx1"/>
                </a:solidFill>
              </a:rPr>
              <a:t>Play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import</a:t>
            </a:r>
            <a:r>
              <a:rPr lang="en-US" sz="2800" dirty="0"/>
              <a:t> </a:t>
            </a:r>
            <a:r>
              <a:rPr lang="en-US" sz="2800" dirty="0" err="1"/>
              <a:t>Game.Sound.Play</a:t>
            </a:r>
            <a:endParaRPr lang="en-US" sz="28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C33D6D-FBB5-33D3-B363-6670710BAF21}"/>
              </a:ext>
            </a:extLst>
          </p:cNvPr>
          <p:cNvSpPr txBox="1"/>
          <p:nvPr/>
        </p:nvSpPr>
        <p:spPr>
          <a:xfrm>
            <a:off x="1167883" y="5359573"/>
            <a:ext cx="5791200" cy="11398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ct val="150000"/>
              </a:lnSpc>
              <a:spcBef>
                <a:spcPct val="0"/>
              </a:spcBef>
            </a:pPr>
            <a:r>
              <a:rPr lang="en-US" sz="2600" dirty="0">
                <a:solidFill>
                  <a:srgbClr val="000000"/>
                </a:solidFill>
                <a:latin typeface="Agrandir Narrow"/>
              </a:rPr>
              <a:t> calling a function within the </a:t>
            </a:r>
            <a:r>
              <a:rPr lang="en-US" sz="2600" b="1" dirty="0">
                <a:solidFill>
                  <a:srgbClr val="000000"/>
                </a:solidFill>
                <a:latin typeface="Agrandir Narrow"/>
              </a:rPr>
              <a:t>play</a:t>
            </a:r>
            <a:r>
              <a:rPr lang="en-US" sz="2600" dirty="0">
                <a:solidFill>
                  <a:srgbClr val="000000"/>
                </a:solidFill>
                <a:latin typeface="Agrandir Narrow"/>
              </a:rPr>
              <a:t> module named </a:t>
            </a:r>
            <a:r>
              <a:rPr lang="en-US" sz="2600" b="1" dirty="0">
                <a:solidFill>
                  <a:srgbClr val="000000"/>
                </a:solidFill>
                <a:latin typeface="Agrandir Narrow"/>
              </a:rPr>
              <a:t>move():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C78F93-B1AD-1C9C-6F75-1C1AE6C5BA36}"/>
              </a:ext>
            </a:extLst>
          </p:cNvPr>
          <p:cNvSpPr txBox="1"/>
          <p:nvPr/>
        </p:nvSpPr>
        <p:spPr>
          <a:xfrm>
            <a:off x="1042306" y="6567730"/>
            <a:ext cx="5060002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import</a:t>
            </a:r>
            <a:r>
              <a:rPr lang="en-US" sz="2800" dirty="0"/>
              <a:t> </a:t>
            </a:r>
            <a:r>
              <a:rPr lang="en-US" sz="2800" dirty="0" err="1"/>
              <a:t>Game.Sound.Play</a:t>
            </a:r>
            <a:endParaRPr lang="en-US" sz="2800" dirty="0"/>
          </a:p>
          <a:p>
            <a:r>
              <a:rPr lang="en-US" sz="2800" dirty="0" err="1"/>
              <a:t>Game.Sound.Play.move</a:t>
            </a:r>
            <a:r>
              <a:rPr lang="en-US" sz="2800" dirty="0"/>
              <a:t>(3)</a:t>
            </a:r>
            <a:endParaRPr lang="en-US" sz="28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ED62E2-FBF9-DC34-6FF6-01BE99F7006D}"/>
              </a:ext>
            </a:extLst>
          </p:cNvPr>
          <p:cNvSpPr txBox="1"/>
          <p:nvPr/>
        </p:nvSpPr>
        <p:spPr>
          <a:xfrm>
            <a:off x="1042306" y="7808477"/>
            <a:ext cx="5060002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from </a:t>
            </a:r>
            <a:r>
              <a:rPr lang="en-US" sz="2800" dirty="0" err="1">
                <a:solidFill>
                  <a:schemeClr val="tx1"/>
                </a:solidFill>
              </a:rPr>
              <a:t>Game.Sound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import </a:t>
            </a:r>
            <a:r>
              <a:rPr lang="en-US" sz="2800" dirty="0">
                <a:solidFill>
                  <a:schemeClr val="tx1"/>
                </a:solidFill>
              </a:rPr>
              <a:t>Play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Play.move</a:t>
            </a:r>
            <a:r>
              <a:rPr lang="en-US" sz="2800" dirty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34ED76-E400-AB99-7DDE-3C0778515BD2}"/>
              </a:ext>
            </a:extLst>
          </p:cNvPr>
          <p:cNvSpPr txBox="1"/>
          <p:nvPr/>
        </p:nvSpPr>
        <p:spPr>
          <a:xfrm>
            <a:off x="1042306" y="9049224"/>
            <a:ext cx="5587094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from </a:t>
            </a:r>
            <a:r>
              <a:rPr lang="en-US" sz="2800" dirty="0" err="1">
                <a:solidFill>
                  <a:schemeClr val="tx1"/>
                </a:solidFill>
              </a:rPr>
              <a:t>Game.Sound.Play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import </a:t>
            </a:r>
            <a:r>
              <a:rPr lang="en-US" sz="2800" dirty="0">
                <a:solidFill>
                  <a:schemeClr val="tx1"/>
                </a:solidFill>
              </a:rPr>
              <a:t>move</a:t>
            </a:r>
          </a:p>
          <a:p>
            <a:r>
              <a:rPr lang="en-US" sz="2800" dirty="0">
                <a:solidFill>
                  <a:schemeClr val="tx1"/>
                </a:solidFill>
              </a:rPr>
              <a:t>move(3)</a:t>
            </a:r>
          </a:p>
        </p:txBody>
      </p:sp>
    </p:spTree>
    <p:extLst>
      <p:ext uri="{BB962C8B-B14F-4D97-AF65-F5344CB8AC3E}">
        <p14:creationId xmlns:p14="http://schemas.microsoft.com/office/powerpoint/2010/main" val="2844861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15895" y="1877774"/>
            <a:ext cx="1561364" cy="85449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965346" y="609345"/>
            <a:ext cx="3432328" cy="102969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136075" y="9257302"/>
            <a:ext cx="3432328" cy="1029698"/>
          </a:xfrm>
          <a:prstGeom prst="rect">
            <a:avLst/>
          </a:prstGeom>
        </p:spPr>
      </p:pic>
      <p:sp>
        <p:nvSpPr>
          <p:cNvPr id="4" name="TextBox 59">
            <a:extLst>
              <a:ext uri="{FF2B5EF4-FFF2-40B4-BE49-F238E27FC236}">
                <a16:creationId xmlns:a16="http://schemas.microsoft.com/office/drawing/2014/main" id="{B85CC25D-2E68-0BF3-5CFC-6F14D8916D88}"/>
              </a:ext>
            </a:extLst>
          </p:cNvPr>
          <p:cNvSpPr txBox="1"/>
          <p:nvPr/>
        </p:nvSpPr>
        <p:spPr>
          <a:xfrm>
            <a:off x="5155156" y="2881282"/>
            <a:ext cx="8743976" cy="343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ct val="200000"/>
              </a:lnSpc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Agrandir Narrow Bold"/>
              </a:rPr>
              <a:t>Bring your coffee and come back to AI  world!</a:t>
            </a:r>
            <a:endParaRPr lang="en-US" sz="6000" u="none" dirty="0">
              <a:solidFill>
                <a:srgbClr val="000000"/>
              </a:solidFill>
              <a:latin typeface="Agrandir Narrow Bold"/>
            </a:endParaRPr>
          </a:p>
        </p:txBody>
      </p:sp>
      <p:pic>
        <p:nvPicPr>
          <p:cNvPr id="11" name="Graphic 10" descr="Alarm clock with solid fill">
            <a:extLst>
              <a:ext uri="{FF2B5EF4-FFF2-40B4-BE49-F238E27FC236}">
                <a16:creationId xmlns:a16="http://schemas.microsoft.com/office/drawing/2014/main" id="{A6C2DE7C-E7E4-E012-BACB-0BF1214214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400" y="6134100"/>
            <a:ext cx="4267200" cy="42672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051D5F2-6DCE-6047-A94C-C2850BFE63CF}"/>
              </a:ext>
            </a:extLst>
          </p:cNvPr>
          <p:cNvSpPr/>
          <p:nvPr/>
        </p:nvSpPr>
        <p:spPr>
          <a:xfrm>
            <a:off x="6019800" y="1607268"/>
            <a:ext cx="6709889" cy="1124998"/>
          </a:xfrm>
          <a:prstGeom prst="roundRect">
            <a:avLst>
              <a:gd name="adj" fmla="val 35101"/>
            </a:avLst>
          </a:prstGeom>
          <a:solidFill>
            <a:srgbClr val="FFA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624"/>
              </a:lnSpc>
              <a:spcBef>
                <a:spcPct val="0"/>
              </a:spcBef>
            </a:pPr>
            <a:r>
              <a:rPr lang="en-US" sz="6000" dirty="0">
                <a:solidFill>
                  <a:srgbClr val="FFFFFF"/>
                </a:solidFill>
                <a:latin typeface="Berlin Sans FB Demi" panose="020E0802020502020306" pitchFamily="34" charset="0"/>
              </a:rPr>
              <a:t>Take a break!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F58918-C4CE-989E-8862-4D071B63FA43}"/>
              </a:ext>
            </a:extLst>
          </p:cNvPr>
          <p:cNvSpPr/>
          <p:nvPr/>
        </p:nvSpPr>
        <p:spPr>
          <a:xfrm>
            <a:off x="228600" y="8953500"/>
            <a:ext cx="7315200" cy="1093435"/>
          </a:xfrm>
          <a:prstGeom prst="roundRect">
            <a:avLst>
              <a:gd name="adj" fmla="val 35101"/>
            </a:avLst>
          </a:prstGeom>
          <a:solidFill>
            <a:srgbClr val="D66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711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dirty="0">
                <a:solidFill>
                  <a:srgbClr val="F6F6F6"/>
                </a:solidFill>
                <a:latin typeface="Berlin Sans FB Demi" panose="020E0802020502020306" pitchFamily="34" charset="0"/>
              </a:rPr>
              <a:t>#AI_YES_PLEASE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515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965346" y="609345"/>
            <a:ext cx="3432328" cy="10296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13528" y="796615"/>
            <a:ext cx="2873043" cy="301559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3093451" y="-5089716"/>
            <a:ext cx="6501663" cy="672875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64517" y="1877168"/>
            <a:ext cx="1561364" cy="85449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5216568" y="7821055"/>
            <a:ext cx="1561364" cy="85449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0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-8100000">
            <a:off x="8650656" y="8546139"/>
            <a:ext cx="6501663" cy="672875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532664" y="9095157"/>
            <a:ext cx="1561364" cy="854492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5096A1-FB35-F806-3328-9EA0C8E4489A}"/>
              </a:ext>
            </a:extLst>
          </p:cNvPr>
          <p:cNvSpPr/>
          <p:nvPr/>
        </p:nvSpPr>
        <p:spPr>
          <a:xfrm>
            <a:off x="3459749" y="1877168"/>
            <a:ext cx="5545889" cy="1093435"/>
          </a:xfrm>
          <a:prstGeom prst="roundRect">
            <a:avLst>
              <a:gd name="adj" fmla="val 35101"/>
            </a:avLst>
          </a:prstGeom>
          <a:solidFill>
            <a:srgbClr val="D66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711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dirty="0">
                <a:solidFill>
                  <a:srgbClr val="F6F6F6"/>
                </a:solidFill>
                <a:latin typeface="Berlin Sans FB Demi" panose="020E0802020502020306" pitchFamily="34" charset="0"/>
              </a:rPr>
              <a:t>Test yourself!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</p:txBody>
      </p: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EF6A487B-1EC5-6D19-292B-4BEC3A23DC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282" y="3193910"/>
            <a:ext cx="5481637" cy="548163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965346" y="609345"/>
            <a:ext cx="3432328" cy="10296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13528" y="796615"/>
            <a:ext cx="2873043" cy="301559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3093451" y="-5089716"/>
            <a:ext cx="6501663" cy="672875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64517" y="1877168"/>
            <a:ext cx="1561364" cy="85449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5216568" y="7821055"/>
            <a:ext cx="1561364" cy="85449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0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-8100000">
            <a:off x="8650656" y="8546139"/>
            <a:ext cx="6501663" cy="672875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532664" y="9095157"/>
            <a:ext cx="1561364" cy="854492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5096A1-FB35-F806-3328-9EA0C8E4489A}"/>
              </a:ext>
            </a:extLst>
          </p:cNvPr>
          <p:cNvSpPr/>
          <p:nvPr/>
        </p:nvSpPr>
        <p:spPr>
          <a:xfrm>
            <a:off x="3459749" y="1877168"/>
            <a:ext cx="5545889" cy="1093435"/>
          </a:xfrm>
          <a:prstGeom prst="roundRect">
            <a:avLst>
              <a:gd name="adj" fmla="val 35101"/>
            </a:avLst>
          </a:prstGeom>
          <a:solidFill>
            <a:srgbClr val="D66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711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dirty="0">
                <a:solidFill>
                  <a:srgbClr val="F6F6F6"/>
                </a:solidFill>
                <a:latin typeface="Berlin Sans FB Demi" panose="020E0802020502020306" pitchFamily="34" charset="0"/>
              </a:rPr>
              <a:t>Reference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7755751-5D65-57CF-7F09-6A0F44CF30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73208" y="1550910"/>
            <a:ext cx="4905654" cy="1629272"/>
          </a:xfrm>
          <a:prstGeom prst="rect">
            <a:avLst/>
          </a:prstGeom>
        </p:spPr>
      </p:pic>
      <p:sp>
        <p:nvSpPr>
          <p:cNvPr id="22" name="TextBox 10">
            <a:extLst>
              <a:ext uri="{FF2B5EF4-FFF2-40B4-BE49-F238E27FC236}">
                <a16:creationId xmlns:a16="http://schemas.microsoft.com/office/drawing/2014/main" id="{B95F585B-705D-0323-A5C3-F4A938052CEB}"/>
              </a:ext>
            </a:extLst>
          </p:cNvPr>
          <p:cNvSpPr txBox="1"/>
          <p:nvPr/>
        </p:nvSpPr>
        <p:spPr>
          <a:xfrm>
            <a:off x="2918349" y="3910184"/>
            <a:ext cx="5752325" cy="1011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21"/>
              </a:lnSpc>
              <a:spcBef>
                <a:spcPct val="0"/>
              </a:spcBef>
            </a:pPr>
            <a:r>
              <a:rPr lang="en-US" sz="5943" b="1" dirty="0">
                <a:solidFill>
                  <a:srgbClr val="D75581"/>
                </a:solidFill>
                <a:latin typeface="Open Sans Light"/>
              </a:rPr>
              <a:t>Introduction to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83E0EA95-C0D7-C8F5-6964-868830B708A6}"/>
              </a:ext>
            </a:extLst>
          </p:cNvPr>
          <p:cNvSpPr txBox="1"/>
          <p:nvPr/>
        </p:nvSpPr>
        <p:spPr>
          <a:xfrm>
            <a:off x="3486963" y="5491774"/>
            <a:ext cx="8126130" cy="12875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44"/>
              </a:lnSpc>
            </a:pPr>
            <a:r>
              <a:rPr lang="en-US" sz="11500" dirty="0">
                <a:solidFill>
                  <a:srgbClr val="213969"/>
                </a:solidFill>
                <a:latin typeface="Bauhaus 93" panose="04030905020B02020C02" pitchFamily="82" charset="0"/>
                <a:cs typeface="Adarghal 1" panose="02010000000000000000" pitchFamily="2" charset="-78"/>
              </a:rPr>
              <a:t>Python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86C72B1-0F16-BE42-7414-E1FFCDB44A25}"/>
              </a:ext>
            </a:extLst>
          </p:cNvPr>
          <p:cNvSpPr/>
          <p:nvPr/>
        </p:nvSpPr>
        <p:spPr>
          <a:xfrm>
            <a:off x="8229600" y="5679640"/>
            <a:ext cx="2220759" cy="840300"/>
          </a:xfrm>
          <a:prstGeom prst="roundRect">
            <a:avLst>
              <a:gd name="adj" fmla="val 35101"/>
            </a:avLst>
          </a:prstGeom>
          <a:solidFill>
            <a:srgbClr val="FFA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ts val="5538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55" b="0" i="0" u="none" strike="noStrike" kern="1200" cap="none" spc="0" normalizeH="0" baseline="0" noProof="0" dirty="0">
                <a:ln>
                  <a:noFill/>
                </a:ln>
                <a:solidFill>
                  <a:srgbClr val="F4F6FC"/>
                </a:solidFill>
                <a:effectLst/>
                <a:uLnTx/>
                <a:uFillTx/>
                <a:latin typeface="Agrandir Narrow Bold"/>
                <a:ea typeface="+mn-ea"/>
                <a:cs typeface="+mn-cs"/>
              </a:rPr>
              <a:t>Team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5A06CB-99AA-1991-C4AE-58CD71D7A057}"/>
              </a:ext>
            </a:extLst>
          </p:cNvPr>
          <p:cNvSpPr txBox="1"/>
          <p:nvPr/>
        </p:nvSpPr>
        <p:spPr>
          <a:xfrm>
            <a:off x="10620641" y="5894029"/>
            <a:ext cx="4038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grandir Narrow Bold"/>
              </a:rPr>
              <a:t>Zeina Alabido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grandir Narrow Bold"/>
              </a:rPr>
              <a:t>Reem </a:t>
            </a:r>
            <a:r>
              <a:rPr lang="en-US" sz="2800" dirty="0" err="1">
                <a:solidFill>
                  <a:srgbClr val="000000"/>
                </a:solidFill>
                <a:latin typeface="Agrandir Narrow Bold"/>
              </a:rPr>
              <a:t>Alshami</a:t>
            </a:r>
            <a:endParaRPr lang="en-US" sz="2800" dirty="0">
              <a:solidFill>
                <a:srgbClr val="000000"/>
              </a:solidFill>
              <a:latin typeface="Agrandir Narrow Bol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grandir Narrow Bold"/>
              </a:rPr>
              <a:t>Raghad </a:t>
            </a:r>
            <a:r>
              <a:rPr lang="en-US" sz="2800" dirty="0" err="1">
                <a:solidFill>
                  <a:srgbClr val="000000"/>
                </a:solidFill>
                <a:latin typeface="Agrandir Narrow Bold"/>
              </a:rPr>
              <a:t>Aljiban</a:t>
            </a:r>
            <a:endParaRPr lang="en-US" sz="2800" dirty="0">
              <a:solidFill>
                <a:srgbClr val="000000"/>
              </a:solidFill>
              <a:latin typeface="Agrandir Narrow Bol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grandir Narrow Bold"/>
              </a:rPr>
              <a:t>Aseel Alqahtani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grandir Narrow Bold"/>
              </a:rPr>
              <a:t>Haya </a:t>
            </a:r>
            <a:r>
              <a:rPr lang="en-US" sz="2800" dirty="0" err="1">
                <a:solidFill>
                  <a:srgbClr val="000000"/>
                </a:solidFill>
                <a:latin typeface="Agrandir Narrow Bold"/>
              </a:rPr>
              <a:t>Almossaeed</a:t>
            </a:r>
            <a:endParaRPr lang="en-US" sz="2800" dirty="0">
              <a:solidFill>
                <a:srgbClr val="000000"/>
              </a:solidFill>
              <a:latin typeface="Agrandir Narrow Bol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grandir Narrow Bold"/>
              </a:rPr>
              <a:t>Radwan </a:t>
            </a:r>
            <a:r>
              <a:rPr lang="en-US" sz="2800" dirty="0" err="1">
                <a:solidFill>
                  <a:srgbClr val="000000"/>
                </a:solidFill>
                <a:latin typeface="Agrandir Narrow Bold"/>
              </a:rPr>
              <a:t>Albahrani</a:t>
            </a:r>
            <a:r>
              <a:rPr lang="en-US" sz="2800" dirty="0">
                <a:solidFill>
                  <a:srgbClr val="000000"/>
                </a:solidFill>
                <a:latin typeface="Agrandir Narrow Bold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06188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965346" y="609345"/>
            <a:ext cx="3432328" cy="10296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093451" y="-5089716"/>
            <a:ext cx="6501663" cy="672875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64517" y="1877168"/>
            <a:ext cx="1561364" cy="85449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216568" y="7821055"/>
            <a:ext cx="1561364" cy="85449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8100000">
            <a:off x="8612173" y="8663097"/>
            <a:ext cx="6501663" cy="672875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532664" y="9095157"/>
            <a:ext cx="1561364" cy="854492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81424F-FC7B-7F76-D784-405194E29593}"/>
              </a:ext>
            </a:extLst>
          </p:cNvPr>
          <p:cNvSpPr/>
          <p:nvPr/>
        </p:nvSpPr>
        <p:spPr>
          <a:xfrm>
            <a:off x="5651684" y="2968243"/>
            <a:ext cx="6984632" cy="1754464"/>
          </a:xfrm>
          <a:prstGeom prst="roundRect">
            <a:avLst>
              <a:gd name="adj" fmla="val 35101"/>
            </a:avLst>
          </a:prstGeom>
          <a:solidFill>
            <a:srgbClr val="D66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698"/>
              </a:lnSpc>
              <a:spcBef>
                <a:spcPct val="0"/>
              </a:spcBef>
            </a:pPr>
            <a:r>
              <a:rPr lang="en-US" sz="9600" dirty="0">
                <a:solidFill>
                  <a:schemeClr val="bg1"/>
                </a:solidFill>
                <a:latin typeface="Bauhaus 93" panose="04030905020B02020C02" pitchFamily="82" charset="0"/>
              </a:rPr>
              <a:t>Thank You</a:t>
            </a:r>
          </a:p>
        </p:txBody>
      </p:sp>
      <p:pic>
        <p:nvPicPr>
          <p:cNvPr id="13" name="Picture 28">
            <a:extLst>
              <a:ext uri="{FF2B5EF4-FFF2-40B4-BE49-F238E27FC236}">
                <a16:creationId xmlns:a16="http://schemas.microsoft.com/office/drawing/2014/main" id="{56041A3C-A20C-C891-20DD-4F16246EFA1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4386"/>
          <a:stretch/>
        </p:blipFill>
        <p:spPr>
          <a:xfrm flipH="1">
            <a:off x="16332820" y="5143383"/>
            <a:ext cx="1981200" cy="4251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6AE569-F27B-FC78-AAFF-9B46B54398B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97" b="13162"/>
          <a:stretch/>
        </p:blipFill>
        <p:spPr>
          <a:xfrm>
            <a:off x="-331656" y="4054044"/>
            <a:ext cx="14559466" cy="53637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882CCC2-9971-D50B-1342-C08B44357100}"/>
              </a:ext>
            </a:extLst>
          </p:cNvPr>
          <p:cNvSpPr/>
          <p:nvPr/>
        </p:nvSpPr>
        <p:spPr>
          <a:xfrm>
            <a:off x="3638078" y="7200900"/>
            <a:ext cx="4210522" cy="832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2A536BF-2F2D-F85F-B424-99019A6327AF}"/>
              </a:ext>
            </a:extLst>
          </p:cNvPr>
          <p:cNvSpPr/>
          <p:nvPr/>
        </p:nvSpPr>
        <p:spPr>
          <a:xfrm>
            <a:off x="5085156" y="768398"/>
            <a:ext cx="9495376" cy="1007974"/>
          </a:xfrm>
          <a:prstGeom prst="roundRect">
            <a:avLst>
              <a:gd name="adj" fmla="val 35101"/>
            </a:avLst>
          </a:prstGeom>
          <a:solidFill>
            <a:srgbClr val="7A5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6717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598" dirty="0">
                <a:solidFill>
                  <a:srgbClr val="F4F6FC"/>
                </a:solidFill>
                <a:latin typeface="Berlin Sans FB Demi" panose="020E0802020502020306" pitchFamily="34" charset="0"/>
              </a:rPr>
              <a:t>Getting Started with Python</a:t>
            </a:r>
            <a:endParaRPr kumimoji="0" lang="en-US" sz="5598" b="0" i="0" u="none" strike="noStrike" kern="1200" cap="none" spc="0" normalizeH="0" baseline="0" noProof="0" dirty="0">
              <a:ln>
                <a:noFill/>
              </a:ln>
              <a:solidFill>
                <a:srgbClr val="F4F6FC"/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70482" y="8691660"/>
            <a:ext cx="1116436" cy="113328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64517" y="1781918"/>
            <a:ext cx="1561364" cy="854492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187616" y="8980184"/>
            <a:ext cx="3432328" cy="1029698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2787164" y="2508018"/>
            <a:ext cx="850914" cy="850914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6158194" y="492681"/>
            <a:ext cx="2544403" cy="2485034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3699244" y="2636410"/>
            <a:ext cx="11839898" cy="2648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just">
              <a:lnSpc>
                <a:spcPts val="5159"/>
              </a:lnSpc>
              <a:spcBef>
                <a:spcPct val="0"/>
              </a:spcBef>
            </a:pPr>
            <a:r>
              <a:rPr lang="en-US" sz="4299" dirty="0">
                <a:solidFill>
                  <a:srgbClr val="050A30"/>
                </a:solidFill>
                <a:latin typeface="Agrandir Narrow"/>
              </a:rPr>
              <a:t>Python is a cross-platform machine-independent programming language, which means that it can run on multiple platforms: Windows, macOS, and Linux. Python is free and open-source language</a:t>
            </a:r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4906378" y="4722737"/>
            <a:ext cx="562475" cy="562475"/>
          </a:xfrm>
          <a:prstGeom prst="rect">
            <a:avLst/>
          </a:prstGeom>
        </p:spPr>
      </p:pic>
      <p:sp>
        <p:nvSpPr>
          <p:cNvPr id="37" name="TextBox 14">
            <a:extLst>
              <a:ext uri="{FF2B5EF4-FFF2-40B4-BE49-F238E27FC236}">
                <a16:creationId xmlns:a16="http://schemas.microsoft.com/office/drawing/2014/main" id="{2B56AE6E-3D81-5D5F-300F-C89BF8CC1EDA}"/>
              </a:ext>
            </a:extLst>
          </p:cNvPr>
          <p:cNvSpPr txBox="1"/>
          <p:nvPr/>
        </p:nvSpPr>
        <p:spPr>
          <a:xfrm>
            <a:off x="3429000" y="6107500"/>
            <a:ext cx="7150579" cy="636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074"/>
              </a:lnSpc>
              <a:spcBef>
                <a:spcPct val="0"/>
              </a:spcBef>
            </a:pPr>
            <a:r>
              <a:rPr lang="en-US" sz="4228" u="none" dirty="0">
                <a:solidFill>
                  <a:srgbClr val="7A54A1"/>
                </a:solidFill>
                <a:latin typeface="Agrandir Narrow Bold"/>
              </a:rPr>
              <a:t>Your first Python Program: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BBD7D7-AEFD-EA60-79B4-7BB7ECA1E7A0}"/>
              </a:ext>
            </a:extLst>
          </p:cNvPr>
          <p:cNvSpPr txBox="1"/>
          <p:nvPr/>
        </p:nvSpPr>
        <p:spPr>
          <a:xfrm>
            <a:off x="3650435" y="6743700"/>
            <a:ext cx="9354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600" dirty="0"/>
          </a:p>
          <a:p>
            <a:r>
              <a:rPr lang="en-US" sz="3600" dirty="0"/>
              <a:t>print("Hello, world!")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66BC38A-020C-F9A2-332B-5E4A6870A765}"/>
              </a:ext>
            </a:extLst>
          </p:cNvPr>
          <p:cNvSpPr/>
          <p:nvPr/>
        </p:nvSpPr>
        <p:spPr>
          <a:xfrm>
            <a:off x="4677033" y="4263248"/>
            <a:ext cx="461936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2A536BF-2F2D-F85F-B424-99019A6327AF}"/>
              </a:ext>
            </a:extLst>
          </p:cNvPr>
          <p:cNvSpPr/>
          <p:nvPr/>
        </p:nvSpPr>
        <p:spPr>
          <a:xfrm>
            <a:off x="5085156" y="768398"/>
            <a:ext cx="9495376" cy="1007974"/>
          </a:xfrm>
          <a:prstGeom prst="roundRect">
            <a:avLst>
              <a:gd name="adj" fmla="val 35101"/>
            </a:avLst>
          </a:prstGeom>
          <a:solidFill>
            <a:srgbClr val="7A5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6717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598" dirty="0">
                <a:solidFill>
                  <a:srgbClr val="F4F6FC"/>
                </a:solidFill>
                <a:latin typeface="Berlin Sans FB Demi" panose="020E0802020502020306" pitchFamily="34" charset="0"/>
              </a:rPr>
              <a:t>Python Introduction</a:t>
            </a:r>
            <a:endParaRPr kumimoji="0" lang="en-US" sz="5598" b="0" i="0" u="none" strike="noStrike" kern="1200" cap="none" spc="0" normalizeH="0" baseline="0" noProof="0" dirty="0">
              <a:ln>
                <a:noFill/>
              </a:ln>
              <a:solidFill>
                <a:srgbClr val="F4F6FC"/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9833951" y="4653098"/>
            <a:ext cx="486377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814"/>
              </a:lnSpc>
              <a:spcBef>
                <a:spcPct val="0"/>
              </a:spcBef>
            </a:pPr>
            <a:r>
              <a:rPr lang="en-US" sz="3178" u="none" dirty="0">
                <a:solidFill>
                  <a:srgbClr val="050A30"/>
                </a:solidFill>
                <a:latin typeface="Agrandir Narrow Bold"/>
              </a:rPr>
              <a:t>Python is a Type-inferred Language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70482" y="8691660"/>
            <a:ext cx="1116436" cy="113328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64517" y="1781918"/>
            <a:ext cx="1561364" cy="854492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187616" y="8980184"/>
            <a:ext cx="3432328" cy="1029698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221386" y="3181792"/>
            <a:ext cx="850914" cy="850914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6158194" y="492681"/>
            <a:ext cx="2544403" cy="2485034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3937979" y="2794815"/>
            <a:ext cx="562475" cy="562475"/>
          </a:xfrm>
          <a:prstGeom prst="rect">
            <a:avLst/>
          </a:prstGeom>
        </p:spPr>
      </p:pic>
      <p:sp>
        <p:nvSpPr>
          <p:cNvPr id="31" name="TextBox 14">
            <a:extLst>
              <a:ext uri="{FF2B5EF4-FFF2-40B4-BE49-F238E27FC236}">
                <a16:creationId xmlns:a16="http://schemas.microsoft.com/office/drawing/2014/main" id="{E527A4E9-2235-2C83-688B-E378A9BEF38B}"/>
              </a:ext>
            </a:extLst>
          </p:cNvPr>
          <p:cNvSpPr txBox="1"/>
          <p:nvPr/>
        </p:nvSpPr>
        <p:spPr>
          <a:xfrm>
            <a:off x="1072300" y="3289149"/>
            <a:ext cx="4863770" cy="636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074"/>
              </a:lnSpc>
              <a:spcBef>
                <a:spcPct val="0"/>
              </a:spcBef>
            </a:pPr>
            <a:r>
              <a:rPr lang="en-US" sz="4228" u="none" dirty="0">
                <a:solidFill>
                  <a:srgbClr val="7A54A1"/>
                </a:solidFill>
                <a:latin typeface="Agrandir Narrow Bold"/>
              </a:rPr>
              <a:t>Python Variables:</a:t>
            </a:r>
          </a:p>
        </p:txBody>
      </p:sp>
      <p:sp>
        <p:nvSpPr>
          <p:cNvPr id="35" name="TextBox 30">
            <a:extLst>
              <a:ext uri="{FF2B5EF4-FFF2-40B4-BE49-F238E27FC236}">
                <a16:creationId xmlns:a16="http://schemas.microsoft.com/office/drawing/2014/main" id="{982A0737-CAF6-EC3D-526C-DE9DA9FFB9E0}"/>
              </a:ext>
            </a:extLst>
          </p:cNvPr>
          <p:cNvSpPr txBox="1"/>
          <p:nvPr/>
        </p:nvSpPr>
        <p:spPr>
          <a:xfrm>
            <a:off x="5936069" y="3322273"/>
            <a:ext cx="11839898" cy="6379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just">
              <a:lnSpc>
                <a:spcPts val="5159"/>
              </a:lnSpc>
              <a:spcBef>
                <a:spcPct val="0"/>
              </a:spcBef>
            </a:pPr>
            <a:r>
              <a:rPr lang="en-US" sz="4000" dirty="0">
                <a:solidFill>
                  <a:srgbClr val="050A30"/>
                </a:solidFill>
                <a:latin typeface="Agrandir Narrow"/>
              </a:rPr>
              <a:t>Container to hold data.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D8F8C5-AF63-2B10-5422-085E55EB7708}"/>
              </a:ext>
            </a:extLst>
          </p:cNvPr>
          <p:cNvSpPr txBox="1"/>
          <p:nvPr/>
        </p:nvSpPr>
        <p:spPr>
          <a:xfrm>
            <a:off x="4677033" y="4231481"/>
            <a:ext cx="93540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/>
              <a:t>college_name</a:t>
            </a:r>
            <a:r>
              <a:rPr lang="en-US" sz="3600" dirty="0"/>
              <a:t>  = 'CCSIT'</a:t>
            </a:r>
          </a:p>
          <a:p>
            <a:endParaRPr lang="en-US" sz="3600" dirty="0"/>
          </a:p>
          <a:p>
            <a:r>
              <a:rPr lang="en-US" sz="3600" dirty="0"/>
              <a:t>print(</a:t>
            </a:r>
            <a:r>
              <a:rPr lang="en-US" sz="3600" dirty="0" err="1"/>
              <a:t>college_name</a:t>
            </a:r>
            <a:r>
              <a:rPr lang="en-US" sz="3600" dirty="0"/>
              <a:t> )</a:t>
            </a:r>
          </a:p>
        </p:txBody>
      </p:sp>
      <p:sp>
        <p:nvSpPr>
          <p:cNvPr id="39" name="TextBox 14">
            <a:extLst>
              <a:ext uri="{FF2B5EF4-FFF2-40B4-BE49-F238E27FC236}">
                <a16:creationId xmlns:a16="http://schemas.microsoft.com/office/drawing/2014/main" id="{FE5803C3-41E0-6431-7103-F6A68802EDD3}"/>
              </a:ext>
            </a:extLst>
          </p:cNvPr>
          <p:cNvSpPr txBox="1"/>
          <p:nvPr/>
        </p:nvSpPr>
        <p:spPr>
          <a:xfrm>
            <a:off x="1364517" y="6647670"/>
            <a:ext cx="4863770" cy="636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074"/>
              </a:lnSpc>
              <a:spcBef>
                <a:spcPct val="0"/>
              </a:spcBef>
            </a:pPr>
            <a:r>
              <a:rPr lang="en-US" sz="4228" u="none" dirty="0">
                <a:solidFill>
                  <a:srgbClr val="7A54A1"/>
                </a:solidFill>
                <a:latin typeface="Agrandir Narrow Bold"/>
              </a:rPr>
              <a:t>Python Data Types:</a:t>
            </a:r>
          </a:p>
        </p:txBody>
      </p:sp>
      <p:graphicFrame>
        <p:nvGraphicFramePr>
          <p:cNvPr id="46" name="Table 46">
            <a:extLst>
              <a:ext uri="{FF2B5EF4-FFF2-40B4-BE49-F238E27FC236}">
                <a16:creationId xmlns:a16="http://schemas.microsoft.com/office/drawing/2014/main" id="{B582C022-7CD9-4D14-851D-DDAADCC79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828192"/>
              </p:ext>
            </p:extLst>
          </p:nvPr>
        </p:nvGraphicFramePr>
        <p:xfrm>
          <a:off x="2514600" y="7671335"/>
          <a:ext cx="12481470" cy="152063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80245">
                  <a:extLst>
                    <a:ext uri="{9D8B030D-6E8A-4147-A177-3AD203B41FA5}">
                      <a16:colId xmlns:a16="http://schemas.microsoft.com/office/drawing/2014/main" val="162063549"/>
                    </a:ext>
                  </a:extLst>
                </a:gridCol>
                <a:gridCol w="2080245">
                  <a:extLst>
                    <a:ext uri="{9D8B030D-6E8A-4147-A177-3AD203B41FA5}">
                      <a16:colId xmlns:a16="http://schemas.microsoft.com/office/drawing/2014/main" val="4037156702"/>
                    </a:ext>
                  </a:extLst>
                </a:gridCol>
                <a:gridCol w="2080245">
                  <a:extLst>
                    <a:ext uri="{9D8B030D-6E8A-4147-A177-3AD203B41FA5}">
                      <a16:colId xmlns:a16="http://schemas.microsoft.com/office/drawing/2014/main" val="4176233319"/>
                    </a:ext>
                  </a:extLst>
                </a:gridCol>
                <a:gridCol w="2080245">
                  <a:extLst>
                    <a:ext uri="{9D8B030D-6E8A-4147-A177-3AD203B41FA5}">
                      <a16:colId xmlns:a16="http://schemas.microsoft.com/office/drawing/2014/main" val="1328373807"/>
                    </a:ext>
                  </a:extLst>
                </a:gridCol>
                <a:gridCol w="2080245">
                  <a:extLst>
                    <a:ext uri="{9D8B030D-6E8A-4147-A177-3AD203B41FA5}">
                      <a16:colId xmlns:a16="http://schemas.microsoft.com/office/drawing/2014/main" val="1537471122"/>
                    </a:ext>
                  </a:extLst>
                </a:gridCol>
                <a:gridCol w="2080245">
                  <a:extLst>
                    <a:ext uri="{9D8B030D-6E8A-4147-A177-3AD203B41FA5}">
                      <a16:colId xmlns:a16="http://schemas.microsoft.com/office/drawing/2014/main" val="2626058261"/>
                    </a:ext>
                  </a:extLst>
                </a:gridCol>
              </a:tblGrid>
              <a:tr h="568188">
                <a:tc>
                  <a:txBody>
                    <a:bodyPr/>
                    <a:lstStyle/>
                    <a:p>
                      <a:r>
                        <a:rPr lang="en-US" sz="3178" u="none" kern="1200" dirty="0">
                          <a:solidFill>
                            <a:srgbClr val="050A30"/>
                          </a:solidFill>
                          <a:latin typeface="Agrandir Narrow Bold"/>
                          <a:ea typeface="+mn-ea"/>
                          <a:cs typeface="+mn-cs"/>
                        </a:rPr>
                        <a:t>Numeric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178" u="none" kern="1200" dirty="0">
                          <a:solidFill>
                            <a:srgbClr val="050A30"/>
                          </a:solidFill>
                          <a:latin typeface="Agrandir Narrow Bold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178" u="none" kern="1200" dirty="0">
                          <a:solidFill>
                            <a:srgbClr val="050A30"/>
                          </a:solidFill>
                          <a:latin typeface="Agrandir Narrow Bold"/>
                          <a:ea typeface="+mn-ea"/>
                          <a:cs typeface="+mn-cs"/>
                        </a:rPr>
                        <a:t>Sequence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178" u="none" kern="1200" dirty="0">
                          <a:solidFill>
                            <a:srgbClr val="050A30"/>
                          </a:solidFill>
                          <a:latin typeface="Agrandir Narrow Bold"/>
                          <a:ea typeface="+mn-ea"/>
                          <a:cs typeface="+mn-cs"/>
                        </a:rPr>
                        <a:t>Mapping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178" u="none" kern="1200" dirty="0">
                          <a:solidFill>
                            <a:srgbClr val="050A30"/>
                          </a:solidFill>
                          <a:latin typeface="Agrandir Narrow Bold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178" u="none" kern="1200" dirty="0">
                          <a:solidFill>
                            <a:srgbClr val="050A30"/>
                          </a:solidFill>
                          <a:latin typeface="Agrandir Narrow Bold"/>
                          <a:ea typeface="+mn-ea"/>
                          <a:cs typeface="+mn-cs"/>
                        </a:rPr>
                        <a:t>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137165"/>
                  </a:ext>
                </a:extLst>
              </a:tr>
              <a:tr h="371316"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050A30"/>
                          </a:solidFill>
                          <a:latin typeface="Agrandir Narrow"/>
                          <a:ea typeface="+mn-ea"/>
                          <a:cs typeface="+mn-cs"/>
                        </a:rPr>
                        <a:t>Int, float, complex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050A30"/>
                          </a:solidFill>
                          <a:latin typeface="Agrandir Narrow"/>
                          <a:ea typeface="+mn-ea"/>
                          <a:cs typeface="+mn-cs"/>
                        </a:rPr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050A30"/>
                          </a:solidFill>
                          <a:latin typeface="Agrandir Narrow"/>
                          <a:ea typeface="+mn-ea"/>
                          <a:cs typeface="+mn-cs"/>
                        </a:rPr>
                        <a:t>List, tuple, 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rgbClr val="050A30"/>
                          </a:solidFill>
                          <a:latin typeface="Agrandir Narrow"/>
                          <a:ea typeface="+mn-ea"/>
                          <a:cs typeface="+mn-cs"/>
                        </a:rPr>
                        <a:t>dict</a:t>
                      </a:r>
                      <a:endParaRPr lang="en-US" sz="2800" kern="1200" dirty="0">
                        <a:solidFill>
                          <a:srgbClr val="050A30"/>
                        </a:solidFill>
                        <a:latin typeface="Agrandir Narrow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050A30"/>
                          </a:solidFill>
                          <a:latin typeface="Agrandir Narrow"/>
                          <a:ea typeface="+mn-ea"/>
                          <a:cs typeface="+mn-cs"/>
                        </a:rPr>
                        <a:t>bool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050A30"/>
                          </a:solidFill>
                          <a:latin typeface="Agrandir Narrow"/>
                          <a:ea typeface="+mn-ea"/>
                          <a:cs typeface="+mn-cs"/>
                        </a:rPr>
                        <a:t>Set, </a:t>
                      </a:r>
                      <a:r>
                        <a:rPr lang="en-US" sz="2800" kern="1200" dirty="0" err="1">
                          <a:solidFill>
                            <a:srgbClr val="050A30"/>
                          </a:solidFill>
                          <a:latin typeface="Agrandir Narrow"/>
                          <a:ea typeface="+mn-ea"/>
                          <a:cs typeface="+mn-cs"/>
                        </a:rPr>
                        <a:t>frozeenset</a:t>
                      </a:r>
                      <a:endParaRPr lang="en-US" sz="2800" kern="1200" dirty="0">
                        <a:solidFill>
                          <a:srgbClr val="050A30"/>
                        </a:solidFill>
                        <a:latin typeface="Agrandir Narrow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730881"/>
                  </a:ext>
                </a:extLst>
              </a:tr>
            </a:tbl>
          </a:graphicData>
        </a:graphic>
      </p:graphicFrame>
      <p:pic>
        <p:nvPicPr>
          <p:cNvPr id="47" name="Picture 27">
            <a:extLst>
              <a:ext uri="{FF2B5EF4-FFF2-40B4-BE49-F238E27FC236}">
                <a16:creationId xmlns:a16="http://schemas.microsoft.com/office/drawing/2014/main" id="{9B64C1F8-686C-9F01-4C1B-DADAEAB876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221386" y="6542683"/>
            <a:ext cx="850914" cy="85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9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9FEAE3C-6A4B-B75E-3021-36AD0BD43FD7}"/>
              </a:ext>
            </a:extLst>
          </p:cNvPr>
          <p:cNvSpPr/>
          <p:nvPr/>
        </p:nvSpPr>
        <p:spPr>
          <a:xfrm>
            <a:off x="4510764" y="547548"/>
            <a:ext cx="9266471" cy="1093435"/>
          </a:xfrm>
          <a:prstGeom prst="roundRect">
            <a:avLst>
              <a:gd name="adj" fmla="val 35101"/>
            </a:avLst>
          </a:prstGeom>
          <a:solidFill>
            <a:srgbClr val="D66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5844"/>
              </a:lnSpc>
              <a:spcBef>
                <a:spcPct val="0"/>
              </a:spcBef>
            </a:pPr>
            <a:r>
              <a:rPr lang="en-US" sz="4400" dirty="0">
                <a:solidFill>
                  <a:srgbClr val="F4F6FC"/>
                </a:solidFill>
                <a:latin typeface="Berlin Sans FB Demi" panose="020E0802020502020306" pitchFamily="34" charset="0"/>
              </a:rPr>
              <a:t>Python Operators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60291" y="8770797"/>
            <a:ext cx="1048729" cy="1064552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08758" y="955299"/>
            <a:ext cx="1561364" cy="854492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4020800" y="1283521"/>
            <a:ext cx="850914" cy="850914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498703" y="2278849"/>
            <a:ext cx="9997180" cy="64302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800" u="none" dirty="0">
                <a:solidFill>
                  <a:srgbClr val="213969"/>
                </a:solidFill>
                <a:latin typeface="Agrandir Narrow Bold"/>
              </a:rPr>
              <a:t>Arithmetic Operators:  </a:t>
            </a:r>
            <a:r>
              <a:rPr lang="en-US" sz="3083" dirty="0">
                <a:solidFill>
                  <a:srgbClr val="050A30"/>
                </a:solidFill>
                <a:latin typeface="Agrandir Narrow"/>
              </a:rPr>
              <a:t>+ , - , * ,  / , % , **   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213969"/>
                </a:solidFill>
                <a:latin typeface="Agrandir Narrow Bold"/>
              </a:rPr>
              <a:t>Assignment Operators:  </a:t>
            </a:r>
            <a:r>
              <a:rPr lang="en-US" sz="3083" dirty="0">
                <a:solidFill>
                  <a:srgbClr val="050A30"/>
                </a:solidFill>
                <a:latin typeface="Agrandir Narrow"/>
              </a:rPr>
              <a:t>=, += , -=  , *= , /= ,%= , **= 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800" u="none" dirty="0">
                <a:solidFill>
                  <a:srgbClr val="213969"/>
                </a:solidFill>
                <a:latin typeface="Agrandir Narrow Bold"/>
              </a:rPr>
              <a:t>Comparison Operators: </a:t>
            </a:r>
            <a:r>
              <a:rPr lang="en-US" sz="3083" dirty="0">
                <a:solidFill>
                  <a:srgbClr val="050A30"/>
                </a:solidFill>
                <a:latin typeface="Agrandir Narrow"/>
              </a:rPr>
              <a:t>== , != , &gt; , &lt; , &gt;= , &lt;=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213969"/>
                </a:solidFill>
                <a:latin typeface="Agrandir Narrow Bold"/>
              </a:rPr>
              <a:t>Logical Operators:  </a:t>
            </a:r>
            <a:r>
              <a:rPr lang="en-US" sz="3083" dirty="0">
                <a:solidFill>
                  <a:srgbClr val="050A30"/>
                </a:solidFill>
                <a:latin typeface="Agrandir Narrow"/>
              </a:rPr>
              <a:t>and , or , not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800" u="none" dirty="0">
                <a:solidFill>
                  <a:srgbClr val="213969"/>
                </a:solidFill>
                <a:latin typeface="Agrandir Narrow Bold"/>
              </a:rPr>
              <a:t>Bitwise Operators:  </a:t>
            </a:r>
            <a:r>
              <a:rPr lang="en-US" sz="3083" dirty="0">
                <a:solidFill>
                  <a:srgbClr val="050A30"/>
                </a:solidFill>
                <a:latin typeface="Agrandir Narrow"/>
              </a:rPr>
              <a:t>&amp; , | , ~ ,   ^  ,  &gt;&gt;  , &lt;&lt;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800" u="none" dirty="0">
                <a:solidFill>
                  <a:srgbClr val="213969"/>
                </a:solidFill>
                <a:latin typeface="Agrandir Narrow Bold"/>
              </a:rPr>
              <a:t>Special Operators:  </a:t>
            </a:r>
            <a:r>
              <a:rPr lang="en-US" sz="3083" dirty="0">
                <a:solidFill>
                  <a:srgbClr val="050A30"/>
                </a:solidFill>
                <a:latin typeface="Agrandir Narrow"/>
              </a:rPr>
              <a:t>is  ,  is not , in , not in</a:t>
            </a:r>
          </a:p>
          <a:p>
            <a:pPr marL="914400" lvl="1" indent="-457200">
              <a:lnSpc>
                <a:spcPct val="15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50A30"/>
                </a:solidFill>
                <a:latin typeface="Agrandir Narrow"/>
              </a:rPr>
              <a:t>is: return true if the operands are identical.</a:t>
            </a:r>
          </a:p>
          <a:p>
            <a:pPr marL="914400" lvl="1" indent="-457200">
              <a:lnSpc>
                <a:spcPct val="15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50A30"/>
                </a:solidFill>
                <a:latin typeface="Agrandir Narrow"/>
              </a:rPr>
              <a:t>is not: return true if the operands are not identical.</a:t>
            </a:r>
          </a:p>
          <a:p>
            <a:pPr marL="914400" lvl="1" indent="-457200">
              <a:lnSpc>
                <a:spcPct val="15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50A30"/>
                </a:solidFill>
                <a:latin typeface="Agrandir Narrow"/>
              </a:rPr>
              <a:t>in: return true if an item belongs to sequence.</a:t>
            </a:r>
          </a:p>
          <a:p>
            <a:pPr marL="914400" lvl="1" indent="-457200">
              <a:lnSpc>
                <a:spcPct val="15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50A30"/>
                </a:solidFill>
                <a:latin typeface="Agrandir Narrow"/>
              </a:rPr>
              <a:t>not in: return false if an item not belongs to sequence.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3373161" y="1170583"/>
            <a:ext cx="423923" cy="423923"/>
          </a:xfrm>
          <a:prstGeom prst="rect">
            <a:avLst/>
          </a:prstGeom>
        </p:spPr>
      </p:pic>
      <p:sp>
        <p:nvSpPr>
          <p:cNvPr id="19" name="Rectangle 1">
            <a:extLst>
              <a:ext uri="{FF2B5EF4-FFF2-40B4-BE49-F238E27FC236}">
                <a16:creationId xmlns:a16="http://schemas.microsoft.com/office/drawing/2014/main" id="{CCF166A2-3959-2A30-00AD-6C5B8E675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3689" y="2278849"/>
            <a:ext cx="2750181" cy="12926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Droid Sans Mono"/>
              </a:rPr>
              <a:t>a =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ysClr val="windowText" lastClr="000000"/>
                </a:solidFill>
                <a:latin typeface="Droid Sans Mono"/>
              </a:rPr>
              <a:t>b = 4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Droid Sans Mono"/>
              </a:rPr>
              <a:t>print ('Sum: ', a ** b)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9DDF53-4B7B-4E6B-0B0A-79B2952C5EAD}"/>
              </a:ext>
            </a:extLst>
          </p:cNvPr>
          <p:cNvSpPr txBox="1"/>
          <p:nvPr/>
        </p:nvSpPr>
        <p:spPr>
          <a:xfrm>
            <a:off x="11808707" y="3117217"/>
            <a:ext cx="275018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a = 10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b = 5 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a += b      # a = a + b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print(a)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17679DAA-228E-EE53-E615-708560400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4448" y="4953793"/>
            <a:ext cx="3081005" cy="12926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Droid Sans Mono"/>
              </a:rPr>
              <a:t>a =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ysClr val="windowText" lastClr="000000"/>
                </a:solidFill>
                <a:latin typeface="Droid Sans Mono"/>
              </a:rPr>
              <a:t>b = 3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Droid Sans Mono"/>
              </a:rPr>
              <a:t>print('a != b =', a != b)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015471EB-89B6-4CE9-2EC2-EA9F2D9AB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6732" y="6484821"/>
            <a:ext cx="3081005" cy="5539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Droid Sans Mono"/>
              </a:rPr>
              <a:t>print(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A54A1"/>
                </a:solidFill>
                <a:effectLst/>
                <a:latin typeface="Droid Sans Mono"/>
              </a:rPr>
              <a:t>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Droid Sans Mono"/>
              </a:rPr>
              <a:t> and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A54A1"/>
                </a:solidFill>
                <a:effectLst/>
                <a:latin typeface="Droid Sans Mono"/>
              </a:rPr>
              <a:t>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Droid Sans Mono"/>
              </a:rPr>
              <a:t>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56D46BB0-AB35-1B49-9265-5ECEA57E3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0800" y="7361820"/>
            <a:ext cx="3081005" cy="12926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Droid Sans Mono"/>
              </a:rPr>
              <a:t>a =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ysClr val="windowText" lastClr="000000"/>
                </a:solidFill>
                <a:latin typeface="Droid Sans Mono"/>
              </a:rPr>
              <a:t>b = 3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Droid Sans Mono"/>
              </a:rPr>
              <a:t>print(a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A54A1"/>
                </a:solidFill>
                <a:effectLst/>
                <a:latin typeface="Droid Sans Mono"/>
              </a:rPr>
              <a:t>is not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Droid Sans Mono"/>
              </a:rPr>
              <a:t>  b)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AA45D146-C869-A6F9-49C3-0E929BF13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6229" y="8192817"/>
            <a:ext cx="3081005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Droid Sans Mono"/>
              </a:rPr>
              <a:t>a = “hello”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Droid Sans Mono"/>
              </a:rPr>
              <a:t>print( ‘h’  not in a)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15895" y="1877774"/>
            <a:ext cx="1561364" cy="85449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965346" y="609345"/>
            <a:ext cx="3432328" cy="102969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136075" y="9257302"/>
            <a:ext cx="3432328" cy="1029698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5929610" y="2266326"/>
            <a:ext cx="11857013" cy="4523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3700"/>
              </a:lnSpc>
              <a:spcBef>
                <a:spcPct val="0"/>
              </a:spcBef>
            </a:pPr>
            <a:r>
              <a:rPr lang="en-US" sz="2800" dirty="0">
                <a:solidFill>
                  <a:srgbClr val="050A30"/>
                </a:solidFill>
                <a:latin typeface="Agrandir Narrow"/>
              </a:rPr>
              <a:t>Lists are used to store multiple elements and work with them at the same time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76400" y="2188354"/>
            <a:ext cx="5308622" cy="636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74"/>
              </a:lnSpc>
              <a:spcBef>
                <a:spcPct val="0"/>
              </a:spcBef>
            </a:pPr>
            <a:r>
              <a:rPr lang="en-US" sz="4228" dirty="0">
                <a:solidFill>
                  <a:srgbClr val="7A54A1"/>
                </a:solidFill>
                <a:latin typeface="Agrandir Narrow Bold"/>
              </a:rPr>
              <a:t>Python List</a:t>
            </a:r>
            <a:endParaRPr lang="en-US" sz="4228" u="none" dirty="0">
              <a:solidFill>
                <a:srgbClr val="7A54A1"/>
              </a:solidFill>
              <a:latin typeface="Agrandir Narrow Bold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F2E70DE-9128-A4C9-6B7F-BAD66F12AD7F}"/>
              </a:ext>
            </a:extLst>
          </p:cNvPr>
          <p:cNvSpPr/>
          <p:nvPr/>
        </p:nvSpPr>
        <p:spPr>
          <a:xfrm>
            <a:off x="6018711" y="486518"/>
            <a:ext cx="6709889" cy="1152525"/>
          </a:xfrm>
          <a:prstGeom prst="roundRect">
            <a:avLst>
              <a:gd name="adj" fmla="val 35101"/>
            </a:avLst>
          </a:prstGeom>
          <a:solidFill>
            <a:srgbClr val="FFA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624"/>
              </a:lnSpc>
              <a:spcBef>
                <a:spcPct val="0"/>
              </a:spcBef>
            </a:pPr>
            <a:r>
              <a:rPr lang="en-US" sz="6000" dirty="0">
                <a:solidFill>
                  <a:srgbClr val="FFFFFF"/>
                </a:solidFill>
                <a:latin typeface="Berlin Sans FB Demi" panose="020E0802020502020306" pitchFamily="34" charset="0"/>
              </a:rPr>
              <a:t>Python Datatypes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C24C57-0471-B471-CA72-598647C1C87F}"/>
              </a:ext>
            </a:extLst>
          </p:cNvPr>
          <p:cNvSpPr txBox="1"/>
          <p:nvPr/>
        </p:nvSpPr>
        <p:spPr>
          <a:xfrm>
            <a:off x="2631002" y="3190577"/>
            <a:ext cx="257542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my_list1 = [1,2,3]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1D37B0-E71C-7A0D-0CC8-48333CA3A008}"/>
              </a:ext>
            </a:extLst>
          </p:cNvPr>
          <p:cNvSpPr txBox="1"/>
          <p:nvPr/>
        </p:nvSpPr>
        <p:spPr>
          <a:xfrm>
            <a:off x="1281856" y="3190578"/>
            <a:ext cx="14954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grandir Narrow Bold"/>
              </a:rPr>
              <a:t>Syntax:</a:t>
            </a:r>
            <a:endParaRPr lang="en-US" sz="2400" dirty="0"/>
          </a:p>
        </p:txBody>
      </p:sp>
      <p:sp>
        <p:nvSpPr>
          <p:cNvPr id="2" name="TextBox 13">
            <a:extLst>
              <a:ext uri="{FF2B5EF4-FFF2-40B4-BE49-F238E27FC236}">
                <a16:creationId xmlns:a16="http://schemas.microsoft.com/office/drawing/2014/main" id="{9A87D172-B893-69F6-1079-2E5DFC987730}"/>
              </a:ext>
            </a:extLst>
          </p:cNvPr>
          <p:cNvSpPr txBox="1"/>
          <p:nvPr/>
        </p:nvSpPr>
        <p:spPr>
          <a:xfrm>
            <a:off x="571930" y="4303297"/>
            <a:ext cx="6602413" cy="4248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50A30"/>
                </a:solidFill>
                <a:latin typeface="Agrandir Narrow"/>
              </a:rPr>
              <a:t>We can save mixed datatypes inside the list.</a:t>
            </a: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50A30"/>
                </a:solidFill>
                <a:latin typeface="Agrandir Narrow"/>
              </a:rPr>
              <a:t>The list can be nested lists.</a:t>
            </a: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  <a:p>
            <a:pPr lvl="0" algn="just">
              <a:lnSpc>
                <a:spcPts val="3700"/>
              </a:lnSpc>
              <a:spcBef>
                <a:spcPct val="0"/>
              </a:spcBef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50A30"/>
                </a:solidFill>
                <a:latin typeface="Agrandir Narrow"/>
              </a:rPr>
              <a:t>Access the element inside the list through the index.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C1DD6E-5654-6AA8-EF8A-75C9AEA7609C}"/>
              </a:ext>
            </a:extLst>
          </p:cNvPr>
          <p:cNvSpPr txBox="1"/>
          <p:nvPr/>
        </p:nvSpPr>
        <p:spPr>
          <a:xfrm>
            <a:off x="1676400" y="5318586"/>
            <a:ext cx="35473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my_list2 = [1,”CCSIT”,3.5]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98AA0-9580-3361-414F-2618A4FA20D1}"/>
              </a:ext>
            </a:extLst>
          </p:cNvPr>
          <p:cNvSpPr txBox="1"/>
          <p:nvPr/>
        </p:nvSpPr>
        <p:spPr>
          <a:xfrm>
            <a:off x="1714500" y="6935048"/>
            <a:ext cx="29377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my_list3 = [1,[2,3],4]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F619D-0FDD-33FA-2B3B-ED44F27BDCAE}"/>
              </a:ext>
            </a:extLst>
          </p:cNvPr>
          <p:cNvSpPr txBox="1"/>
          <p:nvPr/>
        </p:nvSpPr>
        <p:spPr>
          <a:xfrm>
            <a:off x="1714500" y="8886260"/>
            <a:ext cx="435646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Print(my_list3[1][0]) # output is 2</a:t>
            </a: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0C2EA6E5-9034-3D64-67AF-93DBD69BD6D4}"/>
              </a:ext>
            </a:extLst>
          </p:cNvPr>
          <p:cNvSpPr txBox="1"/>
          <p:nvPr/>
        </p:nvSpPr>
        <p:spPr>
          <a:xfrm>
            <a:off x="7833726" y="2925809"/>
            <a:ext cx="9789748" cy="70951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50A30"/>
                </a:solidFill>
                <a:latin typeface="Agrandir Narrow"/>
              </a:rPr>
              <a:t>Negative indexes allowed in python. It refers to the last elements. -1 for the last element, -2 for the second last element, and so on. For example:</a:t>
            </a: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50A30"/>
                </a:solidFill>
                <a:latin typeface="Agrandir Narrow"/>
              </a:rPr>
              <a:t>The list slicing by taking a partition from list:</a:t>
            </a: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  <a:p>
            <a:pPr lvl="0" algn="just">
              <a:lnSpc>
                <a:spcPts val="3700"/>
              </a:lnSpc>
              <a:spcBef>
                <a:spcPct val="0"/>
              </a:spcBef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50A30"/>
                </a:solidFill>
                <a:latin typeface="Agrandir Narrow"/>
              </a:rPr>
              <a:t>There is a list of function we can use to make a change on lists:</a:t>
            </a:r>
          </a:p>
          <a:p>
            <a:pPr marL="914400" lvl="1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50A30"/>
                </a:solidFill>
                <a:latin typeface="Agrandir Narrow"/>
              </a:rPr>
              <a:t>append(): </a:t>
            </a:r>
            <a:r>
              <a:rPr lang="en-US" sz="2400" dirty="0">
                <a:solidFill>
                  <a:srgbClr val="050A30"/>
                </a:solidFill>
                <a:latin typeface="Agrandir Narrow"/>
              </a:rPr>
              <a:t>add to the end of the list.</a:t>
            </a:r>
          </a:p>
          <a:p>
            <a:pPr marL="914400" lvl="1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50A30"/>
                </a:solidFill>
                <a:latin typeface="Agrandir Narrow"/>
              </a:rPr>
              <a:t>extend(): </a:t>
            </a:r>
            <a:r>
              <a:rPr lang="en-US" sz="2400" dirty="0">
                <a:solidFill>
                  <a:srgbClr val="050A30"/>
                </a:solidFill>
                <a:latin typeface="Agrandir Narrow"/>
              </a:rPr>
              <a:t>add all elements to another list.</a:t>
            </a:r>
          </a:p>
          <a:p>
            <a:pPr marL="914400" lvl="1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50A30"/>
                </a:solidFill>
                <a:latin typeface="Agrandir Narrow"/>
              </a:rPr>
              <a:t>insert(): </a:t>
            </a:r>
            <a:r>
              <a:rPr lang="en-US" sz="2400" dirty="0">
                <a:solidFill>
                  <a:srgbClr val="050A30"/>
                </a:solidFill>
                <a:latin typeface="Agrandir Narrow"/>
              </a:rPr>
              <a:t>insert at the specified index.</a:t>
            </a:r>
          </a:p>
          <a:p>
            <a:pPr marL="914400" lvl="1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50A30"/>
                </a:solidFill>
                <a:latin typeface="Agrandir Narrow"/>
              </a:rPr>
              <a:t>remove(): </a:t>
            </a:r>
            <a:r>
              <a:rPr lang="en-US" sz="2400" dirty="0">
                <a:solidFill>
                  <a:srgbClr val="050A30"/>
                </a:solidFill>
                <a:latin typeface="Agrandir Narrow"/>
              </a:rPr>
              <a:t>remove an item from list.</a:t>
            </a:r>
          </a:p>
          <a:p>
            <a:pPr marL="914400" lvl="1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50A30"/>
                </a:solidFill>
                <a:latin typeface="Agrandir Narrow"/>
              </a:rPr>
              <a:t>clear(): </a:t>
            </a:r>
            <a:r>
              <a:rPr lang="en-US" sz="2400" dirty="0">
                <a:solidFill>
                  <a:srgbClr val="050A30"/>
                </a:solidFill>
                <a:latin typeface="Agrandir Narrow"/>
              </a:rPr>
              <a:t>remove all list items.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8671AF-25F3-379C-B54A-7EC020FBA6E7}"/>
              </a:ext>
            </a:extLst>
          </p:cNvPr>
          <p:cNvSpPr txBox="1"/>
          <p:nvPr/>
        </p:nvSpPr>
        <p:spPr>
          <a:xfrm>
            <a:off x="8703129" y="4494118"/>
            <a:ext cx="435646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Print(my_list1[-1]# output is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6C8F57-FE23-3D1E-5206-65A62D6818FB}"/>
              </a:ext>
            </a:extLst>
          </p:cNvPr>
          <p:cNvSpPr txBox="1"/>
          <p:nvPr/>
        </p:nvSpPr>
        <p:spPr>
          <a:xfrm>
            <a:off x="8703129" y="6011717"/>
            <a:ext cx="6172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/>
              <a:t>My_list</a:t>
            </a:r>
            <a:r>
              <a:rPr lang="en-US" sz="2400" dirty="0"/>
              <a:t>[</a:t>
            </a:r>
            <a:r>
              <a:rPr lang="en-US" sz="2400" b="1" dirty="0"/>
              <a:t>start index </a:t>
            </a:r>
            <a:r>
              <a:rPr lang="en-US" sz="2400" dirty="0"/>
              <a:t>: </a:t>
            </a:r>
            <a:r>
              <a:rPr lang="en-US" sz="2400" b="1" dirty="0"/>
              <a:t>end index -1</a:t>
            </a:r>
            <a:r>
              <a:rPr lang="en-US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9088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15895" y="1877774"/>
            <a:ext cx="1561364" cy="85449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965346" y="609345"/>
            <a:ext cx="3432328" cy="102969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136075" y="9257302"/>
            <a:ext cx="3432328" cy="1029698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5995226" y="2294499"/>
            <a:ext cx="11857013" cy="4523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3700"/>
              </a:lnSpc>
              <a:spcBef>
                <a:spcPct val="0"/>
              </a:spcBef>
            </a:pPr>
            <a:r>
              <a:rPr lang="en-US" sz="2800" dirty="0">
                <a:solidFill>
                  <a:srgbClr val="050A30"/>
                </a:solidFill>
                <a:latin typeface="Agrandir Narrow"/>
              </a:rPr>
              <a:t>Similar to list. However, we can not change the elements once assigned.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76400" y="2190297"/>
            <a:ext cx="5308622" cy="636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74"/>
              </a:lnSpc>
              <a:spcBef>
                <a:spcPct val="0"/>
              </a:spcBef>
            </a:pPr>
            <a:r>
              <a:rPr lang="en-US" sz="4228" dirty="0">
                <a:solidFill>
                  <a:srgbClr val="7A54A1"/>
                </a:solidFill>
                <a:latin typeface="Agrandir Narrow Bold"/>
              </a:rPr>
              <a:t>Python Tuple</a:t>
            </a:r>
            <a:endParaRPr lang="en-US" sz="4228" u="none" dirty="0">
              <a:solidFill>
                <a:srgbClr val="7A54A1"/>
              </a:solidFill>
              <a:latin typeface="Agrandir Narrow Bold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F2E70DE-9128-A4C9-6B7F-BAD66F12AD7F}"/>
              </a:ext>
            </a:extLst>
          </p:cNvPr>
          <p:cNvSpPr/>
          <p:nvPr/>
        </p:nvSpPr>
        <p:spPr>
          <a:xfrm>
            <a:off x="6018711" y="486518"/>
            <a:ext cx="6709889" cy="1152525"/>
          </a:xfrm>
          <a:prstGeom prst="roundRect">
            <a:avLst>
              <a:gd name="adj" fmla="val 35101"/>
            </a:avLst>
          </a:prstGeom>
          <a:solidFill>
            <a:srgbClr val="FFA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624"/>
              </a:lnSpc>
              <a:spcBef>
                <a:spcPct val="0"/>
              </a:spcBef>
            </a:pPr>
            <a:r>
              <a:rPr lang="en-US" sz="6000" dirty="0">
                <a:solidFill>
                  <a:srgbClr val="FFFFFF"/>
                </a:solidFill>
                <a:latin typeface="Berlin Sans FB Demi" panose="020E0802020502020306" pitchFamily="34" charset="0"/>
              </a:rPr>
              <a:t>Python Datatypes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C24C57-0471-B471-CA72-598647C1C87F}"/>
              </a:ext>
            </a:extLst>
          </p:cNvPr>
          <p:cNvSpPr txBox="1"/>
          <p:nvPr/>
        </p:nvSpPr>
        <p:spPr>
          <a:xfrm>
            <a:off x="2631002" y="3190577"/>
            <a:ext cx="257542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/>
              <a:t>my_tuple</a:t>
            </a:r>
            <a:r>
              <a:rPr lang="en-US" sz="2400" dirty="0"/>
              <a:t> = (1,2,3)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1D37B0-E71C-7A0D-0CC8-48333CA3A008}"/>
              </a:ext>
            </a:extLst>
          </p:cNvPr>
          <p:cNvSpPr txBox="1"/>
          <p:nvPr/>
        </p:nvSpPr>
        <p:spPr>
          <a:xfrm>
            <a:off x="1281856" y="3190578"/>
            <a:ext cx="14954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grandir Narrow Bold"/>
              </a:rPr>
              <a:t>Syntax:</a:t>
            </a:r>
            <a:endParaRPr lang="en-US" sz="2400" dirty="0"/>
          </a:p>
        </p:txBody>
      </p:sp>
      <p:sp>
        <p:nvSpPr>
          <p:cNvPr id="2" name="TextBox 13">
            <a:extLst>
              <a:ext uri="{FF2B5EF4-FFF2-40B4-BE49-F238E27FC236}">
                <a16:creationId xmlns:a16="http://schemas.microsoft.com/office/drawing/2014/main" id="{9A87D172-B893-69F6-1079-2E5DFC987730}"/>
              </a:ext>
            </a:extLst>
          </p:cNvPr>
          <p:cNvSpPr txBox="1"/>
          <p:nvPr/>
        </p:nvSpPr>
        <p:spPr>
          <a:xfrm>
            <a:off x="571930" y="4303297"/>
            <a:ext cx="6602413" cy="51971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50A30"/>
                </a:solidFill>
                <a:latin typeface="Agrandir Narrow"/>
              </a:rPr>
              <a:t>We can save mixed datatypes inside the tuple.</a:t>
            </a: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50A30"/>
                </a:solidFill>
                <a:latin typeface="Agrandir Narrow"/>
              </a:rPr>
              <a:t>The tuple can be nested tuple.</a:t>
            </a: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  <a:p>
            <a:pPr lvl="0" algn="just">
              <a:lnSpc>
                <a:spcPts val="3700"/>
              </a:lnSpc>
              <a:spcBef>
                <a:spcPct val="0"/>
              </a:spcBef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50A30"/>
                </a:solidFill>
                <a:latin typeface="Agrandir Narrow"/>
              </a:rPr>
              <a:t>Tuple packing(): creating tuple without ()</a:t>
            </a: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50A30"/>
                </a:solidFill>
                <a:latin typeface="Agrandir Narrow"/>
              </a:rPr>
              <a:t>Tuple unpacking: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C1DD6E-5654-6AA8-EF8A-75C9AEA7609C}"/>
              </a:ext>
            </a:extLst>
          </p:cNvPr>
          <p:cNvSpPr txBox="1"/>
          <p:nvPr/>
        </p:nvSpPr>
        <p:spPr>
          <a:xfrm>
            <a:off x="1676400" y="5318586"/>
            <a:ext cx="38100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my_tuple2 = (1,”CCSIT”,3.5)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98AA0-9580-3361-414F-2618A4FA20D1}"/>
              </a:ext>
            </a:extLst>
          </p:cNvPr>
          <p:cNvSpPr txBox="1"/>
          <p:nvPr/>
        </p:nvSpPr>
        <p:spPr>
          <a:xfrm>
            <a:off x="1714499" y="6935048"/>
            <a:ext cx="417429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my_tuple3 = (1,[2,3],4,(5,6,7),8)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F619D-0FDD-33FA-2B3B-ED44F27BDCAE}"/>
              </a:ext>
            </a:extLst>
          </p:cNvPr>
          <p:cNvSpPr txBox="1"/>
          <p:nvPr/>
        </p:nvSpPr>
        <p:spPr>
          <a:xfrm>
            <a:off x="1714499" y="8423588"/>
            <a:ext cx="435646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my_tuple2 = 1,”CCSIT”,3.5</a:t>
            </a: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0C2EA6E5-9034-3D64-67AF-93DBD69BD6D4}"/>
              </a:ext>
            </a:extLst>
          </p:cNvPr>
          <p:cNvSpPr txBox="1"/>
          <p:nvPr/>
        </p:nvSpPr>
        <p:spPr>
          <a:xfrm>
            <a:off x="7937863" y="3343728"/>
            <a:ext cx="9789748" cy="75696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50A30"/>
                </a:solidFill>
                <a:latin typeface="Agrandir Narrow"/>
              </a:rPr>
              <a:t>Access a specific element through indexing, whether positive or negative, the same as lists.</a:t>
            </a: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50A30"/>
                </a:solidFill>
                <a:latin typeface="Agrandir Narrow"/>
              </a:rPr>
              <a:t>The list slicing by taking a partition from list:</a:t>
            </a: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50A30"/>
                </a:solidFill>
                <a:latin typeface="Agrandir Narrow"/>
              </a:rPr>
              <a:t>In order to delete a tuple:</a:t>
            </a: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50A30"/>
                </a:solidFill>
                <a:latin typeface="Agrandir Narrow"/>
              </a:rPr>
              <a:t>count() </a:t>
            </a:r>
            <a:r>
              <a:rPr lang="en-US" sz="2800" dirty="0">
                <a:solidFill>
                  <a:srgbClr val="050A30"/>
                </a:solidFill>
                <a:latin typeface="Agrandir Narrow"/>
              </a:rPr>
              <a:t>and</a:t>
            </a:r>
            <a:r>
              <a:rPr lang="en-US" sz="2800" b="1" dirty="0">
                <a:solidFill>
                  <a:srgbClr val="050A30"/>
                </a:solidFill>
                <a:latin typeface="Agrandir Narrow"/>
              </a:rPr>
              <a:t> index()  </a:t>
            </a:r>
            <a:r>
              <a:rPr lang="en-US" sz="2800" dirty="0">
                <a:solidFill>
                  <a:srgbClr val="050A30"/>
                </a:solidFill>
                <a:latin typeface="Agrandir Narrow"/>
              </a:rPr>
              <a:t>functions will return the index of the item within the tuple.</a:t>
            </a: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  <a:p>
            <a:pPr lvl="0" algn="just">
              <a:lnSpc>
                <a:spcPts val="3700"/>
              </a:lnSpc>
              <a:spcBef>
                <a:spcPct val="0"/>
              </a:spcBef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6C8F57-FE23-3D1E-5206-65A62D6818FB}"/>
              </a:ext>
            </a:extLst>
          </p:cNvPr>
          <p:cNvSpPr txBox="1"/>
          <p:nvPr/>
        </p:nvSpPr>
        <p:spPr>
          <a:xfrm>
            <a:off x="8703129" y="6137009"/>
            <a:ext cx="6172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My_tuple2[</a:t>
            </a:r>
            <a:r>
              <a:rPr lang="en-US" sz="2400" b="1" dirty="0"/>
              <a:t>start index </a:t>
            </a:r>
            <a:r>
              <a:rPr lang="en-US" sz="2400" dirty="0"/>
              <a:t>: </a:t>
            </a:r>
            <a:r>
              <a:rPr lang="en-US" sz="2400" b="1" dirty="0"/>
              <a:t>end index -1</a:t>
            </a:r>
            <a:r>
              <a:rPr lang="en-US" sz="24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E4E1E7-CB0B-5C2E-14FC-0168178FAE20}"/>
              </a:ext>
            </a:extLst>
          </p:cNvPr>
          <p:cNvSpPr txBox="1"/>
          <p:nvPr/>
        </p:nvSpPr>
        <p:spPr>
          <a:xfrm>
            <a:off x="3581400" y="8982633"/>
            <a:ext cx="435646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a , b , c = my_tuple2</a:t>
            </a:r>
          </a:p>
          <a:p>
            <a:r>
              <a:rPr lang="en-US" sz="2400" dirty="0"/>
              <a:t>print(a)  #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C69757-B336-797A-46FC-C215360CB07F}"/>
              </a:ext>
            </a:extLst>
          </p:cNvPr>
          <p:cNvSpPr txBox="1"/>
          <p:nvPr/>
        </p:nvSpPr>
        <p:spPr>
          <a:xfrm>
            <a:off x="8703129" y="4509536"/>
            <a:ext cx="435646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Print(my_tuple2[0])# output is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89A33E-8EF6-35AF-59A1-21A6CDA4A976}"/>
              </a:ext>
            </a:extLst>
          </p:cNvPr>
          <p:cNvSpPr txBox="1"/>
          <p:nvPr/>
        </p:nvSpPr>
        <p:spPr>
          <a:xfrm>
            <a:off x="8703128" y="7764482"/>
            <a:ext cx="435646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A54A1"/>
                </a:solidFill>
              </a:rPr>
              <a:t>del </a:t>
            </a:r>
            <a:r>
              <a:rPr lang="en-US" sz="2400" dirty="0"/>
              <a:t>my_tuple2</a:t>
            </a:r>
          </a:p>
        </p:txBody>
      </p:sp>
    </p:spTree>
    <p:extLst>
      <p:ext uri="{BB962C8B-B14F-4D97-AF65-F5344CB8AC3E}">
        <p14:creationId xmlns:p14="http://schemas.microsoft.com/office/powerpoint/2010/main" val="123558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15895" y="1877774"/>
            <a:ext cx="1561364" cy="85449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965346" y="609345"/>
            <a:ext cx="3432328" cy="102969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136075" y="9257302"/>
            <a:ext cx="3432328" cy="1029698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5995226" y="2294499"/>
            <a:ext cx="11857013" cy="926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3700"/>
              </a:lnSpc>
              <a:spcBef>
                <a:spcPct val="0"/>
              </a:spcBef>
            </a:pPr>
            <a:r>
              <a:rPr lang="en-US" sz="2800" dirty="0">
                <a:solidFill>
                  <a:srgbClr val="050A30"/>
                </a:solidFill>
                <a:latin typeface="Agrandir Narrow"/>
              </a:rPr>
              <a:t>A collection of unordered items, no duplicate items, and sets must be immutable.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76400" y="2190297"/>
            <a:ext cx="5308622" cy="636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74"/>
              </a:lnSpc>
              <a:spcBef>
                <a:spcPct val="0"/>
              </a:spcBef>
            </a:pPr>
            <a:r>
              <a:rPr lang="en-US" sz="4228" dirty="0">
                <a:solidFill>
                  <a:srgbClr val="7A54A1"/>
                </a:solidFill>
                <a:latin typeface="Agrandir Narrow Bold"/>
              </a:rPr>
              <a:t>Python Sets</a:t>
            </a:r>
            <a:endParaRPr lang="en-US" sz="4228" u="none" dirty="0">
              <a:solidFill>
                <a:srgbClr val="7A54A1"/>
              </a:solidFill>
              <a:latin typeface="Agrandir Narrow Bold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F2E70DE-9128-A4C9-6B7F-BAD66F12AD7F}"/>
              </a:ext>
            </a:extLst>
          </p:cNvPr>
          <p:cNvSpPr/>
          <p:nvPr/>
        </p:nvSpPr>
        <p:spPr>
          <a:xfrm>
            <a:off x="6018711" y="486518"/>
            <a:ext cx="6709889" cy="1152525"/>
          </a:xfrm>
          <a:prstGeom prst="roundRect">
            <a:avLst>
              <a:gd name="adj" fmla="val 35101"/>
            </a:avLst>
          </a:prstGeom>
          <a:solidFill>
            <a:srgbClr val="FFA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624"/>
              </a:lnSpc>
              <a:spcBef>
                <a:spcPct val="0"/>
              </a:spcBef>
            </a:pPr>
            <a:r>
              <a:rPr lang="en-US" sz="6000" dirty="0">
                <a:solidFill>
                  <a:srgbClr val="FFFFFF"/>
                </a:solidFill>
                <a:latin typeface="Berlin Sans FB Demi" panose="020E0802020502020306" pitchFamily="34" charset="0"/>
              </a:rPr>
              <a:t>Python Datatypes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C24C57-0471-B471-CA72-598647C1C87F}"/>
              </a:ext>
            </a:extLst>
          </p:cNvPr>
          <p:cNvSpPr txBox="1"/>
          <p:nvPr/>
        </p:nvSpPr>
        <p:spPr>
          <a:xfrm>
            <a:off x="2631002" y="3190577"/>
            <a:ext cx="262679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/>
              <a:t>my_set</a:t>
            </a:r>
            <a:r>
              <a:rPr lang="en-US" sz="2400" dirty="0"/>
              <a:t> = { 1 , 2 , 3 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1D37B0-E71C-7A0D-0CC8-48333CA3A008}"/>
              </a:ext>
            </a:extLst>
          </p:cNvPr>
          <p:cNvSpPr txBox="1"/>
          <p:nvPr/>
        </p:nvSpPr>
        <p:spPr>
          <a:xfrm>
            <a:off x="1281856" y="3190578"/>
            <a:ext cx="14954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grandir Narrow Bold"/>
              </a:rPr>
              <a:t>Syntax:</a:t>
            </a:r>
            <a:endParaRPr lang="en-US" sz="2400" dirty="0"/>
          </a:p>
        </p:txBody>
      </p:sp>
      <p:sp>
        <p:nvSpPr>
          <p:cNvPr id="2" name="TextBox 13">
            <a:extLst>
              <a:ext uri="{FF2B5EF4-FFF2-40B4-BE49-F238E27FC236}">
                <a16:creationId xmlns:a16="http://schemas.microsoft.com/office/drawing/2014/main" id="{9A87D172-B893-69F6-1079-2E5DFC987730}"/>
              </a:ext>
            </a:extLst>
          </p:cNvPr>
          <p:cNvSpPr txBox="1"/>
          <p:nvPr/>
        </p:nvSpPr>
        <p:spPr>
          <a:xfrm>
            <a:off x="535711" y="4107933"/>
            <a:ext cx="7465289" cy="2824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50A30"/>
                </a:solidFill>
                <a:latin typeface="Agrandir Narrow"/>
              </a:rPr>
              <a:t>We can save mixed datatypes inside the set.</a:t>
            </a: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50A30"/>
                </a:solidFill>
                <a:latin typeface="Agrandir Narrow"/>
              </a:rPr>
              <a:t>Update the set using </a:t>
            </a:r>
            <a:r>
              <a:rPr lang="en-US" sz="2800" b="1" dirty="0">
                <a:solidFill>
                  <a:srgbClr val="050A30"/>
                </a:solidFill>
                <a:latin typeface="Agrandir Narrow"/>
              </a:rPr>
              <a:t>add</a:t>
            </a:r>
            <a:r>
              <a:rPr lang="en-US" sz="2800" dirty="0">
                <a:solidFill>
                  <a:srgbClr val="050A30"/>
                </a:solidFill>
                <a:latin typeface="Agrandir Narrow"/>
              </a:rPr>
              <a:t> and </a:t>
            </a:r>
            <a:r>
              <a:rPr lang="en-US" sz="2800" b="1" dirty="0">
                <a:solidFill>
                  <a:srgbClr val="050A30"/>
                </a:solidFill>
                <a:latin typeface="Agrandir Narrow"/>
              </a:rPr>
              <a:t>update</a:t>
            </a:r>
            <a:r>
              <a:rPr lang="en-US" sz="2800" dirty="0">
                <a:solidFill>
                  <a:srgbClr val="050A30"/>
                </a:solidFill>
                <a:latin typeface="Agrandir Narrow"/>
              </a:rPr>
              <a:t> method:</a:t>
            </a: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C1DD6E-5654-6AA8-EF8A-75C9AEA7609C}"/>
              </a:ext>
            </a:extLst>
          </p:cNvPr>
          <p:cNvSpPr txBox="1"/>
          <p:nvPr/>
        </p:nvSpPr>
        <p:spPr>
          <a:xfrm>
            <a:off x="2225040" y="4797076"/>
            <a:ext cx="38100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my_set1 = { 1 , “CCSIT” , 3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CF9CEC-9E3C-E533-9F92-C126F7E083B5}"/>
              </a:ext>
            </a:extLst>
          </p:cNvPr>
          <p:cNvSpPr txBox="1"/>
          <p:nvPr/>
        </p:nvSpPr>
        <p:spPr>
          <a:xfrm>
            <a:off x="1043940" y="6203877"/>
            <a:ext cx="4974771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>
                <a:solidFill>
                  <a:sysClr val="windowText" lastClr="000000"/>
                </a:solidFill>
              </a:rPr>
              <a:t>my_set</a:t>
            </a:r>
            <a:r>
              <a:rPr lang="en-US" sz="2400" dirty="0">
                <a:solidFill>
                  <a:sysClr val="windowText" lastClr="000000"/>
                </a:solidFill>
              </a:rPr>
              <a:t> = {1, 3}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  <a:p>
            <a:r>
              <a:rPr lang="en-US" sz="2400" dirty="0" err="1">
                <a:solidFill>
                  <a:sysClr val="windowText" lastClr="000000"/>
                </a:solidFill>
              </a:rPr>
              <a:t>my_set</a:t>
            </a:r>
            <a:r>
              <a:rPr lang="en-US" sz="2400" b="1" dirty="0" err="1">
                <a:solidFill>
                  <a:sysClr val="windowText" lastClr="000000"/>
                </a:solidFill>
              </a:rPr>
              <a:t>.add</a:t>
            </a:r>
            <a:r>
              <a:rPr lang="en-US" sz="2400" dirty="0">
                <a:solidFill>
                  <a:sysClr val="windowText" lastClr="000000"/>
                </a:solidFill>
              </a:rPr>
              <a:t>(2)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print(</a:t>
            </a:r>
            <a:r>
              <a:rPr lang="en-US" sz="2400" dirty="0" err="1">
                <a:solidFill>
                  <a:sysClr val="windowText" lastClr="000000"/>
                </a:solidFill>
              </a:rPr>
              <a:t>my_set</a:t>
            </a:r>
            <a:r>
              <a:rPr lang="en-US" sz="2400" dirty="0">
                <a:solidFill>
                  <a:sysClr val="windowText" lastClr="000000"/>
                </a:solidFill>
              </a:rPr>
              <a:t>)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  <a:p>
            <a:r>
              <a:rPr lang="en-US" sz="2400" dirty="0" err="1">
                <a:solidFill>
                  <a:sysClr val="windowText" lastClr="000000"/>
                </a:solidFill>
              </a:rPr>
              <a:t>my_set.</a:t>
            </a:r>
            <a:r>
              <a:rPr lang="en-US" sz="2400" b="1" dirty="0" err="1">
                <a:solidFill>
                  <a:sysClr val="windowText" lastClr="000000"/>
                </a:solidFill>
              </a:rPr>
              <a:t>update</a:t>
            </a:r>
            <a:r>
              <a:rPr lang="en-US" sz="2400" dirty="0">
                <a:solidFill>
                  <a:sysClr val="windowText" lastClr="000000"/>
                </a:solidFill>
              </a:rPr>
              <a:t>([2, 3, 4])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print(</a:t>
            </a:r>
            <a:r>
              <a:rPr lang="en-US" sz="2400" dirty="0" err="1">
                <a:solidFill>
                  <a:sysClr val="windowText" lastClr="000000"/>
                </a:solidFill>
              </a:rPr>
              <a:t>my_set</a:t>
            </a:r>
            <a:r>
              <a:rPr lang="en-US" sz="2400" dirty="0">
                <a:solidFill>
                  <a:sysClr val="windowText" lastClr="000000"/>
                </a:solidFill>
              </a:rPr>
              <a:t>)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  <a:p>
            <a:r>
              <a:rPr lang="en-US" sz="2400" dirty="0" err="1">
                <a:solidFill>
                  <a:sysClr val="windowText" lastClr="000000"/>
                </a:solidFill>
              </a:rPr>
              <a:t>my_set.</a:t>
            </a:r>
            <a:r>
              <a:rPr lang="en-US" sz="2400" b="1" dirty="0" err="1">
                <a:solidFill>
                  <a:sysClr val="windowText" lastClr="000000"/>
                </a:solidFill>
              </a:rPr>
              <a:t>update</a:t>
            </a:r>
            <a:r>
              <a:rPr lang="en-US" sz="2400" dirty="0">
                <a:solidFill>
                  <a:sysClr val="windowText" lastClr="000000"/>
                </a:solidFill>
              </a:rPr>
              <a:t>([4, 5], {1, 6, 8})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print(</a:t>
            </a:r>
            <a:r>
              <a:rPr lang="en-US" sz="2400" dirty="0" err="1">
                <a:solidFill>
                  <a:sysClr val="windowText" lastClr="000000"/>
                </a:solidFill>
              </a:rPr>
              <a:t>my_set</a:t>
            </a:r>
            <a:r>
              <a:rPr lang="en-US" sz="24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07D1B10F-E236-B0F8-7EDC-7FBCE2061012}"/>
              </a:ext>
            </a:extLst>
          </p:cNvPr>
          <p:cNvSpPr txBox="1"/>
          <p:nvPr/>
        </p:nvSpPr>
        <p:spPr>
          <a:xfrm>
            <a:off x="8839200" y="3325493"/>
            <a:ext cx="7465289" cy="70951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50A30"/>
                </a:solidFill>
                <a:latin typeface="Agrandir Narrow"/>
              </a:rPr>
              <a:t>We can remove an item using the </a:t>
            </a:r>
            <a:r>
              <a:rPr lang="en-US" sz="2800" b="1" dirty="0">
                <a:solidFill>
                  <a:srgbClr val="050A30"/>
                </a:solidFill>
                <a:latin typeface="Agrandir Narrow"/>
              </a:rPr>
              <a:t>discard() </a:t>
            </a:r>
            <a:r>
              <a:rPr lang="en-US" sz="2800" dirty="0">
                <a:solidFill>
                  <a:srgbClr val="050A30"/>
                </a:solidFill>
                <a:latin typeface="Agrandir Narrow"/>
              </a:rPr>
              <a:t>method, if the item is not present, will leave the list as it is.</a:t>
            </a: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50A30"/>
                </a:solidFill>
                <a:latin typeface="Agrandir Narrow"/>
              </a:rPr>
              <a:t>We can remove also using the </a:t>
            </a:r>
            <a:r>
              <a:rPr lang="en-US" sz="2800" b="1" dirty="0">
                <a:solidFill>
                  <a:srgbClr val="050A30"/>
                </a:solidFill>
                <a:latin typeface="Agrandir Narrow"/>
              </a:rPr>
              <a:t>remove() </a:t>
            </a:r>
            <a:r>
              <a:rPr lang="en-US" sz="2800" dirty="0">
                <a:solidFill>
                  <a:srgbClr val="050A30"/>
                </a:solidFill>
                <a:latin typeface="Agrandir Narrow"/>
              </a:rPr>
              <a:t>function, however, it will generate an error if the item not present.</a:t>
            </a: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50A30"/>
                </a:solidFill>
                <a:latin typeface="Agrandir Narrow"/>
              </a:rPr>
              <a:t>We can perform the other operations on sets:  </a:t>
            </a:r>
            <a:r>
              <a:rPr lang="en-US" sz="2800" b="1" dirty="0">
                <a:solidFill>
                  <a:schemeClr val="bg1"/>
                </a:solidFill>
                <a:highlight>
                  <a:srgbClr val="D662A6"/>
                </a:highlight>
                <a:latin typeface="Agrandir Narrow"/>
              </a:rPr>
              <a:t>insertion – difference  - union - symmetric</a:t>
            </a: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6D8925-26D0-87FA-10AC-83DFC3606DE9}"/>
              </a:ext>
            </a:extLst>
          </p:cNvPr>
          <p:cNvSpPr txBox="1"/>
          <p:nvPr/>
        </p:nvSpPr>
        <p:spPr>
          <a:xfrm>
            <a:off x="9373655" y="6438900"/>
            <a:ext cx="569050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/>
              <a:t>my_set</a:t>
            </a:r>
            <a:r>
              <a:rPr lang="en-US" sz="2400" dirty="0"/>
              <a:t> = {1, 3, 4, 5, 6}</a:t>
            </a:r>
          </a:p>
          <a:p>
            <a:r>
              <a:rPr lang="en-US" sz="2400" dirty="0" err="1"/>
              <a:t>my_set.discard</a:t>
            </a:r>
            <a:r>
              <a:rPr lang="en-US" sz="2400" dirty="0"/>
              <a:t>(4)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my_set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 err="1"/>
              <a:t>my_set.remove</a:t>
            </a:r>
            <a:r>
              <a:rPr lang="en-US" sz="2400" dirty="0"/>
              <a:t>(6)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my_set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4617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15895" y="1877774"/>
            <a:ext cx="1561364" cy="85449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965346" y="609345"/>
            <a:ext cx="3432328" cy="102969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136075" y="9257302"/>
            <a:ext cx="3432328" cy="1029698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968693" y="2281158"/>
            <a:ext cx="9930574" cy="4523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3700"/>
              </a:lnSpc>
              <a:spcBef>
                <a:spcPct val="0"/>
              </a:spcBef>
            </a:pPr>
            <a:r>
              <a:rPr lang="en-US" sz="2800" dirty="0">
                <a:solidFill>
                  <a:srgbClr val="050A30"/>
                </a:solidFill>
                <a:latin typeface="Agrandir Narrow"/>
              </a:rPr>
              <a:t>A collection of ordered items, each item with key/value pair.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76400" y="2190297"/>
            <a:ext cx="5308622" cy="636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74"/>
              </a:lnSpc>
              <a:spcBef>
                <a:spcPct val="0"/>
              </a:spcBef>
            </a:pPr>
            <a:r>
              <a:rPr lang="en-US" sz="4228" dirty="0">
                <a:solidFill>
                  <a:srgbClr val="7A54A1"/>
                </a:solidFill>
                <a:latin typeface="Agrandir Narrow Bold"/>
              </a:rPr>
              <a:t>Python Directories</a:t>
            </a:r>
            <a:endParaRPr lang="en-US" sz="4228" u="none" dirty="0">
              <a:solidFill>
                <a:srgbClr val="7A54A1"/>
              </a:solidFill>
              <a:latin typeface="Agrandir Narrow Bold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F2E70DE-9128-A4C9-6B7F-BAD66F12AD7F}"/>
              </a:ext>
            </a:extLst>
          </p:cNvPr>
          <p:cNvSpPr/>
          <p:nvPr/>
        </p:nvSpPr>
        <p:spPr>
          <a:xfrm>
            <a:off x="6018711" y="486518"/>
            <a:ext cx="6709889" cy="1152525"/>
          </a:xfrm>
          <a:prstGeom prst="roundRect">
            <a:avLst>
              <a:gd name="adj" fmla="val 35101"/>
            </a:avLst>
          </a:prstGeom>
          <a:solidFill>
            <a:srgbClr val="FFA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624"/>
              </a:lnSpc>
              <a:spcBef>
                <a:spcPct val="0"/>
              </a:spcBef>
            </a:pPr>
            <a:r>
              <a:rPr lang="en-US" sz="6000" dirty="0">
                <a:solidFill>
                  <a:srgbClr val="FFFFFF"/>
                </a:solidFill>
                <a:latin typeface="Berlin Sans FB Demi" panose="020E0802020502020306" pitchFamily="34" charset="0"/>
              </a:rPr>
              <a:t>Python Datatypes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C24C57-0471-B471-CA72-598647C1C87F}"/>
              </a:ext>
            </a:extLst>
          </p:cNvPr>
          <p:cNvSpPr txBox="1"/>
          <p:nvPr/>
        </p:nvSpPr>
        <p:spPr>
          <a:xfrm>
            <a:off x="2631001" y="3190577"/>
            <a:ext cx="746528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/>
              <a:t>my_dict</a:t>
            </a:r>
            <a:r>
              <a:rPr lang="en-US" sz="2400" dirty="0"/>
              <a:t> = { 1 : ”CCSIT”, 2 : “GDSC”, 3 : “AI and Robot Club” 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1D37B0-E71C-7A0D-0CC8-48333CA3A008}"/>
              </a:ext>
            </a:extLst>
          </p:cNvPr>
          <p:cNvSpPr txBox="1"/>
          <p:nvPr/>
        </p:nvSpPr>
        <p:spPr>
          <a:xfrm>
            <a:off x="1281856" y="3190578"/>
            <a:ext cx="14954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grandir Narrow Bold"/>
              </a:rPr>
              <a:t>Syntax:</a:t>
            </a:r>
            <a:endParaRPr lang="en-US" sz="2400" dirty="0"/>
          </a:p>
        </p:txBody>
      </p:sp>
      <p:sp>
        <p:nvSpPr>
          <p:cNvPr id="2" name="TextBox 13">
            <a:extLst>
              <a:ext uri="{FF2B5EF4-FFF2-40B4-BE49-F238E27FC236}">
                <a16:creationId xmlns:a16="http://schemas.microsoft.com/office/drawing/2014/main" id="{9A87D172-B893-69F6-1079-2E5DFC987730}"/>
              </a:ext>
            </a:extLst>
          </p:cNvPr>
          <p:cNvSpPr txBox="1"/>
          <p:nvPr/>
        </p:nvSpPr>
        <p:spPr>
          <a:xfrm>
            <a:off x="535711" y="4107933"/>
            <a:ext cx="7465289" cy="3773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50A30"/>
                </a:solidFill>
                <a:latin typeface="Agrandir Narrow"/>
              </a:rPr>
              <a:t>access elements in directories using indexing, however, there is an error incase not found:</a:t>
            </a: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50A30"/>
                </a:solidFill>
                <a:latin typeface="Agrandir Narrow"/>
              </a:rPr>
              <a:t>Or using get() method, but here there is no error if the element not found.</a:t>
            </a: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  <a:p>
            <a:pPr marL="457200" lvl="0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0A30"/>
              </a:solidFill>
              <a:latin typeface="Agrandir Narrow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C1DD6E-5654-6AA8-EF8A-75C9AEA7609C}"/>
              </a:ext>
            </a:extLst>
          </p:cNvPr>
          <p:cNvSpPr txBox="1"/>
          <p:nvPr/>
        </p:nvSpPr>
        <p:spPr>
          <a:xfrm>
            <a:off x="1974806" y="5313156"/>
            <a:ext cx="38100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print(</a:t>
            </a:r>
            <a:r>
              <a:rPr lang="en-US" sz="2400" dirty="0" err="1"/>
              <a:t>my_dict</a:t>
            </a:r>
            <a:r>
              <a:rPr lang="en-US" sz="2400" dirty="0"/>
              <a:t>[2]) # GDSC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0535D-4CFD-8FE5-F4D8-ED247897C724}"/>
              </a:ext>
            </a:extLst>
          </p:cNvPr>
          <p:cNvSpPr txBox="1"/>
          <p:nvPr/>
        </p:nvSpPr>
        <p:spPr>
          <a:xfrm>
            <a:off x="2057400" y="7330624"/>
            <a:ext cx="38100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print(</a:t>
            </a:r>
            <a:r>
              <a:rPr lang="en-US" sz="2400" dirty="0" err="1"/>
              <a:t>my_dict.get</a:t>
            </a:r>
            <a:r>
              <a:rPr lang="en-US" sz="2400" dirty="0"/>
              <a:t>(2)) # GDSC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F5485-395A-D304-60A8-BA16F2B5C4A3}"/>
              </a:ext>
            </a:extLst>
          </p:cNvPr>
          <p:cNvSpPr txBox="1"/>
          <p:nvPr/>
        </p:nvSpPr>
        <p:spPr>
          <a:xfrm>
            <a:off x="7086600" y="5081925"/>
            <a:ext cx="10262506" cy="290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0" lvl="3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50A30"/>
                </a:solidFill>
                <a:latin typeface="Agrandir Narrow"/>
              </a:rPr>
              <a:t>There is a list of functions we can use to make a change on directories:</a:t>
            </a:r>
          </a:p>
          <a:p>
            <a:pPr marL="2286000" lvl="4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50A30"/>
                </a:solidFill>
                <a:latin typeface="Agrandir Narrow"/>
              </a:rPr>
              <a:t>clear(): </a:t>
            </a:r>
            <a:r>
              <a:rPr lang="en-US" sz="2400" dirty="0">
                <a:solidFill>
                  <a:srgbClr val="050A30"/>
                </a:solidFill>
                <a:latin typeface="Agrandir Narrow"/>
              </a:rPr>
              <a:t>remove all directory items.</a:t>
            </a:r>
          </a:p>
          <a:p>
            <a:pPr marL="2286000" lvl="4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50A30"/>
                </a:solidFill>
                <a:latin typeface="Agrandir Narrow"/>
              </a:rPr>
              <a:t>popitem</a:t>
            </a:r>
            <a:r>
              <a:rPr lang="en-US" sz="2800" b="1" dirty="0">
                <a:solidFill>
                  <a:srgbClr val="050A30"/>
                </a:solidFill>
                <a:latin typeface="Agrandir Narrow"/>
              </a:rPr>
              <a:t>():</a:t>
            </a:r>
            <a:r>
              <a:rPr lang="en-US" sz="2400" dirty="0">
                <a:solidFill>
                  <a:srgbClr val="050A30"/>
                </a:solidFill>
                <a:latin typeface="Agrandir Narrow"/>
              </a:rPr>
              <a:t> remove an item arbitrary</a:t>
            </a:r>
          </a:p>
          <a:p>
            <a:pPr marL="2286000" lvl="4" indent="-457200" algn="just">
              <a:lnSpc>
                <a:spcPts val="3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50A30"/>
                </a:solidFill>
                <a:latin typeface="Agrandir Narrow"/>
              </a:rPr>
              <a:t>Update(): </a:t>
            </a:r>
            <a:r>
              <a:rPr lang="en-US" sz="2400" dirty="0">
                <a:solidFill>
                  <a:srgbClr val="050A30"/>
                </a:solidFill>
                <a:latin typeface="Agrandir Narrow"/>
              </a:rPr>
              <a:t>it is used to update an existing item, and overwrite the previous values.</a:t>
            </a:r>
          </a:p>
        </p:txBody>
      </p:sp>
    </p:spTree>
    <p:extLst>
      <p:ext uri="{BB962C8B-B14F-4D97-AF65-F5344CB8AC3E}">
        <p14:creationId xmlns:p14="http://schemas.microsoft.com/office/powerpoint/2010/main" val="24279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2906</Words>
  <Application>Microsoft Office PowerPoint</Application>
  <PresentationFormat>Custom</PresentationFormat>
  <Paragraphs>448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Droid Sans Mono</vt:lpstr>
      <vt:lpstr>Poppins</vt:lpstr>
      <vt:lpstr>Berlin Sans FB Demi</vt:lpstr>
      <vt:lpstr>Arial</vt:lpstr>
      <vt:lpstr>Open Sans Light Bold</vt:lpstr>
      <vt:lpstr>Agrandir Narrow Bold</vt:lpstr>
      <vt:lpstr>Courier New</vt:lpstr>
      <vt:lpstr>Open Sans Light</vt:lpstr>
      <vt:lpstr>Agrandir Narrow</vt:lpstr>
      <vt:lpstr>Calibri</vt:lpstr>
      <vt:lpstr>Bauhaus 93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Minimalist Artificial Intelligence Technology Presentation</dc:title>
  <dc:creator>Zeina Alabido</dc:creator>
  <cp:lastModifiedBy>رضوان علي البحراني</cp:lastModifiedBy>
  <cp:revision>7</cp:revision>
  <dcterms:created xsi:type="dcterms:W3CDTF">2006-08-16T00:00:00Z</dcterms:created>
  <dcterms:modified xsi:type="dcterms:W3CDTF">2022-12-05T14:28:04Z</dcterms:modified>
  <dc:identifier>DAFSp_Os8b8</dc:identifier>
</cp:coreProperties>
</file>