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6"/>
  </p:notesMasterIdLst>
  <p:sldIdLst>
    <p:sldId id="256" r:id="rId5"/>
    <p:sldId id="272" r:id="rId6"/>
    <p:sldId id="273" r:id="rId7"/>
    <p:sldId id="279" r:id="rId8"/>
    <p:sldId id="278" r:id="rId9"/>
    <p:sldId id="280" r:id="rId10"/>
    <p:sldId id="275" r:id="rId11"/>
    <p:sldId id="274" r:id="rId12"/>
    <p:sldId id="276" r:id="rId13"/>
    <p:sldId id="277" r:id="rId14"/>
    <p:sldId id="271" r:id="rId15"/>
  </p:sldIdLst>
  <p:sldSz cx="18288000" cy="10287000"/>
  <p:notesSz cx="6858000" cy="9144000"/>
  <p:embeddedFontLst>
    <p:embeddedFont>
      <p:font typeface="Agrandir Narrow" panose="020B0604020202020204" charset="0"/>
      <p:regular r:id="rId17"/>
    </p:embeddedFont>
    <p:embeddedFont>
      <p:font typeface="Agrandir Narrow Bold" panose="020B0604020202020204" charset="0"/>
      <p:regular r:id="rId18"/>
    </p:embeddedFont>
    <p:embeddedFont>
      <p:font typeface="Bauhaus 93" panose="04030905020B02020C02" pitchFamily="82" charset="0"/>
      <p:regular r:id="rId19"/>
    </p:embeddedFont>
    <p:embeddedFont>
      <p:font typeface="Berlin Sans FB Demi" panose="020E0802020502020306" pitchFamily="34" charset="0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Open Sans Light 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225A"/>
    <a:srgbClr val="D662A6"/>
    <a:srgbClr val="FF9B15"/>
    <a:srgbClr val="7A54A1"/>
    <a:srgbClr val="213969"/>
    <a:srgbClr val="F4F6FC"/>
    <a:srgbClr val="FFA730"/>
    <a:srgbClr val="545454"/>
    <a:srgbClr val="947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F91B7-5D76-48B9-ABE0-D7B98F24583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6E9C8-D9DA-4959-8822-43CFC3A7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49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6E9C8-D9DA-4959-8822-43CFC3A7D2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6E9C8-D9DA-4959-8822-43CFC3A7D2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28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6E9C8-D9DA-4959-8822-43CFC3A7D2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5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6.png"/><Relationship Id="rId7" Type="http://schemas.openxmlformats.org/officeDocument/2006/relationships/image" Target="../media/image5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45.svg"/><Relationship Id="rId5" Type="http://schemas.openxmlformats.org/officeDocument/2006/relationships/image" Target="../media/image48.svg"/><Relationship Id="rId10" Type="http://schemas.openxmlformats.org/officeDocument/2006/relationships/image" Target="../media/image44.png"/><Relationship Id="rId4" Type="http://schemas.openxmlformats.org/officeDocument/2006/relationships/image" Target="../media/image47.png"/><Relationship Id="rId9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2.svg"/><Relationship Id="rId7" Type="http://schemas.openxmlformats.org/officeDocument/2006/relationships/image" Target="../media/image16.svg"/><Relationship Id="rId12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32.svg"/><Relationship Id="rId5" Type="http://schemas.openxmlformats.org/officeDocument/2006/relationships/image" Target="../media/image54.svg"/><Relationship Id="rId10" Type="http://schemas.openxmlformats.org/officeDocument/2006/relationships/image" Target="../media/image31.png"/><Relationship Id="rId4" Type="http://schemas.openxmlformats.org/officeDocument/2006/relationships/image" Target="../media/image53.png"/><Relationship Id="rId9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sv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0.svg"/><Relationship Id="rId3" Type="http://schemas.openxmlformats.org/officeDocument/2006/relationships/image" Target="../media/image28.svg"/><Relationship Id="rId7" Type="http://schemas.openxmlformats.org/officeDocument/2006/relationships/image" Target="../media/image18.svg"/><Relationship Id="rId12" Type="http://schemas.openxmlformats.org/officeDocument/2006/relationships/image" Target="../media/image29.png"/><Relationship Id="rId17" Type="http://schemas.openxmlformats.org/officeDocument/2006/relationships/image" Target="../media/image2.svg"/><Relationship Id="rId2" Type="http://schemas.openxmlformats.org/officeDocument/2006/relationships/image" Target="../media/image27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4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8.svg"/><Relationship Id="rId7" Type="http://schemas.openxmlformats.org/officeDocument/2006/relationships/image" Target="../media/image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32.svg"/><Relationship Id="rId10" Type="http://schemas.openxmlformats.org/officeDocument/2006/relationships/image" Target="../media/image7.png"/><Relationship Id="rId4" Type="http://schemas.openxmlformats.org/officeDocument/2006/relationships/image" Target="../media/image31.png"/><Relationship Id="rId9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7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26.svg"/><Relationship Id="rId4" Type="http://schemas.openxmlformats.org/officeDocument/2006/relationships/image" Target="../media/image28.sv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5.png"/><Relationship Id="rId3" Type="http://schemas.openxmlformats.org/officeDocument/2006/relationships/image" Target="../media/image27.png"/><Relationship Id="rId7" Type="http://schemas.openxmlformats.org/officeDocument/2006/relationships/image" Target="../media/image7.png"/><Relationship Id="rId12" Type="http://schemas.openxmlformats.org/officeDocument/2006/relationships/image" Target="../media/image3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29.png"/><Relationship Id="rId5" Type="http://schemas.openxmlformats.org/officeDocument/2006/relationships/image" Target="../media/image3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Relationship Id="rId14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6.svg"/><Relationship Id="rId7" Type="http://schemas.openxmlformats.org/officeDocument/2006/relationships/image" Target="../media/image22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12" Type="http://schemas.openxmlformats.org/officeDocument/2006/relationships/image" Target="../media/image45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4.png"/><Relationship Id="rId5" Type="http://schemas.openxmlformats.org/officeDocument/2006/relationships/image" Target="../media/image40.svg"/><Relationship Id="rId10" Type="http://schemas.openxmlformats.org/officeDocument/2006/relationships/image" Target="../media/image4.svg"/><Relationship Id="rId4" Type="http://schemas.openxmlformats.org/officeDocument/2006/relationships/image" Target="../media/image39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35F97D0-0A95-6776-C432-E89BACC3D6F7}"/>
              </a:ext>
            </a:extLst>
          </p:cNvPr>
          <p:cNvSpPr/>
          <p:nvPr/>
        </p:nvSpPr>
        <p:spPr>
          <a:xfrm>
            <a:off x="2122896" y="7205550"/>
            <a:ext cx="9727342" cy="1220991"/>
          </a:xfrm>
          <a:prstGeom prst="roundRect">
            <a:avLst>
              <a:gd name="adj" fmla="val 35101"/>
            </a:avLst>
          </a:prstGeom>
          <a:solidFill>
            <a:srgbClr val="FFA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ts val="5538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4F6FC"/>
                </a:solidFill>
                <a:effectLst/>
                <a:uLnTx/>
                <a:uFillTx/>
                <a:latin typeface="Agrandir Narrow Bold"/>
                <a:ea typeface="+mn-ea"/>
                <a:cs typeface="+mn-cs"/>
              </a:rPr>
              <a:t>Week 2: Data Analysis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052710" y="1178511"/>
            <a:ext cx="1561364" cy="85449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1048306" y="277505"/>
            <a:ext cx="3432328" cy="10296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718543" y="4533900"/>
            <a:ext cx="850914" cy="85091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5232848" y="9479527"/>
            <a:ext cx="2231046" cy="122099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0"/>
          <a:srcRect l="53736" b="1480"/>
          <a:stretch>
            <a:fillRect/>
          </a:stretch>
        </p:blipFill>
        <p:spPr>
          <a:xfrm>
            <a:off x="10125281" y="1482778"/>
            <a:ext cx="6010794" cy="8168274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211879" y="4292744"/>
            <a:ext cx="8126130" cy="2518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44"/>
              </a:lnSpc>
            </a:pPr>
            <a:r>
              <a:rPr lang="en-US" sz="11500" dirty="0">
                <a:solidFill>
                  <a:srgbClr val="213969"/>
                </a:solidFill>
                <a:latin typeface="Bauhaus 93" panose="04030905020B02020C02" pitchFamily="82" charset="0"/>
                <a:cs typeface="Adarghal 1" panose="02010000000000000000" pitchFamily="2" charset="-78"/>
              </a:rPr>
              <a:t>AI </a:t>
            </a:r>
            <a:r>
              <a:rPr lang="en-US" sz="11500" dirty="0" err="1">
                <a:solidFill>
                  <a:srgbClr val="213969"/>
                </a:solidFill>
                <a:latin typeface="Bauhaus 93" panose="04030905020B02020C02" pitchFamily="82" charset="0"/>
                <a:cs typeface="Adarghal 1" panose="02010000000000000000" pitchFamily="2" charset="-78"/>
              </a:rPr>
              <a:t>BootCamp</a:t>
            </a:r>
            <a:endParaRPr lang="en-US" sz="11500" dirty="0">
              <a:solidFill>
                <a:srgbClr val="213969"/>
              </a:solidFill>
              <a:latin typeface="Bauhaus 93" panose="04030905020B02020C02" pitchFamily="82" charset="0"/>
              <a:cs typeface="Adarghal 1" panose="02010000000000000000" pitchFamily="2" charset="-78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9631090" y="6152564"/>
            <a:ext cx="425457" cy="42545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10550738" y="1181146"/>
            <a:ext cx="603264" cy="60326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136075" y="9257302"/>
            <a:ext cx="3432328" cy="1029698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6736716" y="-332990"/>
            <a:ext cx="2231046" cy="1220991"/>
          </a:xfrm>
          <a:prstGeom prst="rect">
            <a:avLst/>
          </a:prstGeom>
        </p:spPr>
      </p:pic>
      <p:pic>
        <p:nvPicPr>
          <p:cNvPr id="9" name="Picture 15">
            <a:extLst>
              <a:ext uri="{FF2B5EF4-FFF2-40B4-BE49-F238E27FC236}">
                <a16:creationId xmlns:a16="http://schemas.microsoft.com/office/drawing/2014/main" id="{B39B4B9F-8A6C-242B-B053-214C7C51A9F1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>
          <a:xfrm>
            <a:off x="115124" y="8253997"/>
            <a:ext cx="1755498" cy="17554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>
            <a:extLst>
              <a:ext uri="{FF2B5EF4-FFF2-40B4-BE49-F238E27FC236}">
                <a16:creationId xmlns:a16="http://schemas.microsoft.com/office/drawing/2014/main" id="{443D31B3-80D9-07D4-1E19-3E0BB38C1C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06" t="2359" r="51440" b="3055"/>
          <a:stretch/>
        </p:blipFill>
        <p:spPr>
          <a:xfrm>
            <a:off x="11633463" y="0"/>
            <a:ext cx="6662251" cy="102870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72732" y="8981040"/>
            <a:ext cx="1048729" cy="1064552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-219335" y="0"/>
            <a:ext cx="3432328" cy="1029698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7153799" y="3054200"/>
            <a:ext cx="850914" cy="850914"/>
          </a:xfrm>
          <a:prstGeom prst="rect">
            <a:avLst/>
          </a:prstGeom>
        </p:spPr>
      </p:pic>
      <p:pic>
        <p:nvPicPr>
          <p:cNvPr id="54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6657430" y="9258300"/>
            <a:ext cx="577048" cy="577048"/>
          </a:xfrm>
          <a:prstGeom prst="rect">
            <a:avLst/>
          </a:prstGeom>
        </p:spPr>
      </p:pic>
      <p:sp>
        <p:nvSpPr>
          <p:cNvPr id="56" name="TextBox 56"/>
          <p:cNvSpPr txBox="1"/>
          <p:nvPr/>
        </p:nvSpPr>
        <p:spPr>
          <a:xfrm>
            <a:off x="2397266" y="7137515"/>
            <a:ext cx="4935788" cy="598497"/>
          </a:xfrm>
          <a:prstGeom prst="rect">
            <a:avLst/>
          </a:prstGeom>
          <a:ln>
            <a:noFill/>
          </a:ln>
        </p:spPr>
        <p:txBody>
          <a:bodyPr lIns="0" tIns="0" rIns="0" bIns="0" rtlCol="0" anchor="ctr">
            <a:spAutoFit/>
          </a:bodyPr>
          <a:lstStyle/>
          <a:p>
            <a:pPr marL="0" lvl="0" indent="0">
              <a:lnSpc>
                <a:spcPts val="4766"/>
              </a:lnSpc>
              <a:spcBef>
                <a:spcPct val="0"/>
              </a:spcBef>
            </a:pPr>
            <a:r>
              <a:rPr lang="en-US" sz="3972" b="1" u="none" dirty="0" err="1">
                <a:solidFill>
                  <a:srgbClr val="213969"/>
                </a:solidFill>
                <a:latin typeface="Agrandir Narrow"/>
              </a:rPr>
              <a:t>Diffbot</a:t>
            </a:r>
            <a:endParaRPr lang="en-US" sz="3972" b="1" u="none" dirty="0">
              <a:solidFill>
                <a:srgbClr val="213969"/>
              </a:solidFill>
              <a:latin typeface="Agrandir Narrow"/>
            </a:endParaRPr>
          </a:p>
        </p:txBody>
      </p:sp>
      <p:sp>
        <p:nvSpPr>
          <p:cNvPr id="57" name="TextBox 57"/>
          <p:cNvSpPr txBox="1"/>
          <p:nvPr/>
        </p:nvSpPr>
        <p:spPr>
          <a:xfrm>
            <a:off x="7795863" y="6740855"/>
            <a:ext cx="4935788" cy="598497"/>
          </a:xfrm>
          <a:prstGeom prst="rect">
            <a:avLst/>
          </a:prstGeom>
          <a:ln>
            <a:noFill/>
          </a:ln>
        </p:spPr>
        <p:txBody>
          <a:bodyPr lIns="0" tIns="0" rIns="0" bIns="0" rtlCol="0" anchor="ctr">
            <a:spAutoFit/>
          </a:bodyPr>
          <a:lstStyle/>
          <a:p>
            <a:pPr marL="0" lvl="0" indent="0">
              <a:lnSpc>
                <a:spcPts val="4766"/>
              </a:lnSpc>
              <a:spcBef>
                <a:spcPct val="0"/>
              </a:spcBef>
            </a:pPr>
            <a:r>
              <a:rPr lang="en-US" sz="3972" b="1" u="none" dirty="0">
                <a:solidFill>
                  <a:srgbClr val="213969"/>
                </a:solidFill>
                <a:latin typeface="Agrandir Narrow"/>
              </a:rPr>
              <a:t>Scrapy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239074" y="2427786"/>
            <a:ext cx="12378956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Agrandir Narrow Bold"/>
              </a:rPr>
              <a:t>List of software tools that are used for data collection and extraction: 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2397266" y="7891546"/>
            <a:ext cx="4935788" cy="598497"/>
          </a:xfrm>
          <a:prstGeom prst="rect">
            <a:avLst/>
          </a:prstGeom>
          <a:ln>
            <a:noFill/>
          </a:ln>
        </p:spPr>
        <p:txBody>
          <a:bodyPr lIns="0" tIns="0" rIns="0" bIns="0" rtlCol="0" anchor="ctr">
            <a:spAutoFit/>
          </a:bodyPr>
          <a:lstStyle/>
          <a:p>
            <a:pPr marL="0" lvl="0" indent="0">
              <a:lnSpc>
                <a:spcPts val="4766"/>
              </a:lnSpc>
              <a:spcBef>
                <a:spcPct val="0"/>
              </a:spcBef>
            </a:pPr>
            <a:r>
              <a:rPr lang="en-US" sz="3972" b="1" u="none" dirty="0">
                <a:solidFill>
                  <a:srgbClr val="213969"/>
                </a:solidFill>
                <a:latin typeface="Agrandir Narrow"/>
              </a:rPr>
              <a:t>Captain Data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2397266" y="4844234"/>
            <a:ext cx="4935788" cy="598497"/>
          </a:xfrm>
          <a:prstGeom prst="rect">
            <a:avLst/>
          </a:prstGeom>
          <a:ln>
            <a:noFill/>
          </a:ln>
        </p:spPr>
        <p:txBody>
          <a:bodyPr lIns="0" tIns="0" rIns="0" bIns="0" rtlCol="0" anchor="ctr">
            <a:spAutoFit/>
          </a:bodyPr>
          <a:lstStyle/>
          <a:p>
            <a:pPr marL="0" lvl="0" indent="0" algn="l">
              <a:lnSpc>
                <a:spcPts val="4766"/>
              </a:lnSpc>
              <a:spcBef>
                <a:spcPct val="0"/>
              </a:spcBef>
            </a:pPr>
            <a:r>
              <a:rPr lang="en-US" sz="3972" b="1" u="none" dirty="0">
                <a:solidFill>
                  <a:srgbClr val="213969"/>
                </a:solidFill>
                <a:latin typeface="Agrandir Narrow"/>
              </a:rPr>
              <a:t>Scraper API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7824892" y="8046540"/>
            <a:ext cx="4935788" cy="598497"/>
          </a:xfrm>
          <a:prstGeom prst="rect">
            <a:avLst/>
          </a:prstGeom>
          <a:ln>
            <a:noFill/>
          </a:ln>
        </p:spPr>
        <p:txBody>
          <a:bodyPr lIns="0" tIns="0" rIns="0" bIns="0" rtlCol="0" anchor="ctr">
            <a:spAutoFit/>
          </a:bodyPr>
          <a:lstStyle/>
          <a:p>
            <a:pPr marL="0" lvl="0" indent="0" algn="l">
              <a:lnSpc>
                <a:spcPts val="4766"/>
              </a:lnSpc>
              <a:spcBef>
                <a:spcPct val="0"/>
              </a:spcBef>
            </a:pPr>
            <a:r>
              <a:rPr lang="en-US" sz="3972" b="1" u="none" dirty="0">
                <a:solidFill>
                  <a:srgbClr val="213969"/>
                </a:solidFill>
                <a:latin typeface="Agrandir Narrow"/>
              </a:rPr>
              <a:t>Web Scraper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2F821F6-A396-5F20-B215-A6B4AE3C5B50}"/>
              </a:ext>
            </a:extLst>
          </p:cNvPr>
          <p:cNvSpPr/>
          <p:nvPr/>
        </p:nvSpPr>
        <p:spPr>
          <a:xfrm>
            <a:off x="1090067" y="1190410"/>
            <a:ext cx="9060829" cy="1093435"/>
          </a:xfrm>
          <a:prstGeom prst="roundRect">
            <a:avLst>
              <a:gd name="adj" fmla="val 35101"/>
            </a:avLst>
          </a:prstGeom>
          <a:solidFill>
            <a:srgbClr val="7A5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052"/>
              </a:lnSpc>
              <a:spcBef>
                <a:spcPct val="0"/>
              </a:spcBef>
            </a:pPr>
            <a:r>
              <a:rPr lang="en-US" sz="4800" dirty="0">
                <a:solidFill>
                  <a:schemeClr val="bg1"/>
                </a:solidFill>
                <a:latin typeface="Berlin Sans FB Demi" panose="020E0802020502020306" pitchFamily="34" charset="0"/>
              </a:rPr>
              <a:t>Tools for Data Extraction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0B22802-7C8B-8940-13AE-EEF8BE39742D}"/>
              </a:ext>
            </a:extLst>
          </p:cNvPr>
          <p:cNvSpPr/>
          <p:nvPr/>
        </p:nvSpPr>
        <p:spPr>
          <a:xfrm>
            <a:off x="7271592" y="6886381"/>
            <a:ext cx="319780" cy="314828"/>
          </a:xfrm>
          <a:prstGeom prst="ellipse">
            <a:avLst/>
          </a:prstGeom>
          <a:solidFill>
            <a:srgbClr val="D662A6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6BB0060-44EC-7CF6-9F91-8CF040794464}"/>
              </a:ext>
            </a:extLst>
          </p:cNvPr>
          <p:cNvSpPr/>
          <p:nvPr/>
        </p:nvSpPr>
        <p:spPr>
          <a:xfrm>
            <a:off x="1882176" y="4964040"/>
            <a:ext cx="319780" cy="314828"/>
          </a:xfrm>
          <a:prstGeom prst="ellipse">
            <a:avLst/>
          </a:prstGeom>
          <a:solidFill>
            <a:srgbClr val="D662A6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8A2C7FC-209B-45FE-1ACE-CB7B32AB4B8C}"/>
              </a:ext>
            </a:extLst>
          </p:cNvPr>
          <p:cNvSpPr/>
          <p:nvPr/>
        </p:nvSpPr>
        <p:spPr>
          <a:xfrm>
            <a:off x="1882176" y="7279350"/>
            <a:ext cx="319780" cy="314828"/>
          </a:xfrm>
          <a:prstGeom prst="ellipse">
            <a:avLst/>
          </a:prstGeom>
          <a:solidFill>
            <a:srgbClr val="D662A6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40DEF9B-79AC-6197-9C6E-D338378C1153}"/>
              </a:ext>
            </a:extLst>
          </p:cNvPr>
          <p:cNvSpPr/>
          <p:nvPr/>
        </p:nvSpPr>
        <p:spPr>
          <a:xfrm>
            <a:off x="1882176" y="8033380"/>
            <a:ext cx="319780" cy="314828"/>
          </a:xfrm>
          <a:prstGeom prst="ellipse">
            <a:avLst/>
          </a:prstGeom>
          <a:solidFill>
            <a:srgbClr val="D662A6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54C457E-FD3C-45B0-BD43-7C1E332B271A}"/>
              </a:ext>
            </a:extLst>
          </p:cNvPr>
          <p:cNvSpPr/>
          <p:nvPr/>
        </p:nvSpPr>
        <p:spPr>
          <a:xfrm>
            <a:off x="7271593" y="8188375"/>
            <a:ext cx="319780" cy="314828"/>
          </a:xfrm>
          <a:prstGeom prst="ellipse">
            <a:avLst/>
          </a:prstGeom>
          <a:solidFill>
            <a:srgbClr val="D662A6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extBox 56">
            <a:extLst>
              <a:ext uri="{FF2B5EF4-FFF2-40B4-BE49-F238E27FC236}">
                <a16:creationId xmlns:a16="http://schemas.microsoft.com/office/drawing/2014/main" id="{0A57445A-EB89-F8C1-A182-77EC0C5EAF47}"/>
              </a:ext>
            </a:extLst>
          </p:cNvPr>
          <p:cNvSpPr txBox="1"/>
          <p:nvPr/>
        </p:nvSpPr>
        <p:spPr>
          <a:xfrm>
            <a:off x="7795863" y="8719890"/>
            <a:ext cx="4935788" cy="598497"/>
          </a:xfrm>
          <a:prstGeom prst="rect">
            <a:avLst/>
          </a:prstGeom>
          <a:ln>
            <a:noFill/>
          </a:ln>
        </p:spPr>
        <p:txBody>
          <a:bodyPr lIns="0" tIns="0" rIns="0" bIns="0" rtlCol="0" anchor="ctr">
            <a:spAutoFit/>
          </a:bodyPr>
          <a:lstStyle/>
          <a:p>
            <a:pPr marL="0" lvl="0" indent="0">
              <a:lnSpc>
                <a:spcPts val="4766"/>
              </a:lnSpc>
              <a:spcBef>
                <a:spcPct val="0"/>
              </a:spcBef>
            </a:pPr>
            <a:r>
              <a:rPr lang="en-US" sz="3972" b="1" u="none" dirty="0" err="1">
                <a:solidFill>
                  <a:srgbClr val="213969"/>
                </a:solidFill>
                <a:latin typeface="Agrandir Narrow"/>
              </a:rPr>
              <a:t>Simplescraper</a:t>
            </a:r>
            <a:endParaRPr lang="en-US" sz="3972" b="1" u="none" dirty="0">
              <a:solidFill>
                <a:srgbClr val="213969"/>
              </a:solidFill>
              <a:latin typeface="Agrandir Narrow"/>
            </a:endParaRPr>
          </a:p>
        </p:txBody>
      </p:sp>
      <p:sp>
        <p:nvSpPr>
          <p:cNvPr id="5" name="TextBox 57">
            <a:extLst>
              <a:ext uri="{FF2B5EF4-FFF2-40B4-BE49-F238E27FC236}">
                <a16:creationId xmlns:a16="http://schemas.microsoft.com/office/drawing/2014/main" id="{49C07845-EE80-BC62-79AB-677700D27ADF}"/>
              </a:ext>
            </a:extLst>
          </p:cNvPr>
          <p:cNvSpPr txBox="1"/>
          <p:nvPr/>
        </p:nvSpPr>
        <p:spPr>
          <a:xfrm>
            <a:off x="2397266" y="8629546"/>
            <a:ext cx="4935788" cy="598497"/>
          </a:xfrm>
          <a:prstGeom prst="rect">
            <a:avLst/>
          </a:prstGeom>
          <a:ln>
            <a:noFill/>
          </a:ln>
        </p:spPr>
        <p:txBody>
          <a:bodyPr lIns="0" tIns="0" rIns="0" bIns="0" rtlCol="0" anchor="ctr">
            <a:spAutoFit/>
          </a:bodyPr>
          <a:lstStyle/>
          <a:p>
            <a:pPr marL="0" lvl="0" indent="0">
              <a:lnSpc>
                <a:spcPts val="4766"/>
              </a:lnSpc>
              <a:spcBef>
                <a:spcPct val="0"/>
              </a:spcBef>
            </a:pPr>
            <a:r>
              <a:rPr lang="en-US" sz="3972" b="1" u="none" dirty="0" err="1">
                <a:solidFill>
                  <a:srgbClr val="213969"/>
                </a:solidFill>
                <a:latin typeface="Agrandir Narrow"/>
              </a:rPr>
              <a:t>Octoparse</a:t>
            </a:r>
            <a:endParaRPr lang="en-US" sz="3972" b="1" u="none" dirty="0">
              <a:solidFill>
                <a:srgbClr val="213969"/>
              </a:solidFill>
              <a:latin typeface="Agrandir Narrow"/>
            </a:endParaRPr>
          </a:p>
        </p:txBody>
      </p:sp>
      <p:sp>
        <p:nvSpPr>
          <p:cNvPr id="6" name="TextBox 60">
            <a:extLst>
              <a:ext uri="{FF2B5EF4-FFF2-40B4-BE49-F238E27FC236}">
                <a16:creationId xmlns:a16="http://schemas.microsoft.com/office/drawing/2014/main" id="{D61EE227-6FA6-3D7C-DB36-3FE9B992D7E3}"/>
              </a:ext>
            </a:extLst>
          </p:cNvPr>
          <p:cNvSpPr txBox="1"/>
          <p:nvPr/>
        </p:nvSpPr>
        <p:spPr>
          <a:xfrm>
            <a:off x="2397266" y="5570964"/>
            <a:ext cx="4935788" cy="598497"/>
          </a:xfrm>
          <a:prstGeom prst="rect">
            <a:avLst/>
          </a:prstGeom>
          <a:ln>
            <a:noFill/>
          </a:ln>
        </p:spPr>
        <p:txBody>
          <a:bodyPr lIns="0" tIns="0" rIns="0" bIns="0" rtlCol="0" anchor="ctr">
            <a:spAutoFit/>
          </a:bodyPr>
          <a:lstStyle/>
          <a:p>
            <a:pPr marL="0" lvl="0" indent="0">
              <a:lnSpc>
                <a:spcPts val="4766"/>
              </a:lnSpc>
              <a:spcBef>
                <a:spcPct val="0"/>
              </a:spcBef>
            </a:pPr>
            <a:r>
              <a:rPr lang="en-US" sz="3972" b="1" u="none" dirty="0" err="1">
                <a:solidFill>
                  <a:srgbClr val="213969"/>
                </a:solidFill>
                <a:latin typeface="Agrandir Narrow"/>
              </a:rPr>
              <a:t>Scrapingbee</a:t>
            </a:r>
            <a:endParaRPr lang="en-US" sz="3972" b="1" u="none" dirty="0">
              <a:solidFill>
                <a:srgbClr val="213969"/>
              </a:solidFill>
              <a:latin typeface="Agrandir Narrow"/>
            </a:endParaRPr>
          </a:p>
        </p:txBody>
      </p:sp>
      <p:sp>
        <p:nvSpPr>
          <p:cNvPr id="7" name="TextBox 61">
            <a:extLst>
              <a:ext uri="{FF2B5EF4-FFF2-40B4-BE49-F238E27FC236}">
                <a16:creationId xmlns:a16="http://schemas.microsoft.com/office/drawing/2014/main" id="{1A60FB6C-2EBE-F5FA-3F9D-B0ACF992285A}"/>
              </a:ext>
            </a:extLst>
          </p:cNvPr>
          <p:cNvSpPr txBox="1"/>
          <p:nvPr/>
        </p:nvSpPr>
        <p:spPr>
          <a:xfrm>
            <a:off x="7827295" y="4842690"/>
            <a:ext cx="4935788" cy="598497"/>
          </a:xfrm>
          <a:prstGeom prst="rect">
            <a:avLst/>
          </a:prstGeom>
          <a:ln>
            <a:noFill/>
          </a:ln>
        </p:spPr>
        <p:txBody>
          <a:bodyPr lIns="0" tIns="0" rIns="0" bIns="0" rtlCol="0" anchor="ctr">
            <a:spAutoFit/>
          </a:bodyPr>
          <a:lstStyle/>
          <a:p>
            <a:pPr marL="0" lvl="0" indent="0" algn="l">
              <a:lnSpc>
                <a:spcPts val="4766"/>
              </a:lnSpc>
              <a:spcBef>
                <a:spcPct val="0"/>
              </a:spcBef>
            </a:pPr>
            <a:r>
              <a:rPr lang="en-US" sz="3972" b="1" u="none" dirty="0" err="1">
                <a:solidFill>
                  <a:srgbClr val="213969"/>
                </a:solidFill>
                <a:latin typeface="Agrandir Narrow"/>
              </a:rPr>
              <a:t>Brightdata</a:t>
            </a:r>
            <a:endParaRPr lang="en-US" sz="3972" b="1" u="none" dirty="0">
              <a:solidFill>
                <a:srgbClr val="213969"/>
              </a:solidFill>
              <a:latin typeface="Agrandir Narrow"/>
            </a:endParaRPr>
          </a:p>
        </p:txBody>
      </p:sp>
      <p:sp>
        <p:nvSpPr>
          <p:cNvPr id="8" name="TextBox 62">
            <a:extLst>
              <a:ext uri="{FF2B5EF4-FFF2-40B4-BE49-F238E27FC236}">
                <a16:creationId xmlns:a16="http://schemas.microsoft.com/office/drawing/2014/main" id="{8BC88AD8-9B9A-3601-58AB-FB95BAA73D56}"/>
              </a:ext>
            </a:extLst>
          </p:cNvPr>
          <p:cNvSpPr txBox="1"/>
          <p:nvPr/>
        </p:nvSpPr>
        <p:spPr>
          <a:xfrm>
            <a:off x="7827295" y="6129433"/>
            <a:ext cx="4935788" cy="598497"/>
          </a:xfrm>
          <a:prstGeom prst="rect">
            <a:avLst/>
          </a:prstGeom>
          <a:ln>
            <a:noFill/>
          </a:ln>
        </p:spPr>
        <p:txBody>
          <a:bodyPr lIns="0" tIns="0" rIns="0" bIns="0" rtlCol="0" anchor="ctr">
            <a:spAutoFit/>
          </a:bodyPr>
          <a:lstStyle/>
          <a:p>
            <a:pPr marL="0" lvl="0" indent="0" algn="l">
              <a:lnSpc>
                <a:spcPts val="4766"/>
              </a:lnSpc>
              <a:spcBef>
                <a:spcPct val="0"/>
              </a:spcBef>
            </a:pPr>
            <a:r>
              <a:rPr lang="en-US" sz="3972" b="1" u="none" dirty="0">
                <a:solidFill>
                  <a:srgbClr val="213969"/>
                </a:solidFill>
                <a:latin typeface="Agrandir Narrow"/>
              </a:rPr>
              <a:t>Puppeteer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4605ED-0DE3-9110-5456-F68DB44AA7A3}"/>
              </a:ext>
            </a:extLst>
          </p:cNvPr>
          <p:cNvSpPr/>
          <p:nvPr/>
        </p:nvSpPr>
        <p:spPr>
          <a:xfrm>
            <a:off x="1877707" y="8771380"/>
            <a:ext cx="319780" cy="314828"/>
          </a:xfrm>
          <a:prstGeom prst="ellipse">
            <a:avLst/>
          </a:prstGeom>
          <a:solidFill>
            <a:srgbClr val="D662A6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5A75D8-5966-B3C5-23AF-791312A567B5}"/>
              </a:ext>
            </a:extLst>
          </p:cNvPr>
          <p:cNvSpPr/>
          <p:nvPr/>
        </p:nvSpPr>
        <p:spPr>
          <a:xfrm>
            <a:off x="7312205" y="4962496"/>
            <a:ext cx="319780" cy="314828"/>
          </a:xfrm>
          <a:prstGeom prst="ellipse">
            <a:avLst/>
          </a:prstGeom>
          <a:solidFill>
            <a:srgbClr val="D662A6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3AAACD-23BC-5630-7A4D-FAC8BAC45C85}"/>
              </a:ext>
            </a:extLst>
          </p:cNvPr>
          <p:cNvSpPr/>
          <p:nvPr/>
        </p:nvSpPr>
        <p:spPr>
          <a:xfrm>
            <a:off x="7276773" y="8861724"/>
            <a:ext cx="319780" cy="314828"/>
          </a:xfrm>
          <a:prstGeom prst="ellipse">
            <a:avLst/>
          </a:prstGeom>
          <a:solidFill>
            <a:srgbClr val="D662A6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514416-9483-9370-286A-191E3BEBDA17}"/>
              </a:ext>
            </a:extLst>
          </p:cNvPr>
          <p:cNvSpPr/>
          <p:nvPr/>
        </p:nvSpPr>
        <p:spPr>
          <a:xfrm>
            <a:off x="1882176" y="5712798"/>
            <a:ext cx="319780" cy="314828"/>
          </a:xfrm>
          <a:prstGeom prst="ellipse">
            <a:avLst/>
          </a:prstGeom>
          <a:solidFill>
            <a:srgbClr val="D662A6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D19D0D-C488-CADC-AFF6-1F12688DA6EF}"/>
              </a:ext>
            </a:extLst>
          </p:cNvPr>
          <p:cNvSpPr/>
          <p:nvPr/>
        </p:nvSpPr>
        <p:spPr>
          <a:xfrm>
            <a:off x="7279548" y="6234876"/>
            <a:ext cx="319780" cy="314828"/>
          </a:xfrm>
          <a:prstGeom prst="ellipse">
            <a:avLst/>
          </a:prstGeom>
          <a:solidFill>
            <a:srgbClr val="D662A6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" name="TextBox 58">
            <a:extLst>
              <a:ext uri="{FF2B5EF4-FFF2-40B4-BE49-F238E27FC236}">
                <a16:creationId xmlns:a16="http://schemas.microsoft.com/office/drawing/2014/main" id="{C8E2A05E-3F4C-D09E-89A7-29630B8BDBB5}"/>
              </a:ext>
            </a:extLst>
          </p:cNvPr>
          <p:cNvSpPr txBox="1"/>
          <p:nvPr/>
        </p:nvSpPr>
        <p:spPr>
          <a:xfrm>
            <a:off x="1818806" y="6428682"/>
            <a:ext cx="3501612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defRPr sz="4000">
                <a:solidFill>
                  <a:schemeClr val="tx1">
                    <a:lumMod val="85000"/>
                    <a:lumOff val="15000"/>
                  </a:schemeClr>
                </a:solidFill>
                <a:latin typeface="Agrandir Narrow Bold"/>
              </a:defRPr>
            </a:lvl1pPr>
          </a:lstStyle>
          <a:p>
            <a:r>
              <a:rPr lang="en-US" dirty="0"/>
              <a:t>SaaS Solutions</a:t>
            </a:r>
          </a:p>
        </p:txBody>
      </p:sp>
      <p:sp>
        <p:nvSpPr>
          <p:cNvPr id="16" name="TextBox 58">
            <a:extLst>
              <a:ext uri="{FF2B5EF4-FFF2-40B4-BE49-F238E27FC236}">
                <a16:creationId xmlns:a16="http://schemas.microsoft.com/office/drawing/2014/main" id="{0D6BB2D9-D5A0-9F29-57E5-C14D5904BAF0}"/>
              </a:ext>
            </a:extLst>
          </p:cNvPr>
          <p:cNvSpPr txBox="1"/>
          <p:nvPr/>
        </p:nvSpPr>
        <p:spPr>
          <a:xfrm>
            <a:off x="7284936" y="4173971"/>
            <a:ext cx="5132099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defRPr sz="4000">
                <a:solidFill>
                  <a:schemeClr val="tx1">
                    <a:lumMod val="85000"/>
                    <a:lumOff val="15000"/>
                  </a:schemeClr>
                </a:solidFill>
                <a:latin typeface="Agrandir Narrow Bold"/>
              </a:defRPr>
            </a:lvl1pPr>
          </a:lstStyle>
          <a:p>
            <a:r>
              <a:rPr lang="en-US" dirty="0"/>
              <a:t>Proxies &amp; Datasets</a:t>
            </a:r>
          </a:p>
        </p:txBody>
      </p:sp>
      <p:sp>
        <p:nvSpPr>
          <p:cNvPr id="17" name="TextBox 58">
            <a:extLst>
              <a:ext uri="{FF2B5EF4-FFF2-40B4-BE49-F238E27FC236}">
                <a16:creationId xmlns:a16="http://schemas.microsoft.com/office/drawing/2014/main" id="{DCCA1A46-7BAB-7F06-C04A-B8221E8BA505}"/>
              </a:ext>
            </a:extLst>
          </p:cNvPr>
          <p:cNvSpPr txBox="1"/>
          <p:nvPr/>
        </p:nvSpPr>
        <p:spPr>
          <a:xfrm>
            <a:off x="7199020" y="7457280"/>
            <a:ext cx="5132099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defRPr sz="4000">
                <a:solidFill>
                  <a:schemeClr val="tx1">
                    <a:lumMod val="85000"/>
                    <a:lumOff val="15000"/>
                  </a:schemeClr>
                </a:solidFill>
                <a:latin typeface="Agrandir Narrow Bold"/>
              </a:defRPr>
            </a:lvl1pPr>
          </a:lstStyle>
          <a:p>
            <a:r>
              <a:rPr lang="en-US"/>
              <a:t>Chrome Extensions</a:t>
            </a:r>
            <a:endParaRPr lang="en-US" dirty="0"/>
          </a:p>
        </p:txBody>
      </p:sp>
      <p:sp>
        <p:nvSpPr>
          <p:cNvPr id="18" name="TextBox 58">
            <a:extLst>
              <a:ext uri="{FF2B5EF4-FFF2-40B4-BE49-F238E27FC236}">
                <a16:creationId xmlns:a16="http://schemas.microsoft.com/office/drawing/2014/main" id="{4CCE01CA-FDF1-5823-2A1D-545DFCCCF964}"/>
              </a:ext>
            </a:extLst>
          </p:cNvPr>
          <p:cNvSpPr txBox="1"/>
          <p:nvPr/>
        </p:nvSpPr>
        <p:spPr>
          <a:xfrm>
            <a:off x="1818806" y="4178214"/>
            <a:ext cx="5132099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defRPr sz="4800">
                <a:solidFill>
                  <a:srgbClr val="213969"/>
                </a:solidFill>
                <a:latin typeface="Agrandir Narrow Bold"/>
              </a:defRPr>
            </a:lvl1pPr>
          </a:lstStyle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scraping APIs</a:t>
            </a:r>
          </a:p>
        </p:txBody>
      </p:sp>
      <p:sp>
        <p:nvSpPr>
          <p:cNvPr id="19" name="TextBox 58">
            <a:extLst>
              <a:ext uri="{FF2B5EF4-FFF2-40B4-BE49-F238E27FC236}">
                <a16:creationId xmlns:a16="http://schemas.microsoft.com/office/drawing/2014/main" id="{201421C7-4EA6-46E0-A747-E2EFC8E68D13}"/>
              </a:ext>
            </a:extLst>
          </p:cNvPr>
          <p:cNvSpPr txBox="1"/>
          <p:nvPr/>
        </p:nvSpPr>
        <p:spPr>
          <a:xfrm>
            <a:off x="7199020" y="5552112"/>
            <a:ext cx="5918266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defRPr sz="4000">
                <a:solidFill>
                  <a:schemeClr val="tx1">
                    <a:lumMod val="85000"/>
                    <a:lumOff val="15000"/>
                  </a:schemeClr>
                </a:solidFill>
                <a:latin typeface="Agrandir Narrow Bold"/>
              </a:defRPr>
            </a:lvl1pPr>
          </a:lstStyle>
          <a:p>
            <a:r>
              <a:rPr lang="en-US" dirty="0"/>
              <a:t>Open Source Libraries</a:t>
            </a:r>
          </a:p>
        </p:txBody>
      </p:sp>
      <p:pic>
        <p:nvPicPr>
          <p:cNvPr id="20" name="Picture 24">
            <a:extLst>
              <a:ext uri="{FF2B5EF4-FFF2-40B4-BE49-F238E27FC236}">
                <a16:creationId xmlns:a16="http://schemas.microsoft.com/office/drawing/2014/main" id="{39CBB9F4-A629-A82F-5D5C-F824D98FE1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5437763" y="295513"/>
            <a:ext cx="2549137" cy="267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24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965346" y="609345"/>
            <a:ext cx="3432328" cy="10296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093451" y="-5089716"/>
            <a:ext cx="6501663" cy="672875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64517" y="1877168"/>
            <a:ext cx="1561364" cy="85449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5216568" y="7821055"/>
            <a:ext cx="1561364" cy="85449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8100000">
            <a:off x="8612173" y="8663097"/>
            <a:ext cx="6501663" cy="672875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-532664" y="9095157"/>
            <a:ext cx="1561364" cy="854492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381424F-FC7B-7F76-D784-405194E29593}"/>
              </a:ext>
            </a:extLst>
          </p:cNvPr>
          <p:cNvSpPr/>
          <p:nvPr/>
        </p:nvSpPr>
        <p:spPr>
          <a:xfrm>
            <a:off x="5651684" y="2968243"/>
            <a:ext cx="6984632" cy="1754464"/>
          </a:xfrm>
          <a:prstGeom prst="roundRect">
            <a:avLst>
              <a:gd name="adj" fmla="val 35101"/>
            </a:avLst>
          </a:prstGeom>
          <a:solidFill>
            <a:srgbClr val="D66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698"/>
              </a:lnSpc>
              <a:spcBef>
                <a:spcPct val="0"/>
              </a:spcBef>
            </a:pPr>
            <a:r>
              <a:rPr lang="en-US" sz="9600" dirty="0">
                <a:solidFill>
                  <a:schemeClr val="bg1"/>
                </a:solidFill>
                <a:latin typeface="Bauhaus 93" panose="04030905020B02020C02" pitchFamily="82" charset="0"/>
              </a:rPr>
              <a:t>Thank You</a:t>
            </a:r>
          </a:p>
        </p:txBody>
      </p:sp>
      <p:pic>
        <p:nvPicPr>
          <p:cNvPr id="13" name="Picture 28">
            <a:extLst>
              <a:ext uri="{FF2B5EF4-FFF2-40B4-BE49-F238E27FC236}">
                <a16:creationId xmlns:a16="http://schemas.microsoft.com/office/drawing/2014/main" id="{56041A3C-A20C-C891-20DD-4F16246EFA1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4386"/>
          <a:stretch/>
        </p:blipFill>
        <p:spPr>
          <a:xfrm flipH="1">
            <a:off x="16332820" y="5143383"/>
            <a:ext cx="1981200" cy="4251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6AE569-F27B-FC78-AAFF-9B46B54398B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97" b="13162"/>
          <a:stretch/>
        </p:blipFill>
        <p:spPr>
          <a:xfrm>
            <a:off x="-331656" y="4054044"/>
            <a:ext cx="14559466" cy="53637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052710" y="1178511"/>
            <a:ext cx="1561364" cy="85449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1048306" y="277505"/>
            <a:ext cx="3432328" cy="10296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154400" y="4963340"/>
            <a:ext cx="850914" cy="85091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5232848" y="9479527"/>
            <a:ext cx="2231046" cy="1220991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559371" y="5814254"/>
            <a:ext cx="13460200" cy="2518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44"/>
              </a:lnSpc>
            </a:pPr>
            <a:r>
              <a:rPr lang="en-US" sz="11500" dirty="0">
                <a:solidFill>
                  <a:srgbClr val="213969"/>
                </a:solidFill>
                <a:latin typeface="Bauhaus 93" panose="04030905020B02020C02" pitchFamily="82" charset="0"/>
                <a:cs typeface="Adarghal 1" panose="02010000000000000000" pitchFamily="2" charset="-78"/>
              </a:rPr>
              <a:t>Data Collection and  Extraction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5828271" y="5822345"/>
            <a:ext cx="425457" cy="42545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5551136" y="4194211"/>
            <a:ext cx="603264" cy="60326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15055857" y="279483"/>
            <a:ext cx="3432328" cy="1029698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6736716" y="-332990"/>
            <a:ext cx="2231046" cy="1220991"/>
          </a:xfrm>
          <a:prstGeom prst="rect">
            <a:avLst/>
          </a:prstGeom>
        </p:spPr>
      </p:pic>
      <p:sp>
        <p:nvSpPr>
          <p:cNvPr id="15" name="AutoShape 26">
            <a:extLst>
              <a:ext uri="{FF2B5EF4-FFF2-40B4-BE49-F238E27FC236}">
                <a16:creationId xmlns:a16="http://schemas.microsoft.com/office/drawing/2014/main" id="{4DB10F32-3776-8E8B-ABBF-FBBC75610584}"/>
              </a:ext>
            </a:extLst>
          </p:cNvPr>
          <p:cNvSpPr/>
          <p:nvPr/>
        </p:nvSpPr>
        <p:spPr>
          <a:xfrm rot="5400000">
            <a:off x="7220010" y="-156584"/>
            <a:ext cx="5879" cy="10483500"/>
          </a:xfrm>
          <a:prstGeom prst="line">
            <a:avLst/>
          </a:prstGeom>
          <a:ln w="38100" cap="flat">
            <a:solidFill>
              <a:srgbClr val="422652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216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029406" y="3797598"/>
            <a:ext cx="13191647" cy="11839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612"/>
              </a:lnSpc>
              <a:spcBef>
                <a:spcPct val="0"/>
              </a:spcBef>
            </a:pPr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Agrandir Narrow Bold"/>
              </a:rPr>
              <a:t>T</a:t>
            </a:r>
            <a:r>
              <a:rPr lang="en-US" sz="4400" u="none" dirty="0">
                <a:solidFill>
                  <a:schemeClr val="accent6">
                    <a:lumMod val="75000"/>
                  </a:schemeClr>
                </a:solidFill>
                <a:latin typeface="Agrandir Narrow Bold"/>
              </a:rPr>
              <a:t>he process of collecting data from different sources such as websites, social media posts, etc.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2322473" y="3911898"/>
            <a:ext cx="420216" cy="434486"/>
            <a:chOff x="0" y="0"/>
            <a:chExt cx="560289" cy="579314"/>
          </a:xfrm>
        </p:grpSpPr>
        <p:grpSp>
          <p:nvGrpSpPr>
            <p:cNvPr id="11" name="Group 11"/>
            <p:cNvGrpSpPr/>
            <p:nvPr/>
          </p:nvGrpSpPr>
          <p:grpSpPr>
            <a:xfrm>
              <a:off x="146330" y="165356"/>
              <a:ext cx="413958" cy="413958"/>
              <a:chOff x="0" y="0"/>
              <a:chExt cx="471015" cy="471015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471015" cy="471015"/>
              </a:xfrm>
              <a:custGeom>
                <a:avLst/>
                <a:gdLst/>
                <a:ahLst/>
                <a:cxnLst/>
                <a:rect l="l" t="t" r="r" b="b"/>
                <a:pathLst>
                  <a:path w="471015" h="471015">
                    <a:moveTo>
                      <a:pt x="0" y="0"/>
                    </a:moveTo>
                    <a:lnTo>
                      <a:pt x="471015" y="0"/>
                    </a:lnTo>
                    <a:lnTo>
                      <a:pt x="471015" y="471015"/>
                    </a:lnTo>
                    <a:lnTo>
                      <a:pt x="0" y="471015"/>
                    </a:lnTo>
                    <a:close/>
                  </a:path>
                </a:pathLst>
              </a:custGeom>
              <a:solidFill>
                <a:srgbClr val="213969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807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0" y="0"/>
              <a:ext cx="503501" cy="536334"/>
              <a:chOff x="0" y="0"/>
              <a:chExt cx="531410" cy="566062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531410" cy="566062"/>
              </a:xfrm>
              <a:custGeom>
                <a:avLst/>
                <a:gdLst/>
                <a:ahLst/>
                <a:cxnLst/>
                <a:rect l="l" t="t" r="r" b="b"/>
                <a:pathLst>
                  <a:path w="531410" h="566062">
                    <a:moveTo>
                      <a:pt x="0" y="0"/>
                    </a:moveTo>
                    <a:lnTo>
                      <a:pt x="531410" y="0"/>
                    </a:lnTo>
                    <a:lnTo>
                      <a:pt x="531410" y="566062"/>
                    </a:lnTo>
                    <a:lnTo>
                      <a:pt x="0" y="566062"/>
                    </a:lnTo>
                    <a:close/>
                  </a:path>
                </a:pathLst>
              </a:custGeom>
              <a:solidFill>
                <a:srgbClr val="00B0F0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807"/>
                  </a:lnSpc>
                </a:pPr>
                <a:endParaRPr/>
              </a:p>
            </p:txBody>
          </p:sp>
        </p:grpSp>
      </p:grpSp>
      <p:pic>
        <p:nvPicPr>
          <p:cNvPr id="61" name="Picture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30868" y="752425"/>
            <a:ext cx="1561364" cy="854492"/>
          </a:xfrm>
          <a:prstGeom prst="rect">
            <a:avLst/>
          </a:prstGeom>
        </p:spPr>
      </p:pic>
      <p:pic>
        <p:nvPicPr>
          <p:cNvPr id="62" name="Picture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1030398" y="858"/>
            <a:ext cx="3432328" cy="1029698"/>
          </a:xfrm>
          <a:prstGeom prst="rect">
            <a:avLst/>
          </a:prstGeom>
        </p:spPr>
      </p:pic>
      <p:pic>
        <p:nvPicPr>
          <p:cNvPr id="63" name="Picture 6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219804" y="698312"/>
            <a:ext cx="850914" cy="850914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3FD725-2650-765F-42ED-76DC11795816}"/>
              </a:ext>
            </a:extLst>
          </p:cNvPr>
          <p:cNvSpPr/>
          <p:nvPr/>
        </p:nvSpPr>
        <p:spPr>
          <a:xfrm>
            <a:off x="1971711" y="2041199"/>
            <a:ext cx="6311257" cy="1029698"/>
          </a:xfrm>
          <a:prstGeom prst="roundRect">
            <a:avLst>
              <a:gd name="adj" fmla="val 35101"/>
            </a:avLst>
          </a:prstGeom>
          <a:solidFill>
            <a:srgbClr val="213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88"/>
              </a:lnSpc>
              <a:spcBef>
                <a:spcPct val="0"/>
              </a:spcBef>
            </a:pPr>
            <a:r>
              <a:rPr lang="en-US" sz="5400" dirty="0">
                <a:solidFill>
                  <a:srgbClr val="F4F6FC"/>
                </a:solidFill>
                <a:latin typeface="Berlin Sans FB Demi" panose="020E0802020502020306" pitchFamily="34" charset="0"/>
              </a:rPr>
              <a:t>Data Collection</a:t>
            </a:r>
          </a:p>
        </p:txBody>
      </p:sp>
      <p:sp>
        <p:nvSpPr>
          <p:cNvPr id="160" name="TextBox 4">
            <a:extLst>
              <a:ext uri="{FF2B5EF4-FFF2-40B4-BE49-F238E27FC236}">
                <a16:creationId xmlns:a16="http://schemas.microsoft.com/office/drawing/2014/main" id="{DFC22B16-5978-6000-3304-D9BFDEAD8E98}"/>
              </a:ext>
            </a:extLst>
          </p:cNvPr>
          <p:cNvSpPr txBox="1"/>
          <p:nvPr/>
        </p:nvSpPr>
        <p:spPr>
          <a:xfrm>
            <a:off x="3029406" y="5580092"/>
            <a:ext cx="12886905" cy="11839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612"/>
              </a:lnSpc>
              <a:spcBef>
                <a:spcPct val="0"/>
              </a:spcBef>
            </a:pPr>
            <a:r>
              <a:rPr lang="en-US" sz="4400" dirty="0">
                <a:solidFill>
                  <a:srgbClr val="050A30"/>
                </a:solidFill>
                <a:latin typeface="Agrandir Narrow Bold"/>
              </a:rPr>
              <a:t>All types of collected data are necessary for data science and analysis.</a:t>
            </a:r>
            <a:endParaRPr lang="en-US" sz="4400" u="none" dirty="0">
              <a:solidFill>
                <a:srgbClr val="050A30"/>
              </a:solidFill>
              <a:latin typeface="Agrandir Narrow Bold"/>
            </a:endParaRPr>
          </a:p>
        </p:txBody>
      </p:sp>
      <p:grpSp>
        <p:nvGrpSpPr>
          <p:cNvPr id="161" name="Group 10">
            <a:extLst>
              <a:ext uri="{FF2B5EF4-FFF2-40B4-BE49-F238E27FC236}">
                <a16:creationId xmlns:a16="http://schemas.microsoft.com/office/drawing/2014/main" id="{5D4FDC1B-3423-253B-B764-2EBD139315A4}"/>
              </a:ext>
            </a:extLst>
          </p:cNvPr>
          <p:cNvGrpSpPr/>
          <p:nvPr/>
        </p:nvGrpSpPr>
        <p:grpSpPr>
          <a:xfrm>
            <a:off x="2322473" y="5694392"/>
            <a:ext cx="420216" cy="434486"/>
            <a:chOff x="0" y="0"/>
            <a:chExt cx="560289" cy="579314"/>
          </a:xfrm>
        </p:grpSpPr>
        <p:grpSp>
          <p:nvGrpSpPr>
            <p:cNvPr id="162" name="Group 11">
              <a:extLst>
                <a:ext uri="{FF2B5EF4-FFF2-40B4-BE49-F238E27FC236}">
                  <a16:creationId xmlns:a16="http://schemas.microsoft.com/office/drawing/2014/main" id="{FE401DC6-F732-3781-CFC9-93982AC6DFB1}"/>
                </a:ext>
              </a:extLst>
            </p:cNvPr>
            <p:cNvGrpSpPr/>
            <p:nvPr/>
          </p:nvGrpSpPr>
          <p:grpSpPr>
            <a:xfrm>
              <a:off x="146330" y="165356"/>
              <a:ext cx="413958" cy="413958"/>
              <a:chOff x="0" y="0"/>
              <a:chExt cx="471015" cy="471015"/>
            </a:xfrm>
          </p:grpSpPr>
          <p:sp>
            <p:nvSpPr>
              <p:cNvPr id="166" name="Freeform 12">
                <a:extLst>
                  <a:ext uri="{FF2B5EF4-FFF2-40B4-BE49-F238E27FC236}">
                    <a16:creationId xmlns:a16="http://schemas.microsoft.com/office/drawing/2014/main" id="{94F3AE79-6FA5-8E66-87A2-F1936B168A66}"/>
                  </a:ext>
                </a:extLst>
              </p:cNvPr>
              <p:cNvSpPr/>
              <p:nvPr/>
            </p:nvSpPr>
            <p:spPr>
              <a:xfrm>
                <a:off x="0" y="0"/>
                <a:ext cx="471015" cy="471015"/>
              </a:xfrm>
              <a:custGeom>
                <a:avLst/>
                <a:gdLst/>
                <a:ahLst/>
                <a:cxnLst/>
                <a:rect l="l" t="t" r="r" b="b"/>
                <a:pathLst>
                  <a:path w="471015" h="471015">
                    <a:moveTo>
                      <a:pt x="0" y="0"/>
                    </a:moveTo>
                    <a:lnTo>
                      <a:pt x="471015" y="0"/>
                    </a:lnTo>
                    <a:lnTo>
                      <a:pt x="471015" y="471015"/>
                    </a:lnTo>
                    <a:lnTo>
                      <a:pt x="0" y="471015"/>
                    </a:lnTo>
                    <a:close/>
                  </a:path>
                </a:pathLst>
              </a:custGeom>
              <a:solidFill>
                <a:srgbClr val="213969"/>
              </a:solidFill>
            </p:spPr>
          </p:sp>
          <p:sp>
            <p:nvSpPr>
              <p:cNvPr id="167" name="TextBox 13">
                <a:extLst>
                  <a:ext uri="{FF2B5EF4-FFF2-40B4-BE49-F238E27FC236}">
                    <a16:creationId xmlns:a16="http://schemas.microsoft.com/office/drawing/2014/main" id="{0BE27BAA-81E7-190A-3945-F0C0360A093B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807"/>
                  </a:lnSpc>
                </a:pPr>
                <a:endParaRPr/>
              </a:p>
            </p:txBody>
          </p:sp>
        </p:grpSp>
        <p:grpSp>
          <p:nvGrpSpPr>
            <p:cNvPr id="163" name="Group 14">
              <a:extLst>
                <a:ext uri="{FF2B5EF4-FFF2-40B4-BE49-F238E27FC236}">
                  <a16:creationId xmlns:a16="http://schemas.microsoft.com/office/drawing/2014/main" id="{899E31C3-AA10-8462-36E1-2DE77E18B953}"/>
                </a:ext>
              </a:extLst>
            </p:cNvPr>
            <p:cNvGrpSpPr/>
            <p:nvPr/>
          </p:nvGrpSpPr>
          <p:grpSpPr>
            <a:xfrm>
              <a:off x="0" y="0"/>
              <a:ext cx="503501" cy="536334"/>
              <a:chOff x="0" y="0"/>
              <a:chExt cx="531410" cy="566062"/>
            </a:xfrm>
          </p:grpSpPr>
          <p:sp>
            <p:nvSpPr>
              <p:cNvPr id="164" name="Freeform 15">
                <a:extLst>
                  <a:ext uri="{FF2B5EF4-FFF2-40B4-BE49-F238E27FC236}">
                    <a16:creationId xmlns:a16="http://schemas.microsoft.com/office/drawing/2014/main" id="{BDD851CD-761B-AD64-3A9B-D32C827307AF}"/>
                  </a:ext>
                </a:extLst>
              </p:cNvPr>
              <p:cNvSpPr/>
              <p:nvPr/>
            </p:nvSpPr>
            <p:spPr>
              <a:xfrm>
                <a:off x="0" y="0"/>
                <a:ext cx="531410" cy="566062"/>
              </a:xfrm>
              <a:custGeom>
                <a:avLst/>
                <a:gdLst/>
                <a:ahLst/>
                <a:cxnLst/>
                <a:rect l="l" t="t" r="r" b="b"/>
                <a:pathLst>
                  <a:path w="531410" h="566062">
                    <a:moveTo>
                      <a:pt x="0" y="0"/>
                    </a:moveTo>
                    <a:lnTo>
                      <a:pt x="531410" y="0"/>
                    </a:lnTo>
                    <a:lnTo>
                      <a:pt x="531410" y="566062"/>
                    </a:lnTo>
                    <a:lnTo>
                      <a:pt x="0" y="566062"/>
                    </a:lnTo>
                    <a:close/>
                  </a:path>
                </a:pathLst>
              </a:custGeom>
              <a:solidFill>
                <a:srgbClr val="00B0F0"/>
              </a:solidFill>
            </p:spPr>
          </p:sp>
          <p:sp>
            <p:nvSpPr>
              <p:cNvPr id="165" name="TextBox 16">
                <a:extLst>
                  <a:ext uri="{FF2B5EF4-FFF2-40B4-BE49-F238E27FC236}">
                    <a16:creationId xmlns:a16="http://schemas.microsoft.com/office/drawing/2014/main" id="{D1553B2E-1C39-FBF0-D2C8-FE7D545B7BA7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807"/>
                  </a:lnSpc>
                </a:pPr>
                <a:endParaRPr/>
              </a:p>
            </p:txBody>
          </p:sp>
        </p:grpSp>
      </p:grpSp>
      <p:pic>
        <p:nvPicPr>
          <p:cNvPr id="193" name="Picture 16">
            <a:extLst>
              <a:ext uri="{FF2B5EF4-FFF2-40B4-BE49-F238E27FC236}">
                <a16:creationId xmlns:a16="http://schemas.microsoft.com/office/drawing/2014/main" id="{23F841FD-EE00-E08E-360E-C4CF509D7BE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6951238" y="1181460"/>
            <a:ext cx="850914" cy="850914"/>
          </a:xfrm>
          <a:prstGeom prst="rect">
            <a:avLst/>
          </a:prstGeom>
        </p:spPr>
      </p:pic>
      <p:pic>
        <p:nvPicPr>
          <p:cNvPr id="194" name="Picture 23">
            <a:extLst>
              <a:ext uri="{FF2B5EF4-FFF2-40B4-BE49-F238E27FC236}">
                <a16:creationId xmlns:a16="http://schemas.microsoft.com/office/drawing/2014/main" id="{CA65238E-8FDD-89F2-4F01-351BC94AFBB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6433300" y="1977257"/>
            <a:ext cx="423923" cy="423923"/>
          </a:xfrm>
          <a:prstGeom prst="rect">
            <a:avLst/>
          </a:prstGeom>
        </p:spPr>
      </p:pic>
      <p:pic>
        <p:nvPicPr>
          <p:cNvPr id="2" name="Picture 8">
            <a:extLst>
              <a:ext uri="{FF2B5EF4-FFF2-40B4-BE49-F238E27FC236}">
                <a16:creationId xmlns:a16="http://schemas.microsoft.com/office/drawing/2014/main" id="{87F89F48-1BA9-5C71-62B7-74EF89F5115B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2985222">
            <a:off x="14551320" y="6134671"/>
            <a:ext cx="6501663" cy="6728759"/>
          </a:xfrm>
          <a:prstGeom prst="rect">
            <a:avLst/>
          </a:prstGeom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EB1B37CA-D828-DACE-7C4E-4D4B733921FB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12033765">
            <a:off x="11337763" y="8624376"/>
            <a:ext cx="6501663" cy="6728759"/>
          </a:xfrm>
          <a:prstGeom prst="rect">
            <a:avLst/>
          </a:prstGeom>
        </p:spPr>
      </p:pic>
      <p:pic>
        <p:nvPicPr>
          <p:cNvPr id="6" name="Picture 24">
            <a:extLst>
              <a:ext uri="{FF2B5EF4-FFF2-40B4-BE49-F238E27FC236}">
                <a16:creationId xmlns:a16="http://schemas.microsoft.com/office/drawing/2014/main" id="{8AE87D59-E73C-EA32-2D06-3186614EA3C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299684" y="7683036"/>
            <a:ext cx="1985095" cy="2015045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41DD5469-4273-7D8B-9683-4A9B2D6EEB56}"/>
              </a:ext>
            </a:extLst>
          </p:cNvPr>
          <p:cNvSpPr txBox="1"/>
          <p:nvPr/>
        </p:nvSpPr>
        <p:spPr>
          <a:xfrm>
            <a:off x="3581400" y="8323079"/>
            <a:ext cx="6995567" cy="1156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612"/>
              </a:lnSpc>
              <a:spcBef>
                <a:spcPct val="0"/>
              </a:spcBef>
            </a:pPr>
            <a:r>
              <a:rPr lang="en-US" sz="3200" dirty="0">
                <a:solidFill>
                  <a:srgbClr val="FF9B15"/>
                </a:solidFill>
                <a:latin typeface="Agrandir Narrow Bold"/>
              </a:rPr>
              <a:t>What is the difference between data collection and extraction?</a:t>
            </a:r>
            <a:endParaRPr lang="en-US" sz="3200" u="none" dirty="0">
              <a:solidFill>
                <a:srgbClr val="FF9B15"/>
              </a:solidFill>
              <a:latin typeface="Agrandir Narrow Bold"/>
            </a:endParaRPr>
          </a:p>
        </p:txBody>
      </p:sp>
    </p:spTree>
    <p:extLst>
      <p:ext uri="{BB962C8B-B14F-4D97-AF65-F5344CB8AC3E}">
        <p14:creationId xmlns:p14="http://schemas.microsoft.com/office/powerpoint/2010/main" val="332676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53">
            <a:extLst>
              <a:ext uri="{FF2B5EF4-FFF2-40B4-BE49-F238E27FC236}">
                <a16:creationId xmlns:a16="http://schemas.microsoft.com/office/drawing/2014/main" id="{28B05997-C6F9-A2EA-8A6A-E9D999912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99295" y="5782552"/>
            <a:ext cx="2231046" cy="1220991"/>
          </a:xfrm>
          <a:prstGeom prst="rect">
            <a:avLst/>
          </a:prstGeom>
        </p:spPr>
      </p:pic>
      <p:pic>
        <p:nvPicPr>
          <p:cNvPr id="61" name="Pictur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30868" y="752425"/>
            <a:ext cx="1561364" cy="854492"/>
          </a:xfrm>
          <a:prstGeom prst="rect">
            <a:avLst/>
          </a:prstGeom>
        </p:spPr>
      </p:pic>
      <p:pic>
        <p:nvPicPr>
          <p:cNvPr id="62" name="Picture 6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-1030398" y="858"/>
            <a:ext cx="3432328" cy="1029698"/>
          </a:xfrm>
          <a:prstGeom prst="rect">
            <a:avLst/>
          </a:prstGeom>
        </p:spPr>
      </p:pic>
      <p:pic>
        <p:nvPicPr>
          <p:cNvPr id="63" name="Picture 6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6219804" y="698312"/>
            <a:ext cx="850914" cy="850914"/>
          </a:xfrm>
          <a:prstGeom prst="rect">
            <a:avLst/>
          </a:prstGeom>
        </p:spPr>
      </p:pic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20DCAD0B-7A8A-7081-1A2B-AD6688EA34D4}"/>
              </a:ext>
            </a:extLst>
          </p:cNvPr>
          <p:cNvSpPr/>
          <p:nvPr/>
        </p:nvSpPr>
        <p:spPr>
          <a:xfrm>
            <a:off x="2062954" y="1875672"/>
            <a:ext cx="6311257" cy="1117712"/>
          </a:xfrm>
          <a:prstGeom prst="roundRect">
            <a:avLst>
              <a:gd name="adj" fmla="val 35101"/>
            </a:avLst>
          </a:prstGeom>
          <a:solidFill>
            <a:srgbClr val="802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88"/>
              </a:lnSpc>
              <a:spcBef>
                <a:spcPct val="0"/>
              </a:spcBef>
            </a:pPr>
            <a:r>
              <a:rPr lang="en-US" sz="5400" dirty="0">
                <a:solidFill>
                  <a:srgbClr val="F4F6FC"/>
                </a:solidFill>
                <a:latin typeface="Berlin Sans FB Demi" panose="020E0802020502020306" pitchFamily="34" charset="0"/>
              </a:rPr>
              <a:t>Data Extraction</a:t>
            </a:r>
          </a:p>
        </p:txBody>
      </p:sp>
      <p:sp>
        <p:nvSpPr>
          <p:cNvPr id="177" name="TextBox 4">
            <a:extLst>
              <a:ext uri="{FF2B5EF4-FFF2-40B4-BE49-F238E27FC236}">
                <a16:creationId xmlns:a16="http://schemas.microsoft.com/office/drawing/2014/main" id="{242F52CC-4B37-582F-7ED1-0BDCFC7D4E96}"/>
              </a:ext>
            </a:extLst>
          </p:cNvPr>
          <p:cNvSpPr txBox="1"/>
          <p:nvPr/>
        </p:nvSpPr>
        <p:spPr>
          <a:xfrm>
            <a:off x="3090720" y="3744557"/>
            <a:ext cx="13191647" cy="11839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612"/>
              </a:lnSpc>
              <a:spcBef>
                <a:spcPct val="0"/>
              </a:spcBef>
            </a:pPr>
            <a:r>
              <a:rPr lang="en-US" sz="4400" u="none" dirty="0">
                <a:solidFill>
                  <a:schemeClr val="accent6">
                    <a:lumMod val="75000"/>
                  </a:schemeClr>
                </a:solidFill>
                <a:latin typeface="Agrandir Narrow Bold"/>
              </a:rPr>
              <a:t>The practice of collecting and structuring data from unstructured or disorganized sources. </a:t>
            </a:r>
          </a:p>
        </p:txBody>
      </p:sp>
      <p:grpSp>
        <p:nvGrpSpPr>
          <p:cNvPr id="178" name="Group 10">
            <a:extLst>
              <a:ext uri="{FF2B5EF4-FFF2-40B4-BE49-F238E27FC236}">
                <a16:creationId xmlns:a16="http://schemas.microsoft.com/office/drawing/2014/main" id="{4DAD66FE-398F-8CF3-9E52-E7229318074F}"/>
              </a:ext>
            </a:extLst>
          </p:cNvPr>
          <p:cNvGrpSpPr/>
          <p:nvPr/>
        </p:nvGrpSpPr>
        <p:grpSpPr>
          <a:xfrm>
            <a:off x="2383787" y="3858857"/>
            <a:ext cx="420216" cy="434486"/>
            <a:chOff x="0" y="0"/>
            <a:chExt cx="560289" cy="579314"/>
          </a:xfrm>
        </p:grpSpPr>
        <p:grpSp>
          <p:nvGrpSpPr>
            <p:cNvPr id="179" name="Group 11">
              <a:extLst>
                <a:ext uri="{FF2B5EF4-FFF2-40B4-BE49-F238E27FC236}">
                  <a16:creationId xmlns:a16="http://schemas.microsoft.com/office/drawing/2014/main" id="{EDB5CA03-214A-F680-2921-AD9216241A0A}"/>
                </a:ext>
              </a:extLst>
            </p:cNvPr>
            <p:cNvGrpSpPr/>
            <p:nvPr/>
          </p:nvGrpSpPr>
          <p:grpSpPr>
            <a:xfrm>
              <a:off x="146330" y="165356"/>
              <a:ext cx="413958" cy="413958"/>
              <a:chOff x="0" y="0"/>
              <a:chExt cx="471015" cy="471015"/>
            </a:xfrm>
          </p:grpSpPr>
          <p:sp>
            <p:nvSpPr>
              <p:cNvPr id="183" name="Freeform 12">
                <a:extLst>
                  <a:ext uri="{FF2B5EF4-FFF2-40B4-BE49-F238E27FC236}">
                    <a16:creationId xmlns:a16="http://schemas.microsoft.com/office/drawing/2014/main" id="{180C46E4-DFB7-20FC-F96E-E600EFCD8D63}"/>
                  </a:ext>
                </a:extLst>
              </p:cNvPr>
              <p:cNvSpPr/>
              <p:nvPr/>
            </p:nvSpPr>
            <p:spPr>
              <a:xfrm>
                <a:off x="0" y="0"/>
                <a:ext cx="471015" cy="471015"/>
              </a:xfrm>
              <a:custGeom>
                <a:avLst/>
                <a:gdLst/>
                <a:ahLst/>
                <a:cxnLst/>
                <a:rect l="l" t="t" r="r" b="b"/>
                <a:pathLst>
                  <a:path w="471015" h="471015">
                    <a:moveTo>
                      <a:pt x="0" y="0"/>
                    </a:moveTo>
                    <a:lnTo>
                      <a:pt x="471015" y="0"/>
                    </a:lnTo>
                    <a:lnTo>
                      <a:pt x="471015" y="471015"/>
                    </a:lnTo>
                    <a:lnTo>
                      <a:pt x="0" y="471015"/>
                    </a:lnTo>
                    <a:close/>
                  </a:path>
                </a:pathLst>
              </a:custGeom>
              <a:solidFill>
                <a:srgbClr val="213969"/>
              </a:solidFill>
            </p:spPr>
          </p:sp>
          <p:sp>
            <p:nvSpPr>
              <p:cNvPr id="184" name="TextBox 13">
                <a:extLst>
                  <a:ext uri="{FF2B5EF4-FFF2-40B4-BE49-F238E27FC236}">
                    <a16:creationId xmlns:a16="http://schemas.microsoft.com/office/drawing/2014/main" id="{8468A921-F340-3C02-050E-1E876A9B8B4C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807"/>
                  </a:lnSpc>
                </a:pPr>
                <a:endParaRPr/>
              </a:p>
            </p:txBody>
          </p:sp>
        </p:grpSp>
        <p:grpSp>
          <p:nvGrpSpPr>
            <p:cNvPr id="180" name="Group 14">
              <a:extLst>
                <a:ext uri="{FF2B5EF4-FFF2-40B4-BE49-F238E27FC236}">
                  <a16:creationId xmlns:a16="http://schemas.microsoft.com/office/drawing/2014/main" id="{E0DEC4D5-01F6-9D6D-18AC-6354C772AA90}"/>
                </a:ext>
              </a:extLst>
            </p:cNvPr>
            <p:cNvGrpSpPr/>
            <p:nvPr/>
          </p:nvGrpSpPr>
          <p:grpSpPr>
            <a:xfrm>
              <a:off x="0" y="0"/>
              <a:ext cx="503501" cy="536334"/>
              <a:chOff x="0" y="0"/>
              <a:chExt cx="531410" cy="566062"/>
            </a:xfrm>
          </p:grpSpPr>
          <p:sp>
            <p:nvSpPr>
              <p:cNvPr id="181" name="Freeform 15">
                <a:extLst>
                  <a:ext uri="{FF2B5EF4-FFF2-40B4-BE49-F238E27FC236}">
                    <a16:creationId xmlns:a16="http://schemas.microsoft.com/office/drawing/2014/main" id="{6755DA57-E90E-71FC-89C8-7EC672150B6C}"/>
                  </a:ext>
                </a:extLst>
              </p:cNvPr>
              <p:cNvSpPr/>
              <p:nvPr/>
            </p:nvSpPr>
            <p:spPr>
              <a:xfrm>
                <a:off x="0" y="0"/>
                <a:ext cx="531410" cy="566062"/>
              </a:xfrm>
              <a:custGeom>
                <a:avLst/>
                <a:gdLst/>
                <a:ahLst/>
                <a:cxnLst/>
                <a:rect l="l" t="t" r="r" b="b"/>
                <a:pathLst>
                  <a:path w="531410" h="566062">
                    <a:moveTo>
                      <a:pt x="0" y="0"/>
                    </a:moveTo>
                    <a:lnTo>
                      <a:pt x="531410" y="0"/>
                    </a:lnTo>
                    <a:lnTo>
                      <a:pt x="531410" y="566062"/>
                    </a:lnTo>
                    <a:lnTo>
                      <a:pt x="0" y="566062"/>
                    </a:lnTo>
                    <a:close/>
                  </a:path>
                </a:pathLst>
              </a:custGeom>
              <a:solidFill>
                <a:srgbClr val="D75581"/>
              </a:solidFill>
            </p:spPr>
          </p:sp>
          <p:sp>
            <p:nvSpPr>
              <p:cNvPr id="182" name="TextBox 16">
                <a:extLst>
                  <a:ext uri="{FF2B5EF4-FFF2-40B4-BE49-F238E27FC236}">
                    <a16:creationId xmlns:a16="http://schemas.microsoft.com/office/drawing/2014/main" id="{CB336785-AFFC-103A-51AF-6253FF11F592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807"/>
                  </a:lnSpc>
                </a:pPr>
                <a:endParaRPr/>
              </a:p>
            </p:txBody>
          </p:sp>
        </p:grpSp>
      </p:grpSp>
      <p:sp>
        <p:nvSpPr>
          <p:cNvPr id="185" name="TextBox 4">
            <a:extLst>
              <a:ext uri="{FF2B5EF4-FFF2-40B4-BE49-F238E27FC236}">
                <a16:creationId xmlns:a16="http://schemas.microsoft.com/office/drawing/2014/main" id="{09218032-97D7-966D-B2AC-385590500405}"/>
              </a:ext>
            </a:extLst>
          </p:cNvPr>
          <p:cNvSpPr txBox="1"/>
          <p:nvPr/>
        </p:nvSpPr>
        <p:spPr>
          <a:xfrm>
            <a:off x="3090720" y="5697099"/>
            <a:ext cx="12993780" cy="17738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612"/>
              </a:lnSpc>
              <a:spcBef>
                <a:spcPct val="0"/>
              </a:spcBef>
            </a:pPr>
            <a:r>
              <a:rPr lang="en-US" sz="4400" dirty="0">
                <a:solidFill>
                  <a:srgbClr val="050A30"/>
                </a:solidFill>
                <a:latin typeface="Agrandir Narrow Bold"/>
              </a:rPr>
              <a:t>A good extraction method produces a great dataset, hence ensures an excellent performance for ML models.</a:t>
            </a:r>
            <a:endParaRPr lang="en-US" sz="4400" u="none" dirty="0">
              <a:solidFill>
                <a:srgbClr val="050A30"/>
              </a:solidFill>
              <a:latin typeface="Agrandir Narrow Bold"/>
            </a:endParaRPr>
          </a:p>
        </p:txBody>
      </p:sp>
      <p:grpSp>
        <p:nvGrpSpPr>
          <p:cNvPr id="186" name="Group 10">
            <a:extLst>
              <a:ext uri="{FF2B5EF4-FFF2-40B4-BE49-F238E27FC236}">
                <a16:creationId xmlns:a16="http://schemas.microsoft.com/office/drawing/2014/main" id="{F8ECFAC2-E01A-D152-D675-AD6FC8530AAF}"/>
              </a:ext>
            </a:extLst>
          </p:cNvPr>
          <p:cNvGrpSpPr/>
          <p:nvPr/>
        </p:nvGrpSpPr>
        <p:grpSpPr>
          <a:xfrm>
            <a:off x="2383787" y="5811399"/>
            <a:ext cx="420216" cy="434486"/>
            <a:chOff x="0" y="0"/>
            <a:chExt cx="560289" cy="579314"/>
          </a:xfrm>
        </p:grpSpPr>
        <p:grpSp>
          <p:nvGrpSpPr>
            <p:cNvPr id="187" name="Group 11">
              <a:extLst>
                <a:ext uri="{FF2B5EF4-FFF2-40B4-BE49-F238E27FC236}">
                  <a16:creationId xmlns:a16="http://schemas.microsoft.com/office/drawing/2014/main" id="{EB9AEA35-4C32-17CA-31A4-200E1388034E}"/>
                </a:ext>
              </a:extLst>
            </p:cNvPr>
            <p:cNvGrpSpPr/>
            <p:nvPr/>
          </p:nvGrpSpPr>
          <p:grpSpPr>
            <a:xfrm>
              <a:off x="146330" y="165356"/>
              <a:ext cx="413958" cy="413958"/>
              <a:chOff x="0" y="0"/>
              <a:chExt cx="471015" cy="471015"/>
            </a:xfrm>
          </p:grpSpPr>
          <p:sp>
            <p:nvSpPr>
              <p:cNvPr id="191" name="Freeform 12">
                <a:extLst>
                  <a:ext uri="{FF2B5EF4-FFF2-40B4-BE49-F238E27FC236}">
                    <a16:creationId xmlns:a16="http://schemas.microsoft.com/office/drawing/2014/main" id="{F4C646B4-B98C-0886-5907-050A294D8844}"/>
                  </a:ext>
                </a:extLst>
              </p:cNvPr>
              <p:cNvSpPr/>
              <p:nvPr/>
            </p:nvSpPr>
            <p:spPr>
              <a:xfrm>
                <a:off x="0" y="0"/>
                <a:ext cx="471015" cy="471015"/>
              </a:xfrm>
              <a:custGeom>
                <a:avLst/>
                <a:gdLst/>
                <a:ahLst/>
                <a:cxnLst/>
                <a:rect l="l" t="t" r="r" b="b"/>
                <a:pathLst>
                  <a:path w="471015" h="471015">
                    <a:moveTo>
                      <a:pt x="0" y="0"/>
                    </a:moveTo>
                    <a:lnTo>
                      <a:pt x="471015" y="0"/>
                    </a:lnTo>
                    <a:lnTo>
                      <a:pt x="471015" y="471015"/>
                    </a:lnTo>
                    <a:lnTo>
                      <a:pt x="0" y="471015"/>
                    </a:lnTo>
                    <a:close/>
                  </a:path>
                </a:pathLst>
              </a:custGeom>
              <a:solidFill>
                <a:srgbClr val="213969"/>
              </a:solidFill>
            </p:spPr>
          </p:sp>
          <p:sp>
            <p:nvSpPr>
              <p:cNvPr id="192" name="TextBox 13">
                <a:extLst>
                  <a:ext uri="{FF2B5EF4-FFF2-40B4-BE49-F238E27FC236}">
                    <a16:creationId xmlns:a16="http://schemas.microsoft.com/office/drawing/2014/main" id="{E034D3C1-9FE5-8A00-1445-AE3584BD3A59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807"/>
                  </a:lnSpc>
                </a:pPr>
                <a:endParaRPr/>
              </a:p>
            </p:txBody>
          </p:sp>
        </p:grpSp>
        <p:grpSp>
          <p:nvGrpSpPr>
            <p:cNvPr id="188" name="Group 14">
              <a:extLst>
                <a:ext uri="{FF2B5EF4-FFF2-40B4-BE49-F238E27FC236}">
                  <a16:creationId xmlns:a16="http://schemas.microsoft.com/office/drawing/2014/main" id="{BAE016A6-7609-B259-12C4-2BB801D188C8}"/>
                </a:ext>
              </a:extLst>
            </p:cNvPr>
            <p:cNvGrpSpPr/>
            <p:nvPr/>
          </p:nvGrpSpPr>
          <p:grpSpPr>
            <a:xfrm>
              <a:off x="0" y="0"/>
              <a:ext cx="503501" cy="536334"/>
              <a:chOff x="0" y="0"/>
              <a:chExt cx="531410" cy="566062"/>
            </a:xfrm>
          </p:grpSpPr>
          <p:sp>
            <p:nvSpPr>
              <p:cNvPr id="189" name="Freeform 15">
                <a:extLst>
                  <a:ext uri="{FF2B5EF4-FFF2-40B4-BE49-F238E27FC236}">
                    <a16:creationId xmlns:a16="http://schemas.microsoft.com/office/drawing/2014/main" id="{0F10E750-2D6F-9E1B-97D1-99100C16FF93}"/>
                  </a:ext>
                </a:extLst>
              </p:cNvPr>
              <p:cNvSpPr/>
              <p:nvPr/>
            </p:nvSpPr>
            <p:spPr>
              <a:xfrm>
                <a:off x="0" y="0"/>
                <a:ext cx="531410" cy="566062"/>
              </a:xfrm>
              <a:custGeom>
                <a:avLst/>
                <a:gdLst/>
                <a:ahLst/>
                <a:cxnLst/>
                <a:rect l="l" t="t" r="r" b="b"/>
                <a:pathLst>
                  <a:path w="531410" h="566062">
                    <a:moveTo>
                      <a:pt x="0" y="0"/>
                    </a:moveTo>
                    <a:lnTo>
                      <a:pt x="531410" y="0"/>
                    </a:lnTo>
                    <a:lnTo>
                      <a:pt x="531410" y="566062"/>
                    </a:lnTo>
                    <a:lnTo>
                      <a:pt x="0" y="566062"/>
                    </a:lnTo>
                    <a:close/>
                  </a:path>
                </a:pathLst>
              </a:custGeom>
              <a:solidFill>
                <a:srgbClr val="D75581"/>
              </a:solidFill>
            </p:spPr>
          </p:sp>
          <p:sp>
            <p:nvSpPr>
              <p:cNvPr id="190" name="TextBox 16">
                <a:extLst>
                  <a:ext uri="{FF2B5EF4-FFF2-40B4-BE49-F238E27FC236}">
                    <a16:creationId xmlns:a16="http://schemas.microsoft.com/office/drawing/2014/main" id="{77B99B76-3CF8-C612-FC54-42E5363916F2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807"/>
                  </a:lnSpc>
                </a:pPr>
                <a:endParaRPr/>
              </a:p>
            </p:txBody>
          </p:sp>
        </p:grpSp>
      </p:grpSp>
      <p:pic>
        <p:nvPicPr>
          <p:cNvPr id="193" name="Picture 16">
            <a:extLst>
              <a:ext uri="{FF2B5EF4-FFF2-40B4-BE49-F238E27FC236}">
                <a16:creationId xmlns:a16="http://schemas.microsoft.com/office/drawing/2014/main" id="{23F841FD-EE00-E08E-360E-C4CF509D7BE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6951238" y="1181460"/>
            <a:ext cx="850914" cy="850914"/>
          </a:xfrm>
          <a:prstGeom prst="rect">
            <a:avLst/>
          </a:prstGeom>
        </p:spPr>
      </p:pic>
      <p:pic>
        <p:nvPicPr>
          <p:cNvPr id="2" name="Picture 8">
            <a:extLst>
              <a:ext uri="{FF2B5EF4-FFF2-40B4-BE49-F238E27FC236}">
                <a16:creationId xmlns:a16="http://schemas.microsoft.com/office/drawing/2014/main" id="{445DD829-0FC5-C7A4-792B-CECCF9E2407D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846317">
            <a:off x="-2503900" y="6953620"/>
            <a:ext cx="6501663" cy="6728759"/>
          </a:xfrm>
          <a:prstGeom prst="rect">
            <a:avLst/>
          </a:prstGeom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BD42F94E-2764-962B-6E14-43279BC550B8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4403201">
            <a:off x="1407666" y="8311335"/>
            <a:ext cx="6501663" cy="6728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6A8E73-FCE4-1E7E-0E95-8871684EA69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 rot="10800000">
            <a:off x="14766413" y="8869698"/>
            <a:ext cx="3432328" cy="1029698"/>
          </a:xfrm>
          <a:prstGeom prst="rect">
            <a:avLst/>
          </a:prstGeom>
        </p:spPr>
      </p:pic>
      <p:pic>
        <p:nvPicPr>
          <p:cNvPr id="6" name="Picture 15">
            <a:extLst>
              <a:ext uri="{FF2B5EF4-FFF2-40B4-BE49-F238E27FC236}">
                <a16:creationId xmlns:a16="http://schemas.microsoft.com/office/drawing/2014/main" id="{8DE6E285-974E-4D1F-8DEF-ECD0BC2A7EE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15582641" y="8318555"/>
            <a:ext cx="2078521" cy="113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6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4BD2563-14A0-8948-2695-73D189FA2ACA}"/>
              </a:ext>
            </a:extLst>
          </p:cNvPr>
          <p:cNvGrpSpPr/>
          <p:nvPr/>
        </p:nvGrpSpPr>
        <p:grpSpPr>
          <a:xfrm>
            <a:off x="1431126" y="4048603"/>
            <a:ext cx="1033962" cy="1033962"/>
            <a:chOff x="0" y="0"/>
            <a:chExt cx="8128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65C7995-C505-DC0E-D007-E651788135C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A730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C9743EE5-46FE-F000-123E-2AB51C6BD7F2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1600"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6E1D7500-521C-21B5-535D-C57438D050DD}"/>
              </a:ext>
            </a:extLst>
          </p:cNvPr>
          <p:cNvGrpSpPr/>
          <p:nvPr/>
        </p:nvGrpSpPr>
        <p:grpSpPr>
          <a:xfrm>
            <a:off x="1320406" y="3956009"/>
            <a:ext cx="1033962" cy="1033962"/>
            <a:chOff x="0" y="0"/>
            <a:chExt cx="812800" cy="8128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2F72D0F-5667-B60A-5578-A93C6117BEE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562CFF7C-BF9E-F4AF-2F34-CC69A57E5E06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1600"/>
            </a:p>
          </p:txBody>
        </p:sp>
      </p:grpSp>
      <p:grpSp>
        <p:nvGrpSpPr>
          <p:cNvPr id="8" name="Group 9">
            <a:extLst>
              <a:ext uri="{FF2B5EF4-FFF2-40B4-BE49-F238E27FC236}">
                <a16:creationId xmlns:a16="http://schemas.microsoft.com/office/drawing/2014/main" id="{A0A78D24-F206-FE00-070A-0BBBFAF8A34C}"/>
              </a:ext>
            </a:extLst>
          </p:cNvPr>
          <p:cNvGrpSpPr/>
          <p:nvPr/>
        </p:nvGrpSpPr>
        <p:grpSpPr>
          <a:xfrm>
            <a:off x="1443947" y="5835624"/>
            <a:ext cx="1033962" cy="1033962"/>
            <a:chOff x="0" y="0"/>
            <a:chExt cx="812800" cy="812800"/>
          </a:xfrm>
        </p:grpSpPr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BC9E7EE9-635E-79AB-FD4C-1866808CC8B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75581"/>
            </a:solidFill>
          </p:spPr>
        </p:sp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E8AD3A3C-A810-7B8A-21C4-A7EAA7FE9148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1600"/>
            </a:p>
          </p:txBody>
        </p:sp>
      </p:grpSp>
      <p:grpSp>
        <p:nvGrpSpPr>
          <p:cNvPr id="11" name="Group 12">
            <a:extLst>
              <a:ext uri="{FF2B5EF4-FFF2-40B4-BE49-F238E27FC236}">
                <a16:creationId xmlns:a16="http://schemas.microsoft.com/office/drawing/2014/main" id="{D7FFA6B6-0A53-72B6-A4C0-2A172E5C8649}"/>
              </a:ext>
            </a:extLst>
          </p:cNvPr>
          <p:cNvGrpSpPr/>
          <p:nvPr/>
        </p:nvGrpSpPr>
        <p:grpSpPr>
          <a:xfrm>
            <a:off x="1333227" y="5743029"/>
            <a:ext cx="1033962" cy="1033962"/>
            <a:chOff x="0" y="0"/>
            <a:chExt cx="812800" cy="812800"/>
          </a:xfrm>
        </p:grpSpPr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B736AD3E-44DE-3EA0-6707-58C55B5A84E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id="13" name="TextBox 14">
              <a:extLst>
                <a:ext uri="{FF2B5EF4-FFF2-40B4-BE49-F238E27FC236}">
                  <a16:creationId xmlns:a16="http://schemas.microsoft.com/office/drawing/2014/main" id="{D031EEEC-87A9-429A-2371-0841FDE0F1B3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1600"/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767CE6AA-D7A0-82E9-97BD-D86956E38CA4}"/>
              </a:ext>
            </a:extLst>
          </p:cNvPr>
          <p:cNvGrpSpPr/>
          <p:nvPr/>
        </p:nvGrpSpPr>
        <p:grpSpPr>
          <a:xfrm>
            <a:off x="7331619" y="4068584"/>
            <a:ext cx="1033962" cy="1033962"/>
            <a:chOff x="0" y="0"/>
            <a:chExt cx="812800" cy="812800"/>
          </a:xfrm>
        </p:grpSpPr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6E5E8FBD-772F-CB77-4558-DE44CF24B72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13969"/>
            </a:solidFill>
          </p:spPr>
        </p:sp>
        <p:sp>
          <p:nvSpPr>
            <p:cNvPr id="16" name="TextBox 18">
              <a:extLst>
                <a:ext uri="{FF2B5EF4-FFF2-40B4-BE49-F238E27FC236}">
                  <a16:creationId xmlns:a16="http://schemas.microsoft.com/office/drawing/2014/main" id="{072B8AC7-C65F-EAB7-821B-BB943C27E8B4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1600"/>
            </a:p>
          </p:txBody>
        </p:sp>
      </p:grpSp>
      <p:grpSp>
        <p:nvGrpSpPr>
          <p:cNvPr id="17" name="Group 19">
            <a:extLst>
              <a:ext uri="{FF2B5EF4-FFF2-40B4-BE49-F238E27FC236}">
                <a16:creationId xmlns:a16="http://schemas.microsoft.com/office/drawing/2014/main" id="{840AB2EA-6364-0878-B28B-4EBA00C89325}"/>
              </a:ext>
            </a:extLst>
          </p:cNvPr>
          <p:cNvGrpSpPr/>
          <p:nvPr/>
        </p:nvGrpSpPr>
        <p:grpSpPr>
          <a:xfrm>
            <a:off x="7220899" y="3975990"/>
            <a:ext cx="1033962" cy="1033962"/>
            <a:chOff x="0" y="0"/>
            <a:chExt cx="812800" cy="812800"/>
          </a:xfrm>
        </p:grpSpPr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D655CA95-C594-1942-2050-4B5BAC0833B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id="19" name="TextBox 21">
              <a:extLst>
                <a:ext uri="{FF2B5EF4-FFF2-40B4-BE49-F238E27FC236}">
                  <a16:creationId xmlns:a16="http://schemas.microsoft.com/office/drawing/2014/main" id="{594B350E-638C-0490-79EC-B80CFBE42376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1600"/>
            </a:p>
          </p:txBody>
        </p:sp>
      </p:grpSp>
      <p:sp>
        <p:nvSpPr>
          <p:cNvPr id="20" name="TextBox 23">
            <a:extLst>
              <a:ext uri="{FF2B5EF4-FFF2-40B4-BE49-F238E27FC236}">
                <a16:creationId xmlns:a16="http://schemas.microsoft.com/office/drawing/2014/main" id="{9C152E36-6ECA-A1D5-9CD5-340EA0F9A137}"/>
              </a:ext>
            </a:extLst>
          </p:cNvPr>
          <p:cNvSpPr txBox="1"/>
          <p:nvPr/>
        </p:nvSpPr>
        <p:spPr>
          <a:xfrm>
            <a:off x="2797520" y="4163461"/>
            <a:ext cx="4947617" cy="10181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814"/>
              </a:lnSpc>
              <a:spcBef>
                <a:spcPct val="0"/>
              </a:spcBef>
            </a:pPr>
            <a:r>
              <a:rPr lang="en-US" sz="4800" u="none" dirty="0">
                <a:solidFill>
                  <a:schemeClr val="accent6">
                    <a:lumMod val="50000"/>
                  </a:schemeClr>
                </a:solidFill>
                <a:latin typeface="Agrandir Narrow Bold"/>
              </a:rPr>
              <a:t>Prepackaged data</a:t>
            </a:r>
            <a:endParaRPr lang="en-US" sz="4400" u="none" dirty="0">
              <a:solidFill>
                <a:schemeClr val="accent6">
                  <a:lumMod val="50000"/>
                </a:schemeClr>
              </a:solidFill>
              <a:latin typeface="Agrandir Narrow Bold"/>
            </a:endParaRPr>
          </a:p>
        </p:txBody>
      </p:sp>
      <p:sp>
        <p:nvSpPr>
          <p:cNvPr id="21" name="TextBox 29">
            <a:extLst>
              <a:ext uri="{FF2B5EF4-FFF2-40B4-BE49-F238E27FC236}">
                <a16:creationId xmlns:a16="http://schemas.microsoft.com/office/drawing/2014/main" id="{EB6C13FC-BF36-8938-5C5A-7634BE70E365}"/>
              </a:ext>
            </a:extLst>
          </p:cNvPr>
          <p:cNvSpPr txBox="1"/>
          <p:nvPr/>
        </p:nvSpPr>
        <p:spPr>
          <a:xfrm>
            <a:off x="8657659" y="4282773"/>
            <a:ext cx="4360270" cy="5170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814"/>
              </a:lnSpc>
              <a:spcBef>
                <a:spcPct val="0"/>
              </a:spcBef>
            </a:pPr>
            <a:r>
              <a:rPr lang="en-US" sz="4400" u="none" dirty="0">
                <a:solidFill>
                  <a:schemeClr val="tx2">
                    <a:lumMod val="75000"/>
                  </a:schemeClr>
                </a:solidFill>
                <a:latin typeface="Agrandir Narrow Bold"/>
              </a:rPr>
              <a:t>Private sourcing</a:t>
            </a:r>
          </a:p>
        </p:txBody>
      </p:sp>
      <p:sp>
        <p:nvSpPr>
          <p:cNvPr id="22" name="TextBox 32">
            <a:extLst>
              <a:ext uri="{FF2B5EF4-FFF2-40B4-BE49-F238E27FC236}">
                <a16:creationId xmlns:a16="http://schemas.microsoft.com/office/drawing/2014/main" id="{5B4B2DE3-BFC5-1E63-353D-ABCC14BAC127}"/>
              </a:ext>
            </a:extLst>
          </p:cNvPr>
          <p:cNvSpPr txBox="1"/>
          <p:nvPr/>
        </p:nvSpPr>
        <p:spPr>
          <a:xfrm>
            <a:off x="2812034" y="5967922"/>
            <a:ext cx="4270791" cy="10043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814"/>
              </a:lnSpc>
              <a:spcBef>
                <a:spcPct val="0"/>
              </a:spcBef>
            </a:pPr>
            <a:r>
              <a:rPr lang="en-US" sz="4400" u="none" dirty="0">
                <a:solidFill>
                  <a:srgbClr val="80225A"/>
                </a:solidFill>
                <a:latin typeface="Agrandir Narrow Bold"/>
              </a:rPr>
              <a:t>Public crowdsourcing</a:t>
            </a:r>
          </a:p>
        </p:txBody>
      </p:sp>
      <p:sp>
        <p:nvSpPr>
          <p:cNvPr id="23" name="TextBox 33">
            <a:extLst>
              <a:ext uri="{FF2B5EF4-FFF2-40B4-BE49-F238E27FC236}">
                <a16:creationId xmlns:a16="http://schemas.microsoft.com/office/drawing/2014/main" id="{01F25E02-C7F2-9427-493A-28DACFB5186B}"/>
              </a:ext>
            </a:extLst>
          </p:cNvPr>
          <p:cNvSpPr txBox="1"/>
          <p:nvPr/>
        </p:nvSpPr>
        <p:spPr>
          <a:xfrm>
            <a:off x="1141847" y="4071112"/>
            <a:ext cx="1032027" cy="728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151"/>
              </a:lnSpc>
              <a:spcBef>
                <a:spcPct val="0"/>
              </a:spcBef>
            </a:pPr>
            <a:r>
              <a:rPr lang="en-US" sz="4000" dirty="0">
                <a:solidFill>
                  <a:srgbClr val="F4F6FC"/>
                </a:solidFill>
                <a:latin typeface="Open Sans Light Bold"/>
              </a:rPr>
              <a:t>01</a:t>
            </a:r>
          </a:p>
        </p:txBody>
      </p:sp>
      <p:sp>
        <p:nvSpPr>
          <p:cNvPr id="24" name="TextBox 33">
            <a:extLst>
              <a:ext uri="{FF2B5EF4-FFF2-40B4-BE49-F238E27FC236}">
                <a16:creationId xmlns:a16="http://schemas.microsoft.com/office/drawing/2014/main" id="{6B86E5C1-6903-58AA-21E3-D72D3C750342}"/>
              </a:ext>
            </a:extLst>
          </p:cNvPr>
          <p:cNvSpPr txBox="1"/>
          <p:nvPr/>
        </p:nvSpPr>
        <p:spPr>
          <a:xfrm>
            <a:off x="1167247" y="5837888"/>
            <a:ext cx="1032027" cy="728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151"/>
              </a:lnSpc>
              <a:spcBef>
                <a:spcPct val="0"/>
              </a:spcBef>
            </a:pPr>
            <a:r>
              <a:rPr lang="en-US" sz="4000" dirty="0">
                <a:solidFill>
                  <a:srgbClr val="F4F6FC"/>
                </a:solidFill>
                <a:latin typeface="Open Sans Light Bold"/>
              </a:rPr>
              <a:t>02</a:t>
            </a:r>
          </a:p>
        </p:txBody>
      </p:sp>
      <p:sp>
        <p:nvSpPr>
          <p:cNvPr id="25" name="TextBox 33">
            <a:extLst>
              <a:ext uri="{FF2B5EF4-FFF2-40B4-BE49-F238E27FC236}">
                <a16:creationId xmlns:a16="http://schemas.microsoft.com/office/drawing/2014/main" id="{F4284682-89F1-3606-8C5C-9724E84BEA7D}"/>
              </a:ext>
            </a:extLst>
          </p:cNvPr>
          <p:cNvSpPr txBox="1"/>
          <p:nvPr/>
        </p:nvSpPr>
        <p:spPr>
          <a:xfrm>
            <a:off x="7052984" y="4085792"/>
            <a:ext cx="1032027" cy="728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151"/>
              </a:lnSpc>
              <a:spcBef>
                <a:spcPct val="0"/>
              </a:spcBef>
            </a:pPr>
            <a:r>
              <a:rPr lang="en-US" sz="4000" dirty="0">
                <a:solidFill>
                  <a:srgbClr val="F4F6FC"/>
                </a:solidFill>
                <a:latin typeface="Open Sans Light Bold"/>
              </a:rPr>
              <a:t>03</a:t>
            </a:r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18164D84-814C-7159-A716-CB4AE005E539}"/>
              </a:ext>
            </a:extLst>
          </p:cNvPr>
          <p:cNvSpPr txBox="1"/>
          <p:nvPr/>
        </p:nvSpPr>
        <p:spPr>
          <a:xfrm>
            <a:off x="885154" y="3071886"/>
            <a:ext cx="9952640" cy="5722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814"/>
              </a:lnSpc>
              <a:spcBef>
                <a:spcPct val="0"/>
              </a:spcBef>
            </a:pPr>
            <a:r>
              <a:rPr lang="en-US" sz="6000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Agrandir Narrow Bold"/>
              </a:rPr>
              <a:t>Data 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Agrandir Narrow Bold"/>
              </a:rPr>
              <a:t>Collection</a:t>
            </a:r>
            <a:r>
              <a:rPr lang="en-US" sz="6000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Agrandir Narrow Bold"/>
              </a:rPr>
              <a:t> Methods:</a:t>
            </a:r>
          </a:p>
        </p:txBody>
      </p:sp>
      <p:pic>
        <p:nvPicPr>
          <p:cNvPr id="29" name="Picture 53">
            <a:extLst>
              <a:ext uri="{FF2B5EF4-FFF2-40B4-BE49-F238E27FC236}">
                <a16:creationId xmlns:a16="http://schemas.microsoft.com/office/drawing/2014/main" id="{BBBE6B4F-BEF0-69EE-E67B-42FF4DF7B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82939" y="1734757"/>
            <a:ext cx="2231046" cy="1220991"/>
          </a:xfrm>
          <a:prstGeom prst="rect">
            <a:avLst/>
          </a:prstGeom>
        </p:spPr>
      </p:pic>
      <p:pic>
        <p:nvPicPr>
          <p:cNvPr id="30" name="Picture 53">
            <a:extLst>
              <a:ext uri="{FF2B5EF4-FFF2-40B4-BE49-F238E27FC236}">
                <a16:creationId xmlns:a16="http://schemas.microsoft.com/office/drawing/2014/main" id="{FD37D5E5-4F7E-DCF9-3B59-39CB0CF2C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773400" y="5532998"/>
            <a:ext cx="2231046" cy="1220991"/>
          </a:xfrm>
          <a:prstGeom prst="rect">
            <a:avLst/>
          </a:prstGeom>
        </p:spPr>
      </p:pic>
      <p:grpSp>
        <p:nvGrpSpPr>
          <p:cNvPr id="31" name="Group 16">
            <a:extLst>
              <a:ext uri="{FF2B5EF4-FFF2-40B4-BE49-F238E27FC236}">
                <a16:creationId xmlns:a16="http://schemas.microsoft.com/office/drawing/2014/main" id="{2D915DC7-ED89-8B7F-B87D-B7EE574B82D5}"/>
              </a:ext>
            </a:extLst>
          </p:cNvPr>
          <p:cNvGrpSpPr/>
          <p:nvPr/>
        </p:nvGrpSpPr>
        <p:grpSpPr>
          <a:xfrm>
            <a:off x="7360648" y="5876223"/>
            <a:ext cx="1033962" cy="1033962"/>
            <a:chOff x="0" y="0"/>
            <a:chExt cx="812800" cy="812800"/>
          </a:xfrm>
          <a:solidFill>
            <a:srgbClr val="7A54A1"/>
          </a:solidFill>
        </p:grpSpPr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B93949F4-392B-F504-5C4A-425667373F5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pFill/>
          </p:spPr>
        </p:sp>
        <p:sp>
          <p:nvSpPr>
            <p:cNvPr id="33" name="TextBox 18">
              <a:extLst>
                <a:ext uri="{FF2B5EF4-FFF2-40B4-BE49-F238E27FC236}">
                  <a16:creationId xmlns:a16="http://schemas.microsoft.com/office/drawing/2014/main" id="{7F7001D7-FAAB-67B4-35DE-23CA35D67D27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1600"/>
            </a:p>
          </p:txBody>
        </p:sp>
      </p:grpSp>
      <p:grpSp>
        <p:nvGrpSpPr>
          <p:cNvPr id="34" name="Group 19">
            <a:extLst>
              <a:ext uri="{FF2B5EF4-FFF2-40B4-BE49-F238E27FC236}">
                <a16:creationId xmlns:a16="http://schemas.microsoft.com/office/drawing/2014/main" id="{83C5504B-FCA3-21D4-40F1-3851BB0072E2}"/>
              </a:ext>
            </a:extLst>
          </p:cNvPr>
          <p:cNvGrpSpPr/>
          <p:nvPr/>
        </p:nvGrpSpPr>
        <p:grpSpPr>
          <a:xfrm>
            <a:off x="7256170" y="5743029"/>
            <a:ext cx="1033962" cy="1033962"/>
            <a:chOff x="0" y="0"/>
            <a:chExt cx="812800" cy="812800"/>
          </a:xfrm>
        </p:grpSpPr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A498EB3B-F254-C107-35F2-2E394D2420A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id="36" name="TextBox 21">
              <a:extLst>
                <a:ext uri="{FF2B5EF4-FFF2-40B4-BE49-F238E27FC236}">
                  <a16:creationId xmlns:a16="http://schemas.microsoft.com/office/drawing/2014/main" id="{33297ECB-5AF8-E95E-FC75-DC6464A8CF06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1600"/>
            </a:p>
          </p:txBody>
        </p:sp>
      </p:grpSp>
      <p:sp>
        <p:nvSpPr>
          <p:cNvPr id="37" name="TextBox 29">
            <a:extLst>
              <a:ext uri="{FF2B5EF4-FFF2-40B4-BE49-F238E27FC236}">
                <a16:creationId xmlns:a16="http://schemas.microsoft.com/office/drawing/2014/main" id="{422E56C8-D922-4B41-48EE-32647662204D}"/>
              </a:ext>
            </a:extLst>
          </p:cNvPr>
          <p:cNvSpPr txBox="1"/>
          <p:nvPr/>
        </p:nvSpPr>
        <p:spPr>
          <a:xfrm>
            <a:off x="8682723" y="5967922"/>
            <a:ext cx="4360270" cy="10043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814"/>
              </a:lnSpc>
              <a:spcBef>
                <a:spcPct val="0"/>
              </a:spcBef>
            </a:pPr>
            <a:r>
              <a:rPr lang="en-US" sz="4400" u="none" dirty="0">
                <a:solidFill>
                  <a:srgbClr val="7030A0"/>
                </a:solidFill>
                <a:latin typeface="Agrandir Narrow Bold"/>
              </a:rPr>
              <a:t>Automated data collection</a:t>
            </a:r>
          </a:p>
        </p:txBody>
      </p:sp>
      <p:sp>
        <p:nvSpPr>
          <p:cNvPr id="38" name="TextBox 33">
            <a:extLst>
              <a:ext uri="{FF2B5EF4-FFF2-40B4-BE49-F238E27FC236}">
                <a16:creationId xmlns:a16="http://schemas.microsoft.com/office/drawing/2014/main" id="{23DEDDEB-1D45-253C-2954-2A7BAC415021}"/>
              </a:ext>
            </a:extLst>
          </p:cNvPr>
          <p:cNvSpPr txBox="1"/>
          <p:nvPr/>
        </p:nvSpPr>
        <p:spPr>
          <a:xfrm>
            <a:off x="7082013" y="5893431"/>
            <a:ext cx="1032027" cy="728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151"/>
              </a:lnSpc>
              <a:spcBef>
                <a:spcPct val="0"/>
              </a:spcBef>
            </a:pPr>
            <a:r>
              <a:rPr lang="en-US" sz="4000" dirty="0">
                <a:solidFill>
                  <a:srgbClr val="F4F6FC"/>
                </a:solidFill>
                <a:latin typeface="Open Sans Light Bold"/>
              </a:rPr>
              <a:t>04</a:t>
            </a:r>
          </a:p>
        </p:txBody>
      </p:sp>
      <p:pic>
        <p:nvPicPr>
          <p:cNvPr id="39" name="Picture 28">
            <a:extLst>
              <a:ext uri="{FF2B5EF4-FFF2-40B4-BE49-F238E27FC236}">
                <a16:creationId xmlns:a16="http://schemas.microsoft.com/office/drawing/2014/main" id="{F0EA4F78-27F7-1A8D-9EAB-A36ADAB7B9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643624" y="5787157"/>
            <a:ext cx="4050596" cy="4251580"/>
          </a:xfrm>
          <a:prstGeom prst="rect">
            <a:avLst/>
          </a:prstGeom>
        </p:spPr>
      </p:pic>
      <p:pic>
        <p:nvPicPr>
          <p:cNvPr id="40" name="Picture 3">
            <a:extLst>
              <a:ext uri="{FF2B5EF4-FFF2-40B4-BE49-F238E27FC236}">
                <a16:creationId xmlns:a16="http://schemas.microsoft.com/office/drawing/2014/main" id="{71900C6B-653E-53E5-5009-AFACAF311CA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3048000" y="691671"/>
            <a:ext cx="1561364" cy="854492"/>
          </a:xfrm>
          <a:prstGeom prst="rect">
            <a:avLst/>
          </a:prstGeom>
        </p:spPr>
      </p:pic>
      <p:pic>
        <p:nvPicPr>
          <p:cNvPr id="41" name="Picture 4">
            <a:extLst>
              <a:ext uri="{FF2B5EF4-FFF2-40B4-BE49-F238E27FC236}">
                <a16:creationId xmlns:a16="http://schemas.microsoft.com/office/drawing/2014/main" id="{505B054F-0CFE-CF45-38B9-19BCDE4728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1048306" y="277505"/>
            <a:ext cx="3432328" cy="1029698"/>
          </a:xfrm>
          <a:prstGeom prst="rect">
            <a:avLst/>
          </a:prstGeom>
        </p:spPr>
      </p:pic>
      <p:pic>
        <p:nvPicPr>
          <p:cNvPr id="42" name="Picture 13">
            <a:extLst>
              <a:ext uri="{FF2B5EF4-FFF2-40B4-BE49-F238E27FC236}">
                <a16:creationId xmlns:a16="http://schemas.microsoft.com/office/drawing/2014/main" id="{4DE83397-AC39-6DC8-F76D-46638E275F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flipH="1">
            <a:off x="15055857" y="279483"/>
            <a:ext cx="3432328" cy="1029698"/>
          </a:xfrm>
          <a:prstGeom prst="rect">
            <a:avLst/>
          </a:prstGeom>
        </p:spPr>
      </p:pic>
      <p:pic>
        <p:nvPicPr>
          <p:cNvPr id="43" name="Picture 14">
            <a:extLst>
              <a:ext uri="{FF2B5EF4-FFF2-40B4-BE49-F238E27FC236}">
                <a16:creationId xmlns:a16="http://schemas.microsoft.com/office/drawing/2014/main" id="{213BB57F-640F-6F4D-F67E-EC59406549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6736716" y="-332990"/>
            <a:ext cx="2231046" cy="122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3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3">
            <a:extLst>
              <a:ext uri="{FF2B5EF4-FFF2-40B4-BE49-F238E27FC236}">
                <a16:creationId xmlns:a16="http://schemas.microsoft.com/office/drawing/2014/main" id="{18164D84-814C-7159-A716-CB4AE005E539}"/>
              </a:ext>
            </a:extLst>
          </p:cNvPr>
          <p:cNvSpPr txBox="1"/>
          <p:nvPr/>
        </p:nvSpPr>
        <p:spPr>
          <a:xfrm>
            <a:off x="228600" y="2385452"/>
            <a:ext cx="11964847" cy="5928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814"/>
              </a:lnSpc>
              <a:spcBef>
                <a:spcPct val="0"/>
              </a:spcBef>
            </a:pPr>
            <a:r>
              <a:rPr lang="en-US" sz="6600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Agrandir Narrow Bold"/>
              </a:rPr>
              <a:t>Data Extraction Methods:</a:t>
            </a:r>
          </a:p>
        </p:txBody>
      </p:sp>
      <p:pic>
        <p:nvPicPr>
          <p:cNvPr id="29" name="Picture 53">
            <a:extLst>
              <a:ext uri="{FF2B5EF4-FFF2-40B4-BE49-F238E27FC236}">
                <a16:creationId xmlns:a16="http://schemas.microsoft.com/office/drawing/2014/main" id="{BBBE6B4F-BEF0-69EE-E67B-42FF4DF7B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45457" y="3653618"/>
            <a:ext cx="2231046" cy="1220991"/>
          </a:xfrm>
          <a:prstGeom prst="rect">
            <a:avLst/>
          </a:prstGeom>
        </p:spPr>
      </p:pic>
      <p:pic>
        <p:nvPicPr>
          <p:cNvPr id="30" name="Picture 53">
            <a:extLst>
              <a:ext uri="{FF2B5EF4-FFF2-40B4-BE49-F238E27FC236}">
                <a16:creationId xmlns:a16="http://schemas.microsoft.com/office/drawing/2014/main" id="{FD37D5E5-4F7E-DCF9-3B59-39CB0CF2C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45457" y="6688365"/>
            <a:ext cx="2231046" cy="1220991"/>
          </a:xfrm>
          <a:prstGeom prst="rect">
            <a:avLst/>
          </a:prstGeom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D587F57A-19EF-D361-EB1D-11D888554B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4706600" y="-142865"/>
            <a:ext cx="3432328" cy="1029698"/>
          </a:xfrm>
          <a:prstGeom prst="rect">
            <a:avLst/>
          </a:prstGeom>
        </p:spPr>
      </p:pic>
      <p:pic>
        <p:nvPicPr>
          <p:cNvPr id="34" name="Picture 14">
            <a:extLst>
              <a:ext uri="{FF2B5EF4-FFF2-40B4-BE49-F238E27FC236}">
                <a16:creationId xmlns:a16="http://schemas.microsoft.com/office/drawing/2014/main" id="{3B8428BF-DBF2-00A7-2F13-8FBAFAAAC3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6722606" y="-346858"/>
            <a:ext cx="2231046" cy="1220991"/>
          </a:xfrm>
          <a:prstGeom prst="rect">
            <a:avLst/>
          </a:prstGeom>
        </p:spPr>
      </p:pic>
      <p:grpSp>
        <p:nvGrpSpPr>
          <p:cNvPr id="51" name="Group 9">
            <a:extLst>
              <a:ext uri="{FF2B5EF4-FFF2-40B4-BE49-F238E27FC236}">
                <a16:creationId xmlns:a16="http://schemas.microsoft.com/office/drawing/2014/main" id="{757741CB-C0B5-2853-90B3-FCEFC96E53E3}"/>
              </a:ext>
            </a:extLst>
          </p:cNvPr>
          <p:cNvGrpSpPr/>
          <p:nvPr/>
        </p:nvGrpSpPr>
        <p:grpSpPr>
          <a:xfrm>
            <a:off x="2505630" y="3790893"/>
            <a:ext cx="1033962" cy="1033962"/>
            <a:chOff x="0" y="0"/>
            <a:chExt cx="812800" cy="812800"/>
          </a:xfrm>
        </p:grpSpPr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35A402C8-4EF9-1987-C422-2F59F92D309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75581"/>
            </a:solidFill>
          </p:spPr>
        </p:sp>
        <p:sp>
          <p:nvSpPr>
            <p:cNvPr id="53" name="TextBox 11">
              <a:extLst>
                <a:ext uri="{FF2B5EF4-FFF2-40B4-BE49-F238E27FC236}">
                  <a16:creationId xmlns:a16="http://schemas.microsoft.com/office/drawing/2014/main" id="{3CCCB9F9-E975-C891-6927-F3EE923F8426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1600"/>
            </a:p>
          </p:txBody>
        </p:sp>
      </p:grpSp>
      <p:grpSp>
        <p:nvGrpSpPr>
          <p:cNvPr id="54" name="Group 12">
            <a:extLst>
              <a:ext uri="{FF2B5EF4-FFF2-40B4-BE49-F238E27FC236}">
                <a16:creationId xmlns:a16="http://schemas.microsoft.com/office/drawing/2014/main" id="{D7CF6D7D-3A32-C9C7-3CCA-034C9E890578}"/>
              </a:ext>
            </a:extLst>
          </p:cNvPr>
          <p:cNvGrpSpPr/>
          <p:nvPr/>
        </p:nvGrpSpPr>
        <p:grpSpPr>
          <a:xfrm>
            <a:off x="2394910" y="3698298"/>
            <a:ext cx="1033962" cy="1033962"/>
            <a:chOff x="0" y="0"/>
            <a:chExt cx="812800" cy="812800"/>
          </a:xfrm>
        </p:grpSpPr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47EA24DF-5D54-4BE6-C6B0-BF473EA8013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id="56" name="TextBox 14">
              <a:extLst>
                <a:ext uri="{FF2B5EF4-FFF2-40B4-BE49-F238E27FC236}">
                  <a16:creationId xmlns:a16="http://schemas.microsoft.com/office/drawing/2014/main" id="{CBAD31C4-8725-5532-B5A6-5D49B235EC2F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1600"/>
            </a:p>
          </p:txBody>
        </p:sp>
      </p:grpSp>
      <p:sp>
        <p:nvSpPr>
          <p:cNvPr id="57" name="TextBox 32">
            <a:extLst>
              <a:ext uri="{FF2B5EF4-FFF2-40B4-BE49-F238E27FC236}">
                <a16:creationId xmlns:a16="http://schemas.microsoft.com/office/drawing/2014/main" id="{F9805E42-08AE-7BC9-EB91-F47548D9CA86}"/>
              </a:ext>
            </a:extLst>
          </p:cNvPr>
          <p:cNvSpPr txBox="1"/>
          <p:nvPr/>
        </p:nvSpPr>
        <p:spPr>
          <a:xfrm>
            <a:off x="3749878" y="3821555"/>
            <a:ext cx="9113408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spcBef>
                <a:spcPct val="0"/>
              </a:spcBef>
            </a:pPr>
            <a:r>
              <a:rPr lang="en-US" sz="5400" u="none" dirty="0">
                <a:solidFill>
                  <a:srgbClr val="80225A"/>
                </a:solidFill>
                <a:latin typeface="Agrandir Narrow Bold"/>
              </a:rPr>
              <a:t>Extract, Transform, Load</a:t>
            </a:r>
          </a:p>
          <a:p>
            <a:pPr marL="0" lvl="0" indent="0">
              <a:spcBef>
                <a:spcPct val="0"/>
              </a:spcBef>
            </a:pPr>
            <a:r>
              <a:rPr lang="en-US" sz="5400" dirty="0">
                <a:solidFill>
                  <a:srgbClr val="80225A"/>
                </a:solidFill>
                <a:latin typeface="Agrandir Narrow Bold"/>
              </a:rPr>
              <a:t>(ETL)</a:t>
            </a:r>
            <a:endParaRPr lang="en-US" sz="5400" u="none" dirty="0">
              <a:solidFill>
                <a:srgbClr val="80225A"/>
              </a:solidFill>
              <a:latin typeface="Agrandir Narrow Bold"/>
            </a:endParaRPr>
          </a:p>
        </p:txBody>
      </p:sp>
      <p:sp>
        <p:nvSpPr>
          <p:cNvPr id="58" name="TextBox 33">
            <a:extLst>
              <a:ext uri="{FF2B5EF4-FFF2-40B4-BE49-F238E27FC236}">
                <a16:creationId xmlns:a16="http://schemas.microsoft.com/office/drawing/2014/main" id="{7109E153-9F11-EA07-14DA-B85E5B670452}"/>
              </a:ext>
            </a:extLst>
          </p:cNvPr>
          <p:cNvSpPr txBox="1"/>
          <p:nvPr/>
        </p:nvSpPr>
        <p:spPr>
          <a:xfrm>
            <a:off x="2228930" y="3793157"/>
            <a:ext cx="1032027" cy="728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151"/>
              </a:lnSpc>
              <a:spcBef>
                <a:spcPct val="0"/>
              </a:spcBef>
            </a:pPr>
            <a:r>
              <a:rPr lang="en-US" sz="4000" dirty="0">
                <a:solidFill>
                  <a:srgbClr val="F4F6FC"/>
                </a:solidFill>
                <a:latin typeface="Open Sans Light Bold"/>
              </a:rPr>
              <a:t>01</a:t>
            </a:r>
          </a:p>
        </p:txBody>
      </p:sp>
      <p:grpSp>
        <p:nvGrpSpPr>
          <p:cNvPr id="59" name="Group 16">
            <a:extLst>
              <a:ext uri="{FF2B5EF4-FFF2-40B4-BE49-F238E27FC236}">
                <a16:creationId xmlns:a16="http://schemas.microsoft.com/office/drawing/2014/main" id="{EC3E98D7-F4CD-C993-FA68-7D76C415B44E}"/>
              </a:ext>
            </a:extLst>
          </p:cNvPr>
          <p:cNvGrpSpPr/>
          <p:nvPr/>
        </p:nvGrpSpPr>
        <p:grpSpPr>
          <a:xfrm>
            <a:off x="2505630" y="6822089"/>
            <a:ext cx="1033962" cy="1033962"/>
            <a:chOff x="0" y="0"/>
            <a:chExt cx="812800" cy="812800"/>
          </a:xfrm>
        </p:grpSpPr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18031DF7-A792-AB0B-9BEF-78BA161FBF9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13969"/>
            </a:solidFill>
          </p:spPr>
        </p:sp>
        <p:sp>
          <p:nvSpPr>
            <p:cNvPr id="61" name="TextBox 18">
              <a:extLst>
                <a:ext uri="{FF2B5EF4-FFF2-40B4-BE49-F238E27FC236}">
                  <a16:creationId xmlns:a16="http://schemas.microsoft.com/office/drawing/2014/main" id="{DDEE5D8B-7E62-7F91-A77F-1C2A9A311F17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1600"/>
            </a:p>
          </p:txBody>
        </p:sp>
      </p:grpSp>
      <p:grpSp>
        <p:nvGrpSpPr>
          <p:cNvPr id="62" name="Group 19">
            <a:extLst>
              <a:ext uri="{FF2B5EF4-FFF2-40B4-BE49-F238E27FC236}">
                <a16:creationId xmlns:a16="http://schemas.microsoft.com/office/drawing/2014/main" id="{5171F4A8-8AFA-8922-18A7-E0A80EB37695}"/>
              </a:ext>
            </a:extLst>
          </p:cNvPr>
          <p:cNvGrpSpPr/>
          <p:nvPr/>
        </p:nvGrpSpPr>
        <p:grpSpPr>
          <a:xfrm>
            <a:off x="2394910" y="6729495"/>
            <a:ext cx="1033962" cy="1033962"/>
            <a:chOff x="0" y="0"/>
            <a:chExt cx="812800" cy="812800"/>
          </a:xfrm>
        </p:grpSpPr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056E9260-D26B-DBAE-804C-9EDB16BCC22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id="64" name="TextBox 21">
              <a:extLst>
                <a:ext uri="{FF2B5EF4-FFF2-40B4-BE49-F238E27FC236}">
                  <a16:creationId xmlns:a16="http://schemas.microsoft.com/office/drawing/2014/main" id="{857D650C-E808-71BB-A20B-722422F8C0D4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1600"/>
            </a:p>
          </p:txBody>
        </p:sp>
      </p:grpSp>
      <p:sp>
        <p:nvSpPr>
          <p:cNvPr id="65" name="TextBox 29">
            <a:extLst>
              <a:ext uri="{FF2B5EF4-FFF2-40B4-BE49-F238E27FC236}">
                <a16:creationId xmlns:a16="http://schemas.microsoft.com/office/drawing/2014/main" id="{F8FA7891-A898-A82B-E1AF-36EBEA8FD5F0}"/>
              </a:ext>
            </a:extLst>
          </p:cNvPr>
          <p:cNvSpPr txBox="1"/>
          <p:nvPr/>
        </p:nvSpPr>
        <p:spPr>
          <a:xfrm>
            <a:off x="3923864" y="6932460"/>
            <a:ext cx="986489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spcBef>
                <a:spcPct val="0"/>
              </a:spcBef>
            </a:pPr>
            <a:r>
              <a:rPr lang="en-US" sz="5400" u="none" dirty="0">
                <a:solidFill>
                  <a:schemeClr val="tx2">
                    <a:lumMod val="75000"/>
                  </a:schemeClr>
                </a:solidFill>
                <a:latin typeface="Agrandir Narrow Bold"/>
              </a:rPr>
              <a:t>Physical Data Extraction</a:t>
            </a:r>
          </a:p>
        </p:txBody>
      </p:sp>
      <p:sp>
        <p:nvSpPr>
          <p:cNvPr id="66" name="TextBox 33">
            <a:extLst>
              <a:ext uri="{FF2B5EF4-FFF2-40B4-BE49-F238E27FC236}">
                <a16:creationId xmlns:a16="http://schemas.microsoft.com/office/drawing/2014/main" id="{4275B8DA-0C82-DADF-90CD-6D1A63377408}"/>
              </a:ext>
            </a:extLst>
          </p:cNvPr>
          <p:cNvSpPr txBox="1"/>
          <p:nvPr/>
        </p:nvSpPr>
        <p:spPr>
          <a:xfrm>
            <a:off x="2228929" y="6842285"/>
            <a:ext cx="1032027" cy="728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151"/>
              </a:lnSpc>
              <a:spcBef>
                <a:spcPct val="0"/>
              </a:spcBef>
            </a:pPr>
            <a:r>
              <a:rPr lang="en-US" sz="4000" dirty="0">
                <a:solidFill>
                  <a:srgbClr val="F4F6FC"/>
                </a:solidFill>
                <a:latin typeface="Open Sans Light Bold"/>
              </a:rPr>
              <a:t>02</a:t>
            </a:r>
          </a:p>
        </p:txBody>
      </p:sp>
      <p:pic>
        <p:nvPicPr>
          <p:cNvPr id="70" name="Picture 24">
            <a:extLst>
              <a:ext uri="{FF2B5EF4-FFF2-40B4-BE49-F238E27FC236}">
                <a16:creationId xmlns:a16="http://schemas.microsoft.com/office/drawing/2014/main" id="{3AF654B5-83F4-9689-BCB4-3F64AF3A0CF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4859000" y="886833"/>
            <a:ext cx="1985095" cy="20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03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3">
            <a:extLst>
              <a:ext uri="{FF2B5EF4-FFF2-40B4-BE49-F238E27FC236}">
                <a16:creationId xmlns:a16="http://schemas.microsoft.com/office/drawing/2014/main" id="{18164D84-814C-7159-A716-CB4AE005E539}"/>
              </a:ext>
            </a:extLst>
          </p:cNvPr>
          <p:cNvSpPr txBox="1"/>
          <p:nvPr/>
        </p:nvSpPr>
        <p:spPr>
          <a:xfrm>
            <a:off x="228600" y="2385452"/>
            <a:ext cx="11964847" cy="5928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814"/>
              </a:lnSpc>
              <a:spcBef>
                <a:spcPct val="0"/>
              </a:spcBef>
            </a:pP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Agrandir Narrow Bold"/>
              </a:rPr>
              <a:t>Types of </a:t>
            </a:r>
            <a:r>
              <a:rPr lang="en-US" sz="6600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Agrandir Narrow Bold"/>
              </a:rPr>
              <a:t>Data Extraction: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E122FB-4572-4707-CAE6-3FE355097DA6}"/>
              </a:ext>
            </a:extLst>
          </p:cNvPr>
          <p:cNvSpPr/>
          <p:nvPr/>
        </p:nvSpPr>
        <p:spPr>
          <a:xfrm>
            <a:off x="2505630" y="5301877"/>
            <a:ext cx="5715000" cy="866340"/>
          </a:xfrm>
          <a:prstGeom prst="roundRect">
            <a:avLst>
              <a:gd name="adj" fmla="val 35101"/>
            </a:avLst>
          </a:prstGeom>
          <a:noFill/>
          <a:ln w="57150">
            <a:solidFill>
              <a:srgbClr val="D662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88"/>
              </a:lnSpc>
              <a:spcBef>
                <a:spcPct val="0"/>
              </a:spcBef>
            </a:pPr>
            <a:r>
              <a:rPr lang="en-US" sz="4000" dirty="0">
                <a:solidFill>
                  <a:srgbClr val="80225A"/>
                </a:solidFill>
                <a:latin typeface="Berlin Sans FB Demi" panose="020E0802020502020306" pitchFamily="34" charset="0"/>
              </a:rPr>
              <a:t>Full Extraction</a:t>
            </a:r>
          </a:p>
        </p:txBody>
      </p:sp>
      <p:pic>
        <p:nvPicPr>
          <p:cNvPr id="29" name="Picture 53">
            <a:extLst>
              <a:ext uri="{FF2B5EF4-FFF2-40B4-BE49-F238E27FC236}">
                <a16:creationId xmlns:a16="http://schemas.microsoft.com/office/drawing/2014/main" id="{BBBE6B4F-BEF0-69EE-E67B-42FF4DF7B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45457" y="3653618"/>
            <a:ext cx="2231046" cy="1220991"/>
          </a:xfrm>
          <a:prstGeom prst="rect">
            <a:avLst/>
          </a:prstGeom>
        </p:spPr>
      </p:pic>
      <p:pic>
        <p:nvPicPr>
          <p:cNvPr id="30" name="Picture 53">
            <a:extLst>
              <a:ext uri="{FF2B5EF4-FFF2-40B4-BE49-F238E27FC236}">
                <a16:creationId xmlns:a16="http://schemas.microsoft.com/office/drawing/2014/main" id="{FD37D5E5-4F7E-DCF9-3B59-39CB0CF2C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45457" y="6688365"/>
            <a:ext cx="2231046" cy="1220991"/>
          </a:xfrm>
          <a:prstGeom prst="rect">
            <a:avLst/>
          </a:prstGeom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D587F57A-19EF-D361-EB1D-11D888554B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4706600" y="-142865"/>
            <a:ext cx="3432328" cy="1029698"/>
          </a:xfrm>
          <a:prstGeom prst="rect">
            <a:avLst/>
          </a:prstGeom>
        </p:spPr>
      </p:pic>
      <p:pic>
        <p:nvPicPr>
          <p:cNvPr id="34" name="Picture 14">
            <a:extLst>
              <a:ext uri="{FF2B5EF4-FFF2-40B4-BE49-F238E27FC236}">
                <a16:creationId xmlns:a16="http://schemas.microsoft.com/office/drawing/2014/main" id="{3B8428BF-DBF2-00A7-2F13-8FBAFAAAC3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6722606" y="-346858"/>
            <a:ext cx="2231046" cy="1220991"/>
          </a:xfrm>
          <a:prstGeom prst="rect">
            <a:avLst/>
          </a:prstGeom>
        </p:spPr>
      </p:pic>
      <p:grpSp>
        <p:nvGrpSpPr>
          <p:cNvPr id="51" name="Group 9">
            <a:extLst>
              <a:ext uri="{FF2B5EF4-FFF2-40B4-BE49-F238E27FC236}">
                <a16:creationId xmlns:a16="http://schemas.microsoft.com/office/drawing/2014/main" id="{757741CB-C0B5-2853-90B3-FCEFC96E53E3}"/>
              </a:ext>
            </a:extLst>
          </p:cNvPr>
          <p:cNvGrpSpPr/>
          <p:nvPr/>
        </p:nvGrpSpPr>
        <p:grpSpPr>
          <a:xfrm>
            <a:off x="2505630" y="3790893"/>
            <a:ext cx="1033962" cy="1033962"/>
            <a:chOff x="0" y="0"/>
            <a:chExt cx="812800" cy="812800"/>
          </a:xfrm>
        </p:grpSpPr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35A402C8-4EF9-1987-C422-2F59F92D309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75581"/>
            </a:solidFill>
          </p:spPr>
        </p:sp>
        <p:sp>
          <p:nvSpPr>
            <p:cNvPr id="53" name="TextBox 11">
              <a:extLst>
                <a:ext uri="{FF2B5EF4-FFF2-40B4-BE49-F238E27FC236}">
                  <a16:creationId xmlns:a16="http://schemas.microsoft.com/office/drawing/2014/main" id="{3CCCB9F9-E975-C891-6927-F3EE923F8426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1600"/>
            </a:p>
          </p:txBody>
        </p:sp>
      </p:grpSp>
      <p:grpSp>
        <p:nvGrpSpPr>
          <p:cNvPr id="54" name="Group 12">
            <a:extLst>
              <a:ext uri="{FF2B5EF4-FFF2-40B4-BE49-F238E27FC236}">
                <a16:creationId xmlns:a16="http://schemas.microsoft.com/office/drawing/2014/main" id="{D7CF6D7D-3A32-C9C7-3CCA-034C9E890578}"/>
              </a:ext>
            </a:extLst>
          </p:cNvPr>
          <p:cNvGrpSpPr/>
          <p:nvPr/>
        </p:nvGrpSpPr>
        <p:grpSpPr>
          <a:xfrm>
            <a:off x="2394910" y="3698298"/>
            <a:ext cx="1033962" cy="1033962"/>
            <a:chOff x="0" y="0"/>
            <a:chExt cx="812800" cy="812800"/>
          </a:xfrm>
        </p:grpSpPr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47EA24DF-5D54-4BE6-C6B0-BF473EA8013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id="56" name="TextBox 14">
              <a:extLst>
                <a:ext uri="{FF2B5EF4-FFF2-40B4-BE49-F238E27FC236}">
                  <a16:creationId xmlns:a16="http://schemas.microsoft.com/office/drawing/2014/main" id="{CBAD31C4-8725-5532-B5A6-5D49B235EC2F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1600"/>
            </a:p>
          </p:txBody>
        </p:sp>
      </p:grpSp>
      <p:sp>
        <p:nvSpPr>
          <p:cNvPr id="57" name="TextBox 32">
            <a:extLst>
              <a:ext uri="{FF2B5EF4-FFF2-40B4-BE49-F238E27FC236}">
                <a16:creationId xmlns:a16="http://schemas.microsoft.com/office/drawing/2014/main" id="{F9805E42-08AE-7BC9-EB91-F47548D9CA86}"/>
              </a:ext>
            </a:extLst>
          </p:cNvPr>
          <p:cNvSpPr txBox="1"/>
          <p:nvPr/>
        </p:nvSpPr>
        <p:spPr>
          <a:xfrm>
            <a:off x="3749878" y="3821555"/>
            <a:ext cx="9113408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spcBef>
                <a:spcPct val="0"/>
              </a:spcBef>
            </a:pPr>
            <a:r>
              <a:rPr lang="en-US" sz="5400" u="none" dirty="0">
                <a:solidFill>
                  <a:srgbClr val="80225A"/>
                </a:solidFill>
                <a:latin typeface="Agrandir Narrow Bold"/>
              </a:rPr>
              <a:t>Logical Data Extraction</a:t>
            </a:r>
          </a:p>
        </p:txBody>
      </p:sp>
      <p:sp>
        <p:nvSpPr>
          <p:cNvPr id="58" name="TextBox 33">
            <a:extLst>
              <a:ext uri="{FF2B5EF4-FFF2-40B4-BE49-F238E27FC236}">
                <a16:creationId xmlns:a16="http://schemas.microsoft.com/office/drawing/2014/main" id="{7109E153-9F11-EA07-14DA-B85E5B670452}"/>
              </a:ext>
            </a:extLst>
          </p:cNvPr>
          <p:cNvSpPr txBox="1"/>
          <p:nvPr/>
        </p:nvSpPr>
        <p:spPr>
          <a:xfrm>
            <a:off x="2228930" y="3793157"/>
            <a:ext cx="1032027" cy="728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151"/>
              </a:lnSpc>
              <a:spcBef>
                <a:spcPct val="0"/>
              </a:spcBef>
            </a:pPr>
            <a:r>
              <a:rPr lang="en-US" sz="4000" dirty="0">
                <a:solidFill>
                  <a:srgbClr val="F4F6FC"/>
                </a:solidFill>
                <a:latin typeface="Open Sans Light Bold"/>
              </a:rPr>
              <a:t>01</a:t>
            </a:r>
          </a:p>
        </p:txBody>
      </p:sp>
      <p:grpSp>
        <p:nvGrpSpPr>
          <p:cNvPr id="59" name="Group 16">
            <a:extLst>
              <a:ext uri="{FF2B5EF4-FFF2-40B4-BE49-F238E27FC236}">
                <a16:creationId xmlns:a16="http://schemas.microsoft.com/office/drawing/2014/main" id="{EC3E98D7-F4CD-C993-FA68-7D76C415B44E}"/>
              </a:ext>
            </a:extLst>
          </p:cNvPr>
          <p:cNvGrpSpPr/>
          <p:nvPr/>
        </p:nvGrpSpPr>
        <p:grpSpPr>
          <a:xfrm>
            <a:off x="2505630" y="6822089"/>
            <a:ext cx="1033962" cy="1033962"/>
            <a:chOff x="0" y="0"/>
            <a:chExt cx="812800" cy="812800"/>
          </a:xfrm>
        </p:grpSpPr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18031DF7-A792-AB0B-9BEF-78BA161FBF9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13969"/>
            </a:solidFill>
          </p:spPr>
        </p:sp>
        <p:sp>
          <p:nvSpPr>
            <p:cNvPr id="61" name="TextBox 18">
              <a:extLst>
                <a:ext uri="{FF2B5EF4-FFF2-40B4-BE49-F238E27FC236}">
                  <a16:creationId xmlns:a16="http://schemas.microsoft.com/office/drawing/2014/main" id="{DDEE5D8B-7E62-7F91-A77F-1C2A9A311F17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1600"/>
            </a:p>
          </p:txBody>
        </p:sp>
      </p:grpSp>
      <p:grpSp>
        <p:nvGrpSpPr>
          <p:cNvPr id="62" name="Group 19">
            <a:extLst>
              <a:ext uri="{FF2B5EF4-FFF2-40B4-BE49-F238E27FC236}">
                <a16:creationId xmlns:a16="http://schemas.microsoft.com/office/drawing/2014/main" id="{5171F4A8-8AFA-8922-18A7-E0A80EB37695}"/>
              </a:ext>
            </a:extLst>
          </p:cNvPr>
          <p:cNvGrpSpPr/>
          <p:nvPr/>
        </p:nvGrpSpPr>
        <p:grpSpPr>
          <a:xfrm>
            <a:off x="2394910" y="6729495"/>
            <a:ext cx="1033962" cy="1033962"/>
            <a:chOff x="0" y="0"/>
            <a:chExt cx="812800" cy="812800"/>
          </a:xfrm>
        </p:grpSpPr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056E9260-D26B-DBAE-804C-9EDB16BCC22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id="64" name="TextBox 21">
              <a:extLst>
                <a:ext uri="{FF2B5EF4-FFF2-40B4-BE49-F238E27FC236}">
                  <a16:creationId xmlns:a16="http://schemas.microsoft.com/office/drawing/2014/main" id="{857D650C-E808-71BB-A20B-722422F8C0D4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1600"/>
            </a:p>
          </p:txBody>
        </p:sp>
      </p:grpSp>
      <p:sp>
        <p:nvSpPr>
          <p:cNvPr id="65" name="TextBox 29">
            <a:extLst>
              <a:ext uri="{FF2B5EF4-FFF2-40B4-BE49-F238E27FC236}">
                <a16:creationId xmlns:a16="http://schemas.microsoft.com/office/drawing/2014/main" id="{F8FA7891-A898-A82B-E1AF-36EBEA8FD5F0}"/>
              </a:ext>
            </a:extLst>
          </p:cNvPr>
          <p:cNvSpPr txBox="1"/>
          <p:nvPr/>
        </p:nvSpPr>
        <p:spPr>
          <a:xfrm>
            <a:off x="3923864" y="6932460"/>
            <a:ext cx="986489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spcBef>
                <a:spcPct val="0"/>
              </a:spcBef>
            </a:pPr>
            <a:r>
              <a:rPr lang="en-US" sz="5400" u="none" dirty="0">
                <a:solidFill>
                  <a:schemeClr val="tx2">
                    <a:lumMod val="75000"/>
                  </a:schemeClr>
                </a:solidFill>
                <a:latin typeface="Agrandir Narrow Bold"/>
              </a:rPr>
              <a:t>Physical Data Extraction</a:t>
            </a:r>
          </a:p>
        </p:txBody>
      </p:sp>
      <p:sp>
        <p:nvSpPr>
          <p:cNvPr id="66" name="TextBox 33">
            <a:extLst>
              <a:ext uri="{FF2B5EF4-FFF2-40B4-BE49-F238E27FC236}">
                <a16:creationId xmlns:a16="http://schemas.microsoft.com/office/drawing/2014/main" id="{4275B8DA-0C82-DADF-90CD-6D1A63377408}"/>
              </a:ext>
            </a:extLst>
          </p:cNvPr>
          <p:cNvSpPr txBox="1"/>
          <p:nvPr/>
        </p:nvSpPr>
        <p:spPr>
          <a:xfrm>
            <a:off x="2228929" y="6842285"/>
            <a:ext cx="1032027" cy="728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151"/>
              </a:lnSpc>
              <a:spcBef>
                <a:spcPct val="0"/>
              </a:spcBef>
            </a:pPr>
            <a:r>
              <a:rPr lang="en-US" sz="4000" dirty="0">
                <a:solidFill>
                  <a:srgbClr val="F4F6FC"/>
                </a:solidFill>
                <a:latin typeface="Open Sans Light Bold"/>
              </a:rPr>
              <a:t>02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1DEBF22-D2BA-7EE2-75E1-893EEDBD22A8}"/>
              </a:ext>
            </a:extLst>
          </p:cNvPr>
          <p:cNvSpPr/>
          <p:nvPr/>
        </p:nvSpPr>
        <p:spPr>
          <a:xfrm>
            <a:off x="8998857" y="5301877"/>
            <a:ext cx="5715000" cy="866340"/>
          </a:xfrm>
          <a:prstGeom prst="roundRect">
            <a:avLst>
              <a:gd name="adj" fmla="val 35101"/>
            </a:avLst>
          </a:prstGeom>
          <a:noFill/>
          <a:ln w="57150">
            <a:solidFill>
              <a:srgbClr val="D662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88"/>
              </a:lnSpc>
              <a:spcBef>
                <a:spcPct val="0"/>
              </a:spcBef>
            </a:pPr>
            <a:r>
              <a:rPr lang="en-US" sz="4000" dirty="0">
                <a:solidFill>
                  <a:srgbClr val="80225A"/>
                </a:solidFill>
                <a:latin typeface="Berlin Sans FB Demi" panose="020E0802020502020306" pitchFamily="34" charset="0"/>
              </a:rPr>
              <a:t>Incremental Extraction</a:t>
            </a:r>
          </a:p>
        </p:txBody>
      </p:sp>
      <p:pic>
        <p:nvPicPr>
          <p:cNvPr id="68" name="Picture 8">
            <a:extLst>
              <a:ext uri="{FF2B5EF4-FFF2-40B4-BE49-F238E27FC236}">
                <a16:creationId xmlns:a16="http://schemas.microsoft.com/office/drawing/2014/main" id="{0FE553C4-6773-E68E-3F3C-47AF36E3C719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10212462">
            <a:off x="8775649" y="9064073"/>
            <a:ext cx="7189949" cy="5991894"/>
          </a:xfrm>
          <a:prstGeom prst="rect">
            <a:avLst/>
          </a:prstGeom>
        </p:spPr>
      </p:pic>
      <p:pic>
        <p:nvPicPr>
          <p:cNvPr id="69" name="Picture 8">
            <a:extLst>
              <a:ext uri="{FF2B5EF4-FFF2-40B4-BE49-F238E27FC236}">
                <a16:creationId xmlns:a16="http://schemas.microsoft.com/office/drawing/2014/main" id="{7B3A1E81-1FBE-0485-014A-D0C16889867F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846317">
            <a:off x="14351183" y="6443904"/>
            <a:ext cx="6501663" cy="6728759"/>
          </a:xfrm>
          <a:prstGeom prst="rect">
            <a:avLst/>
          </a:prstGeom>
        </p:spPr>
      </p:pic>
      <p:pic>
        <p:nvPicPr>
          <p:cNvPr id="70" name="Picture 24">
            <a:extLst>
              <a:ext uri="{FF2B5EF4-FFF2-40B4-BE49-F238E27FC236}">
                <a16:creationId xmlns:a16="http://schemas.microsoft.com/office/drawing/2014/main" id="{3AF654B5-83F4-9689-BCB4-3F64AF3A0CF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14859000" y="886833"/>
            <a:ext cx="1985095" cy="20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9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9FEAE3C-6A4B-B75E-3021-36AD0BD43FD7}"/>
              </a:ext>
            </a:extLst>
          </p:cNvPr>
          <p:cNvSpPr/>
          <p:nvPr/>
        </p:nvSpPr>
        <p:spPr>
          <a:xfrm>
            <a:off x="2855328" y="1256742"/>
            <a:ext cx="12268200" cy="1699122"/>
          </a:xfrm>
          <a:prstGeom prst="roundRect">
            <a:avLst>
              <a:gd name="adj" fmla="val 35101"/>
            </a:avLst>
          </a:prstGeom>
          <a:solidFill>
            <a:srgbClr val="802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5844"/>
              </a:lnSpc>
              <a:spcBef>
                <a:spcPct val="0"/>
              </a:spcBef>
            </a:pPr>
            <a:r>
              <a:rPr lang="en-US" sz="5400" dirty="0">
                <a:solidFill>
                  <a:srgbClr val="F4F6FC"/>
                </a:solidFill>
                <a:latin typeface="Berlin Sans FB Demi" panose="020E0802020502020306" pitchFamily="34" charset="0"/>
              </a:rPr>
              <a:t>Challenges of Data Collection and Extraction</a:t>
            </a:r>
          </a:p>
        </p:txBody>
      </p:sp>
      <p:grpSp>
        <p:nvGrpSpPr>
          <p:cNvPr id="2" name="Group 2"/>
          <p:cNvGrpSpPr/>
          <p:nvPr/>
        </p:nvGrpSpPr>
        <p:grpSpPr>
          <a:xfrm>
            <a:off x="2909774" y="5330498"/>
            <a:ext cx="555114" cy="55511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968D9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24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850331" y="5280786"/>
            <a:ext cx="555114" cy="555114"/>
            <a:chOff x="0" y="0"/>
            <a:chExt cx="812800" cy="812800"/>
          </a:xfrm>
          <a:solidFill>
            <a:srgbClr val="00B050"/>
          </a:solidFill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pFill/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2400"/>
            </a:p>
          </p:txBody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60291" y="8770797"/>
            <a:ext cx="1048729" cy="1064552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08758" y="955299"/>
            <a:ext cx="1561364" cy="854492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471153" y="827709"/>
            <a:ext cx="850914" cy="850914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3723135" y="5299785"/>
            <a:ext cx="13274419" cy="9508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470"/>
              </a:lnSpc>
              <a:spcBef>
                <a:spcPct val="0"/>
              </a:spcBef>
            </a:pPr>
            <a:r>
              <a:rPr lang="en-US" sz="4400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Agrandir Narrow Bold"/>
              </a:rPr>
              <a:t>Dat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Agrandir Narrow Bold"/>
              </a:rPr>
              <a:t>a extraction could lead to legal and ethical complications.</a:t>
            </a:r>
            <a:endParaRPr lang="en-US" sz="4400" u="none" dirty="0">
              <a:solidFill>
                <a:schemeClr val="tx1">
                  <a:lumMod val="85000"/>
                  <a:lumOff val="15000"/>
                </a:schemeClr>
              </a:solidFill>
              <a:latin typeface="Agrandir Narrow Bold"/>
            </a:endParaRP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5798643" y="2052538"/>
            <a:ext cx="423923" cy="423923"/>
          </a:xfrm>
          <a:prstGeom prst="rect">
            <a:avLst/>
          </a:prstGeom>
        </p:spPr>
      </p:pic>
      <p:grpSp>
        <p:nvGrpSpPr>
          <p:cNvPr id="19" name="Group 2">
            <a:extLst>
              <a:ext uri="{FF2B5EF4-FFF2-40B4-BE49-F238E27FC236}">
                <a16:creationId xmlns:a16="http://schemas.microsoft.com/office/drawing/2014/main" id="{6CA85D19-BA94-CB1A-4CDE-9EB6F09AFCA1}"/>
              </a:ext>
            </a:extLst>
          </p:cNvPr>
          <p:cNvGrpSpPr/>
          <p:nvPr/>
        </p:nvGrpSpPr>
        <p:grpSpPr>
          <a:xfrm>
            <a:off x="2909774" y="6917512"/>
            <a:ext cx="555114" cy="555114"/>
            <a:chOff x="0" y="0"/>
            <a:chExt cx="812800" cy="812800"/>
          </a:xfrm>
        </p:grpSpPr>
        <p:sp>
          <p:nvSpPr>
            <p:cNvPr id="22" name="Freeform 3">
              <a:extLst>
                <a:ext uri="{FF2B5EF4-FFF2-40B4-BE49-F238E27FC236}">
                  <a16:creationId xmlns:a16="http://schemas.microsoft.com/office/drawing/2014/main" id="{75DCB218-4198-AB1D-0DF8-BE6F3F573D4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968D90"/>
            </a:solidFill>
          </p:spPr>
        </p:sp>
        <p:sp>
          <p:nvSpPr>
            <p:cNvPr id="25" name="TextBox 4">
              <a:extLst>
                <a:ext uri="{FF2B5EF4-FFF2-40B4-BE49-F238E27FC236}">
                  <a16:creationId xmlns:a16="http://schemas.microsoft.com/office/drawing/2014/main" id="{AB3173D5-EEBE-9465-E7AE-ECEF91E5517D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2400"/>
            </a:p>
          </p:txBody>
        </p:sp>
      </p:grpSp>
      <p:grpSp>
        <p:nvGrpSpPr>
          <p:cNvPr id="26" name="Group 5">
            <a:extLst>
              <a:ext uri="{FF2B5EF4-FFF2-40B4-BE49-F238E27FC236}">
                <a16:creationId xmlns:a16="http://schemas.microsoft.com/office/drawing/2014/main" id="{C158B5AB-2B46-0CE5-AC60-4040AD56C89F}"/>
              </a:ext>
            </a:extLst>
          </p:cNvPr>
          <p:cNvGrpSpPr/>
          <p:nvPr/>
        </p:nvGrpSpPr>
        <p:grpSpPr>
          <a:xfrm>
            <a:off x="2850331" y="6867800"/>
            <a:ext cx="555114" cy="555114"/>
            <a:chOff x="0" y="0"/>
            <a:chExt cx="812800" cy="812800"/>
          </a:xfrm>
          <a:solidFill>
            <a:srgbClr val="92D050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E493B12D-3675-AB0A-A115-9D8EB9D07A4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pFill/>
          </p:spPr>
        </p:sp>
        <p:sp>
          <p:nvSpPr>
            <p:cNvPr id="28" name="TextBox 7">
              <a:extLst>
                <a:ext uri="{FF2B5EF4-FFF2-40B4-BE49-F238E27FC236}">
                  <a16:creationId xmlns:a16="http://schemas.microsoft.com/office/drawing/2014/main" id="{0D395CEE-7E9C-ACF8-F5D7-6ADB957BCD39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solidFill>
              <a:srgbClr val="00B050"/>
            </a:solidFill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2400"/>
            </a:p>
          </p:txBody>
        </p:sp>
      </p:grpSp>
      <p:sp>
        <p:nvSpPr>
          <p:cNvPr id="29" name="TextBox 20">
            <a:extLst>
              <a:ext uri="{FF2B5EF4-FFF2-40B4-BE49-F238E27FC236}">
                <a16:creationId xmlns:a16="http://schemas.microsoft.com/office/drawing/2014/main" id="{A2CF49D0-044F-3428-74F8-64E18BF4D800}"/>
              </a:ext>
            </a:extLst>
          </p:cNvPr>
          <p:cNvSpPr txBox="1"/>
          <p:nvPr/>
        </p:nvSpPr>
        <p:spPr>
          <a:xfrm>
            <a:off x="3723135" y="6974615"/>
            <a:ext cx="12817219" cy="501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470"/>
              </a:lnSpc>
              <a:spcBef>
                <a:spcPct val="0"/>
              </a:spcBef>
            </a:pP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Agrandir Narrow Bold"/>
              </a:rPr>
              <a:t>Data available for training could be biased. </a:t>
            </a:r>
            <a:endParaRPr lang="en-US" sz="4400" u="none" dirty="0">
              <a:solidFill>
                <a:schemeClr val="tx1">
                  <a:lumMod val="85000"/>
                  <a:lumOff val="15000"/>
                </a:schemeClr>
              </a:solidFill>
              <a:latin typeface="Agrandir Narrow Bold"/>
            </a:endParaRPr>
          </a:p>
        </p:txBody>
      </p:sp>
      <p:grpSp>
        <p:nvGrpSpPr>
          <p:cNvPr id="30" name="Group 2">
            <a:extLst>
              <a:ext uri="{FF2B5EF4-FFF2-40B4-BE49-F238E27FC236}">
                <a16:creationId xmlns:a16="http://schemas.microsoft.com/office/drawing/2014/main" id="{C42C1280-40FB-D505-D974-E6E467785DB8}"/>
              </a:ext>
            </a:extLst>
          </p:cNvPr>
          <p:cNvGrpSpPr/>
          <p:nvPr/>
        </p:nvGrpSpPr>
        <p:grpSpPr>
          <a:xfrm>
            <a:off x="2909774" y="8478505"/>
            <a:ext cx="555114" cy="555114"/>
            <a:chOff x="0" y="0"/>
            <a:chExt cx="812800" cy="812800"/>
          </a:xfrm>
        </p:grpSpPr>
        <p:sp>
          <p:nvSpPr>
            <p:cNvPr id="31" name="Freeform 3">
              <a:extLst>
                <a:ext uri="{FF2B5EF4-FFF2-40B4-BE49-F238E27FC236}">
                  <a16:creationId xmlns:a16="http://schemas.microsoft.com/office/drawing/2014/main" id="{616623CE-6360-C7DF-8650-A130596CDB4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968D90"/>
            </a:solidFill>
          </p:spPr>
        </p:sp>
        <p:sp>
          <p:nvSpPr>
            <p:cNvPr id="32" name="TextBox 4">
              <a:extLst>
                <a:ext uri="{FF2B5EF4-FFF2-40B4-BE49-F238E27FC236}">
                  <a16:creationId xmlns:a16="http://schemas.microsoft.com/office/drawing/2014/main" id="{C7AA13E6-9BB1-CC30-1F39-CD79617CEFD6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2400"/>
            </a:p>
          </p:txBody>
        </p:sp>
      </p:grpSp>
      <p:grpSp>
        <p:nvGrpSpPr>
          <p:cNvPr id="33" name="Group 5">
            <a:extLst>
              <a:ext uri="{FF2B5EF4-FFF2-40B4-BE49-F238E27FC236}">
                <a16:creationId xmlns:a16="http://schemas.microsoft.com/office/drawing/2014/main" id="{577EBC3C-C061-A39E-82E4-8D6669124EAD}"/>
              </a:ext>
            </a:extLst>
          </p:cNvPr>
          <p:cNvGrpSpPr/>
          <p:nvPr/>
        </p:nvGrpSpPr>
        <p:grpSpPr>
          <a:xfrm>
            <a:off x="2850331" y="8428793"/>
            <a:ext cx="555114" cy="555114"/>
            <a:chOff x="0" y="0"/>
            <a:chExt cx="812800" cy="812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6CC47DCF-B536-EE60-5446-4196951530F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pFill/>
          </p:spPr>
        </p:sp>
        <p:sp>
          <p:nvSpPr>
            <p:cNvPr id="35" name="TextBox 7">
              <a:extLst>
                <a:ext uri="{FF2B5EF4-FFF2-40B4-BE49-F238E27FC236}">
                  <a16:creationId xmlns:a16="http://schemas.microsoft.com/office/drawing/2014/main" id="{32B8A658-590B-63A9-352E-332BBF393559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solidFill>
              <a:srgbClr val="92D050"/>
            </a:solidFill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2400" dirty="0"/>
            </a:p>
          </p:txBody>
        </p:sp>
      </p:grpSp>
      <p:sp>
        <p:nvSpPr>
          <p:cNvPr id="36" name="TextBox 20">
            <a:extLst>
              <a:ext uri="{FF2B5EF4-FFF2-40B4-BE49-F238E27FC236}">
                <a16:creationId xmlns:a16="http://schemas.microsoft.com/office/drawing/2014/main" id="{685DE4AD-2C5D-638F-BBF8-790D13519525}"/>
              </a:ext>
            </a:extLst>
          </p:cNvPr>
          <p:cNvSpPr txBox="1"/>
          <p:nvPr/>
        </p:nvSpPr>
        <p:spPr>
          <a:xfrm>
            <a:off x="3726890" y="8478505"/>
            <a:ext cx="12679207" cy="9508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470"/>
              </a:lnSpc>
              <a:spcBef>
                <a:spcPct val="0"/>
              </a:spcBef>
            </a:pP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Agrandir Narrow Bold"/>
              </a:rPr>
              <a:t>Available</a:t>
            </a:r>
            <a:r>
              <a:rPr lang="en-US" sz="4400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Agrandir Narrow Bold"/>
              </a:rPr>
              <a:t> data is incomplete, irrelevant, or outdated.</a:t>
            </a:r>
          </a:p>
        </p:txBody>
      </p:sp>
      <p:grpSp>
        <p:nvGrpSpPr>
          <p:cNvPr id="47" name="Group 2">
            <a:extLst>
              <a:ext uri="{FF2B5EF4-FFF2-40B4-BE49-F238E27FC236}">
                <a16:creationId xmlns:a16="http://schemas.microsoft.com/office/drawing/2014/main" id="{76C0C501-3882-12B5-C992-47BBEFAF17BD}"/>
              </a:ext>
            </a:extLst>
          </p:cNvPr>
          <p:cNvGrpSpPr/>
          <p:nvPr/>
        </p:nvGrpSpPr>
        <p:grpSpPr>
          <a:xfrm>
            <a:off x="2909774" y="3593570"/>
            <a:ext cx="555114" cy="555114"/>
            <a:chOff x="0" y="0"/>
            <a:chExt cx="812800" cy="812800"/>
          </a:xfrm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3B75F54E-0A7A-5610-D931-E55940D8012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968D90"/>
            </a:solidFill>
          </p:spPr>
        </p:sp>
        <p:sp>
          <p:nvSpPr>
            <p:cNvPr id="49" name="TextBox 4">
              <a:extLst>
                <a:ext uri="{FF2B5EF4-FFF2-40B4-BE49-F238E27FC236}">
                  <a16:creationId xmlns:a16="http://schemas.microsoft.com/office/drawing/2014/main" id="{73D24973-DAC7-8941-1A16-8B2E013D052A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2400"/>
            </a:p>
          </p:txBody>
        </p:sp>
      </p:grpSp>
      <p:grpSp>
        <p:nvGrpSpPr>
          <p:cNvPr id="50" name="Group 5">
            <a:extLst>
              <a:ext uri="{FF2B5EF4-FFF2-40B4-BE49-F238E27FC236}">
                <a16:creationId xmlns:a16="http://schemas.microsoft.com/office/drawing/2014/main" id="{3D9ABA52-203B-8BF8-31B8-8AD70D8E5A69}"/>
              </a:ext>
            </a:extLst>
          </p:cNvPr>
          <p:cNvGrpSpPr/>
          <p:nvPr/>
        </p:nvGrpSpPr>
        <p:grpSpPr>
          <a:xfrm>
            <a:off x="2850331" y="3543858"/>
            <a:ext cx="555114" cy="555114"/>
            <a:chOff x="0" y="0"/>
            <a:chExt cx="812800" cy="812800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8F7C1983-688E-820B-9AB6-B28BB9477CD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A54A1"/>
            </a:solidFill>
          </p:spPr>
        </p:sp>
        <p:sp>
          <p:nvSpPr>
            <p:cNvPr id="52" name="TextBox 7">
              <a:extLst>
                <a:ext uri="{FF2B5EF4-FFF2-40B4-BE49-F238E27FC236}">
                  <a16:creationId xmlns:a16="http://schemas.microsoft.com/office/drawing/2014/main" id="{2821FAA2-C733-1406-D74A-A469B135AFF3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2400"/>
            </a:p>
          </p:txBody>
        </p:sp>
      </p:grpSp>
      <p:sp>
        <p:nvSpPr>
          <p:cNvPr id="53" name="TextBox 20">
            <a:extLst>
              <a:ext uri="{FF2B5EF4-FFF2-40B4-BE49-F238E27FC236}">
                <a16:creationId xmlns:a16="http://schemas.microsoft.com/office/drawing/2014/main" id="{5E485AA8-071A-859B-C14E-48FD34689132}"/>
              </a:ext>
            </a:extLst>
          </p:cNvPr>
          <p:cNvSpPr txBox="1"/>
          <p:nvPr/>
        </p:nvSpPr>
        <p:spPr>
          <a:xfrm>
            <a:off x="3723135" y="3570530"/>
            <a:ext cx="11948915" cy="9508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470"/>
              </a:lnSpc>
              <a:spcBef>
                <a:spcPct val="0"/>
              </a:spcBef>
            </a:pPr>
            <a:r>
              <a:rPr lang="en-US" sz="4400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Agrandir Narrow Bold"/>
              </a:rPr>
              <a:t>Finding 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Agrandir Narrow Bold"/>
              </a:rPr>
              <a:t>data can be challenging due to its sensitive nature</a:t>
            </a:r>
            <a:endParaRPr lang="en-US" sz="4400" u="none" dirty="0">
              <a:solidFill>
                <a:schemeClr val="tx1">
                  <a:lumMod val="85000"/>
                  <a:lumOff val="15000"/>
                </a:schemeClr>
              </a:solidFill>
              <a:latin typeface="Agrandir Narrow Bold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id="{CFCA1177-812E-4DAD-1F10-BBCA24F3AC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1048306" y="277505"/>
            <a:ext cx="3432328" cy="1029698"/>
          </a:xfrm>
          <a:prstGeom prst="rect">
            <a:avLst/>
          </a:prstGeom>
        </p:spPr>
      </p:pic>
      <p:pic>
        <p:nvPicPr>
          <p:cNvPr id="55" name="Picture 4">
            <a:extLst>
              <a:ext uri="{FF2B5EF4-FFF2-40B4-BE49-F238E27FC236}">
                <a16:creationId xmlns:a16="http://schemas.microsoft.com/office/drawing/2014/main" id="{33C4FA87-27E1-7343-6DC6-7125588B81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0800000">
            <a:off x="14766413" y="8869698"/>
            <a:ext cx="3432328" cy="1029698"/>
          </a:xfrm>
          <a:prstGeom prst="rect">
            <a:avLst/>
          </a:prstGeom>
        </p:spPr>
      </p:pic>
      <p:pic>
        <p:nvPicPr>
          <p:cNvPr id="56" name="Picture 15">
            <a:extLst>
              <a:ext uri="{FF2B5EF4-FFF2-40B4-BE49-F238E27FC236}">
                <a16:creationId xmlns:a16="http://schemas.microsoft.com/office/drawing/2014/main" id="{33F79200-075C-C4FA-0B5A-6B6CCF551E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582641" y="8318555"/>
            <a:ext cx="2078521" cy="113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90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2A536BF-2F2D-F85F-B424-99019A6327AF}"/>
              </a:ext>
            </a:extLst>
          </p:cNvPr>
          <p:cNvSpPr/>
          <p:nvPr/>
        </p:nvSpPr>
        <p:spPr>
          <a:xfrm>
            <a:off x="3004331" y="1303669"/>
            <a:ext cx="12068410" cy="1391562"/>
          </a:xfrm>
          <a:prstGeom prst="roundRect">
            <a:avLst>
              <a:gd name="adj" fmla="val 35101"/>
            </a:avLst>
          </a:prstGeom>
          <a:solidFill>
            <a:srgbClr val="7A5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6717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598" b="0" i="0" u="none" strike="noStrike" kern="1200" cap="none" spc="0" normalizeH="0" baseline="0" noProof="0" dirty="0">
                <a:ln>
                  <a:noFill/>
                </a:ln>
                <a:solidFill>
                  <a:srgbClr val="F4F6FC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Tools for Data Extraction</a:t>
            </a:r>
          </a:p>
        </p:txBody>
      </p:sp>
      <p:grpSp>
        <p:nvGrpSpPr>
          <p:cNvPr id="2" name="Group 2"/>
          <p:cNvGrpSpPr/>
          <p:nvPr/>
        </p:nvGrpSpPr>
        <p:grpSpPr>
          <a:xfrm>
            <a:off x="3840221" y="3874087"/>
            <a:ext cx="1033962" cy="103396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A73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729501" y="3781493"/>
            <a:ext cx="1033962" cy="103396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840221" y="3929146"/>
            <a:ext cx="812522" cy="738656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8632275" y="3867541"/>
            <a:ext cx="1033962" cy="1033962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75581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521555" y="3774946"/>
            <a:ext cx="1033962" cy="103396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632275" y="3922599"/>
            <a:ext cx="812522" cy="738656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13549563" y="3865370"/>
            <a:ext cx="1033962" cy="1033962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13969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3438843" y="3772776"/>
            <a:ext cx="1033962" cy="1033962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549563" y="3920429"/>
            <a:ext cx="812522" cy="738656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2438400" y="5196344"/>
            <a:ext cx="3616163" cy="990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14"/>
              </a:lnSpc>
              <a:spcBef>
                <a:spcPct val="0"/>
              </a:spcBef>
            </a:pPr>
            <a:r>
              <a:rPr lang="en-US" sz="4000" u="none" dirty="0">
                <a:solidFill>
                  <a:srgbClr val="050A30"/>
                </a:solidFill>
                <a:latin typeface="Agrandir Narrow Bold"/>
              </a:rPr>
              <a:t>Chrome extensions</a:t>
            </a:r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168137" y="2267985"/>
            <a:ext cx="1561364" cy="854492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5714231" y="8980184"/>
            <a:ext cx="3432328" cy="1029698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6158194" y="492681"/>
            <a:ext cx="2544403" cy="2485034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12320268" y="5143500"/>
            <a:ext cx="3506748" cy="10043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814"/>
              </a:lnSpc>
              <a:spcBef>
                <a:spcPct val="0"/>
              </a:spcBef>
            </a:pPr>
            <a:r>
              <a:rPr lang="en-US" sz="4400" u="none" dirty="0">
                <a:solidFill>
                  <a:srgbClr val="050A30"/>
                </a:solidFill>
                <a:latin typeface="Agrandir Narrow Bold"/>
              </a:rPr>
              <a:t>Open-source libraries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052020" y="5148504"/>
            <a:ext cx="4270791" cy="1491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14"/>
              </a:lnSpc>
              <a:spcBef>
                <a:spcPct val="0"/>
              </a:spcBef>
            </a:pPr>
            <a:r>
              <a:rPr lang="en-US" sz="4400" u="none" dirty="0">
                <a:solidFill>
                  <a:srgbClr val="050A30"/>
                </a:solidFill>
                <a:latin typeface="Agrandir Narrow Bold"/>
              </a:rPr>
              <a:t>Scraper bots/web scraping APIs</a:t>
            </a:r>
          </a:p>
        </p:txBody>
      </p:sp>
      <p:sp>
        <p:nvSpPr>
          <p:cNvPr id="41" name="TextBox 32">
            <a:extLst>
              <a:ext uri="{FF2B5EF4-FFF2-40B4-BE49-F238E27FC236}">
                <a16:creationId xmlns:a16="http://schemas.microsoft.com/office/drawing/2014/main" id="{7D55AB68-8EDF-43F1-CDC4-853C0624359D}"/>
              </a:ext>
            </a:extLst>
          </p:cNvPr>
          <p:cNvSpPr txBox="1"/>
          <p:nvPr/>
        </p:nvSpPr>
        <p:spPr>
          <a:xfrm>
            <a:off x="4288923" y="8478304"/>
            <a:ext cx="4270791" cy="517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14"/>
              </a:lnSpc>
              <a:spcBef>
                <a:spcPct val="0"/>
              </a:spcBef>
            </a:pPr>
            <a:r>
              <a:rPr lang="en-US" sz="4400" u="none" dirty="0">
                <a:solidFill>
                  <a:srgbClr val="050A30"/>
                </a:solidFill>
                <a:latin typeface="Agrandir Narrow Bold"/>
              </a:rPr>
              <a:t>SaaS Solutions</a:t>
            </a:r>
          </a:p>
        </p:txBody>
      </p:sp>
      <p:grpSp>
        <p:nvGrpSpPr>
          <p:cNvPr id="42" name="Group 2">
            <a:extLst>
              <a:ext uri="{FF2B5EF4-FFF2-40B4-BE49-F238E27FC236}">
                <a16:creationId xmlns:a16="http://schemas.microsoft.com/office/drawing/2014/main" id="{C53E3BCB-5A1F-A144-7865-EE70B580222F}"/>
              </a:ext>
            </a:extLst>
          </p:cNvPr>
          <p:cNvGrpSpPr/>
          <p:nvPr/>
        </p:nvGrpSpPr>
        <p:grpSpPr>
          <a:xfrm>
            <a:off x="12176237" y="6905503"/>
            <a:ext cx="1033962" cy="1033962"/>
            <a:chOff x="0" y="0"/>
            <a:chExt cx="812800" cy="812800"/>
          </a:xfrm>
        </p:grpSpPr>
        <p:sp>
          <p:nvSpPr>
            <p:cNvPr id="43" name="Freeform 3">
              <a:extLst>
                <a:ext uri="{FF2B5EF4-FFF2-40B4-BE49-F238E27FC236}">
                  <a16:creationId xmlns:a16="http://schemas.microsoft.com/office/drawing/2014/main" id="{547DCAD8-16FA-EBD4-2692-57BABE79A32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A730"/>
            </a:solidFill>
          </p:spPr>
        </p:sp>
        <p:sp>
          <p:nvSpPr>
            <p:cNvPr id="44" name="TextBox 4">
              <a:extLst>
                <a:ext uri="{FF2B5EF4-FFF2-40B4-BE49-F238E27FC236}">
                  <a16:creationId xmlns:a16="http://schemas.microsoft.com/office/drawing/2014/main" id="{2EAFCB80-8BE6-1F80-4B61-28ED534CD839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5" name="Group 5">
            <a:extLst>
              <a:ext uri="{FF2B5EF4-FFF2-40B4-BE49-F238E27FC236}">
                <a16:creationId xmlns:a16="http://schemas.microsoft.com/office/drawing/2014/main" id="{E84F8ADB-63E4-9331-DDA7-8CACAA126C86}"/>
              </a:ext>
            </a:extLst>
          </p:cNvPr>
          <p:cNvGrpSpPr/>
          <p:nvPr/>
        </p:nvGrpSpPr>
        <p:grpSpPr>
          <a:xfrm>
            <a:off x="12065517" y="6812909"/>
            <a:ext cx="1033962" cy="1033962"/>
            <a:chOff x="0" y="0"/>
            <a:chExt cx="812800" cy="812800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CB1FFE0C-E95E-D19A-0E3B-B559CD1CCB3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id="47" name="TextBox 7">
              <a:extLst>
                <a:ext uri="{FF2B5EF4-FFF2-40B4-BE49-F238E27FC236}">
                  <a16:creationId xmlns:a16="http://schemas.microsoft.com/office/drawing/2014/main" id="{DFE669D2-315D-1FEA-FDAD-34F5AEA9F536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48" name="Picture 8">
            <a:extLst>
              <a:ext uri="{FF2B5EF4-FFF2-40B4-BE49-F238E27FC236}">
                <a16:creationId xmlns:a16="http://schemas.microsoft.com/office/drawing/2014/main" id="{77ABA5FD-BE8E-153C-1AEB-6B31DDA6C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176237" y="6960562"/>
            <a:ext cx="812522" cy="738656"/>
          </a:xfrm>
          <a:prstGeom prst="rect">
            <a:avLst/>
          </a:prstGeom>
        </p:spPr>
      </p:pic>
      <p:sp>
        <p:nvSpPr>
          <p:cNvPr id="49" name="TextBox 23">
            <a:extLst>
              <a:ext uri="{FF2B5EF4-FFF2-40B4-BE49-F238E27FC236}">
                <a16:creationId xmlns:a16="http://schemas.microsoft.com/office/drawing/2014/main" id="{CB1364ED-20CD-DC76-B636-D7468827742A}"/>
              </a:ext>
            </a:extLst>
          </p:cNvPr>
          <p:cNvSpPr txBox="1"/>
          <p:nvPr/>
        </p:nvSpPr>
        <p:spPr>
          <a:xfrm>
            <a:off x="10856642" y="8193289"/>
            <a:ext cx="3616163" cy="990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14"/>
              </a:lnSpc>
              <a:spcBef>
                <a:spcPct val="0"/>
              </a:spcBef>
            </a:pPr>
            <a:r>
              <a:rPr lang="en-US" sz="4000" u="none" dirty="0">
                <a:solidFill>
                  <a:srgbClr val="050A30"/>
                </a:solidFill>
                <a:latin typeface="Agrandir Narrow Bold"/>
              </a:rPr>
              <a:t>Proxies and datasets</a:t>
            </a:r>
          </a:p>
        </p:txBody>
      </p:sp>
      <p:grpSp>
        <p:nvGrpSpPr>
          <p:cNvPr id="50" name="Group 16">
            <a:extLst>
              <a:ext uri="{FF2B5EF4-FFF2-40B4-BE49-F238E27FC236}">
                <a16:creationId xmlns:a16="http://schemas.microsoft.com/office/drawing/2014/main" id="{F4FE4B68-F6C7-64B7-6E8F-0D1EBBC7C429}"/>
              </a:ext>
            </a:extLst>
          </p:cNvPr>
          <p:cNvGrpSpPr/>
          <p:nvPr/>
        </p:nvGrpSpPr>
        <p:grpSpPr>
          <a:xfrm>
            <a:off x="6018058" y="6994591"/>
            <a:ext cx="1033962" cy="1033962"/>
            <a:chOff x="0" y="0"/>
            <a:chExt cx="812800" cy="812800"/>
          </a:xfrm>
        </p:grpSpPr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A9A01FCA-87B9-7A02-804B-4230A033767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13969"/>
            </a:solidFill>
          </p:spPr>
        </p:sp>
        <p:sp>
          <p:nvSpPr>
            <p:cNvPr id="52" name="TextBox 18">
              <a:extLst>
                <a:ext uri="{FF2B5EF4-FFF2-40B4-BE49-F238E27FC236}">
                  <a16:creationId xmlns:a16="http://schemas.microsoft.com/office/drawing/2014/main" id="{71BACCF2-53B9-CAE6-D596-786836BD9C17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3" name="Group 19">
            <a:extLst>
              <a:ext uri="{FF2B5EF4-FFF2-40B4-BE49-F238E27FC236}">
                <a16:creationId xmlns:a16="http://schemas.microsoft.com/office/drawing/2014/main" id="{3C833BE8-6CDD-5D2E-9462-505333A4A17A}"/>
              </a:ext>
            </a:extLst>
          </p:cNvPr>
          <p:cNvGrpSpPr/>
          <p:nvPr/>
        </p:nvGrpSpPr>
        <p:grpSpPr>
          <a:xfrm>
            <a:off x="5907338" y="6901997"/>
            <a:ext cx="1033962" cy="1033962"/>
            <a:chOff x="0" y="0"/>
            <a:chExt cx="812800" cy="812800"/>
          </a:xfrm>
        </p:grpSpPr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3C1711B-EC26-ABA0-1F41-C0F5650C2A2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id="55" name="TextBox 21">
              <a:extLst>
                <a:ext uri="{FF2B5EF4-FFF2-40B4-BE49-F238E27FC236}">
                  <a16:creationId xmlns:a16="http://schemas.microsoft.com/office/drawing/2014/main" id="{B6CE2CD3-F92D-3A5B-6580-EF2DD9118B91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56" name="Picture 22">
            <a:extLst>
              <a:ext uri="{FF2B5EF4-FFF2-40B4-BE49-F238E27FC236}">
                <a16:creationId xmlns:a16="http://schemas.microsoft.com/office/drawing/2014/main" id="{4272FB63-9FFD-4DC4-2894-F6E7DA4B7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018058" y="7049650"/>
            <a:ext cx="812522" cy="738656"/>
          </a:xfrm>
          <a:prstGeom prst="rect">
            <a:avLst/>
          </a:prstGeom>
        </p:spPr>
      </p:pic>
      <p:pic>
        <p:nvPicPr>
          <p:cNvPr id="57" name="Picture 4">
            <a:extLst>
              <a:ext uri="{FF2B5EF4-FFF2-40B4-BE49-F238E27FC236}">
                <a16:creationId xmlns:a16="http://schemas.microsoft.com/office/drawing/2014/main" id="{B0825F9E-DDC3-4C1A-895C-3624AB9B6E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-1048306" y="277505"/>
            <a:ext cx="3432328" cy="1029698"/>
          </a:xfrm>
          <a:prstGeom prst="rect">
            <a:avLst/>
          </a:prstGeom>
        </p:spPr>
      </p:pic>
      <p:pic>
        <p:nvPicPr>
          <p:cNvPr id="58" name="Picture 24">
            <a:extLst>
              <a:ext uri="{FF2B5EF4-FFF2-40B4-BE49-F238E27FC236}">
                <a16:creationId xmlns:a16="http://schemas.microsoft.com/office/drawing/2014/main" id="{C0F0D758-DB5C-C610-DCD4-D57BEAB2615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228600" y="7418978"/>
            <a:ext cx="2549137" cy="267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7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8A070C868F6546948D49DEE6F47F33" ma:contentTypeVersion="11" ma:contentTypeDescription="Create a new document." ma:contentTypeScope="" ma:versionID="ffea0f33eb258e30782368625b003129">
  <xsd:schema xmlns:xsd="http://www.w3.org/2001/XMLSchema" xmlns:xs="http://www.w3.org/2001/XMLSchema" xmlns:p="http://schemas.microsoft.com/office/2006/metadata/properties" xmlns:ns3="caade3a0-a6d6-402e-b3ab-84e590d14a83" xmlns:ns4="881b20fd-032e-41bb-a662-881a50895dde" targetNamespace="http://schemas.microsoft.com/office/2006/metadata/properties" ma:root="true" ma:fieldsID="f21f120f9e6253af128de856774c0edc" ns3:_="" ns4:_="">
    <xsd:import namespace="caade3a0-a6d6-402e-b3ab-84e590d14a83"/>
    <xsd:import namespace="881b20fd-032e-41bb-a662-881a50895d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ade3a0-a6d6-402e-b3ab-84e590d14a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1b20fd-032e-41bb-a662-881a50895dd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1D0DCA-4DC5-475F-B9ED-CFB9ABDBE188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2243DD9-F192-400E-ADFA-69E6D853B3C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caade3a0-a6d6-402e-b3ab-84e590d14a83"/>
    <ds:schemaRef ds:uri="881b20fd-032e-41bb-a662-881a50895dd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93F31F-6470-40FB-882E-4B029E35D0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5039</TotalTime>
  <Words>249</Words>
  <Application>Microsoft Office PowerPoint</Application>
  <PresentationFormat>Custom</PresentationFormat>
  <Paragraphs>64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Minimalist Artificial Intelligence Technology Presentation</dc:title>
  <cp:lastModifiedBy>Abdulaziz Alzahrani</cp:lastModifiedBy>
  <cp:revision>23</cp:revision>
  <dcterms:created xsi:type="dcterms:W3CDTF">2006-08-16T00:00:00Z</dcterms:created>
  <dcterms:modified xsi:type="dcterms:W3CDTF">2022-12-12T18:56:56Z</dcterms:modified>
  <dc:identifier>DAFSp_Os8b8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0x010100978A070C868F6546948D49DEE6F47F33</vt:lpwstr>
  </property>
</Properties>
</file>