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0"/>
    <p:restoredTop sz="94665"/>
  </p:normalViewPr>
  <p:slideViewPr>
    <p:cSldViewPr snapToGrid="0" snapToObjects="1">
      <p:cViewPr varScale="1">
        <p:scale>
          <a:sx n="106" d="100"/>
          <a:sy n="106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F501-CF9E-6649-85C1-11B2570F8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92" y="1292088"/>
            <a:ext cx="9571382" cy="3758136"/>
          </a:xfrm>
        </p:spPr>
        <p:txBody>
          <a:bodyPr/>
          <a:lstStyle/>
          <a:p>
            <a:pPr algn="ctr"/>
            <a:r>
              <a:rPr lang="en-US" sz="8800" dirty="0">
                <a:latin typeface="Footlight MT Light" panose="0204060206030A020304" pitchFamily="18" charset="77"/>
                <a:cs typeface="Apple Chancery" panose="03020702040506060504" pitchFamily="66" charset="-79"/>
              </a:rPr>
              <a:t>Farm in Your Hand</a:t>
            </a:r>
            <a:br>
              <a:rPr lang="en-US" sz="8800" dirty="0">
                <a:latin typeface="Footlight MT Light" panose="0204060206030A020304" pitchFamily="18" charset="77"/>
                <a:cs typeface="Apple Chancery" panose="03020702040506060504" pitchFamily="66" charset="-79"/>
              </a:rPr>
            </a:br>
            <a:br>
              <a:rPr lang="en-US" sz="8800" dirty="0"/>
            </a:br>
            <a:r>
              <a:rPr lang="en-US" sz="4400" dirty="0"/>
              <a:t>Mobile App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103BD-D9C3-7347-8D2F-7E9AB4FEA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13" y="6000931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Group names: Majid &amp; Taraneh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7623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4C993-A93E-2C42-8FF0-50B692861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955" y="957327"/>
            <a:ext cx="2731625" cy="5313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AD4F10-F6B4-F94A-BF31-AAF102D09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771" y="957326"/>
            <a:ext cx="2801073" cy="5313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6D7DE-EAB1-A74D-A85C-707204C43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036" y="957326"/>
            <a:ext cx="2876785" cy="53137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44A5BD-7349-4044-BBAA-5B691DC7050B}"/>
              </a:ext>
            </a:extLst>
          </p:cNvPr>
          <p:cNvSpPr txBox="1"/>
          <p:nvPr/>
        </p:nvSpPr>
        <p:spPr>
          <a:xfrm>
            <a:off x="910835" y="369397"/>
            <a:ext cx="179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Fruit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1DB3D-6A64-2942-AF96-2199FD56F876}"/>
              </a:ext>
            </a:extLst>
          </p:cNvPr>
          <p:cNvSpPr txBox="1"/>
          <p:nvPr/>
        </p:nvSpPr>
        <p:spPr>
          <a:xfrm>
            <a:off x="3783286" y="379450"/>
            <a:ext cx="179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4C6C6-6659-8D48-B3E9-3B706EE41ADA}"/>
              </a:ext>
            </a:extLst>
          </p:cNvPr>
          <p:cNvSpPr txBox="1"/>
          <p:nvPr/>
        </p:nvSpPr>
        <p:spPr>
          <a:xfrm>
            <a:off x="7012623" y="379450"/>
            <a:ext cx="179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F5FFE-3E4B-F44C-BE50-5719809BE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040" y="1581854"/>
            <a:ext cx="2579274" cy="52266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C0C14-2475-5441-A45F-27979F57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910" y="1581855"/>
            <a:ext cx="2543811" cy="506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A99AA-D081-3C43-AAFD-349130A86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317" y="1581854"/>
            <a:ext cx="2556198" cy="5139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D9E8C-758C-9147-A81F-456E0098CF4C}"/>
              </a:ext>
            </a:extLst>
          </p:cNvPr>
          <p:cNvSpPr txBox="1"/>
          <p:nvPr/>
        </p:nvSpPr>
        <p:spPr>
          <a:xfrm>
            <a:off x="864536" y="705063"/>
            <a:ext cx="179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Dairy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62C77-4138-A14A-8B60-F0A1CDB21476}"/>
              </a:ext>
            </a:extLst>
          </p:cNvPr>
          <p:cNvSpPr txBox="1"/>
          <p:nvPr/>
        </p:nvSpPr>
        <p:spPr>
          <a:xfrm>
            <a:off x="4144883" y="705063"/>
            <a:ext cx="179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Egg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4A095-0E28-7249-901B-9E8F0AED99C0}"/>
              </a:ext>
            </a:extLst>
          </p:cNvPr>
          <p:cNvSpPr txBox="1"/>
          <p:nvPr/>
        </p:nvSpPr>
        <p:spPr>
          <a:xfrm>
            <a:off x="7319484" y="705063"/>
            <a:ext cx="1799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Local Producers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9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3EDE0-0506-3C44-A6B6-B7962D378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281" y="1116025"/>
            <a:ext cx="2696391" cy="54352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815BD-C420-4743-98EC-27CE76264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" y="1116025"/>
            <a:ext cx="2772823" cy="54352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E0D93F-67BF-A24F-A6CE-C1E5DE5FE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909" y="1116025"/>
            <a:ext cx="2798286" cy="5435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0F75F-2D3D-9147-B68E-2895878BBF96}"/>
              </a:ext>
            </a:extLst>
          </p:cNvPr>
          <p:cNvSpPr txBox="1"/>
          <p:nvPr/>
        </p:nvSpPr>
        <p:spPr>
          <a:xfrm>
            <a:off x="874475" y="536097"/>
            <a:ext cx="179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Sign Up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C75AA-1A8F-AF41-8CD4-B9BE14012A96}"/>
              </a:ext>
            </a:extLst>
          </p:cNvPr>
          <p:cNvSpPr txBox="1"/>
          <p:nvPr/>
        </p:nvSpPr>
        <p:spPr>
          <a:xfrm>
            <a:off x="4210544" y="536096"/>
            <a:ext cx="179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 in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F825C-2F89-F142-8DCE-9710AF8AEA8D}"/>
              </a:ext>
            </a:extLst>
          </p:cNvPr>
          <p:cNvSpPr txBox="1"/>
          <p:nvPr/>
        </p:nvSpPr>
        <p:spPr>
          <a:xfrm>
            <a:off x="6681351" y="536095"/>
            <a:ext cx="287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Schedule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83130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22FA5F-EF4E-6F49-B218-469C3BC17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77" y="1076446"/>
            <a:ext cx="2769939" cy="5561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22D9B7-EE1A-4C4D-8A0E-3F1D8CE2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010" y="1076446"/>
            <a:ext cx="2823513" cy="5669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A6DFEC-CAD4-D445-B99E-A1678D157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017" y="1076446"/>
            <a:ext cx="2820002" cy="5684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B8D08F-FD67-D642-854D-0CCDAC6A7481}"/>
              </a:ext>
            </a:extLst>
          </p:cNvPr>
          <p:cNvSpPr txBox="1"/>
          <p:nvPr/>
        </p:nvSpPr>
        <p:spPr>
          <a:xfrm>
            <a:off x="864536" y="496341"/>
            <a:ext cx="179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  <a:r>
              <a:rPr lang="en-US" sz="2400" b="1" dirty="0"/>
              <a:t>asket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DEF04-455D-F743-8FCA-1177EDC2F24F}"/>
              </a:ext>
            </a:extLst>
          </p:cNvPr>
          <p:cNvSpPr txBox="1"/>
          <p:nvPr/>
        </p:nvSpPr>
        <p:spPr>
          <a:xfrm>
            <a:off x="4631635" y="347253"/>
            <a:ext cx="399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Payment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B8D08F-FD67-D642-854D-0CCDAC6A7481}"/>
              </a:ext>
            </a:extLst>
          </p:cNvPr>
          <p:cNvSpPr txBox="1"/>
          <p:nvPr/>
        </p:nvSpPr>
        <p:spPr>
          <a:xfrm>
            <a:off x="968717" y="333559"/>
            <a:ext cx="315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Share with friends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DEF04-455D-F743-8FCA-1177EDC2F24F}"/>
              </a:ext>
            </a:extLst>
          </p:cNvPr>
          <p:cNvSpPr txBox="1"/>
          <p:nvPr/>
        </p:nvSpPr>
        <p:spPr>
          <a:xfrm>
            <a:off x="5326078" y="333559"/>
            <a:ext cx="2954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Live chat</a:t>
            </a:r>
            <a:endParaRPr lang="en-US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264D7F-98E4-8441-9AC2-4B04368B1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7260" y="958006"/>
            <a:ext cx="2852340" cy="570468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7C32A-2E6B-A242-9B40-861487F3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64" y="958006"/>
            <a:ext cx="2821426" cy="56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DEFC5C-42D7-9D4B-AF20-9A24AEDF5F43}"/>
              </a:ext>
            </a:extLst>
          </p:cNvPr>
          <p:cNvSpPr/>
          <p:nvPr/>
        </p:nvSpPr>
        <p:spPr>
          <a:xfrm>
            <a:off x="299877" y="373116"/>
            <a:ext cx="386305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</a:t>
            </a:r>
          </a:p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8EF90-8D7B-DA4C-9A97-53F74D10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69" y="127000"/>
            <a:ext cx="3217110" cy="658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97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A080-CA2C-CF44-A332-9E5F53FB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33" y="155172"/>
            <a:ext cx="9447973" cy="58596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dirty="0"/>
              <a:t>Description:</a:t>
            </a:r>
            <a:br>
              <a:rPr lang="en-US" dirty="0"/>
            </a:br>
            <a:br>
              <a:rPr lang="en-US" dirty="0"/>
            </a:br>
            <a:r>
              <a:rPr lang="en-CA" sz="3200" dirty="0">
                <a:solidFill>
                  <a:schemeClr val="tx1"/>
                </a:solidFill>
              </a:rPr>
              <a:t>We have developed an idea for farmer market online app with a name of “Farm in Your Hand”. This app provides opportunities for farmers in our area to sell their products through online marketing.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9824-0466-6448-8632-CCCEA16B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09" y="302728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Feature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21A2-8433-984D-AB9B-16A971BD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5232"/>
            <a:ext cx="10095722" cy="5234472"/>
          </a:xfrm>
        </p:spPr>
        <p:txBody>
          <a:bodyPr>
            <a:normAutofit/>
          </a:bodyPr>
          <a:lstStyle/>
          <a:p>
            <a:pPr lvl="2" fontAlgn="base"/>
            <a:r>
              <a:rPr lang="en-CA" sz="3200" dirty="0">
                <a:solidFill>
                  <a:schemeClr val="tx1"/>
                </a:solidFill>
              </a:rPr>
              <a:t>Chat </a:t>
            </a:r>
            <a:endParaRPr lang="en-CA" sz="2800" dirty="0">
              <a:solidFill>
                <a:schemeClr val="tx1"/>
              </a:solidFill>
            </a:endParaRPr>
          </a:p>
          <a:p>
            <a:pPr lvl="2" fontAlgn="base"/>
            <a:r>
              <a:rPr lang="en-CA" sz="3200" dirty="0">
                <a:solidFill>
                  <a:schemeClr val="tx1"/>
                </a:solidFill>
              </a:rPr>
              <a:t>Food category</a:t>
            </a:r>
            <a:endParaRPr lang="en-CA" sz="2800" dirty="0">
              <a:solidFill>
                <a:schemeClr val="tx1"/>
              </a:solidFill>
            </a:endParaRPr>
          </a:p>
          <a:p>
            <a:pPr lvl="2" fontAlgn="base"/>
            <a:r>
              <a:rPr lang="en-CA" sz="3200" dirty="0">
                <a:solidFill>
                  <a:schemeClr val="tx1"/>
                </a:solidFill>
              </a:rPr>
              <a:t>Delivery options</a:t>
            </a:r>
            <a:endParaRPr lang="en-CA" sz="2800" dirty="0">
              <a:solidFill>
                <a:schemeClr val="tx1"/>
              </a:solidFill>
            </a:endParaRPr>
          </a:p>
          <a:p>
            <a:pPr lvl="2" fontAlgn="base"/>
            <a:r>
              <a:rPr lang="en-CA" sz="3200" dirty="0">
                <a:solidFill>
                  <a:schemeClr val="tx1"/>
                </a:solidFill>
              </a:rPr>
              <a:t>Schedule the time of preparation the order</a:t>
            </a:r>
            <a:endParaRPr lang="en-CA" sz="2800" dirty="0">
              <a:solidFill>
                <a:schemeClr val="tx1"/>
              </a:solidFill>
            </a:endParaRPr>
          </a:p>
          <a:p>
            <a:pPr lvl="2" fontAlgn="base"/>
            <a:r>
              <a:rPr lang="en-CA" sz="3200" dirty="0">
                <a:solidFill>
                  <a:schemeClr val="tx1"/>
                </a:solidFill>
              </a:rPr>
              <a:t>Share with friends</a:t>
            </a:r>
            <a:endParaRPr lang="en-CA" sz="2800" dirty="0">
              <a:solidFill>
                <a:schemeClr val="tx1"/>
              </a:solidFill>
            </a:endParaRPr>
          </a:p>
          <a:p>
            <a:pPr lvl="2" fontAlgn="base"/>
            <a:r>
              <a:rPr lang="en-CA" sz="3200" dirty="0">
                <a:solidFill>
                  <a:schemeClr val="tx1"/>
                </a:solidFill>
              </a:rPr>
              <a:t>Movies</a:t>
            </a:r>
            <a:endParaRPr lang="en-CA" sz="2800" dirty="0">
              <a:solidFill>
                <a:schemeClr val="tx1"/>
              </a:solidFill>
            </a:endParaRPr>
          </a:p>
          <a:p>
            <a:pPr lvl="2" fontAlgn="base"/>
            <a:r>
              <a:rPr lang="en-CA" sz="3200" dirty="0">
                <a:solidFill>
                  <a:schemeClr val="tx1"/>
                </a:solidFill>
              </a:rPr>
              <a:t>Live camera on farms</a:t>
            </a:r>
            <a:endParaRPr lang="en-CA" sz="2800" dirty="0">
              <a:solidFill>
                <a:schemeClr val="tx1"/>
              </a:solidFill>
            </a:endParaRPr>
          </a:p>
          <a:p>
            <a:pPr lvl="2" fontAlgn="base"/>
            <a:r>
              <a:rPr lang="en-CA" sz="3200" dirty="0">
                <a:solidFill>
                  <a:schemeClr val="tx1"/>
                </a:solidFill>
              </a:rPr>
              <a:t>Payment option</a:t>
            </a:r>
            <a:endParaRPr lang="en-CA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B281-18DD-3F4D-83F0-0911A540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9910-2CC9-5040-B41E-18FA08314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A" sz="3600" dirty="0">
                <a:solidFill>
                  <a:schemeClr val="tx1"/>
                </a:solidFill>
              </a:rPr>
              <a:t>getting a percentage of sales or commission from farmers and food companies, and making money from Ads.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662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98FD-45EF-F74E-8114-2B2A89E5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711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D7E4B-D181-3F4A-8ACB-DF6F1814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511"/>
            <a:ext cx="8596668" cy="43618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CA" sz="3200" dirty="0">
                <a:solidFill>
                  <a:schemeClr val="tx1"/>
                </a:solidFill>
              </a:rPr>
              <a:t>Making cheaper Ads available for small local farmers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CA" sz="3200" dirty="0">
                <a:solidFill>
                  <a:schemeClr val="tx1"/>
                </a:solidFill>
              </a:rPr>
              <a:t> adding more features according to the needs of customers and farmers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CA" sz="2800" dirty="0">
                <a:solidFill>
                  <a:schemeClr val="tx1"/>
                </a:solidFill>
              </a:rPr>
              <a:t>such as movies and live camera for watching the farms online.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85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AC37-D65F-C24A-A8E3-3564DD08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6" y="60849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/>
              <a:t>Personas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87E35-FA82-584B-816E-E390050F0502}"/>
              </a:ext>
            </a:extLst>
          </p:cNvPr>
          <p:cNvSpPr/>
          <p:nvPr/>
        </p:nvSpPr>
        <p:spPr>
          <a:xfrm>
            <a:off x="5908813" y="1519332"/>
            <a:ext cx="1101587" cy="368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D8772C-0A64-984B-87F6-CF0DC15F8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885851"/>
              </p:ext>
            </p:extLst>
          </p:nvPr>
        </p:nvGraphicFramePr>
        <p:xfrm>
          <a:off x="2643809" y="270716"/>
          <a:ext cx="6530008" cy="6409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0898">
                  <a:extLst>
                    <a:ext uri="{9D8B030D-6E8A-4147-A177-3AD203B41FA5}">
                      <a16:colId xmlns:a16="http://schemas.microsoft.com/office/drawing/2014/main" val="2834899429"/>
                    </a:ext>
                  </a:extLst>
                </a:gridCol>
                <a:gridCol w="3299110">
                  <a:extLst>
                    <a:ext uri="{9D8B030D-6E8A-4147-A177-3AD203B41FA5}">
                      <a16:colId xmlns:a16="http://schemas.microsoft.com/office/drawing/2014/main" val="325484797"/>
                    </a:ext>
                  </a:extLst>
                </a:gridCol>
              </a:tblGrid>
              <a:tr h="235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Name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John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extLst>
                  <a:ext uri="{0D108BD9-81ED-4DB2-BD59-A6C34878D82A}">
                    <a16:rowId xmlns:a16="http://schemas.microsoft.com/office/drawing/2014/main" val="1768618975"/>
                  </a:ext>
                </a:extLst>
              </a:tr>
              <a:tr h="235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Age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43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extLst>
                  <a:ext uri="{0D108BD9-81ED-4DB2-BD59-A6C34878D82A}">
                    <a16:rowId xmlns:a16="http://schemas.microsoft.com/office/drawing/2014/main" val="689673052"/>
                  </a:ext>
                </a:extLst>
              </a:tr>
              <a:tr h="235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Occupation (if applicable)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Factory’s owner (farm products)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extLst>
                  <a:ext uri="{0D108BD9-81ED-4DB2-BD59-A6C34878D82A}">
                    <a16:rowId xmlns:a16="http://schemas.microsoft.com/office/drawing/2014/main" val="2384841699"/>
                  </a:ext>
                </a:extLst>
              </a:tr>
              <a:tr h="235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Location: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Elmira, Ontario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extLst>
                  <a:ext uri="{0D108BD9-81ED-4DB2-BD59-A6C34878D82A}">
                    <a16:rowId xmlns:a16="http://schemas.microsoft.com/office/drawing/2014/main" val="382326827"/>
                  </a:ext>
                </a:extLst>
              </a:tr>
              <a:tr h="6174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Interest Level in the App’s Field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Casual, Neophyte, Entertainment,</a:t>
                      </a:r>
                      <a:endParaRPr lang="en-CA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Connoisseur, , Amateur, </a:t>
                      </a:r>
                      <a:r>
                        <a:rPr lang="en-CA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Professional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extLst>
                  <a:ext uri="{0D108BD9-81ED-4DB2-BD59-A6C34878D82A}">
                    <a16:rowId xmlns:a16="http://schemas.microsoft.com/office/drawing/2014/main" val="2010205455"/>
                  </a:ext>
                </a:extLst>
              </a:tr>
              <a:tr h="1611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Demographics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professional,</a:t>
                      </a:r>
                      <a:endParaRPr lang="en-CA" sz="12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management,</a:t>
                      </a:r>
                      <a:endParaRPr lang="en-CA" sz="12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craftsperson,</a:t>
                      </a:r>
                      <a:endParaRPr lang="en-CA" sz="12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stay-at-home parent,</a:t>
                      </a:r>
                      <a:endParaRPr lang="en-CA" sz="12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student,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CA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      income level: 100k-150k annually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extLst>
                  <a:ext uri="{0D108BD9-81ED-4DB2-BD59-A6C34878D82A}">
                    <a16:rowId xmlns:a16="http://schemas.microsoft.com/office/drawing/2014/main" val="1086855978"/>
                  </a:ext>
                </a:extLst>
              </a:tr>
              <a:tr h="14578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Computer Skills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1000"/>
                        </a:spcAft>
                        <a:buFont typeface="AppleColorEmoji" pitchFamily="2" charset="0"/>
                        <a:buChar char="🎄"/>
                      </a:pPr>
                      <a:r>
                        <a:rPr lang="en-CA" sz="1400" dirty="0">
                          <a:effectLst/>
                        </a:rPr>
                        <a:t>Casual (browser, email, texting, etc.)</a:t>
                      </a:r>
                      <a:endParaRPr lang="en-CA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1000"/>
                        </a:spcAft>
                        <a:buFont typeface="AppleColorEmoji" pitchFamily="2" charset="0"/>
                        <a:buChar char="🎄"/>
                      </a:pPr>
                      <a:r>
                        <a:rPr lang="en-CA" sz="1400" dirty="0">
                          <a:effectLst/>
                        </a:rPr>
                        <a:t>Expert business software user</a:t>
                      </a:r>
                      <a:endParaRPr lang="en-CA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1000"/>
                        </a:spcAft>
                        <a:buFont typeface="AppleColorEmoji" pitchFamily="2" charset="0"/>
                        <a:buChar char="🎄"/>
                      </a:pPr>
                      <a:r>
                        <a:rPr lang="en-CA" sz="1400" dirty="0">
                          <a:effectLst/>
                        </a:rPr>
                        <a:t>IT Professional</a:t>
                      </a:r>
                      <a:endParaRPr lang="en-CA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1000"/>
                        </a:spcAft>
                        <a:buFont typeface="AppleColorEmoji" pitchFamily="2" charset="0"/>
                        <a:buChar char="🎄"/>
                      </a:pPr>
                      <a:r>
                        <a:rPr lang="en-CA" sz="1400" dirty="0">
                          <a:effectLst/>
                        </a:rPr>
                        <a:t>Software professional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extLst>
                  <a:ext uri="{0D108BD9-81ED-4DB2-BD59-A6C34878D82A}">
                    <a16:rowId xmlns:a16="http://schemas.microsoft.com/office/drawing/2014/main" val="613059544"/>
                  </a:ext>
                </a:extLst>
              </a:tr>
              <a:tr h="11207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Motivations and goals with respect to the field (of the app)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Motivations: sell more Farm’s products to people without intermediaries</a:t>
                      </a:r>
                      <a:endParaRPr lang="en-CA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Goals: To expand business and finding more customers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extLst>
                  <a:ext uri="{0D108BD9-81ED-4DB2-BD59-A6C34878D82A}">
                    <a16:rowId xmlns:a16="http://schemas.microsoft.com/office/drawing/2014/main" val="2594043971"/>
                  </a:ext>
                </a:extLst>
              </a:tr>
              <a:tr h="271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Frustrations with respect to the field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Cost of indoor delivery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extLst>
                  <a:ext uri="{0D108BD9-81ED-4DB2-BD59-A6C34878D82A}">
                    <a16:rowId xmlns:a16="http://schemas.microsoft.com/office/drawing/2014/main" val="3599712496"/>
                  </a:ext>
                </a:extLst>
              </a:tr>
              <a:tr h="3884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Projected interest in the app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Increasing annual sales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351" marR="38351" marT="0" marB="0"/>
                </a:tc>
                <a:extLst>
                  <a:ext uri="{0D108BD9-81ED-4DB2-BD59-A6C34878D82A}">
                    <a16:rowId xmlns:a16="http://schemas.microsoft.com/office/drawing/2014/main" val="1181959576"/>
                  </a:ext>
                </a:extLst>
              </a:tr>
            </a:tbl>
          </a:graphicData>
        </a:graphic>
      </p:graphicFrame>
      <p:sp>
        <p:nvSpPr>
          <p:cNvPr id="19" name="Donut 18">
            <a:extLst>
              <a:ext uri="{FF2B5EF4-FFF2-40B4-BE49-F238E27FC236}">
                <a16:creationId xmlns:a16="http://schemas.microsoft.com/office/drawing/2014/main" id="{28E31AA4-F525-054F-BCAD-5F6A1FE10251}"/>
              </a:ext>
            </a:extLst>
          </p:cNvPr>
          <p:cNvSpPr/>
          <p:nvPr/>
        </p:nvSpPr>
        <p:spPr>
          <a:xfrm>
            <a:off x="7649816" y="1519332"/>
            <a:ext cx="1392583" cy="368300"/>
          </a:xfrm>
          <a:prstGeom prst="donut">
            <a:avLst>
              <a:gd name="adj" fmla="val 111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>
            <a:extLst>
              <a:ext uri="{FF2B5EF4-FFF2-40B4-BE49-F238E27FC236}">
                <a16:creationId xmlns:a16="http://schemas.microsoft.com/office/drawing/2014/main" id="{EA929105-8A83-3944-85CD-6584792DA4CE}"/>
              </a:ext>
            </a:extLst>
          </p:cNvPr>
          <p:cNvSpPr/>
          <p:nvPr/>
        </p:nvSpPr>
        <p:spPr>
          <a:xfrm>
            <a:off x="5672113" y="1791364"/>
            <a:ext cx="1392583" cy="306135"/>
          </a:xfrm>
          <a:prstGeom prst="donut">
            <a:avLst>
              <a:gd name="adj" fmla="val 1140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>
            <a:extLst>
              <a:ext uri="{FF2B5EF4-FFF2-40B4-BE49-F238E27FC236}">
                <a16:creationId xmlns:a16="http://schemas.microsoft.com/office/drawing/2014/main" id="{F197BE7E-B996-714D-BE02-B14DE362B183}"/>
              </a:ext>
            </a:extLst>
          </p:cNvPr>
          <p:cNvSpPr/>
          <p:nvPr/>
        </p:nvSpPr>
        <p:spPr>
          <a:xfrm>
            <a:off x="6023113" y="3877269"/>
            <a:ext cx="2882900" cy="450454"/>
          </a:xfrm>
          <a:prstGeom prst="donut">
            <a:avLst>
              <a:gd name="adj" fmla="val 80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76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40FE-EC43-4142-B469-CACF0BD6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4" y="304800"/>
            <a:ext cx="2167466" cy="508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Personas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7B000F-D020-6649-9273-7F6A92733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151864"/>
              </p:ext>
            </p:extLst>
          </p:nvPr>
        </p:nvGraphicFramePr>
        <p:xfrm>
          <a:off x="2362200" y="145389"/>
          <a:ext cx="6701741" cy="6701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2873">
                  <a:extLst>
                    <a:ext uri="{9D8B030D-6E8A-4147-A177-3AD203B41FA5}">
                      <a16:colId xmlns:a16="http://schemas.microsoft.com/office/drawing/2014/main" val="2564132071"/>
                    </a:ext>
                  </a:extLst>
                </a:gridCol>
                <a:gridCol w="3398868">
                  <a:extLst>
                    <a:ext uri="{9D8B030D-6E8A-4147-A177-3AD203B41FA5}">
                      <a16:colId xmlns:a16="http://schemas.microsoft.com/office/drawing/2014/main" val="1002753048"/>
                    </a:ext>
                  </a:extLst>
                </a:gridCol>
              </a:tblGrid>
              <a:tr h="2021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Name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Steve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extLst>
                  <a:ext uri="{0D108BD9-81ED-4DB2-BD59-A6C34878D82A}">
                    <a16:rowId xmlns:a16="http://schemas.microsoft.com/office/drawing/2014/main" val="3505156448"/>
                  </a:ext>
                </a:extLst>
              </a:tr>
              <a:tr h="2154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Age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35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extLst>
                  <a:ext uri="{0D108BD9-81ED-4DB2-BD59-A6C34878D82A}">
                    <a16:rowId xmlns:a16="http://schemas.microsoft.com/office/drawing/2014/main" val="2174497923"/>
                  </a:ext>
                </a:extLst>
              </a:tr>
              <a:tr h="2154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Occupation (if applicable)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Farmer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extLst>
                  <a:ext uri="{0D108BD9-81ED-4DB2-BD59-A6C34878D82A}">
                    <a16:rowId xmlns:a16="http://schemas.microsoft.com/office/drawing/2014/main" val="699523274"/>
                  </a:ext>
                </a:extLst>
              </a:tr>
              <a:tr h="2154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Location: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St.Jacobs, Ontario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extLst>
                  <a:ext uri="{0D108BD9-81ED-4DB2-BD59-A6C34878D82A}">
                    <a16:rowId xmlns:a16="http://schemas.microsoft.com/office/drawing/2014/main" val="854300414"/>
                  </a:ext>
                </a:extLst>
              </a:tr>
              <a:tr h="6180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Interest Level in the App’s Field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Casual, Neophyte, Entertainment,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 Professional, Amateur, Connoisseur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extLst>
                  <a:ext uri="{0D108BD9-81ED-4DB2-BD59-A6C34878D82A}">
                    <a16:rowId xmlns:a16="http://schemas.microsoft.com/office/drawing/2014/main" val="1267265252"/>
                  </a:ext>
                </a:extLst>
              </a:tr>
              <a:tr h="10524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Demographics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professional,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management,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craftsperson,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stay-at-home parent,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student,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4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income level: 50k-80k annually 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extLst>
                  <a:ext uri="{0D108BD9-81ED-4DB2-BD59-A6C34878D82A}">
                    <a16:rowId xmlns:a16="http://schemas.microsoft.com/office/drawing/2014/main" val="1891719130"/>
                  </a:ext>
                </a:extLst>
              </a:tr>
              <a:tr h="12777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Computer Skills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1000"/>
                        </a:spcAft>
                        <a:buFont typeface="Symbol" pitchFamily="2" charset="2"/>
                        <a:buChar char=""/>
                      </a:pPr>
                      <a:r>
                        <a:rPr lang="en-CA" sz="1400" dirty="0">
                          <a:effectLst/>
                        </a:rPr>
                        <a:t>Casual (browser, email, texting etc.)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1000"/>
                        </a:spcAft>
                        <a:buFont typeface="Symbol" pitchFamily="2" charset="2"/>
                        <a:buChar char=""/>
                      </a:pPr>
                      <a:r>
                        <a:rPr lang="en-CA" sz="1400" dirty="0">
                          <a:effectLst/>
                        </a:rPr>
                        <a:t>Expert business software user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1000"/>
                        </a:spcAft>
                        <a:buFont typeface="Symbol" pitchFamily="2" charset="2"/>
                        <a:buChar char=""/>
                      </a:pPr>
                      <a:r>
                        <a:rPr lang="en-CA" sz="1400" dirty="0">
                          <a:effectLst/>
                        </a:rPr>
                        <a:t>IT Professional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1000"/>
                        </a:spcAft>
                        <a:buFont typeface="Symbol" pitchFamily="2" charset="2"/>
                        <a:buChar char=""/>
                      </a:pPr>
                      <a:r>
                        <a:rPr lang="en-CA" sz="1400" dirty="0">
                          <a:effectLst/>
                        </a:rPr>
                        <a:t>Software professional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extLst>
                  <a:ext uri="{0D108BD9-81ED-4DB2-BD59-A6C34878D82A}">
                    <a16:rowId xmlns:a16="http://schemas.microsoft.com/office/drawing/2014/main" val="475381203"/>
                  </a:ext>
                </a:extLst>
              </a:tr>
              <a:tr h="102537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Motivations and goals with respect to the field (of the app)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Motivations: sell the farmer’s products to people directly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Goals: gain more income by selling more farmer’s products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extLst>
                  <a:ext uri="{0D108BD9-81ED-4DB2-BD59-A6C34878D82A}">
                    <a16:rowId xmlns:a16="http://schemas.microsoft.com/office/drawing/2014/main" val="1649879976"/>
                  </a:ext>
                </a:extLst>
              </a:tr>
              <a:tr h="675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Frustrations with respect to the field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Cost of indoor delivery, working with app included upload the information of products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extLst>
                  <a:ext uri="{0D108BD9-81ED-4DB2-BD59-A6C34878D82A}">
                    <a16:rowId xmlns:a16="http://schemas.microsoft.com/office/drawing/2014/main" val="2749063819"/>
                  </a:ext>
                </a:extLst>
              </a:tr>
              <a:tr h="3719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</a:rPr>
                        <a:t>Projected interest in the app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Introduce the products 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09" marR="57209" marT="0" marB="0"/>
                </a:tc>
                <a:extLst>
                  <a:ext uri="{0D108BD9-81ED-4DB2-BD59-A6C34878D82A}">
                    <a16:rowId xmlns:a16="http://schemas.microsoft.com/office/drawing/2014/main" val="228448737"/>
                  </a:ext>
                </a:extLst>
              </a:tr>
            </a:tbl>
          </a:graphicData>
        </a:graphic>
      </p:graphicFrame>
      <p:sp>
        <p:nvSpPr>
          <p:cNvPr id="5" name="Donut 4">
            <a:extLst>
              <a:ext uri="{FF2B5EF4-FFF2-40B4-BE49-F238E27FC236}">
                <a16:creationId xmlns:a16="http://schemas.microsoft.com/office/drawing/2014/main" id="{7E6748EF-C2FA-5F47-B7CE-9F18D36E02C1}"/>
              </a:ext>
            </a:extLst>
          </p:cNvPr>
          <p:cNvSpPr/>
          <p:nvPr/>
        </p:nvSpPr>
        <p:spPr>
          <a:xfrm>
            <a:off x="5613722" y="1342663"/>
            <a:ext cx="1236778" cy="320516"/>
          </a:xfrm>
          <a:prstGeom prst="donut">
            <a:avLst>
              <a:gd name="adj" fmla="val 6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A9D0509E-ACBA-EC49-8525-7948BB3EC348}"/>
              </a:ext>
            </a:extLst>
          </p:cNvPr>
          <p:cNvSpPr/>
          <p:nvPr/>
        </p:nvSpPr>
        <p:spPr>
          <a:xfrm>
            <a:off x="5532699" y="2158679"/>
            <a:ext cx="1456697" cy="312516"/>
          </a:xfrm>
          <a:prstGeom prst="donut">
            <a:avLst>
              <a:gd name="adj" fmla="val 7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09453D4A-E6EC-8A45-B245-F5CD1082D965}"/>
              </a:ext>
            </a:extLst>
          </p:cNvPr>
          <p:cNvSpPr/>
          <p:nvPr/>
        </p:nvSpPr>
        <p:spPr>
          <a:xfrm>
            <a:off x="5875116" y="3333509"/>
            <a:ext cx="3188825" cy="341805"/>
          </a:xfrm>
          <a:prstGeom prst="donut">
            <a:avLst>
              <a:gd name="adj" fmla="val 8020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34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A194-05A1-0C4A-B386-F7B7F3F1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636"/>
            <a:ext cx="2362200" cy="1320800"/>
          </a:xfrm>
        </p:spPr>
        <p:txBody>
          <a:bodyPr/>
          <a:lstStyle/>
          <a:p>
            <a:r>
              <a:rPr lang="en-US" dirty="0"/>
              <a:t>Personas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13E67F-2A17-8448-A488-B8451E8CDA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037613"/>
              </p:ext>
            </p:extLst>
          </p:nvPr>
        </p:nvGraphicFramePr>
        <p:xfrm>
          <a:off x="2362198" y="200189"/>
          <a:ext cx="6701741" cy="66579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2873">
                  <a:extLst>
                    <a:ext uri="{9D8B030D-6E8A-4147-A177-3AD203B41FA5}">
                      <a16:colId xmlns:a16="http://schemas.microsoft.com/office/drawing/2014/main" val="2564132071"/>
                    </a:ext>
                  </a:extLst>
                </a:gridCol>
                <a:gridCol w="3398868">
                  <a:extLst>
                    <a:ext uri="{9D8B030D-6E8A-4147-A177-3AD203B41FA5}">
                      <a16:colId xmlns:a16="http://schemas.microsoft.com/office/drawing/2014/main" val="1002753048"/>
                    </a:ext>
                  </a:extLst>
                </a:gridCol>
              </a:tblGrid>
              <a:tr h="2021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Rose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5156448"/>
                  </a:ext>
                </a:extLst>
              </a:tr>
              <a:tr h="2154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4497923"/>
                  </a:ext>
                </a:extLst>
              </a:tr>
              <a:tr h="2154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Occupation (if applicable)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nurse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9523274"/>
                  </a:ext>
                </a:extLst>
              </a:tr>
              <a:tr h="2154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Location: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Kitchener, Ontario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300414"/>
                  </a:ext>
                </a:extLst>
              </a:tr>
              <a:tr h="6180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Interest Level in the App’s Field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Casual, Neophyte, Entertainment,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Professional, Amateur, Connoisseur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265252"/>
                  </a:ext>
                </a:extLst>
              </a:tr>
              <a:tr h="10524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Demographics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professional,  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management,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craftsperson,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stay-at-home parent,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student,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income level: 60k-80k annually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719130"/>
                  </a:ext>
                </a:extLst>
              </a:tr>
              <a:tr h="12777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Computer Skills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Wingdings" pitchFamily="2" charset="2"/>
                        <a:buChar char="Ø"/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Casual (browser, email, texting, etc.)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lvl="0" indent="-28575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Wingdings" pitchFamily="2" charset="2"/>
                        <a:buChar char="Ø"/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Expert business software user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lvl="0" indent="-28575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Wingdings" pitchFamily="2" charset="2"/>
                        <a:buChar char="Ø"/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IT Professional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lvl="0" indent="-28575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Wingdings" pitchFamily="2" charset="2"/>
                        <a:buChar char="Ø"/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Software professional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5381203"/>
                  </a:ext>
                </a:extLst>
              </a:tr>
              <a:tr h="102537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Motivations and goals with respect to the field (of the app)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Motivations: shopping healthy and organic products with spending less time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Goals: To have organic food in daily meal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9879976"/>
                  </a:ext>
                </a:extLst>
              </a:tr>
              <a:tr h="675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Frustrations with respect to the field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Finding products through category section or search box 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063819"/>
                  </a:ext>
                </a:extLst>
              </a:tr>
              <a:tr h="3719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Projected interest in the app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Information section about each product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448737"/>
                  </a:ext>
                </a:extLst>
              </a:tr>
            </a:tbl>
          </a:graphicData>
        </a:graphic>
      </p:graphicFrame>
      <p:sp>
        <p:nvSpPr>
          <p:cNvPr id="5" name="Donut 4">
            <a:extLst>
              <a:ext uri="{FF2B5EF4-FFF2-40B4-BE49-F238E27FC236}">
                <a16:creationId xmlns:a16="http://schemas.microsoft.com/office/drawing/2014/main" id="{78786C68-481D-B143-B39D-F385945D723E}"/>
              </a:ext>
            </a:extLst>
          </p:cNvPr>
          <p:cNvSpPr/>
          <p:nvPr/>
        </p:nvSpPr>
        <p:spPr>
          <a:xfrm>
            <a:off x="5555851" y="1096882"/>
            <a:ext cx="810228" cy="306135"/>
          </a:xfrm>
          <a:prstGeom prst="donut">
            <a:avLst>
              <a:gd name="adj" fmla="val 1140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3DACE9C3-9C69-C34B-BFE1-FEC08AEC8C13}"/>
              </a:ext>
            </a:extLst>
          </p:cNvPr>
          <p:cNvSpPr/>
          <p:nvPr/>
        </p:nvSpPr>
        <p:spPr>
          <a:xfrm>
            <a:off x="5555851" y="1733491"/>
            <a:ext cx="1392583" cy="306135"/>
          </a:xfrm>
          <a:prstGeom prst="donut">
            <a:avLst>
              <a:gd name="adj" fmla="val 1140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0E212BFA-182F-414E-86AA-B46C20B86E0E}"/>
              </a:ext>
            </a:extLst>
          </p:cNvPr>
          <p:cNvSpPr/>
          <p:nvPr/>
        </p:nvSpPr>
        <p:spPr>
          <a:xfrm>
            <a:off x="5713067" y="3376157"/>
            <a:ext cx="3350872" cy="370391"/>
          </a:xfrm>
          <a:prstGeom prst="donut">
            <a:avLst>
              <a:gd name="adj" fmla="val 1140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48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CB5BC8-8180-E044-BE22-635C72CBE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744" y="1010154"/>
            <a:ext cx="3044141" cy="56626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8CFCD8-5EA4-6D4D-87C2-295702A37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204" y="930344"/>
            <a:ext cx="3148547" cy="5742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B1D53D-8D4F-DE49-BBD9-D1231C78979B}"/>
              </a:ext>
            </a:extLst>
          </p:cNvPr>
          <p:cNvSpPr txBox="1"/>
          <p:nvPr/>
        </p:nvSpPr>
        <p:spPr>
          <a:xfrm>
            <a:off x="1744884" y="240442"/>
            <a:ext cx="179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Home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13EAA-6CCD-5044-8B87-F087B008A96A}"/>
              </a:ext>
            </a:extLst>
          </p:cNvPr>
          <p:cNvSpPr txBox="1"/>
          <p:nvPr/>
        </p:nvSpPr>
        <p:spPr>
          <a:xfrm>
            <a:off x="6088400" y="240442"/>
            <a:ext cx="1574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62066898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489</Words>
  <Application>Microsoft Macintosh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Apple Chancery</vt:lpstr>
      <vt:lpstr>AppleColorEmoji</vt:lpstr>
      <vt:lpstr>Arial</vt:lpstr>
      <vt:lpstr>Calibri</vt:lpstr>
      <vt:lpstr>Footlight MT Light</vt:lpstr>
      <vt:lpstr>Symbol</vt:lpstr>
      <vt:lpstr>Trebuchet MS</vt:lpstr>
      <vt:lpstr>Wingdings</vt:lpstr>
      <vt:lpstr>Wingdings 3</vt:lpstr>
      <vt:lpstr>Facet</vt:lpstr>
      <vt:lpstr>Farm in Your Hand  Mobile App</vt:lpstr>
      <vt:lpstr>Description:  We have developed an idea for farmer market online app with a name of “Farm in Your Hand”. This app provides opportunities for farmers in our area to sell their products through online marketing. </vt:lpstr>
      <vt:lpstr>Feature List:</vt:lpstr>
      <vt:lpstr>Business Model</vt:lpstr>
      <vt:lpstr>Future goals</vt:lpstr>
      <vt:lpstr>Personas</vt:lpstr>
      <vt:lpstr>Personas</vt:lpstr>
      <vt:lpstr>Personas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in Your Hand</dc:title>
  <dc:creator>Taraneh Khaleghi</dc:creator>
  <cp:lastModifiedBy>Majid Tooranisama</cp:lastModifiedBy>
  <cp:revision>114</cp:revision>
  <dcterms:created xsi:type="dcterms:W3CDTF">2018-04-12T00:12:08Z</dcterms:created>
  <dcterms:modified xsi:type="dcterms:W3CDTF">2018-04-12T04:18:20Z</dcterms:modified>
</cp:coreProperties>
</file>