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324"/>
      </p:cViewPr>
      <p:guideLst/>
    </p:cSldViewPr>
  </p:slideViewPr>
  <p:notesTextViewPr>
    <p:cViewPr>
      <p:scale>
        <a:sx n="1" d="1"/>
        <a:sy n="1" d="1"/>
      </p:scale>
      <p:origin x="0" y="-2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79685-4D89-45FB-AD9B-CDD33C4DBE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3403651-0BB4-4114-BCA9-A0AAC20DC176}">
      <dgm:prSet/>
      <dgm:spPr/>
      <dgm:t>
        <a:bodyPr/>
        <a:lstStyle/>
        <a:p>
          <a:r>
            <a:rPr lang="en-US"/>
            <a:t>Factors to consider include:</a:t>
          </a:r>
        </a:p>
      </dgm:t>
    </dgm:pt>
    <dgm:pt modelId="{B3A55073-072E-4E62-80BC-63AFE9DA4852}" type="parTrans" cxnId="{505432B9-0EB5-406E-A5D6-5D56AB64498F}">
      <dgm:prSet/>
      <dgm:spPr/>
      <dgm:t>
        <a:bodyPr/>
        <a:lstStyle/>
        <a:p>
          <a:endParaRPr lang="en-US"/>
        </a:p>
      </dgm:t>
    </dgm:pt>
    <dgm:pt modelId="{80128E93-51E0-4122-962A-B9C9B832713C}" type="sibTrans" cxnId="{505432B9-0EB5-406E-A5D6-5D56AB64498F}">
      <dgm:prSet/>
      <dgm:spPr/>
      <dgm:t>
        <a:bodyPr/>
        <a:lstStyle/>
        <a:p>
          <a:endParaRPr lang="en-US"/>
        </a:p>
      </dgm:t>
    </dgm:pt>
    <dgm:pt modelId="{32D11EB6-07F8-4F42-9415-E12D8CFF9937}">
      <dgm:prSet/>
      <dgm:spPr/>
      <dgm:t>
        <a:bodyPr/>
        <a:lstStyle/>
        <a:p>
          <a:r>
            <a:rPr lang="en-US"/>
            <a:t>How well defined the requirements are</a:t>
          </a:r>
        </a:p>
      </dgm:t>
    </dgm:pt>
    <dgm:pt modelId="{F5C28383-C987-41C6-9067-AB2E435268E5}" type="parTrans" cxnId="{168BCF01-E4B7-4800-A120-ABE1E21D2F01}">
      <dgm:prSet/>
      <dgm:spPr/>
      <dgm:t>
        <a:bodyPr/>
        <a:lstStyle/>
        <a:p>
          <a:endParaRPr lang="en-US"/>
        </a:p>
      </dgm:t>
    </dgm:pt>
    <dgm:pt modelId="{D6305F69-791F-4B70-94C3-0686419BF808}" type="sibTrans" cxnId="{168BCF01-E4B7-4800-A120-ABE1E21D2F01}">
      <dgm:prSet/>
      <dgm:spPr/>
      <dgm:t>
        <a:bodyPr/>
        <a:lstStyle/>
        <a:p>
          <a:endParaRPr lang="en-US"/>
        </a:p>
      </dgm:t>
    </dgm:pt>
    <dgm:pt modelId="{16483D50-B53D-40EB-B45B-F8FB453F1994}">
      <dgm:prSet/>
      <dgm:spPr/>
      <dgm:t>
        <a:bodyPr/>
        <a:lstStyle/>
        <a:p>
          <a:r>
            <a:rPr lang="en-US" dirty="0"/>
            <a:t>Availability of client and end-user feedback</a:t>
          </a:r>
        </a:p>
      </dgm:t>
    </dgm:pt>
    <dgm:pt modelId="{5DF84D21-A773-4E28-8167-8FB56A247EB9}" type="parTrans" cxnId="{7A15EA4D-05BA-402C-8079-285F4902E9E1}">
      <dgm:prSet/>
      <dgm:spPr/>
      <dgm:t>
        <a:bodyPr/>
        <a:lstStyle/>
        <a:p>
          <a:endParaRPr lang="en-US"/>
        </a:p>
      </dgm:t>
    </dgm:pt>
    <dgm:pt modelId="{CDA0C4FE-1FAD-4DBD-9B91-820691BFFF5D}" type="sibTrans" cxnId="{7A15EA4D-05BA-402C-8079-285F4902E9E1}">
      <dgm:prSet/>
      <dgm:spPr/>
      <dgm:t>
        <a:bodyPr/>
        <a:lstStyle/>
        <a:p>
          <a:endParaRPr lang="en-US"/>
        </a:p>
      </dgm:t>
    </dgm:pt>
    <dgm:pt modelId="{BD3E2AC6-2071-4958-80D0-89D1610D3771}">
      <dgm:prSet/>
      <dgm:spPr/>
      <dgm:t>
        <a:bodyPr/>
        <a:lstStyle/>
        <a:p>
          <a:r>
            <a:rPr lang="en-US" dirty="0"/>
            <a:t>The size of the project</a:t>
          </a:r>
        </a:p>
      </dgm:t>
    </dgm:pt>
    <dgm:pt modelId="{B02AEF7C-5F39-48C0-9892-401AA794D3A2}" type="parTrans" cxnId="{41D4FF31-FDDD-4957-A281-AC32914EF8E6}">
      <dgm:prSet/>
      <dgm:spPr/>
      <dgm:t>
        <a:bodyPr/>
        <a:lstStyle/>
        <a:p>
          <a:endParaRPr lang="en-US"/>
        </a:p>
      </dgm:t>
    </dgm:pt>
    <dgm:pt modelId="{FA825B7E-22CC-4B8A-A2D5-54519DC3AF0C}" type="sibTrans" cxnId="{41D4FF31-FDDD-4957-A281-AC32914EF8E6}">
      <dgm:prSet/>
      <dgm:spPr/>
      <dgm:t>
        <a:bodyPr/>
        <a:lstStyle/>
        <a:p>
          <a:endParaRPr lang="en-US"/>
        </a:p>
      </dgm:t>
    </dgm:pt>
    <dgm:pt modelId="{2E28F531-674C-458F-8C83-E1F8C07942ED}" type="pres">
      <dgm:prSet presAssocID="{8E779685-4D89-45FB-AD9B-CDD33C4DBEE4}" presName="linear" presStyleCnt="0">
        <dgm:presLayoutVars>
          <dgm:animLvl val="lvl"/>
          <dgm:resizeHandles val="exact"/>
        </dgm:presLayoutVars>
      </dgm:prSet>
      <dgm:spPr/>
    </dgm:pt>
    <dgm:pt modelId="{22EDC5F5-9907-4D9E-9DBC-9931E3E5D2CA}" type="pres">
      <dgm:prSet presAssocID="{83403651-0BB4-4114-BCA9-A0AAC20DC176}" presName="parentText" presStyleLbl="node1" presStyleIdx="0" presStyleCnt="1">
        <dgm:presLayoutVars>
          <dgm:chMax val="0"/>
          <dgm:bulletEnabled val="1"/>
        </dgm:presLayoutVars>
      </dgm:prSet>
      <dgm:spPr/>
    </dgm:pt>
    <dgm:pt modelId="{3FA15AD0-6488-421D-B85C-AD0BFF927CBC}" type="pres">
      <dgm:prSet presAssocID="{83403651-0BB4-4114-BCA9-A0AAC20DC176}" presName="childText" presStyleLbl="revTx" presStyleIdx="0" presStyleCnt="1">
        <dgm:presLayoutVars>
          <dgm:bulletEnabled val="1"/>
        </dgm:presLayoutVars>
      </dgm:prSet>
      <dgm:spPr/>
    </dgm:pt>
  </dgm:ptLst>
  <dgm:cxnLst>
    <dgm:cxn modelId="{D7495B00-050F-4A22-BB13-6D9A9840D0F7}" type="presOf" srcId="{8E779685-4D89-45FB-AD9B-CDD33C4DBEE4}" destId="{2E28F531-674C-458F-8C83-E1F8C07942ED}" srcOrd="0" destOrd="0" presId="urn:microsoft.com/office/officeart/2005/8/layout/vList2"/>
    <dgm:cxn modelId="{168BCF01-E4B7-4800-A120-ABE1E21D2F01}" srcId="{83403651-0BB4-4114-BCA9-A0AAC20DC176}" destId="{32D11EB6-07F8-4F42-9415-E12D8CFF9937}" srcOrd="0" destOrd="0" parTransId="{F5C28383-C987-41C6-9067-AB2E435268E5}" sibTransId="{D6305F69-791F-4B70-94C3-0686419BF808}"/>
    <dgm:cxn modelId="{94788711-31FA-4A9E-B84E-50460D2E3880}" type="presOf" srcId="{16483D50-B53D-40EB-B45B-F8FB453F1994}" destId="{3FA15AD0-6488-421D-B85C-AD0BFF927CBC}" srcOrd="0" destOrd="1" presId="urn:microsoft.com/office/officeart/2005/8/layout/vList2"/>
    <dgm:cxn modelId="{70168E26-BD6A-47F1-AFE6-1DD7460A71E3}" type="presOf" srcId="{83403651-0BB4-4114-BCA9-A0AAC20DC176}" destId="{22EDC5F5-9907-4D9E-9DBC-9931E3E5D2CA}" srcOrd="0" destOrd="0" presId="urn:microsoft.com/office/officeart/2005/8/layout/vList2"/>
    <dgm:cxn modelId="{41D4FF31-FDDD-4957-A281-AC32914EF8E6}" srcId="{83403651-0BB4-4114-BCA9-A0AAC20DC176}" destId="{BD3E2AC6-2071-4958-80D0-89D1610D3771}" srcOrd="2" destOrd="0" parTransId="{B02AEF7C-5F39-48C0-9892-401AA794D3A2}" sibTransId="{FA825B7E-22CC-4B8A-A2D5-54519DC3AF0C}"/>
    <dgm:cxn modelId="{7A15EA4D-05BA-402C-8079-285F4902E9E1}" srcId="{83403651-0BB4-4114-BCA9-A0AAC20DC176}" destId="{16483D50-B53D-40EB-B45B-F8FB453F1994}" srcOrd="1" destOrd="0" parTransId="{5DF84D21-A773-4E28-8167-8FB56A247EB9}" sibTransId="{CDA0C4FE-1FAD-4DBD-9B91-820691BFFF5D}"/>
    <dgm:cxn modelId="{0B875F75-305F-48F9-A4FC-48DB272C1941}" type="presOf" srcId="{BD3E2AC6-2071-4958-80D0-89D1610D3771}" destId="{3FA15AD0-6488-421D-B85C-AD0BFF927CBC}" srcOrd="0" destOrd="2" presId="urn:microsoft.com/office/officeart/2005/8/layout/vList2"/>
    <dgm:cxn modelId="{505432B9-0EB5-406E-A5D6-5D56AB64498F}" srcId="{8E779685-4D89-45FB-AD9B-CDD33C4DBEE4}" destId="{83403651-0BB4-4114-BCA9-A0AAC20DC176}" srcOrd="0" destOrd="0" parTransId="{B3A55073-072E-4E62-80BC-63AFE9DA4852}" sibTransId="{80128E93-51E0-4122-962A-B9C9B832713C}"/>
    <dgm:cxn modelId="{92E078B9-7E07-4BF5-98C4-8BF2ACA1DC7A}" type="presOf" srcId="{32D11EB6-07F8-4F42-9415-E12D8CFF9937}" destId="{3FA15AD0-6488-421D-B85C-AD0BFF927CBC}" srcOrd="0" destOrd="0" presId="urn:microsoft.com/office/officeart/2005/8/layout/vList2"/>
    <dgm:cxn modelId="{00C760F8-982E-4487-9A0A-018AD5D6A55D}" type="presParOf" srcId="{2E28F531-674C-458F-8C83-E1F8C07942ED}" destId="{22EDC5F5-9907-4D9E-9DBC-9931E3E5D2CA}" srcOrd="0" destOrd="0" presId="urn:microsoft.com/office/officeart/2005/8/layout/vList2"/>
    <dgm:cxn modelId="{2CB819E3-A627-4A02-B6C6-E7917F92D187}" type="presParOf" srcId="{2E28F531-674C-458F-8C83-E1F8C07942ED}" destId="{3FA15AD0-6488-421D-B85C-AD0BFF927CB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DC5F5-9907-4D9E-9DBC-9931E3E5D2CA}">
      <dsp:nvSpPr>
        <dsp:cNvPr id="0" name=""/>
        <dsp:cNvSpPr/>
      </dsp:nvSpPr>
      <dsp:spPr>
        <a:xfrm>
          <a:off x="0" y="17700"/>
          <a:ext cx="10018712" cy="11512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Factors to consider include:</a:t>
          </a:r>
        </a:p>
      </dsp:txBody>
      <dsp:txXfrm>
        <a:off x="56201" y="73901"/>
        <a:ext cx="9906310" cy="1038877"/>
      </dsp:txXfrm>
    </dsp:sp>
    <dsp:sp modelId="{3FA15AD0-6488-421D-B85C-AD0BFF927CBC}">
      <dsp:nvSpPr>
        <dsp:cNvPr id="0" name=""/>
        <dsp:cNvSpPr/>
      </dsp:nvSpPr>
      <dsp:spPr>
        <a:xfrm>
          <a:off x="0" y="1168980"/>
          <a:ext cx="10018712"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kern="1200"/>
            <a:t>How well defined the requirements are</a:t>
          </a:r>
        </a:p>
        <a:p>
          <a:pPr marL="285750" lvl="1" indent="-285750" algn="l" defTabSz="1644650">
            <a:lnSpc>
              <a:spcPct val="90000"/>
            </a:lnSpc>
            <a:spcBef>
              <a:spcPct val="0"/>
            </a:spcBef>
            <a:spcAft>
              <a:spcPct val="20000"/>
            </a:spcAft>
            <a:buChar char="•"/>
          </a:pPr>
          <a:r>
            <a:rPr lang="en-US" sz="3700" kern="1200" dirty="0"/>
            <a:t>Availability of client and end-user feedback</a:t>
          </a:r>
        </a:p>
        <a:p>
          <a:pPr marL="285750" lvl="1" indent="-285750" algn="l" defTabSz="1644650">
            <a:lnSpc>
              <a:spcPct val="90000"/>
            </a:lnSpc>
            <a:spcBef>
              <a:spcPct val="0"/>
            </a:spcBef>
            <a:spcAft>
              <a:spcPct val="20000"/>
            </a:spcAft>
            <a:buChar char="•"/>
          </a:pPr>
          <a:r>
            <a:rPr lang="en-US" sz="3700" kern="1200" dirty="0"/>
            <a:t>The size of the project</a:t>
          </a:r>
        </a:p>
      </dsp:txBody>
      <dsp:txXfrm>
        <a:off x="0" y="1168980"/>
        <a:ext cx="10018712" cy="1937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EA18-7235-4541-B1D6-D263466F32C3}"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06038-69EE-45CC-830F-1FBD9D1C8515}" type="slidenum">
              <a:rPr lang="en-US" smtClean="0"/>
              <a:t>‹#›</a:t>
            </a:fld>
            <a:endParaRPr lang="en-US"/>
          </a:p>
        </p:txBody>
      </p:sp>
    </p:spTree>
    <p:extLst>
      <p:ext uri="{BB962C8B-B14F-4D97-AF65-F5344CB8AC3E}">
        <p14:creationId xmlns:p14="http://schemas.microsoft.com/office/powerpoint/2010/main" val="132202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Mike. My team was recently selected to pilot a shift to the Scrum-agile approach to software development with the SNHU Travel project. Today I will be explaining the structure of a Scrum-agile team, how the development lifecycle works in an agile approach, how our traditional waterfall approach would have affected the project, and what factors to consider when choosing between a waterfall and agile approach to software development.</a:t>
            </a:r>
          </a:p>
        </p:txBody>
      </p:sp>
      <p:sp>
        <p:nvSpPr>
          <p:cNvPr id="4" name="Slide Number Placeholder 3"/>
          <p:cNvSpPr>
            <a:spLocks noGrp="1"/>
          </p:cNvSpPr>
          <p:nvPr>
            <p:ph type="sldNum" sz="quarter" idx="5"/>
          </p:nvPr>
        </p:nvSpPr>
        <p:spPr/>
        <p:txBody>
          <a:bodyPr/>
          <a:lstStyle/>
          <a:p>
            <a:fld id="{00806038-69EE-45CC-830F-1FBD9D1C8515}" type="slidenum">
              <a:rPr lang="en-US" smtClean="0"/>
              <a:t>1</a:t>
            </a:fld>
            <a:endParaRPr lang="en-US"/>
          </a:p>
        </p:txBody>
      </p:sp>
    </p:spTree>
    <p:extLst>
      <p:ext uri="{BB962C8B-B14F-4D97-AF65-F5344CB8AC3E}">
        <p14:creationId xmlns:p14="http://schemas.microsoft.com/office/powerpoint/2010/main" val="112155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is the structure of a Scrum-agile team. There are three major roles on this team. First is the product owner, who is responsible for managing the product backlog that contains the feature requests, or user stories for the product. This includes gathering information from stakeholders, creating the user stories with that information, prioritizing the stories based on their importance, and making sure that the stories are clear enough for the team to implement them. Second is the scrum master, who guides the team through the scrum process to ensure that it is effective. They also remove obstacles that block the team’s progress, which may include discouraging interactions from outside the team that are unhelpful, or improving the environment the team works in. This role is focused on ensuring the team can function at a high level. The last role is the team member. Although a team member may specialize in a particular task, all team members have the title of developer. The team members are expected to work together to create a functional product using the stories from the product backlog. This structure encourages equality and collaboration.</a:t>
            </a:r>
          </a:p>
        </p:txBody>
      </p:sp>
      <p:sp>
        <p:nvSpPr>
          <p:cNvPr id="4" name="Slide Number Placeholder 3"/>
          <p:cNvSpPr>
            <a:spLocks noGrp="1"/>
          </p:cNvSpPr>
          <p:nvPr>
            <p:ph type="sldNum" sz="quarter" idx="5"/>
          </p:nvPr>
        </p:nvSpPr>
        <p:spPr/>
        <p:txBody>
          <a:bodyPr/>
          <a:lstStyle/>
          <a:p>
            <a:fld id="{00806038-69EE-45CC-830F-1FBD9D1C8515}" type="slidenum">
              <a:rPr lang="en-US" smtClean="0"/>
              <a:t>2</a:t>
            </a:fld>
            <a:endParaRPr lang="en-US"/>
          </a:p>
        </p:txBody>
      </p:sp>
    </p:spTree>
    <p:extLst>
      <p:ext uri="{BB962C8B-B14F-4D97-AF65-F5344CB8AC3E}">
        <p14:creationId xmlns:p14="http://schemas.microsoft.com/office/powerpoint/2010/main" val="78828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agile, the software development lifecycle, or SDLC, is performed in several short iterations to rapidly develop a working product. The first phase is gathering information about features and changes that should be worked into the product during the iteration. In the second phase, the design of these features and how they will fit in to the finished product by the end of the iteration is decided. In the third phase, the features are developed and connected to the product. In the fourth phase, testing is done to ensure each feature is functioning properly, and that the whole product is functional with these added features. In the fifth phase, the product is in its final state for this iteration and could be deployed. There may be iterations where the product is not publicly deployed for various reasons, but this phase still allows for gathering of feedback. In the sixth phase, the team reviews the iteration and discusses what went well and what could have been improved. After the sixth phase, another iteration is started to improve the product more.</a:t>
            </a:r>
          </a:p>
        </p:txBody>
      </p:sp>
      <p:sp>
        <p:nvSpPr>
          <p:cNvPr id="4" name="Slide Number Placeholder 3"/>
          <p:cNvSpPr>
            <a:spLocks noGrp="1"/>
          </p:cNvSpPr>
          <p:nvPr>
            <p:ph type="sldNum" sz="quarter" idx="5"/>
          </p:nvPr>
        </p:nvSpPr>
        <p:spPr/>
        <p:txBody>
          <a:bodyPr/>
          <a:lstStyle/>
          <a:p>
            <a:fld id="{00806038-69EE-45CC-830F-1FBD9D1C8515}" type="slidenum">
              <a:rPr lang="en-US" smtClean="0"/>
              <a:t>3</a:t>
            </a:fld>
            <a:endParaRPr lang="en-US"/>
          </a:p>
        </p:txBody>
      </p:sp>
    </p:spTree>
    <p:extLst>
      <p:ext uri="{BB962C8B-B14F-4D97-AF65-F5344CB8AC3E}">
        <p14:creationId xmlns:p14="http://schemas.microsoft.com/office/powerpoint/2010/main" val="143655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 waterfall approach, each phase of development can only begin after the previous phase is completed. This also implies that changes cannot be made to phases that have been completed. During this project, this would have greatly affected a couple areas. First, the project and its requirements were very rough initially, which is acceptable when using an agile approach since they can be defined as necessary. However, the requirements would have to be defined before any other work was completed if a waterfall approach was used, which would have delayed the development of the project and potentially caused it to not be in a deliverable state by the deadline. Second, the client introduced a significant requirements change near the project deadline, which was only possible due to the iterative nature of the agile approach. My team was able to reprioritize their work to implement the change during the next iteration and still deliver a functional product. In a waterfall approach, it would have been far too late into development to introduce new requirements, which would have led to an unsatisfied client.</a:t>
            </a:r>
          </a:p>
        </p:txBody>
      </p:sp>
      <p:sp>
        <p:nvSpPr>
          <p:cNvPr id="4" name="Slide Number Placeholder 3"/>
          <p:cNvSpPr>
            <a:spLocks noGrp="1"/>
          </p:cNvSpPr>
          <p:nvPr>
            <p:ph type="sldNum" sz="quarter" idx="5"/>
          </p:nvPr>
        </p:nvSpPr>
        <p:spPr/>
        <p:txBody>
          <a:bodyPr/>
          <a:lstStyle/>
          <a:p>
            <a:fld id="{00806038-69EE-45CC-830F-1FBD9D1C8515}" type="slidenum">
              <a:rPr lang="en-US" smtClean="0"/>
              <a:t>4</a:t>
            </a:fld>
            <a:endParaRPr lang="en-US"/>
          </a:p>
        </p:txBody>
      </p:sp>
    </p:spTree>
    <p:extLst>
      <p:ext uri="{BB962C8B-B14F-4D97-AF65-F5344CB8AC3E}">
        <p14:creationId xmlns:p14="http://schemas.microsoft.com/office/powerpoint/2010/main" val="363809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earlier that the agile approach was well suited to the SNHU Travel project due to the roughly defined requirements, and it would work well with similar projects. However, if a project had known requirements that were unlikely to change, then a waterfall approach could be a better choice. The agile approach also relies on feedback to improve the iterations, so if the development team is unable to get a steady stream of feedback after each iteration, then it would be difficult to improve upon the product. If there was only a large batch of initial information to base the project off, then I would be more likely to choose a waterfall approach. The size of the project is also an important consideration. If it is a small enough project to be completed within the timespan of a single iteration, then a waterfall approach would be more efficient. A larger project that may need to adjust its use case during development would be a better choice for an </a:t>
            </a:r>
            <a:r>
              <a:rPr lang="en-US"/>
              <a:t>agile approach.</a:t>
            </a:r>
            <a:endParaRPr lang="en-US" dirty="0"/>
          </a:p>
        </p:txBody>
      </p:sp>
      <p:sp>
        <p:nvSpPr>
          <p:cNvPr id="4" name="Slide Number Placeholder 3"/>
          <p:cNvSpPr>
            <a:spLocks noGrp="1"/>
          </p:cNvSpPr>
          <p:nvPr>
            <p:ph type="sldNum" sz="quarter" idx="5"/>
          </p:nvPr>
        </p:nvSpPr>
        <p:spPr/>
        <p:txBody>
          <a:bodyPr/>
          <a:lstStyle/>
          <a:p>
            <a:fld id="{00806038-69EE-45CC-830F-1FBD9D1C8515}" type="slidenum">
              <a:rPr lang="en-US" smtClean="0"/>
              <a:t>5</a:t>
            </a:fld>
            <a:endParaRPr lang="en-US"/>
          </a:p>
        </p:txBody>
      </p:sp>
    </p:spTree>
    <p:extLst>
      <p:ext uri="{BB962C8B-B14F-4D97-AF65-F5344CB8AC3E}">
        <p14:creationId xmlns:p14="http://schemas.microsoft.com/office/powerpoint/2010/main" val="82020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65374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02288-8D7E-4DA9-A747-565682207C7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11237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87723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4141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1874544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119400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961971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836469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252834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01947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02288-8D7E-4DA9-A747-565682207C7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292018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02288-8D7E-4DA9-A747-565682207C7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23557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02288-8D7E-4DA9-A747-565682207C71}"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176394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02288-8D7E-4DA9-A747-565682207C71}"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270082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02288-8D7E-4DA9-A747-565682207C71}"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390537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02288-8D7E-4DA9-A747-565682207C7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29236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02288-8D7E-4DA9-A747-565682207C7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56F5F-8CA6-4A1C-BDE6-F7664338F279}" type="slidenum">
              <a:rPr lang="en-US" smtClean="0"/>
              <a:t>‹#›</a:t>
            </a:fld>
            <a:endParaRPr lang="en-US"/>
          </a:p>
        </p:txBody>
      </p:sp>
    </p:spTree>
    <p:extLst>
      <p:ext uri="{BB962C8B-B14F-4D97-AF65-F5344CB8AC3E}">
        <p14:creationId xmlns:p14="http://schemas.microsoft.com/office/powerpoint/2010/main" val="293608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B02288-8D7E-4DA9-A747-565682207C71}" type="datetimeFigureOut">
              <a:rPr lang="en-US" smtClean="0"/>
              <a:t>4/18/2021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556F5F-8CA6-4A1C-BDE6-F7664338F279}" type="slidenum">
              <a:rPr lang="en-US" smtClean="0"/>
              <a:t>‹#›</a:t>
            </a:fld>
            <a:endParaRPr lang="en-US"/>
          </a:p>
        </p:txBody>
      </p:sp>
    </p:spTree>
    <p:extLst>
      <p:ext uri="{BB962C8B-B14F-4D97-AF65-F5344CB8AC3E}">
        <p14:creationId xmlns:p14="http://schemas.microsoft.com/office/powerpoint/2010/main" val="83214097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4561-DBE0-45C1-986A-2691CB8E6D89}"/>
              </a:ext>
            </a:extLst>
          </p:cNvPr>
          <p:cNvSpPr>
            <a:spLocks noGrp="1"/>
          </p:cNvSpPr>
          <p:nvPr>
            <p:ph type="ctrTitle"/>
          </p:nvPr>
        </p:nvSpPr>
        <p:spPr/>
        <p:txBody>
          <a:bodyPr/>
          <a:lstStyle/>
          <a:p>
            <a:pPr algn="ctr"/>
            <a:r>
              <a:rPr lang="en-US" dirty="0"/>
              <a:t>Overview of Scrum-agile</a:t>
            </a:r>
          </a:p>
        </p:txBody>
      </p:sp>
    </p:spTree>
    <p:extLst>
      <p:ext uri="{BB962C8B-B14F-4D97-AF65-F5344CB8AC3E}">
        <p14:creationId xmlns:p14="http://schemas.microsoft.com/office/powerpoint/2010/main" val="181950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802E80B-7BCA-40DF-94F5-738A544C6EDD}"/>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Roles on a Scrum-agile Team</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05B1215C-BF14-47C5-934C-A065FD43B11D}"/>
              </a:ext>
            </a:extLst>
          </p:cNvPr>
          <p:cNvSpPr>
            <a:spLocks noGrp="1"/>
          </p:cNvSpPr>
          <p:nvPr>
            <p:ph idx="1"/>
          </p:nvPr>
        </p:nvSpPr>
        <p:spPr>
          <a:xfrm>
            <a:off x="4850405" y="685801"/>
            <a:ext cx="6962149" cy="5105400"/>
          </a:xfrm>
        </p:spPr>
        <p:txBody>
          <a:bodyPr>
            <a:normAutofit/>
          </a:bodyPr>
          <a:lstStyle/>
          <a:p>
            <a:r>
              <a:rPr lang="en-US" dirty="0"/>
              <a:t>Product Owner</a:t>
            </a:r>
          </a:p>
          <a:p>
            <a:pPr marL="0" indent="0">
              <a:buNone/>
            </a:pPr>
            <a:r>
              <a:rPr lang="en-US" sz="2000" dirty="0"/>
              <a:t>Responsible for managing the product backlog.</a:t>
            </a:r>
          </a:p>
          <a:p>
            <a:r>
              <a:rPr lang="en-US" dirty="0"/>
              <a:t>Scrum Master</a:t>
            </a:r>
          </a:p>
          <a:p>
            <a:pPr marL="0" indent="0">
              <a:buNone/>
            </a:pPr>
            <a:r>
              <a:rPr lang="en-US" sz="2000" dirty="0"/>
              <a:t>Ensures the team is using scrum effectively. Also responsible for removing obstacles that block the team’s progress.</a:t>
            </a:r>
          </a:p>
          <a:p>
            <a:r>
              <a:rPr lang="en-US" dirty="0"/>
              <a:t>Team Member</a:t>
            </a:r>
          </a:p>
          <a:p>
            <a:pPr marL="0" indent="0">
              <a:buNone/>
            </a:pPr>
            <a:r>
              <a:rPr lang="en-US" sz="2000" dirty="0"/>
              <a:t>Responsible for creating a product based off the backlog items.</a:t>
            </a:r>
          </a:p>
          <a:p>
            <a:pPr marL="0" indent="0">
              <a:buNone/>
            </a:pPr>
            <a:r>
              <a:rPr lang="en-US" sz="2000" dirty="0"/>
              <a:t>May specialize in different tasks, but all team members share the title of developer.</a:t>
            </a:r>
          </a:p>
        </p:txBody>
      </p:sp>
      <p:sp>
        <p:nvSpPr>
          <p:cNvPr id="4" name="TextBox 3">
            <a:extLst>
              <a:ext uri="{FF2B5EF4-FFF2-40B4-BE49-F238E27FC236}">
                <a16:creationId xmlns:a16="http://schemas.microsoft.com/office/drawing/2014/main" id="{B0CEC68C-05E3-4F13-83BF-C2B28541CC64}"/>
              </a:ext>
            </a:extLst>
          </p:cNvPr>
          <p:cNvSpPr txBox="1"/>
          <p:nvPr/>
        </p:nvSpPr>
        <p:spPr>
          <a:xfrm>
            <a:off x="11145684" y="6353891"/>
            <a:ext cx="907621" cy="276999"/>
          </a:xfrm>
          <a:prstGeom prst="rect">
            <a:avLst/>
          </a:prstGeom>
          <a:noFill/>
        </p:spPr>
        <p:txBody>
          <a:bodyPr wrap="none" rtlCol="0">
            <a:spAutoFit/>
          </a:bodyPr>
          <a:lstStyle/>
          <a:p>
            <a:r>
              <a:rPr lang="en-US" sz="1000" dirty="0"/>
              <a:t>(</a:t>
            </a:r>
            <a:r>
              <a:rPr lang="en-US" sz="1200" dirty="0"/>
              <a:t>Cobb</a:t>
            </a:r>
            <a:r>
              <a:rPr lang="en-US" sz="1000" dirty="0"/>
              <a:t>, 2015)</a:t>
            </a:r>
          </a:p>
        </p:txBody>
      </p:sp>
    </p:spTree>
    <p:extLst>
      <p:ext uri="{BB962C8B-B14F-4D97-AF65-F5344CB8AC3E}">
        <p14:creationId xmlns:p14="http://schemas.microsoft.com/office/powerpoint/2010/main" val="60601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DF63E36-A200-4210-8C82-16D952D45B8A}"/>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Software Development Lifecycle Phases in Agile</a:t>
            </a:r>
          </a:p>
        </p:txBody>
      </p:sp>
      <p:pic>
        <p:nvPicPr>
          <p:cNvPr id="5" name="Content Placeholder 4" descr="Diagram&#10;&#10;Description automatically generated">
            <a:extLst>
              <a:ext uri="{FF2B5EF4-FFF2-40B4-BE49-F238E27FC236}">
                <a16:creationId xmlns:a16="http://schemas.microsoft.com/office/drawing/2014/main" id="{71FE88C3-2924-4B2B-80AC-3AABB76FEAD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48263" y="1418253"/>
            <a:ext cx="6449687" cy="4292081"/>
          </a:xfrm>
        </p:spPr>
      </p:pic>
      <p:sp>
        <p:nvSpPr>
          <p:cNvPr id="6" name="TextBox 5">
            <a:extLst>
              <a:ext uri="{FF2B5EF4-FFF2-40B4-BE49-F238E27FC236}">
                <a16:creationId xmlns:a16="http://schemas.microsoft.com/office/drawing/2014/main" id="{416F2A80-C74F-4945-A67C-0786B1B4C661}"/>
              </a:ext>
            </a:extLst>
          </p:cNvPr>
          <p:cNvSpPr txBox="1"/>
          <p:nvPr/>
        </p:nvSpPr>
        <p:spPr>
          <a:xfrm>
            <a:off x="5138932" y="5795188"/>
            <a:ext cx="4909164" cy="276999"/>
          </a:xfrm>
          <a:prstGeom prst="rect">
            <a:avLst/>
          </a:prstGeom>
          <a:noFill/>
        </p:spPr>
        <p:txBody>
          <a:bodyPr wrap="none" rtlCol="0">
            <a:spAutoFit/>
          </a:bodyPr>
          <a:lstStyle/>
          <a:p>
            <a:r>
              <a:rPr lang="en-US" sz="1200" dirty="0"/>
              <a:t>Figure 1. Agile Lifecycle. Retrieved from https://mlsdev.com/blog/agile-sdlc</a:t>
            </a:r>
          </a:p>
        </p:txBody>
      </p:sp>
    </p:spTree>
    <p:extLst>
      <p:ext uri="{BB962C8B-B14F-4D97-AF65-F5344CB8AC3E}">
        <p14:creationId xmlns:p14="http://schemas.microsoft.com/office/powerpoint/2010/main" val="339604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E38A-CFE9-46F3-A935-CF78ACBBD966}"/>
              </a:ext>
            </a:extLst>
          </p:cNvPr>
          <p:cNvSpPr>
            <a:spLocks noGrp="1"/>
          </p:cNvSpPr>
          <p:nvPr>
            <p:ph type="title"/>
          </p:nvPr>
        </p:nvSpPr>
        <p:spPr/>
        <p:txBody>
          <a:bodyPr/>
          <a:lstStyle/>
          <a:p>
            <a:r>
              <a:rPr lang="en-US" dirty="0"/>
              <a:t>Differences With a Waterfall Approach</a:t>
            </a:r>
          </a:p>
        </p:txBody>
      </p:sp>
      <p:sp>
        <p:nvSpPr>
          <p:cNvPr id="3" name="Content Placeholder 2">
            <a:extLst>
              <a:ext uri="{FF2B5EF4-FFF2-40B4-BE49-F238E27FC236}">
                <a16:creationId xmlns:a16="http://schemas.microsoft.com/office/drawing/2014/main" id="{A2A4B8A2-2B7D-45FE-B011-E1491657B179}"/>
              </a:ext>
            </a:extLst>
          </p:cNvPr>
          <p:cNvSpPr>
            <a:spLocks noGrp="1"/>
          </p:cNvSpPr>
          <p:nvPr>
            <p:ph idx="1"/>
          </p:nvPr>
        </p:nvSpPr>
        <p:spPr/>
        <p:txBody>
          <a:bodyPr/>
          <a:lstStyle/>
          <a:p>
            <a:r>
              <a:rPr lang="en-US" dirty="0"/>
              <a:t>More planning time</a:t>
            </a:r>
          </a:p>
          <a:p>
            <a:r>
              <a:rPr lang="en-US" dirty="0"/>
              <a:t>Unable to adjust for new information</a:t>
            </a:r>
          </a:p>
        </p:txBody>
      </p:sp>
      <p:sp>
        <p:nvSpPr>
          <p:cNvPr id="4" name="TextBox 3">
            <a:extLst>
              <a:ext uri="{FF2B5EF4-FFF2-40B4-BE49-F238E27FC236}">
                <a16:creationId xmlns:a16="http://schemas.microsoft.com/office/drawing/2014/main" id="{036A5743-7F33-4415-8E49-727B6FA2CC98}"/>
              </a:ext>
            </a:extLst>
          </p:cNvPr>
          <p:cNvSpPr txBox="1"/>
          <p:nvPr/>
        </p:nvSpPr>
        <p:spPr>
          <a:xfrm>
            <a:off x="9821543" y="6550223"/>
            <a:ext cx="2370457" cy="307777"/>
          </a:xfrm>
          <a:prstGeom prst="rect">
            <a:avLst/>
          </a:prstGeom>
          <a:noFill/>
        </p:spPr>
        <p:txBody>
          <a:bodyPr wrap="none" rtlCol="0">
            <a:spAutoFit/>
          </a:bodyPr>
          <a:lstStyle/>
          <a:p>
            <a:r>
              <a:rPr lang="en-US" sz="1400" dirty="0"/>
              <a:t>SDLC – Waterfall Model (n.d.)</a:t>
            </a:r>
          </a:p>
        </p:txBody>
      </p:sp>
    </p:spTree>
    <p:extLst>
      <p:ext uri="{BB962C8B-B14F-4D97-AF65-F5344CB8AC3E}">
        <p14:creationId xmlns:p14="http://schemas.microsoft.com/office/powerpoint/2010/main" val="8377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B3C5-8722-46C6-802F-275A00668D56}"/>
              </a:ext>
            </a:extLst>
          </p:cNvPr>
          <p:cNvSpPr>
            <a:spLocks noGrp="1"/>
          </p:cNvSpPr>
          <p:nvPr>
            <p:ph type="title"/>
          </p:nvPr>
        </p:nvSpPr>
        <p:spPr/>
        <p:txBody>
          <a:bodyPr/>
          <a:lstStyle/>
          <a:p>
            <a:r>
              <a:rPr lang="en-US" dirty="0"/>
              <a:t>Choosing an Approach</a:t>
            </a:r>
          </a:p>
        </p:txBody>
      </p:sp>
      <p:graphicFrame>
        <p:nvGraphicFramePr>
          <p:cNvPr id="5" name="Content Placeholder 2">
            <a:extLst>
              <a:ext uri="{FF2B5EF4-FFF2-40B4-BE49-F238E27FC236}">
                <a16:creationId xmlns:a16="http://schemas.microsoft.com/office/drawing/2014/main" id="{BD66383E-CDDD-46FB-8B7F-789FB1814BE2}"/>
              </a:ext>
            </a:extLst>
          </p:cNvPr>
          <p:cNvGraphicFramePr>
            <a:graphicFrameLocks noGrp="1"/>
          </p:cNvGraphicFramePr>
          <p:nvPr>
            <p:ph idx="1"/>
            <p:extLst>
              <p:ext uri="{D42A27DB-BD31-4B8C-83A1-F6EECF244321}">
                <p14:modId xmlns:p14="http://schemas.microsoft.com/office/powerpoint/2010/main" val="3627106961"/>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08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4"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5"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17"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18"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DB97310-26C8-49DE-A612-2AFF0F7732B7}"/>
              </a:ext>
            </a:extLst>
          </p:cNvPr>
          <p:cNvSpPr>
            <a:spLocks noGrp="1"/>
          </p:cNvSpPr>
          <p:nvPr>
            <p:ph type="title"/>
          </p:nvPr>
        </p:nvSpPr>
        <p:spPr>
          <a:xfrm>
            <a:off x="1484310" y="79310"/>
            <a:ext cx="10018712" cy="760445"/>
          </a:xfrm>
        </p:spPr>
        <p:txBody>
          <a:bodyPr>
            <a:normAutofit/>
          </a:bodyPr>
          <a:lstStyle/>
          <a:p>
            <a:r>
              <a:rPr lang="en-US" dirty="0"/>
              <a:t>References</a:t>
            </a:r>
          </a:p>
        </p:txBody>
      </p:sp>
      <p:sp>
        <p:nvSpPr>
          <p:cNvPr id="5" name="Content Placeholder 4">
            <a:extLst>
              <a:ext uri="{FF2B5EF4-FFF2-40B4-BE49-F238E27FC236}">
                <a16:creationId xmlns:a16="http://schemas.microsoft.com/office/drawing/2014/main" id="{D9D597F2-2799-43B4-A69C-7F3F9F72611B}"/>
              </a:ext>
            </a:extLst>
          </p:cNvPr>
          <p:cNvSpPr>
            <a:spLocks noGrp="1"/>
          </p:cNvSpPr>
          <p:nvPr>
            <p:ph idx="1"/>
          </p:nvPr>
        </p:nvSpPr>
        <p:spPr>
          <a:xfrm>
            <a:off x="1484310" y="919065"/>
            <a:ext cx="10018713" cy="4872135"/>
          </a:xfrm>
        </p:spPr>
        <p:txBody>
          <a:bodyPr anchor="t">
            <a:normAutofit/>
          </a:bodyPr>
          <a:lstStyle/>
          <a:p>
            <a:pPr marL="457200" indent="-457200">
              <a:buNone/>
            </a:pPr>
            <a:r>
              <a:rPr lang="en-US" dirty="0"/>
              <a:t>Cobb, C. G. (2015). </a:t>
            </a:r>
            <a:r>
              <a:rPr lang="en-US" i="1" dirty="0"/>
              <a:t>The project manager’s guide to mastering agile: Principles  and practices for an adaptive approach. </a:t>
            </a:r>
            <a:r>
              <a:rPr lang="en-US" dirty="0"/>
              <a:t>Wiley.</a:t>
            </a:r>
            <a:endParaRPr lang="en-US" i="1" dirty="0"/>
          </a:p>
          <a:p>
            <a:pPr marL="457200" indent="-457200">
              <a:buNone/>
            </a:pPr>
            <a:r>
              <a:rPr lang="en-US" i="1" dirty="0"/>
              <a:t>SDLC – Waterfall model</a:t>
            </a:r>
            <a:r>
              <a:rPr lang="en-US" dirty="0"/>
              <a:t>. (n.d.). </a:t>
            </a:r>
            <a:r>
              <a:rPr lang="en-US" dirty="0" err="1"/>
              <a:t>tutorialspoint</a:t>
            </a:r>
            <a:r>
              <a:rPr lang="en-US" dirty="0"/>
              <a:t>. Retrieved April 18, 2021, from https://www.tutorialspoint.com/sdlc/sdlc_waterfall_model.htm</a:t>
            </a:r>
            <a:endParaRPr lang="en-US" i="1" dirty="0"/>
          </a:p>
        </p:txBody>
      </p:sp>
    </p:spTree>
    <p:extLst>
      <p:ext uri="{BB962C8B-B14F-4D97-AF65-F5344CB8AC3E}">
        <p14:creationId xmlns:p14="http://schemas.microsoft.com/office/powerpoint/2010/main" val="1852744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1299</TotalTime>
  <Words>1088</Words>
  <Application>Microsoft Office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Overview of Scrum-agile</vt:lpstr>
      <vt:lpstr>Roles on a Scrum-agile Team</vt:lpstr>
      <vt:lpstr>Software Development Lifecycle Phases in Agile</vt:lpstr>
      <vt:lpstr>Differences With a Waterfall Approach</vt:lpstr>
      <vt:lpstr>Choosing an 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Agile</dc:title>
  <dc:creator>Mike Jordan</dc:creator>
  <cp:lastModifiedBy>Mike Jordan</cp:lastModifiedBy>
  <cp:revision>26</cp:revision>
  <dcterms:created xsi:type="dcterms:W3CDTF">2021-04-18T01:16:36Z</dcterms:created>
  <dcterms:modified xsi:type="dcterms:W3CDTF">2021-04-18T22:56:24Z</dcterms:modified>
</cp:coreProperties>
</file>