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adidasgroup-my.sharepoint.com/personal/n_syednasrudeen_adidas_com/Documents/Documents/Emp%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adidasgroup-my.sharepoint.com/personal/n_syednasrudeen_adidas_com/Documents/Documents/Emp%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Data.xlsx]Pivot &amp; Chart!PivotTable1</c:name>
    <c:fmtId val="-1"/>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layout>
        <c:manualLayout>
          <c:xMode val="edge"/>
          <c:yMode val="edge"/>
          <c:x val="0.17834433379651071"/>
          <c:y val="4.9601979470505195E-2"/>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1"/>
          <c:showCatName val="0"/>
          <c:showSerName val="0"/>
          <c:showPercent val="0"/>
          <c:showBubbleSize val="0"/>
          <c:extLst>
            <c:ext xmlns:c15="http://schemas.microsoft.com/office/drawing/2012/chart" uri="{CE6537A1-D6FC-4f65-9D91-7224C49458BB}"/>
          </c:extLst>
        </c:dLbl>
      </c:pivotFmt>
      <c:pivotFmt>
        <c:idx val="5"/>
        <c:dLbl>
          <c:idx val="0"/>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1"/>
          <c:showCatName val="0"/>
          <c:showSerName val="0"/>
          <c:showPercent val="0"/>
          <c:showBubbleSize val="0"/>
          <c:extLst>
            <c:ext xmlns:c15="http://schemas.microsoft.com/office/drawing/2012/chart" uri="{CE6537A1-D6FC-4f65-9D91-7224C49458BB}"/>
          </c:extLst>
        </c:dLbl>
      </c:pivotFmt>
      <c:pivotFmt>
        <c:idx val="7"/>
        <c:dLbl>
          <c:idx val="0"/>
          <c:showLegendKey val="0"/>
          <c:showVal val="1"/>
          <c:showCatName val="0"/>
          <c:showSerName val="0"/>
          <c:showPercent val="0"/>
          <c:showBubbleSize val="0"/>
          <c:extLst>
            <c:ext xmlns:c15="http://schemas.microsoft.com/office/drawing/2012/chart" uri="{CE6537A1-D6FC-4f65-9D91-7224C49458BB}"/>
          </c:extLst>
        </c:dLbl>
      </c:pivotFmt>
      <c:pivotFmt>
        <c:idx val="8"/>
        <c:dLbl>
          <c:idx val="0"/>
          <c:showLegendKey val="0"/>
          <c:showVal val="1"/>
          <c:showCatName val="0"/>
          <c:showSerName val="0"/>
          <c:showPercent val="0"/>
          <c:showBubbleSize val="0"/>
          <c:extLst>
            <c:ext xmlns:c15="http://schemas.microsoft.com/office/drawing/2012/chart" uri="{CE6537A1-D6FC-4f65-9D91-7224C49458BB}"/>
          </c:extLst>
        </c:dLbl>
      </c:pivotFmt>
      <c:pivotFmt>
        <c:idx val="9"/>
        <c:dLbl>
          <c:idx val="0"/>
          <c:showLegendKey val="0"/>
          <c:showVal val="1"/>
          <c:showCatName val="0"/>
          <c:showSerName val="0"/>
          <c:showPercent val="0"/>
          <c:showBubbleSize val="0"/>
          <c:extLst>
            <c:ext xmlns:c15="http://schemas.microsoft.com/office/drawing/2012/chart" uri="{CE6537A1-D6FC-4f65-9D91-7224C49458BB}"/>
          </c:extLst>
        </c:dLbl>
      </c:pivotFmt>
      <c:pivotFmt>
        <c:idx val="10"/>
        <c:dLbl>
          <c:idx val="0"/>
          <c:showLegendKey val="0"/>
          <c:showVal val="1"/>
          <c:showCatName val="0"/>
          <c:showSerName val="0"/>
          <c:showPercent val="0"/>
          <c:showBubbleSize val="0"/>
          <c:extLst>
            <c:ext xmlns:c15="http://schemas.microsoft.com/office/drawing/2012/chart" uri="{CE6537A1-D6FC-4f65-9D91-7224C49458BB}"/>
          </c:extLst>
        </c:dLbl>
      </c:pivotFmt>
      <c:pivotFmt>
        <c:idx val="11"/>
        <c:dLbl>
          <c:idx val="0"/>
          <c:showLegendKey val="0"/>
          <c:showVal val="1"/>
          <c:showCatName val="0"/>
          <c:showSerName val="0"/>
          <c:showPercent val="0"/>
          <c:showBubbleSize val="0"/>
          <c:extLst>
            <c:ext xmlns:c15="http://schemas.microsoft.com/office/drawing/2012/chart" uri="{CE6537A1-D6FC-4f65-9D91-7224C49458BB}"/>
          </c:extLst>
        </c:dLbl>
      </c:pivotFmt>
      <c:pivotFmt>
        <c:idx val="12"/>
        <c:dLbl>
          <c:idx val="0"/>
          <c:showLegendKey val="0"/>
          <c:showVal val="1"/>
          <c:showCatName val="0"/>
          <c:showSerName val="0"/>
          <c:showPercent val="0"/>
          <c:showBubbleSize val="0"/>
          <c:extLst>
            <c:ext xmlns:c15="http://schemas.microsoft.com/office/drawing/2012/chart" uri="{CE6537A1-D6FC-4f65-9D91-7224C49458BB}"/>
          </c:extLst>
        </c:dLbl>
      </c:pivotFmt>
      <c:pivotFmt>
        <c:idx val="13"/>
        <c:dLbl>
          <c:idx val="0"/>
          <c:showLegendKey val="0"/>
          <c:showVal val="1"/>
          <c:showCatName val="0"/>
          <c:showSerName val="0"/>
          <c:showPercent val="0"/>
          <c:showBubbleSize val="0"/>
          <c:extLst>
            <c:ext xmlns:c15="http://schemas.microsoft.com/office/drawing/2012/chart" uri="{CE6537A1-D6FC-4f65-9D91-7224C49458BB}"/>
          </c:extLst>
        </c:dLbl>
      </c:pivotFmt>
      <c:pivotFmt>
        <c:idx val="14"/>
        <c:dLbl>
          <c:idx val="0"/>
          <c:showLegendKey val="0"/>
          <c:showVal val="1"/>
          <c:showCatName val="0"/>
          <c:showSerName val="0"/>
          <c:showPercent val="0"/>
          <c:showBubbleSize val="0"/>
          <c:extLst>
            <c:ext xmlns:c15="http://schemas.microsoft.com/office/drawing/2012/chart" uri="{CE6537A1-D6FC-4f65-9D91-7224C49458BB}"/>
          </c:extLst>
        </c:dLbl>
      </c:pivotFmt>
      <c:pivotFmt>
        <c:idx val="15"/>
        <c:dLbl>
          <c:idx val="0"/>
          <c:showLegendKey val="0"/>
          <c:showVal val="1"/>
          <c:showCatName val="0"/>
          <c:showSerName val="0"/>
          <c:showPercent val="0"/>
          <c:showBubbleSize val="0"/>
          <c:extLst>
            <c:ext xmlns:c15="http://schemas.microsoft.com/office/drawing/2012/chart" uri="{CE6537A1-D6FC-4f65-9D91-7224C49458BB}"/>
          </c:extLst>
        </c:dLbl>
      </c:pivotFmt>
      <c:pivotFmt>
        <c:idx val="16"/>
        <c:dLbl>
          <c:idx val="0"/>
          <c:showLegendKey val="0"/>
          <c:showVal val="1"/>
          <c:showCatName val="0"/>
          <c:showSerName val="0"/>
          <c:showPercent val="0"/>
          <c:showBubbleSize val="0"/>
          <c:extLst>
            <c:ext xmlns:c15="http://schemas.microsoft.com/office/drawing/2012/chart" uri="{CE6537A1-D6FC-4f65-9D91-7224C49458BB}"/>
          </c:extLst>
        </c:dLbl>
      </c:pivotFmt>
      <c:pivotFmt>
        <c:idx val="17"/>
        <c:dLbl>
          <c:idx val="0"/>
          <c:showLegendKey val="0"/>
          <c:showVal val="1"/>
          <c:showCatName val="0"/>
          <c:showSerName val="0"/>
          <c:showPercent val="0"/>
          <c:showBubbleSize val="0"/>
          <c:extLst>
            <c:ext xmlns:c15="http://schemas.microsoft.com/office/drawing/2012/chart" uri="{CE6537A1-D6FC-4f65-9D91-7224C49458BB}"/>
          </c:extLst>
        </c:dLbl>
      </c:pivotFmt>
      <c:pivotFmt>
        <c:idx val="18"/>
        <c:dLbl>
          <c:idx val="0"/>
          <c:showLegendKey val="0"/>
          <c:showVal val="1"/>
          <c:showCatName val="0"/>
          <c:showSerName val="0"/>
          <c:showPercent val="0"/>
          <c:showBubbleSize val="0"/>
          <c:extLst>
            <c:ext xmlns:c15="http://schemas.microsoft.com/office/drawing/2012/chart" uri="{CE6537A1-D6FC-4f65-9D91-7224C49458BB}"/>
          </c:extLst>
        </c:dLbl>
      </c:pivotFmt>
      <c:pivotFmt>
        <c:idx val="19"/>
        <c:dLbl>
          <c:idx val="0"/>
          <c:showLegendKey val="0"/>
          <c:showVal val="1"/>
          <c:showCatName val="0"/>
          <c:showSerName val="0"/>
          <c:showPercent val="0"/>
          <c:showBubbleSize val="0"/>
          <c:extLst>
            <c:ext xmlns:c15="http://schemas.microsoft.com/office/drawing/2012/chart" uri="{CE6537A1-D6FC-4f65-9D91-7224C49458BB}"/>
          </c:extLst>
        </c:dLbl>
      </c:pivotFmt>
      <c:pivotFmt>
        <c:idx val="20"/>
        <c:dLbl>
          <c:idx val="0"/>
          <c:showLegendKey val="0"/>
          <c:showVal val="1"/>
          <c:showCatName val="0"/>
          <c:showSerName val="0"/>
          <c:showPercent val="0"/>
          <c:showBubbleSize val="0"/>
          <c:extLst>
            <c:ext xmlns:c15="http://schemas.microsoft.com/office/drawing/2012/chart" uri="{CE6537A1-D6FC-4f65-9D91-7224C49458BB}"/>
          </c:extLst>
        </c:dLbl>
      </c:pivotFmt>
      <c:pivotFmt>
        <c:idx val="21"/>
        <c:dLbl>
          <c:idx val="0"/>
          <c:showLegendKey val="0"/>
          <c:showVal val="1"/>
          <c:showCatName val="0"/>
          <c:showSerName val="0"/>
          <c:showPercent val="0"/>
          <c:showBubbleSize val="0"/>
          <c:extLst>
            <c:ext xmlns:c15="http://schemas.microsoft.com/office/drawing/2012/chart" uri="{CE6537A1-D6FC-4f65-9D91-7224C49458BB}"/>
          </c:extLst>
        </c:dLbl>
      </c:pivotFmt>
      <c:pivotFmt>
        <c:idx val="22"/>
        <c:dLbl>
          <c:idx val="0"/>
          <c:showLegendKey val="0"/>
          <c:showVal val="1"/>
          <c:showCatName val="0"/>
          <c:showSerName val="0"/>
          <c:showPercent val="0"/>
          <c:showBubbleSize val="0"/>
          <c:extLst>
            <c:ext xmlns:c15="http://schemas.microsoft.com/office/drawing/2012/chart" uri="{CE6537A1-D6FC-4f65-9D91-7224C49458BB}"/>
          </c:extLst>
        </c:dLbl>
      </c:pivotFmt>
      <c:pivotFmt>
        <c:idx val="23"/>
        <c:dLbl>
          <c:idx val="0"/>
          <c:showLegendKey val="0"/>
          <c:showVal val="1"/>
          <c:showCatName val="0"/>
          <c:showSerName val="0"/>
          <c:showPercent val="0"/>
          <c:showBubbleSize val="0"/>
          <c:extLst>
            <c:ext xmlns:c15="http://schemas.microsoft.com/office/drawing/2012/chart" uri="{CE6537A1-D6FC-4f65-9D91-7224C49458BB}"/>
          </c:extLst>
        </c:dLbl>
      </c:pivotFmt>
      <c:pivotFmt>
        <c:idx val="24"/>
        <c:dLbl>
          <c:idx val="0"/>
          <c:showLegendKey val="0"/>
          <c:showVal val="1"/>
          <c:showCatName val="0"/>
          <c:showSerName val="0"/>
          <c:showPercent val="0"/>
          <c:showBubbleSize val="0"/>
          <c:extLst>
            <c:ext xmlns:c15="http://schemas.microsoft.com/office/drawing/2012/chart" uri="{CE6537A1-D6FC-4f65-9D91-7224C49458BB}"/>
          </c:extLst>
        </c:dLbl>
      </c:pivotFmt>
      <c:pivotFmt>
        <c:idx val="25"/>
        <c:dLbl>
          <c:idx val="0"/>
          <c:showLegendKey val="0"/>
          <c:showVal val="1"/>
          <c:showCatName val="0"/>
          <c:showSerName val="0"/>
          <c:showPercent val="0"/>
          <c:showBubbleSize val="0"/>
          <c:extLst>
            <c:ext xmlns:c15="http://schemas.microsoft.com/office/drawing/2012/chart" uri="{CE6537A1-D6FC-4f65-9D91-7224C49458BB}"/>
          </c:extLst>
        </c:dLbl>
      </c:pivotFmt>
      <c:pivotFmt>
        <c:idx val="26"/>
        <c:dLbl>
          <c:idx val="0"/>
          <c:showLegendKey val="0"/>
          <c:showVal val="1"/>
          <c:showCatName val="0"/>
          <c:showSerName val="0"/>
          <c:showPercent val="0"/>
          <c:showBubbleSize val="0"/>
          <c:extLst>
            <c:ext xmlns:c15="http://schemas.microsoft.com/office/drawing/2012/chart" uri="{CE6537A1-D6FC-4f65-9D91-7224C49458BB}"/>
          </c:extLst>
        </c:dLbl>
      </c:pivotFmt>
      <c:pivotFmt>
        <c:idx val="27"/>
        <c:dLbl>
          <c:idx val="0"/>
          <c:showLegendKey val="0"/>
          <c:showVal val="1"/>
          <c:showCatName val="0"/>
          <c:showSerName val="0"/>
          <c:showPercent val="0"/>
          <c:showBubbleSize val="0"/>
          <c:extLst>
            <c:ext xmlns:c15="http://schemas.microsoft.com/office/drawing/2012/chart" uri="{CE6537A1-D6FC-4f65-9D91-7224C49458BB}"/>
          </c:extLst>
        </c:dLbl>
      </c:pivotFmt>
      <c:pivotFmt>
        <c:idx val="28"/>
        <c:dLbl>
          <c:idx val="0"/>
          <c:showLegendKey val="0"/>
          <c:showVal val="1"/>
          <c:showCatName val="0"/>
          <c:showSerName val="0"/>
          <c:showPercent val="0"/>
          <c:showBubbleSize val="0"/>
          <c:extLst>
            <c:ext xmlns:c15="http://schemas.microsoft.com/office/drawing/2012/chart" uri="{CE6537A1-D6FC-4f65-9D91-7224C49458BB}"/>
          </c:extLst>
        </c:dLbl>
      </c:pivotFmt>
      <c:pivotFmt>
        <c:idx val="29"/>
        <c:dLbl>
          <c:idx val="0"/>
          <c:showLegendKey val="0"/>
          <c:showVal val="1"/>
          <c:showCatName val="0"/>
          <c:showSerName val="0"/>
          <c:showPercent val="0"/>
          <c:showBubbleSize val="0"/>
          <c:extLst>
            <c:ext xmlns:c15="http://schemas.microsoft.com/office/drawing/2012/chart" uri="{CE6537A1-D6FC-4f65-9D91-7224C49458BB}"/>
          </c:extLst>
        </c:dLbl>
      </c:pivotFmt>
      <c:pivotFmt>
        <c:idx val="30"/>
        <c:dLbl>
          <c:idx val="0"/>
          <c:showLegendKey val="0"/>
          <c:showVal val="1"/>
          <c:showCatName val="0"/>
          <c:showSerName val="0"/>
          <c:showPercent val="0"/>
          <c:showBubbleSize val="0"/>
          <c:extLst>
            <c:ext xmlns:c15="http://schemas.microsoft.com/office/drawing/2012/chart" uri="{CE6537A1-D6FC-4f65-9D91-7224C49458BB}"/>
          </c:extLst>
        </c:dLbl>
      </c:pivotFmt>
      <c:pivotFmt>
        <c:idx val="31"/>
        <c:dLbl>
          <c:idx val="0"/>
          <c:showLegendKey val="0"/>
          <c:showVal val="1"/>
          <c:showCatName val="0"/>
          <c:showSerName val="0"/>
          <c:showPercent val="0"/>
          <c:showBubbleSize val="0"/>
          <c:extLst>
            <c:ext xmlns:c15="http://schemas.microsoft.com/office/drawing/2012/chart" uri="{CE6537A1-D6FC-4f65-9D91-7224C49458BB}"/>
          </c:extLst>
        </c:dLbl>
      </c:pivotFmt>
      <c:pivotFmt>
        <c:idx val="32"/>
        <c:dLbl>
          <c:idx val="0"/>
          <c:showLegendKey val="0"/>
          <c:showVal val="1"/>
          <c:showCatName val="0"/>
          <c:showSerName val="0"/>
          <c:showPercent val="0"/>
          <c:showBubbleSize val="0"/>
          <c:extLst>
            <c:ext xmlns:c15="http://schemas.microsoft.com/office/drawing/2012/chart" uri="{CE6537A1-D6FC-4f65-9D91-7224C49458BB}"/>
          </c:extLst>
        </c:dLbl>
      </c:pivotFmt>
      <c:pivotFmt>
        <c:idx val="33"/>
        <c:dLbl>
          <c:idx val="0"/>
          <c:showLegendKey val="0"/>
          <c:showVal val="1"/>
          <c:showCatName val="0"/>
          <c:showSerName val="0"/>
          <c:showPercent val="0"/>
          <c:showBubbleSize val="0"/>
          <c:extLst>
            <c:ext xmlns:c15="http://schemas.microsoft.com/office/drawing/2012/chart" uri="{CE6537A1-D6FC-4f65-9D91-7224C49458BB}"/>
          </c:extLst>
        </c:dLbl>
      </c:pivotFmt>
      <c:pivotFmt>
        <c:idx val="34"/>
        <c:dLbl>
          <c:idx val="0"/>
          <c:showLegendKey val="0"/>
          <c:showVal val="1"/>
          <c:showCatName val="0"/>
          <c:showSerName val="0"/>
          <c:showPercent val="0"/>
          <c:showBubbleSize val="0"/>
          <c:extLst>
            <c:ext xmlns:c15="http://schemas.microsoft.com/office/drawing/2012/chart" uri="{CE6537A1-D6FC-4f65-9D91-7224C49458BB}"/>
          </c:extLst>
        </c:dLbl>
      </c:pivotFmt>
      <c:pivotFmt>
        <c:idx val="35"/>
        <c:dLbl>
          <c:idx val="0"/>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1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1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0.27766597190057124"/>
          <c:y val="0.17682198631009313"/>
          <c:w val="0.40555233904585458"/>
          <c:h val="0.59342603205908595"/>
        </c:manualLayout>
      </c:layout>
      <c:pieChart>
        <c:varyColors val="1"/>
        <c:ser>
          <c:idx val="0"/>
          <c:order val="0"/>
          <c:tx>
            <c:strRef>
              <c:f>'Pivot &amp; Chart'!$C$7:$C$8</c:f>
              <c:strCache>
                <c:ptCount val="1"/>
                <c:pt idx="0">
                  <c:v>High</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D92-439B-9382-1F69F4A362D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D92-439B-9382-1F69F4A362D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D92-439B-9382-1F69F4A362D3}"/>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2D92-439B-9382-1F69F4A362D3}"/>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2D92-439B-9382-1F69F4A362D3}"/>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2D92-439B-9382-1F69F4A362D3}"/>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2D92-439B-9382-1F69F4A362D3}"/>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2D92-439B-9382-1F69F4A362D3}"/>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2D92-439B-9382-1F69F4A362D3}"/>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2D92-439B-9382-1F69F4A362D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&amp; Chart'!$B$9:$B$19</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&amp; Chart'!$C$9:$C$19</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D92-439B-9382-1F69F4A362D3}"/>
            </c:ext>
          </c:extLst>
        </c:ser>
        <c:ser>
          <c:idx val="1"/>
          <c:order val="1"/>
          <c:tx>
            <c:strRef>
              <c:f>'Pivot &amp; Chart'!$D$7:$D$8</c:f>
              <c:strCache>
                <c:ptCount val="1"/>
                <c:pt idx="0">
                  <c:v>Low</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6-2D92-439B-9382-1F69F4A362D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8-2D92-439B-9382-1F69F4A362D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A-2D92-439B-9382-1F69F4A362D3}"/>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C-2D92-439B-9382-1F69F4A362D3}"/>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E-2D92-439B-9382-1F69F4A362D3}"/>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0-2D92-439B-9382-1F69F4A362D3}"/>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2-2D92-439B-9382-1F69F4A362D3}"/>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4-2D92-439B-9382-1F69F4A362D3}"/>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6-2D92-439B-9382-1F69F4A362D3}"/>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8-2D92-439B-9382-1F69F4A362D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&amp; Chart'!$B$9:$B$19</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&amp; Chart'!$D$9:$D$19</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D92-439B-9382-1F69F4A362D3}"/>
            </c:ext>
          </c:extLst>
        </c:ser>
        <c:ser>
          <c:idx val="2"/>
          <c:order val="2"/>
          <c:tx>
            <c:strRef>
              <c:f>'Pivot &amp; Chart'!$E$7:$E$8</c:f>
              <c:strCache>
                <c:ptCount val="1"/>
                <c:pt idx="0">
                  <c:v>MED</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B-2D92-439B-9382-1F69F4A362D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D-2D92-439B-9382-1F69F4A362D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F-2D92-439B-9382-1F69F4A362D3}"/>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1-2D92-439B-9382-1F69F4A362D3}"/>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3-2D92-439B-9382-1F69F4A362D3}"/>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5-2D92-439B-9382-1F69F4A362D3}"/>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7-2D92-439B-9382-1F69F4A362D3}"/>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9-2D92-439B-9382-1F69F4A362D3}"/>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B-2D92-439B-9382-1F69F4A362D3}"/>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D-2D92-439B-9382-1F69F4A362D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&amp; Chart'!$B$9:$B$19</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&amp; Chart'!$E$9:$E$19</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D92-439B-9382-1F69F4A362D3}"/>
            </c:ext>
          </c:extLst>
        </c:ser>
        <c:ser>
          <c:idx val="3"/>
          <c:order val="3"/>
          <c:tx>
            <c:strRef>
              <c:f>'Pivot &amp; Chart'!$F$7:$F$8</c:f>
              <c:strCache>
                <c:ptCount val="1"/>
                <c:pt idx="0">
                  <c:v>Very High</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0-2D92-439B-9382-1F69F4A362D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2-2D92-439B-9382-1F69F4A362D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4-2D92-439B-9382-1F69F4A362D3}"/>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6-2D92-439B-9382-1F69F4A362D3}"/>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8-2D92-439B-9382-1F69F4A362D3}"/>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A-2D92-439B-9382-1F69F4A362D3}"/>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C-2D92-439B-9382-1F69F4A362D3}"/>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E-2D92-439B-9382-1F69F4A362D3}"/>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0-2D92-439B-9382-1F69F4A362D3}"/>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2-2D92-439B-9382-1F69F4A362D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&amp; Chart'!$B$9:$B$19</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&amp; Chart'!$F$9:$F$19</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D92-439B-9382-1F69F4A362D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14136598733981781"/>
          <c:y val="0.84264598863250317"/>
          <c:w val="0.71726783232978231"/>
          <c:h val="0.135835572013490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 Data.xlsx]Pivot &amp; Chart!PivotTable1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accent3">
                    <a:lumMod val="75000"/>
                  </a:schemeClr>
                </a:solidFill>
              </a:rPr>
              <a:t>Employee Performance</a:t>
            </a:r>
            <a:r>
              <a:rPr lang="en-IN" b="1" baseline="0">
                <a:solidFill>
                  <a:schemeClr val="accent3">
                    <a:lumMod val="75000"/>
                  </a:schemeClr>
                </a:solidFill>
              </a:rPr>
              <a:t> Analysis</a:t>
            </a:r>
            <a:endParaRPr lang="en-IN" b="1">
              <a:solidFill>
                <a:schemeClr val="accent3">
                  <a:lumMod val="75000"/>
                </a:schemeClr>
              </a:solidFill>
            </a:endParaRPr>
          </a:p>
        </c:rich>
      </c:tx>
      <c:layout>
        <c:manualLayout>
          <c:xMode val="edge"/>
          <c:yMode val="edge"/>
          <c:x val="0.32050128550580198"/>
          <c:y val="6.75339904798339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9136482939632546E-2"/>
          <c:y val="0.16606262758821813"/>
          <c:w val="0.89030796150481195"/>
          <c:h val="0.61494459025955084"/>
        </c:manualLayout>
      </c:layout>
      <c:barChart>
        <c:barDir val="col"/>
        <c:grouping val="clustered"/>
        <c:varyColors val="0"/>
        <c:ser>
          <c:idx val="0"/>
          <c:order val="0"/>
          <c:tx>
            <c:strRef>
              <c:f>'Pivot &amp; Chart'!$C$7:$C$8</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&amp; Chart'!$B$9:$B$19</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&amp; Chart'!$C$9:$C$19</c:f>
              <c:numCache>
                <c:formatCode>General</c:formatCode>
                <c:ptCount val="10"/>
                <c:pt idx="1">
                  <c:v>3</c:v>
                </c:pt>
                <c:pt idx="2">
                  <c:v>6</c:v>
                </c:pt>
                <c:pt idx="3">
                  <c:v>5</c:v>
                </c:pt>
                <c:pt idx="4">
                  <c:v>5</c:v>
                </c:pt>
                <c:pt idx="5">
                  <c:v>4</c:v>
                </c:pt>
                <c:pt idx="6">
                  <c:v>3</c:v>
                </c:pt>
                <c:pt idx="7">
                  <c:v>6</c:v>
                </c:pt>
                <c:pt idx="8">
                  <c:v>3</c:v>
                </c:pt>
                <c:pt idx="9">
                  <c:v>5</c:v>
                </c:pt>
              </c:numCache>
            </c:numRef>
          </c:val>
          <c:extLst>
            <c:ext xmlns:c16="http://schemas.microsoft.com/office/drawing/2014/chart" uri="{C3380CC4-5D6E-409C-BE32-E72D297353CC}">
              <c16:uniqueId val="{00000000-C075-4CC7-9F25-0CA614ED938C}"/>
            </c:ext>
          </c:extLst>
        </c:ser>
        <c:ser>
          <c:idx val="1"/>
          <c:order val="1"/>
          <c:tx>
            <c:strRef>
              <c:f>'Pivot &amp; Chart'!$D$7:$D$8</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FFC000"/>
                </a:solidFill>
                <a:prstDash val="dash"/>
              </a:ln>
              <a:effectLst/>
            </c:spPr>
            <c:trendlineType val="linear"/>
            <c:dispRSqr val="0"/>
            <c:dispEq val="0"/>
          </c:trendline>
          <c:cat>
            <c:strRef>
              <c:f>'Pivot &amp; Chart'!$B$9:$B$19</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&amp; Chart'!$D$9:$D$19</c:f>
              <c:numCache>
                <c:formatCode>General</c:formatCode>
                <c:ptCount val="10"/>
                <c:pt idx="0">
                  <c:v>4</c:v>
                </c:pt>
                <c:pt idx="1">
                  <c:v>7</c:v>
                </c:pt>
                <c:pt idx="2">
                  <c:v>6</c:v>
                </c:pt>
                <c:pt idx="3">
                  <c:v>5</c:v>
                </c:pt>
                <c:pt idx="4">
                  <c:v>9</c:v>
                </c:pt>
                <c:pt idx="5">
                  <c:v>5</c:v>
                </c:pt>
                <c:pt idx="6">
                  <c:v>7</c:v>
                </c:pt>
                <c:pt idx="7">
                  <c:v>9</c:v>
                </c:pt>
                <c:pt idx="8">
                  <c:v>6</c:v>
                </c:pt>
                <c:pt idx="9">
                  <c:v>6</c:v>
                </c:pt>
              </c:numCache>
            </c:numRef>
          </c:val>
          <c:extLst>
            <c:ext xmlns:c16="http://schemas.microsoft.com/office/drawing/2014/chart" uri="{C3380CC4-5D6E-409C-BE32-E72D297353CC}">
              <c16:uniqueId val="{00000002-C075-4CC7-9F25-0CA614ED938C}"/>
            </c:ext>
          </c:extLst>
        </c:ser>
        <c:ser>
          <c:idx val="2"/>
          <c:order val="2"/>
          <c:tx>
            <c:strRef>
              <c:f>'Pivot &amp; Chart'!$E$7:$E$8</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dash"/>
              </a:ln>
              <a:effectLst/>
            </c:spPr>
            <c:trendlineType val="linear"/>
            <c:dispRSqr val="0"/>
            <c:dispEq val="0"/>
          </c:trendline>
          <c:cat>
            <c:strRef>
              <c:f>'Pivot &amp; Chart'!$B$9:$B$19</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&amp; Chart'!$E$9:$E$19</c:f>
              <c:numCache>
                <c:formatCode>General</c:formatCode>
                <c:ptCount val="10"/>
                <c:pt idx="0">
                  <c:v>16</c:v>
                </c:pt>
                <c:pt idx="1">
                  <c:v>14</c:v>
                </c:pt>
                <c:pt idx="2">
                  <c:v>17</c:v>
                </c:pt>
                <c:pt idx="3">
                  <c:v>19</c:v>
                </c:pt>
                <c:pt idx="4">
                  <c:v>18</c:v>
                </c:pt>
                <c:pt idx="5">
                  <c:v>12</c:v>
                </c:pt>
                <c:pt idx="6">
                  <c:v>11</c:v>
                </c:pt>
                <c:pt idx="7">
                  <c:v>15</c:v>
                </c:pt>
                <c:pt idx="8">
                  <c:v>12</c:v>
                </c:pt>
                <c:pt idx="9">
                  <c:v>22</c:v>
                </c:pt>
              </c:numCache>
            </c:numRef>
          </c:val>
          <c:extLst>
            <c:ext xmlns:c16="http://schemas.microsoft.com/office/drawing/2014/chart" uri="{C3380CC4-5D6E-409C-BE32-E72D297353CC}">
              <c16:uniqueId val="{00000004-C075-4CC7-9F25-0CA614ED938C}"/>
            </c:ext>
          </c:extLst>
        </c:ser>
        <c:ser>
          <c:idx val="3"/>
          <c:order val="3"/>
          <c:tx>
            <c:strRef>
              <c:f>'Pivot &amp; Chart'!$F$7:$F$8</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&amp; Chart'!$B$9:$B$19</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&amp; Chart'!$F$9:$F$19</c:f>
              <c:numCache>
                <c:formatCode>General</c:formatCode>
                <c:ptCount val="10"/>
                <c:pt idx="0">
                  <c:v>3</c:v>
                </c:pt>
                <c:pt idx="1">
                  <c:v>3</c:v>
                </c:pt>
                <c:pt idx="2">
                  <c:v>3</c:v>
                </c:pt>
                <c:pt idx="3">
                  <c:v>2</c:v>
                </c:pt>
                <c:pt idx="4">
                  <c:v>3</c:v>
                </c:pt>
                <c:pt idx="5">
                  <c:v>3</c:v>
                </c:pt>
                <c:pt idx="6">
                  <c:v>2</c:v>
                </c:pt>
                <c:pt idx="7">
                  <c:v>4</c:v>
                </c:pt>
                <c:pt idx="8">
                  <c:v>6</c:v>
                </c:pt>
                <c:pt idx="9">
                  <c:v>3</c:v>
                </c:pt>
              </c:numCache>
            </c:numRef>
          </c:val>
          <c:extLst>
            <c:ext xmlns:c16="http://schemas.microsoft.com/office/drawing/2014/chart" uri="{C3380CC4-5D6E-409C-BE32-E72D297353CC}">
              <c16:uniqueId val="{00000005-C075-4CC7-9F25-0CA614ED938C}"/>
            </c:ext>
          </c:extLst>
        </c:ser>
        <c:dLbls>
          <c:showLegendKey val="0"/>
          <c:showVal val="1"/>
          <c:showCatName val="0"/>
          <c:showSerName val="0"/>
          <c:showPercent val="0"/>
          <c:showBubbleSize val="0"/>
        </c:dLbls>
        <c:gapWidth val="150"/>
        <c:axId val="849454392"/>
        <c:axId val="849458352"/>
      </c:barChart>
      <c:catAx>
        <c:axId val="8494543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458352"/>
        <c:crosses val="autoZero"/>
        <c:auto val="1"/>
        <c:lblAlgn val="ctr"/>
        <c:lblOffset val="100"/>
        <c:noMultiLvlLbl val="0"/>
      </c:catAx>
      <c:valAx>
        <c:axId val="849458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454392"/>
        <c:crosses val="autoZero"/>
        <c:crossBetween val="between"/>
      </c:valAx>
      <c:spPr>
        <a:noFill/>
        <a:ln>
          <a:noFill/>
        </a:ln>
        <a:effectLst/>
      </c:spPr>
    </c:plotArea>
    <c:legend>
      <c:legendPos val="b"/>
      <c:layout>
        <c:manualLayout>
          <c:xMode val="edge"/>
          <c:yMode val="edge"/>
          <c:x val="0.18769057174061077"/>
          <c:y val="0.87594828261112179"/>
          <c:w val="0.75410375117372563"/>
          <c:h val="0.1107259279330201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580C96-036B-40DE-A3E7-12E5F962BB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E86EAF-A613-4613-8623-8841C70C5661}">
      <dgm:prSet/>
      <dgm:spPr/>
      <dgm:t>
        <a:bodyPr/>
        <a:lstStyle/>
        <a:p>
          <a:r>
            <a:rPr lang="en-IN"/>
            <a:t>Performance Level:</a:t>
          </a:r>
          <a:endParaRPr lang="en-US"/>
        </a:p>
      </dgm:t>
    </dgm:pt>
    <dgm:pt modelId="{31CB9E31-D59B-450B-A84A-12283FB8E371}" type="parTrans" cxnId="{6EC6C1A7-6D17-4FED-89B9-DA4294A2A6C8}">
      <dgm:prSet/>
      <dgm:spPr/>
      <dgm:t>
        <a:bodyPr/>
        <a:lstStyle/>
        <a:p>
          <a:endParaRPr lang="en-US"/>
        </a:p>
      </dgm:t>
    </dgm:pt>
    <dgm:pt modelId="{0B21ED98-494B-473C-B6EF-0C9AE2E4B52B}" type="sibTrans" cxnId="{6EC6C1A7-6D17-4FED-89B9-DA4294A2A6C8}">
      <dgm:prSet/>
      <dgm:spPr/>
      <dgm:t>
        <a:bodyPr/>
        <a:lstStyle/>
        <a:p>
          <a:endParaRPr lang="en-US"/>
        </a:p>
      </dgm:t>
    </dgm:pt>
    <dgm:pt modelId="{7E3D09DC-3823-437D-93F0-87221697D022}">
      <dgm:prSet/>
      <dgm:spPr/>
      <dgm:t>
        <a:bodyPr/>
        <a:lstStyle/>
        <a:p>
          <a:r>
            <a:rPr lang="en-IN"/>
            <a:t>Added “Performance Level “ column</a:t>
          </a:r>
          <a:endParaRPr lang="en-US"/>
        </a:p>
      </dgm:t>
    </dgm:pt>
    <dgm:pt modelId="{89917BD1-6A3F-40FA-9C47-09682C9D6E25}" type="parTrans" cxnId="{5B89FD01-B47F-47F9-8FDA-18ADFF289ED3}">
      <dgm:prSet/>
      <dgm:spPr/>
      <dgm:t>
        <a:bodyPr/>
        <a:lstStyle/>
        <a:p>
          <a:endParaRPr lang="en-US"/>
        </a:p>
      </dgm:t>
    </dgm:pt>
    <dgm:pt modelId="{30341116-10EB-4F1A-8498-433AB2DF720E}" type="sibTrans" cxnId="{5B89FD01-B47F-47F9-8FDA-18ADFF289ED3}">
      <dgm:prSet/>
      <dgm:spPr/>
      <dgm:t>
        <a:bodyPr/>
        <a:lstStyle/>
        <a:p>
          <a:endParaRPr lang="en-US"/>
        </a:p>
      </dgm:t>
    </dgm:pt>
    <dgm:pt modelId="{68183295-8B79-44F9-B8D5-DEF5391E3E03}">
      <dgm:prSet/>
      <dgm:spPr/>
      <dgm:t>
        <a:bodyPr/>
        <a:lstStyle/>
        <a:p>
          <a:r>
            <a:rPr lang="en-IN"/>
            <a:t>Put IFS logical function to get desired result by Current employee rating</a:t>
          </a:r>
          <a:endParaRPr lang="en-US"/>
        </a:p>
      </dgm:t>
    </dgm:pt>
    <dgm:pt modelId="{A8E31F9D-7980-40F8-822C-9178B1A7CDB6}" type="parTrans" cxnId="{D0957293-521C-4719-AD0B-E7E6409B9960}">
      <dgm:prSet/>
      <dgm:spPr/>
      <dgm:t>
        <a:bodyPr/>
        <a:lstStyle/>
        <a:p>
          <a:endParaRPr lang="en-US"/>
        </a:p>
      </dgm:t>
    </dgm:pt>
    <dgm:pt modelId="{85B4C013-0126-4EC1-95A8-94108FB17C56}" type="sibTrans" cxnId="{D0957293-521C-4719-AD0B-E7E6409B9960}">
      <dgm:prSet/>
      <dgm:spPr/>
      <dgm:t>
        <a:bodyPr/>
        <a:lstStyle/>
        <a:p>
          <a:endParaRPr lang="en-US"/>
        </a:p>
      </dgm:t>
    </dgm:pt>
    <dgm:pt modelId="{32899E45-A89B-4CED-A4F4-7DC101E399EC}">
      <dgm:prSet/>
      <dgm:spPr/>
      <dgm:t>
        <a:bodyPr/>
        <a:lstStyle/>
        <a:p>
          <a:r>
            <a:rPr lang="en-IN"/>
            <a:t>Checked Formula and Created Pivot</a:t>
          </a:r>
          <a:endParaRPr lang="en-US"/>
        </a:p>
      </dgm:t>
    </dgm:pt>
    <dgm:pt modelId="{EC12A2FA-B931-4109-9AAA-0C51B0B254BF}" type="parTrans" cxnId="{63358145-1E63-4F07-8FB2-1D939E816DFF}">
      <dgm:prSet/>
      <dgm:spPr/>
      <dgm:t>
        <a:bodyPr/>
        <a:lstStyle/>
        <a:p>
          <a:endParaRPr lang="en-US"/>
        </a:p>
      </dgm:t>
    </dgm:pt>
    <dgm:pt modelId="{7DB5E730-C8B1-4C27-8057-10EBDBB4A30C}" type="sibTrans" cxnId="{63358145-1E63-4F07-8FB2-1D939E816DFF}">
      <dgm:prSet/>
      <dgm:spPr/>
      <dgm:t>
        <a:bodyPr/>
        <a:lstStyle/>
        <a:p>
          <a:endParaRPr lang="en-US"/>
        </a:p>
      </dgm:t>
    </dgm:pt>
    <dgm:pt modelId="{6F7682C1-4E16-4417-A7F0-E5ED2CD6C99A}">
      <dgm:prSet/>
      <dgm:spPr/>
      <dgm:t>
        <a:bodyPr/>
        <a:lstStyle/>
        <a:p>
          <a:r>
            <a:rPr lang="en-IN"/>
            <a:t>Added data in Pivot and populated graphical visualization</a:t>
          </a:r>
          <a:endParaRPr lang="en-US"/>
        </a:p>
      </dgm:t>
    </dgm:pt>
    <dgm:pt modelId="{CA3767E4-038D-4593-9A97-1D64B33A370B}" type="parTrans" cxnId="{9480BE97-B123-4329-BFC9-A3D527486CD0}">
      <dgm:prSet/>
      <dgm:spPr/>
      <dgm:t>
        <a:bodyPr/>
        <a:lstStyle/>
        <a:p>
          <a:endParaRPr lang="en-US"/>
        </a:p>
      </dgm:t>
    </dgm:pt>
    <dgm:pt modelId="{D12A55D8-234D-4996-9EA4-D3A9C9AD8635}" type="sibTrans" cxnId="{9480BE97-B123-4329-BFC9-A3D527486CD0}">
      <dgm:prSet/>
      <dgm:spPr/>
      <dgm:t>
        <a:bodyPr/>
        <a:lstStyle/>
        <a:p>
          <a:endParaRPr lang="en-US"/>
        </a:p>
      </dgm:t>
    </dgm:pt>
    <dgm:pt modelId="{8F46888F-949F-4D08-9BD8-CAF457B1D366}">
      <dgm:prSet/>
      <dgm:spPr/>
      <dgm:t>
        <a:bodyPr/>
        <a:lstStyle/>
        <a:p>
          <a:r>
            <a:rPr lang="en-IN"/>
            <a:t>Added trendline to show “MED” and “LOW” performance level to improvisation.</a:t>
          </a:r>
          <a:endParaRPr lang="en-US"/>
        </a:p>
      </dgm:t>
    </dgm:pt>
    <dgm:pt modelId="{BF849709-B401-4BD1-B221-038A89F0A3DA}" type="parTrans" cxnId="{8FE11702-2110-4F34-9163-1CD3D13F363F}">
      <dgm:prSet/>
      <dgm:spPr/>
      <dgm:t>
        <a:bodyPr/>
        <a:lstStyle/>
        <a:p>
          <a:endParaRPr lang="en-US"/>
        </a:p>
      </dgm:t>
    </dgm:pt>
    <dgm:pt modelId="{43EB4CFA-58D3-4482-B920-577638E37F73}" type="sibTrans" cxnId="{8FE11702-2110-4F34-9163-1CD3D13F363F}">
      <dgm:prSet/>
      <dgm:spPr/>
      <dgm:t>
        <a:bodyPr/>
        <a:lstStyle/>
        <a:p>
          <a:endParaRPr lang="en-US"/>
        </a:p>
      </dgm:t>
    </dgm:pt>
    <dgm:pt modelId="{CD35ADB1-7527-49CF-96CF-883F93AA8016}">
      <dgm:prSet/>
      <dgm:spPr/>
      <dgm:t>
        <a:bodyPr/>
        <a:lstStyle/>
        <a:p>
          <a:r>
            <a:rPr lang="en-IN"/>
            <a:t>Inserted Slicers to filtered by Gender code and Business unit to see employee count.</a:t>
          </a:r>
          <a:endParaRPr lang="en-US"/>
        </a:p>
      </dgm:t>
    </dgm:pt>
    <dgm:pt modelId="{D55BB2EE-F3E6-47D1-A9D3-D9326AEA2E3C}" type="parTrans" cxnId="{66008736-34D8-4E64-AB2E-32538F9B6037}">
      <dgm:prSet/>
      <dgm:spPr/>
      <dgm:t>
        <a:bodyPr/>
        <a:lstStyle/>
        <a:p>
          <a:endParaRPr lang="en-US"/>
        </a:p>
      </dgm:t>
    </dgm:pt>
    <dgm:pt modelId="{DE5646CE-749D-4445-B705-6F9933D10D52}" type="sibTrans" cxnId="{66008736-34D8-4E64-AB2E-32538F9B6037}">
      <dgm:prSet/>
      <dgm:spPr/>
      <dgm:t>
        <a:bodyPr/>
        <a:lstStyle/>
        <a:p>
          <a:endParaRPr lang="en-US"/>
        </a:p>
      </dgm:t>
    </dgm:pt>
    <dgm:pt modelId="{F63F6A4B-C9B2-4AEF-B947-614BBA8067C7}" type="pres">
      <dgm:prSet presAssocID="{8F580C96-036B-40DE-A3E7-12E5F962BBDF}" presName="linear" presStyleCnt="0">
        <dgm:presLayoutVars>
          <dgm:animLvl val="lvl"/>
          <dgm:resizeHandles val="exact"/>
        </dgm:presLayoutVars>
      </dgm:prSet>
      <dgm:spPr/>
    </dgm:pt>
    <dgm:pt modelId="{0D68290B-2C50-48DE-9A22-600A4D92F3CB}" type="pres">
      <dgm:prSet presAssocID="{29E86EAF-A613-4613-8623-8841C70C5661}" presName="parentText" presStyleLbl="node1" presStyleIdx="0" presStyleCnt="1">
        <dgm:presLayoutVars>
          <dgm:chMax val="0"/>
          <dgm:bulletEnabled val="1"/>
        </dgm:presLayoutVars>
      </dgm:prSet>
      <dgm:spPr/>
    </dgm:pt>
    <dgm:pt modelId="{923D3011-3FC4-4957-B44A-C57DE342E425}" type="pres">
      <dgm:prSet presAssocID="{29E86EAF-A613-4613-8623-8841C70C5661}" presName="childText" presStyleLbl="revTx" presStyleIdx="0" presStyleCnt="1">
        <dgm:presLayoutVars>
          <dgm:bulletEnabled val="1"/>
        </dgm:presLayoutVars>
      </dgm:prSet>
      <dgm:spPr/>
    </dgm:pt>
  </dgm:ptLst>
  <dgm:cxnLst>
    <dgm:cxn modelId="{5B89FD01-B47F-47F9-8FDA-18ADFF289ED3}" srcId="{29E86EAF-A613-4613-8623-8841C70C5661}" destId="{7E3D09DC-3823-437D-93F0-87221697D022}" srcOrd="0" destOrd="0" parTransId="{89917BD1-6A3F-40FA-9C47-09682C9D6E25}" sibTransId="{30341116-10EB-4F1A-8498-433AB2DF720E}"/>
    <dgm:cxn modelId="{8FE11702-2110-4F34-9163-1CD3D13F363F}" srcId="{29E86EAF-A613-4613-8623-8841C70C5661}" destId="{8F46888F-949F-4D08-9BD8-CAF457B1D366}" srcOrd="4" destOrd="0" parTransId="{BF849709-B401-4BD1-B221-038A89F0A3DA}" sibTransId="{43EB4CFA-58D3-4482-B920-577638E37F73}"/>
    <dgm:cxn modelId="{31636A06-1ECD-4EA2-9612-C86719C432E8}" type="presOf" srcId="{68183295-8B79-44F9-B8D5-DEF5391E3E03}" destId="{923D3011-3FC4-4957-B44A-C57DE342E425}" srcOrd="0" destOrd="1" presId="urn:microsoft.com/office/officeart/2005/8/layout/vList2"/>
    <dgm:cxn modelId="{88F67A0E-23AC-4B0B-AEB8-84B3142CE6FD}" type="presOf" srcId="{CD35ADB1-7527-49CF-96CF-883F93AA8016}" destId="{923D3011-3FC4-4957-B44A-C57DE342E425}" srcOrd="0" destOrd="5" presId="urn:microsoft.com/office/officeart/2005/8/layout/vList2"/>
    <dgm:cxn modelId="{66008736-34D8-4E64-AB2E-32538F9B6037}" srcId="{29E86EAF-A613-4613-8623-8841C70C5661}" destId="{CD35ADB1-7527-49CF-96CF-883F93AA8016}" srcOrd="5" destOrd="0" parTransId="{D55BB2EE-F3E6-47D1-A9D3-D9326AEA2E3C}" sibTransId="{DE5646CE-749D-4445-B705-6F9933D10D52}"/>
    <dgm:cxn modelId="{565E9364-D906-4341-9E8F-C866B224DAE5}" type="presOf" srcId="{6F7682C1-4E16-4417-A7F0-E5ED2CD6C99A}" destId="{923D3011-3FC4-4957-B44A-C57DE342E425}" srcOrd="0" destOrd="3" presId="urn:microsoft.com/office/officeart/2005/8/layout/vList2"/>
    <dgm:cxn modelId="{63358145-1E63-4F07-8FB2-1D939E816DFF}" srcId="{29E86EAF-A613-4613-8623-8841C70C5661}" destId="{32899E45-A89B-4CED-A4F4-7DC101E399EC}" srcOrd="2" destOrd="0" parTransId="{EC12A2FA-B931-4109-9AAA-0C51B0B254BF}" sibTransId="{7DB5E730-C8B1-4C27-8057-10EBDBB4A30C}"/>
    <dgm:cxn modelId="{9BC4C350-56FA-44C0-A521-67547B1F45A8}" type="presOf" srcId="{8F580C96-036B-40DE-A3E7-12E5F962BBDF}" destId="{F63F6A4B-C9B2-4AEF-B947-614BBA8067C7}" srcOrd="0" destOrd="0" presId="urn:microsoft.com/office/officeart/2005/8/layout/vList2"/>
    <dgm:cxn modelId="{F34F4475-469E-4AE7-9D55-0AC6C31F099F}" type="presOf" srcId="{32899E45-A89B-4CED-A4F4-7DC101E399EC}" destId="{923D3011-3FC4-4957-B44A-C57DE342E425}" srcOrd="0" destOrd="2" presId="urn:microsoft.com/office/officeart/2005/8/layout/vList2"/>
    <dgm:cxn modelId="{1D6FBB81-28DE-49F6-8D9E-975846978D88}" type="presOf" srcId="{8F46888F-949F-4D08-9BD8-CAF457B1D366}" destId="{923D3011-3FC4-4957-B44A-C57DE342E425}" srcOrd="0" destOrd="4" presId="urn:microsoft.com/office/officeart/2005/8/layout/vList2"/>
    <dgm:cxn modelId="{B46F5090-8C9D-484C-8F26-1E664700F663}" type="presOf" srcId="{29E86EAF-A613-4613-8623-8841C70C5661}" destId="{0D68290B-2C50-48DE-9A22-600A4D92F3CB}" srcOrd="0" destOrd="0" presId="urn:microsoft.com/office/officeart/2005/8/layout/vList2"/>
    <dgm:cxn modelId="{D0957293-521C-4719-AD0B-E7E6409B9960}" srcId="{29E86EAF-A613-4613-8623-8841C70C5661}" destId="{68183295-8B79-44F9-B8D5-DEF5391E3E03}" srcOrd="1" destOrd="0" parTransId="{A8E31F9D-7980-40F8-822C-9178B1A7CDB6}" sibTransId="{85B4C013-0126-4EC1-95A8-94108FB17C56}"/>
    <dgm:cxn modelId="{9480BE97-B123-4329-BFC9-A3D527486CD0}" srcId="{29E86EAF-A613-4613-8623-8841C70C5661}" destId="{6F7682C1-4E16-4417-A7F0-E5ED2CD6C99A}" srcOrd="3" destOrd="0" parTransId="{CA3767E4-038D-4593-9A97-1D64B33A370B}" sibTransId="{D12A55D8-234D-4996-9EA4-D3A9C9AD8635}"/>
    <dgm:cxn modelId="{6EC6C1A7-6D17-4FED-89B9-DA4294A2A6C8}" srcId="{8F580C96-036B-40DE-A3E7-12E5F962BBDF}" destId="{29E86EAF-A613-4613-8623-8841C70C5661}" srcOrd="0" destOrd="0" parTransId="{31CB9E31-D59B-450B-A84A-12283FB8E371}" sibTransId="{0B21ED98-494B-473C-B6EF-0C9AE2E4B52B}"/>
    <dgm:cxn modelId="{D55B59F5-7796-415A-9A85-FAF91D437D72}" type="presOf" srcId="{7E3D09DC-3823-437D-93F0-87221697D022}" destId="{923D3011-3FC4-4957-B44A-C57DE342E425}" srcOrd="0" destOrd="0" presId="urn:microsoft.com/office/officeart/2005/8/layout/vList2"/>
    <dgm:cxn modelId="{A3F1A602-6471-4562-9464-C66CE42F7829}" type="presParOf" srcId="{F63F6A4B-C9B2-4AEF-B947-614BBA8067C7}" destId="{0D68290B-2C50-48DE-9A22-600A4D92F3CB}" srcOrd="0" destOrd="0" presId="urn:microsoft.com/office/officeart/2005/8/layout/vList2"/>
    <dgm:cxn modelId="{5EA0FC47-F714-4E06-A1B1-B5B67EF32D97}" type="presParOf" srcId="{F63F6A4B-C9B2-4AEF-B947-614BBA8067C7}" destId="{923D3011-3FC4-4957-B44A-C57DE342E42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8290B-2C50-48DE-9A22-600A4D92F3CB}">
      <dsp:nvSpPr>
        <dsp:cNvPr id="0" name=""/>
        <dsp:cNvSpPr/>
      </dsp:nvSpPr>
      <dsp:spPr>
        <a:xfrm>
          <a:off x="0" y="16594"/>
          <a:ext cx="8191036"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Performance Level:</a:t>
          </a:r>
          <a:endParaRPr lang="en-US" sz="1900" kern="1200"/>
        </a:p>
      </dsp:txBody>
      <dsp:txXfrm>
        <a:off x="22246" y="38840"/>
        <a:ext cx="8146544" cy="411223"/>
      </dsp:txXfrm>
    </dsp:sp>
    <dsp:sp modelId="{923D3011-3FC4-4957-B44A-C57DE342E425}">
      <dsp:nvSpPr>
        <dsp:cNvPr id="0" name=""/>
        <dsp:cNvSpPr/>
      </dsp:nvSpPr>
      <dsp:spPr>
        <a:xfrm>
          <a:off x="0" y="472309"/>
          <a:ext cx="8191036" cy="157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06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a:t>Added “Performance Level “ column</a:t>
          </a:r>
          <a:endParaRPr lang="en-US" sz="1500" kern="1200"/>
        </a:p>
        <a:p>
          <a:pPr marL="114300" lvl="1" indent="-114300" algn="l" defTabSz="666750">
            <a:lnSpc>
              <a:spcPct val="90000"/>
            </a:lnSpc>
            <a:spcBef>
              <a:spcPct val="0"/>
            </a:spcBef>
            <a:spcAft>
              <a:spcPct val="20000"/>
            </a:spcAft>
            <a:buChar char="•"/>
          </a:pPr>
          <a:r>
            <a:rPr lang="en-IN" sz="1500" kern="1200"/>
            <a:t>Put IFS logical function to get desired result by Current employee rating</a:t>
          </a:r>
          <a:endParaRPr lang="en-US" sz="1500" kern="1200"/>
        </a:p>
        <a:p>
          <a:pPr marL="114300" lvl="1" indent="-114300" algn="l" defTabSz="666750">
            <a:lnSpc>
              <a:spcPct val="90000"/>
            </a:lnSpc>
            <a:spcBef>
              <a:spcPct val="0"/>
            </a:spcBef>
            <a:spcAft>
              <a:spcPct val="20000"/>
            </a:spcAft>
            <a:buChar char="•"/>
          </a:pPr>
          <a:r>
            <a:rPr lang="en-IN" sz="1500" kern="1200"/>
            <a:t>Checked Formula and Created Pivot</a:t>
          </a:r>
          <a:endParaRPr lang="en-US" sz="1500" kern="1200"/>
        </a:p>
        <a:p>
          <a:pPr marL="114300" lvl="1" indent="-114300" algn="l" defTabSz="666750">
            <a:lnSpc>
              <a:spcPct val="90000"/>
            </a:lnSpc>
            <a:spcBef>
              <a:spcPct val="0"/>
            </a:spcBef>
            <a:spcAft>
              <a:spcPct val="20000"/>
            </a:spcAft>
            <a:buChar char="•"/>
          </a:pPr>
          <a:r>
            <a:rPr lang="en-IN" sz="1500" kern="1200"/>
            <a:t>Added data in Pivot and populated graphical visualization</a:t>
          </a:r>
          <a:endParaRPr lang="en-US" sz="1500" kern="1200"/>
        </a:p>
        <a:p>
          <a:pPr marL="114300" lvl="1" indent="-114300" algn="l" defTabSz="666750">
            <a:lnSpc>
              <a:spcPct val="90000"/>
            </a:lnSpc>
            <a:spcBef>
              <a:spcPct val="0"/>
            </a:spcBef>
            <a:spcAft>
              <a:spcPct val="20000"/>
            </a:spcAft>
            <a:buChar char="•"/>
          </a:pPr>
          <a:r>
            <a:rPr lang="en-IN" sz="1500" kern="1200"/>
            <a:t>Added trendline to show “MED” and “LOW” performance level to improvisation.</a:t>
          </a:r>
          <a:endParaRPr lang="en-US" sz="1500" kern="1200"/>
        </a:p>
        <a:p>
          <a:pPr marL="114300" lvl="1" indent="-114300" algn="l" defTabSz="666750">
            <a:lnSpc>
              <a:spcPct val="90000"/>
            </a:lnSpc>
            <a:spcBef>
              <a:spcPct val="0"/>
            </a:spcBef>
            <a:spcAft>
              <a:spcPct val="20000"/>
            </a:spcAft>
            <a:buChar char="•"/>
          </a:pPr>
          <a:r>
            <a:rPr lang="en-IN" sz="1500" kern="1200"/>
            <a:t>Inserted Slicers to filtered by Gender code and Business unit to see employee count.</a:t>
          </a:r>
          <a:endParaRPr lang="en-US" sz="1500" kern="1200"/>
        </a:p>
      </dsp:txBody>
      <dsp:txXfrm>
        <a:off x="0" y="472309"/>
        <a:ext cx="8191036" cy="15731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167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98490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2183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82425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161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665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120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401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7737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689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665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35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442548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512065" y="3109880"/>
            <a:ext cx="9525000" cy="1938992"/>
          </a:xfrm>
          <a:prstGeom prst="rect">
            <a:avLst/>
          </a:prstGeom>
          <a:noFill/>
        </p:spPr>
        <p:txBody>
          <a:bodyPr wrap="square" rtlCol="0">
            <a:spAutoFit/>
          </a:bodyPr>
          <a:lstStyle/>
          <a:p>
            <a:r>
              <a:rPr lang="en-US" sz="2400" dirty="0"/>
              <a:t>STUDENT NAME:  MAJITHA PARVEEN N</a:t>
            </a:r>
          </a:p>
          <a:p>
            <a:r>
              <a:rPr lang="en-US" sz="2400" dirty="0"/>
              <a:t>REGISTER NO: 2213331042036 (82805F32C148136BCBD4B1A9F29C7E0A)</a:t>
            </a:r>
          </a:p>
          <a:p>
            <a:r>
              <a:rPr lang="en-US" sz="2400" dirty="0"/>
              <a:t>DEPARTMENT: B.COM	</a:t>
            </a:r>
          </a:p>
          <a:p>
            <a:r>
              <a:rPr lang="en-US" sz="2400" dirty="0"/>
              <a:t>COLLEGE: BHARATHI WOMEN’S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C49DDB6D-5699-57F0-B6AF-A8C2AF8C6B38}"/>
              </a:ext>
            </a:extLst>
          </p:cNvPr>
          <p:cNvSpPr txBox="1"/>
          <p:nvPr/>
        </p:nvSpPr>
        <p:spPr>
          <a:xfrm>
            <a:off x="739775" y="1128533"/>
            <a:ext cx="6934200" cy="1077218"/>
          </a:xfrm>
          <a:prstGeom prst="rect">
            <a:avLst/>
          </a:prstGeom>
          <a:noFill/>
        </p:spPr>
        <p:txBody>
          <a:bodyPr wrap="square" rtlCol="0">
            <a:spAutoFit/>
          </a:bodyPr>
          <a:lstStyle/>
          <a:p>
            <a:r>
              <a:rPr lang="en-IN" sz="1600" dirty="0"/>
              <a:t>Data Collection:</a:t>
            </a:r>
          </a:p>
          <a:p>
            <a:pPr marL="285750" indent="-285750">
              <a:buFont typeface="Wingdings" panose="05000000000000000000" pitchFamily="2" charset="2"/>
              <a:buChar char="§"/>
            </a:pPr>
            <a:r>
              <a:rPr lang="en-IN" sz="1600" dirty="0"/>
              <a:t>Login with Naan </a:t>
            </a:r>
            <a:r>
              <a:rPr lang="en-IN" sz="1600" dirty="0" err="1"/>
              <a:t>Mudalvan</a:t>
            </a:r>
            <a:endParaRPr lang="en-IN" sz="1600" dirty="0"/>
          </a:p>
          <a:p>
            <a:pPr marL="285750" indent="-285750">
              <a:buFont typeface="Wingdings" panose="05000000000000000000" pitchFamily="2" charset="2"/>
              <a:buChar char="§"/>
            </a:pPr>
            <a:r>
              <a:rPr lang="en-IN" sz="1600" dirty="0"/>
              <a:t>Selected Menu and Downloaded Employee Dataset </a:t>
            </a:r>
          </a:p>
          <a:p>
            <a:pPr marL="285750" indent="-285750">
              <a:buFont typeface="Wingdings" panose="05000000000000000000" pitchFamily="2" charset="2"/>
              <a:buChar char="§"/>
            </a:pPr>
            <a:r>
              <a:rPr lang="en-IN" sz="1600" dirty="0"/>
              <a:t>Saved in Desktop to work.</a:t>
            </a:r>
          </a:p>
        </p:txBody>
      </p:sp>
      <p:sp>
        <p:nvSpPr>
          <p:cNvPr id="3" name="TextBox 2">
            <a:extLst>
              <a:ext uri="{FF2B5EF4-FFF2-40B4-BE49-F238E27FC236}">
                <a16:creationId xmlns:a16="http://schemas.microsoft.com/office/drawing/2014/main" id="{31B82060-F79C-AAF8-EB0C-F796FE613FC0}"/>
              </a:ext>
            </a:extLst>
          </p:cNvPr>
          <p:cNvSpPr txBox="1"/>
          <p:nvPr/>
        </p:nvSpPr>
        <p:spPr>
          <a:xfrm>
            <a:off x="744056" y="2284947"/>
            <a:ext cx="6934200" cy="1077218"/>
          </a:xfrm>
          <a:prstGeom prst="rect">
            <a:avLst/>
          </a:prstGeom>
          <a:noFill/>
        </p:spPr>
        <p:txBody>
          <a:bodyPr wrap="square" rtlCol="0">
            <a:spAutoFit/>
          </a:bodyPr>
          <a:lstStyle/>
          <a:p>
            <a:r>
              <a:rPr lang="en-IN" sz="1600" dirty="0"/>
              <a:t>Feature collection:</a:t>
            </a:r>
          </a:p>
          <a:p>
            <a:pPr marL="285750" indent="-285750">
              <a:buFont typeface="Wingdings" panose="05000000000000000000" pitchFamily="2" charset="2"/>
              <a:buChar char="§"/>
            </a:pPr>
            <a:r>
              <a:rPr lang="en-IN" sz="1600" dirty="0"/>
              <a:t>Open the Dataset</a:t>
            </a:r>
          </a:p>
          <a:p>
            <a:pPr marL="285750" indent="-285750">
              <a:buFont typeface="Wingdings" panose="05000000000000000000" pitchFamily="2" charset="2"/>
              <a:buChar char="§"/>
            </a:pPr>
            <a:r>
              <a:rPr lang="en-IN" sz="1600" dirty="0"/>
              <a:t>Made Source Copy</a:t>
            </a:r>
          </a:p>
          <a:p>
            <a:pPr marL="285750" indent="-285750">
              <a:buFont typeface="Wingdings" panose="05000000000000000000" pitchFamily="2" charset="2"/>
              <a:buChar char="§"/>
            </a:pPr>
            <a:r>
              <a:rPr lang="en-IN" sz="1600" dirty="0"/>
              <a:t>Selecting required items</a:t>
            </a:r>
          </a:p>
        </p:txBody>
      </p:sp>
      <p:sp>
        <p:nvSpPr>
          <p:cNvPr id="4" name="TextBox 3">
            <a:extLst>
              <a:ext uri="{FF2B5EF4-FFF2-40B4-BE49-F238E27FC236}">
                <a16:creationId xmlns:a16="http://schemas.microsoft.com/office/drawing/2014/main" id="{5841587A-F447-1F20-B350-B360A334A7FC}"/>
              </a:ext>
            </a:extLst>
          </p:cNvPr>
          <p:cNvSpPr txBox="1"/>
          <p:nvPr/>
        </p:nvSpPr>
        <p:spPr>
          <a:xfrm>
            <a:off x="746624" y="3443168"/>
            <a:ext cx="6934200" cy="861774"/>
          </a:xfrm>
          <a:prstGeom prst="rect">
            <a:avLst/>
          </a:prstGeom>
          <a:noFill/>
        </p:spPr>
        <p:txBody>
          <a:bodyPr wrap="square" rtlCol="0">
            <a:spAutoFit/>
          </a:bodyPr>
          <a:lstStyle/>
          <a:p>
            <a:r>
              <a:rPr lang="en-IN" sz="1600" dirty="0"/>
              <a:t>Data Cleaning:</a:t>
            </a:r>
          </a:p>
          <a:p>
            <a:pPr marL="285750" indent="-285750">
              <a:buFont typeface="Wingdings" panose="05000000000000000000" pitchFamily="2" charset="2"/>
              <a:buChar char="§"/>
            </a:pPr>
            <a:r>
              <a:rPr lang="en-IN" sz="1600" dirty="0"/>
              <a:t>Using conditional Formatting</a:t>
            </a:r>
          </a:p>
          <a:p>
            <a:pPr marL="285750" indent="-285750">
              <a:buFont typeface="Wingdings" panose="05000000000000000000" pitchFamily="2" charset="2"/>
              <a:buChar char="§"/>
            </a:pPr>
            <a:r>
              <a:rPr lang="en-IN" sz="1600" dirty="0"/>
              <a:t>Filtered and deleted unwanted blanks items</a:t>
            </a:r>
          </a:p>
        </p:txBody>
      </p:sp>
      <p:graphicFrame>
        <p:nvGraphicFramePr>
          <p:cNvPr id="16" name="TextBox 6">
            <a:extLst>
              <a:ext uri="{FF2B5EF4-FFF2-40B4-BE49-F238E27FC236}">
                <a16:creationId xmlns:a16="http://schemas.microsoft.com/office/drawing/2014/main" id="{432F556E-4FE8-62D1-9943-E74CEBA36241}"/>
              </a:ext>
            </a:extLst>
          </p:cNvPr>
          <p:cNvGraphicFramePr/>
          <p:nvPr/>
        </p:nvGraphicFramePr>
        <p:xfrm>
          <a:off x="746624" y="4462879"/>
          <a:ext cx="8191036" cy="2062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 y="6795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C1B9CC5-F0A3-3673-11D2-82DF6C7611E9}"/>
              </a:ext>
            </a:extLst>
          </p:cNvPr>
          <p:cNvSpPr txBox="1"/>
          <p:nvPr/>
        </p:nvSpPr>
        <p:spPr>
          <a:xfrm>
            <a:off x="0" y="813707"/>
            <a:ext cx="1219200" cy="584775"/>
          </a:xfrm>
          <a:prstGeom prst="rect">
            <a:avLst/>
          </a:prstGeom>
          <a:noFill/>
        </p:spPr>
        <p:txBody>
          <a:bodyPr wrap="square" rtlCol="0">
            <a:spAutoFit/>
          </a:bodyPr>
          <a:lstStyle/>
          <a:p>
            <a:r>
              <a:rPr lang="en-IN" sz="3200" b="1" u="sng" dirty="0"/>
              <a:t>By All</a:t>
            </a:r>
          </a:p>
        </p:txBody>
      </p:sp>
      <p:sp>
        <p:nvSpPr>
          <p:cNvPr id="12" name="TextBox 11">
            <a:extLst>
              <a:ext uri="{FF2B5EF4-FFF2-40B4-BE49-F238E27FC236}">
                <a16:creationId xmlns:a16="http://schemas.microsoft.com/office/drawing/2014/main" id="{C7E0CCAD-E6E3-45C0-315E-F1804C0D3A8C}"/>
              </a:ext>
            </a:extLst>
          </p:cNvPr>
          <p:cNvSpPr txBox="1"/>
          <p:nvPr/>
        </p:nvSpPr>
        <p:spPr>
          <a:xfrm>
            <a:off x="6553200" y="846242"/>
            <a:ext cx="3858802" cy="584775"/>
          </a:xfrm>
          <a:prstGeom prst="rect">
            <a:avLst/>
          </a:prstGeom>
          <a:noFill/>
        </p:spPr>
        <p:txBody>
          <a:bodyPr wrap="square" rtlCol="0">
            <a:spAutoFit/>
          </a:bodyPr>
          <a:lstStyle/>
          <a:p>
            <a:r>
              <a:rPr lang="en-IN" sz="3200" b="1" u="sng" dirty="0"/>
              <a:t>By Business Unit</a:t>
            </a:r>
          </a:p>
        </p:txBody>
      </p:sp>
      <p:graphicFrame>
        <p:nvGraphicFramePr>
          <p:cNvPr id="13" name="Chart 12">
            <a:extLst>
              <a:ext uri="{FF2B5EF4-FFF2-40B4-BE49-F238E27FC236}">
                <a16:creationId xmlns:a16="http://schemas.microsoft.com/office/drawing/2014/main" id="{9F50521C-8730-DB1F-6029-9AF483C224E2}"/>
              </a:ext>
            </a:extLst>
          </p:cNvPr>
          <p:cNvGraphicFramePr>
            <a:graphicFrameLocks/>
          </p:cNvGraphicFramePr>
          <p:nvPr>
            <p:extLst>
              <p:ext uri="{D42A27DB-BD31-4B8C-83A1-F6EECF244321}">
                <p14:modId xmlns:p14="http://schemas.microsoft.com/office/powerpoint/2010/main" val="280034978"/>
              </p:ext>
            </p:extLst>
          </p:nvPr>
        </p:nvGraphicFramePr>
        <p:xfrm>
          <a:off x="6705600" y="1431017"/>
          <a:ext cx="5181600" cy="35411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9F50521C-8730-DB1F-6029-9AF483C224E2}"/>
              </a:ext>
            </a:extLst>
          </p:cNvPr>
          <p:cNvGraphicFramePr>
            <a:graphicFrameLocks/>
          </p:cNvGraphicFramePr>
          <p:nvPr>
            <p:extLst>
              <p:ext uri="{D42A27DB-BD31-4B8C-83A1-F6EECF244321}">
                <p14:modId xmlns:p14="http://schemas.microsoft.com/office/powerpoint/2010/main" val="1650342233"/>
              </p:ext>
            </p:extLst>
          </p:nvPr>
        </p:nvGraphicFramePr>
        <p:xfrm>
          <a:off x="76200" y="1370128"/>
          <a:ext cx="6400800" cy="360203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 y="228600"/>
            <a:ext cx="10515600" cy="1325563"/>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9FABCA8-11DA-11EB-49A7-023514DBB7B9}"/>
              </a:ext>
            </a:extLst>
          </p:cNvPr>
          <p:cNvSpPr txBox="1"/>
          <p:nvPr/>
        </p:nvSpPr>
        <p:spPr>
          <a:xfrm>
            <a:off x="685800" y="1554163"/>
            <a:ext cx="8229600" cy="2585323"/>
          </a:xfrm>
          <a:prstGeom prst="rect">
            <a:avLst/>
          </a:prstGeom>
          <a:noFill/>
        </p:spPr>
        <p:txBody>
          <a:bodyPr wrap="square" rtlCol="0">
            <a:spAutoFit/>
          </a:bodyPr>
          <a:lstStyle/>
          <a:p>
            <a:r>
              <a:rPr lang="en-IN" dirty="0"/>
              <a:t>Here I conclude the project with below results and actions:</a:t>
            </a:r>
          </a:p>
          <a:p>
            <a:endParaRPr lang="en-IN" dirty="0"/>
          </a:p>
          <a:p>
            <a:r>
              <a:rPr lang="en-IN" dirty="0"/>
              <a:t>First, Overall Female employees did Low and MED performance in employee data so organization can take step to motivate them.</a:t>
            </a:r>
          </a:p>
          <a:p>
            <a:endParaRPr lang="en-IN" dirty="0"/>
          </a:p>
          <a:p>
            <a:r>
              <a:rPr lang="en-IN" dirty="0"/>
              <a:t>Very High Performance performed by SVG Unit ( 16) and High Performed by PL (29).</a:t>
            </a:r>
          </a:p>
          <a:p>
            <a:r>
              <a:rPr lang="en-IN" dirty="0"/>
              <a:t> </a:t>
            </a:r>
          </a:p>
          <a:p>
            <a:r>
              <a:rPr lang="en-IN" dirty="0"/>
              <a:t>Low Performance did in CCDR (47) , Improvement needed this unit for inclusive growth of organization.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2C27DE2C-E72E-6A07-6A74-9A79F579B752}"/>
              </a:ext>
            </a:extLst>
          </p:cNvPr>
          <p:cNvSpPr txBox="1"/>
          <p:nvPr/>
        </p:nvSpPr>
        <p:spPr>
          <a:xfrm>
            <a:off x="914400" y="2348895"/>
            <a:ext cx="7467600"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t>To Find out employee performance to conduct a meeting for their personal growth and identifying employees who need to be motivated to achieve inclusive growth.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Project is all about defining how to identify employee performance level by scaling with different category like High, Med and Low to fill the gap and have inclusive growth of all employees.</a:t>
            </a:r>
          </a:p>
          <a:p>
            <a:pPr algn="l"/>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In addition, added few slicers to drill through data by analyzing through gender , business unit, etc.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38548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A6CCAC3-F91C-A9C4-5435-57A619C83900}"/>
              </a:ext>
            </a:extLst>
          </p:cNvPr>
          <p:cNvSpPr txBox="1"/>
          <p:nvPr/>
        </p:nvSpPr>
        <p:spPr>
          <a:xfrm>
            <a:off x="576262" y="1084319"/>
            <a:ext cx="7924800" cy="830997"/>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End user of this project is employees across business unit of organization.</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62E22A7-78B3-E2FF-D7DF-ECFE71D3856C}"/>
              </a:ext>
            </a:extLst>
          </p:cNvPr>
          <p:cNvPicPr>
            <a:picLocks noChangeAspect="1"/>
          </p:cNvPicPr>
          <p:nvPr/>
        </p:nvPicPr>
        <p:blipFill>
          <a:blip r:embed="rId3"/>
          <a:stretch>
            <a:fillRect/>
          </a:stretch>
        </p:blipFill>
        <p:spPr>
          <a:xfrm>
            <a:off x="1600200" y="1879885"/>
            <a:ext cx="5041106" cy="44439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C977DA48-2B19-C8B4-46A3-46252DB1EA41}"/>
              </a:ext>
            </a:extLst>
          </p:cNvPr>
          <p:cNvSpPr txBox="1"/>
          <p:nvPr/>
        </p:nvSpPr>
        <p:spPr>
          <a:xfrm>
            <a:off x="3276600" y="2209800"/>
            <a:ext cx="6934200" cy="1754326"/>
          </a:xfrm>
          <a:prstGeom prst="rect">
            <a:avLst/>
          </a:prstGeom>
          <a:noFill/>
        </p:spPr>
        <p:txBody>
          <a:bodyPr wrap="square" rtlCol="0">
            <a:spAutoFit/>
          </a:bodyPr>
          <a:lstStyle/>
          <a:p>
            <a:r>
              <a:rPr lang="en-IN" dirty="0"/>
              <a:t>Conditional Formatting – To mark blank items from list</a:t>
            </a:r>
          </a:p>
          <a:p>
            <a:r>
              <a:rPr lang="en-IN" dirty="0"/>
              <a:t>Filter – Delete blank items</a:t>
            </a:r>
          </a:p>
          <a:p>
            <a:r>
              <a:rPr lang="en-IN" dirty="0"/>
              <a:t>IFS – To identify Performance Level</a:t>
            </a:r>
          </a:p>
          <a:p>
            <a:r>
              <a:rPr lang="en-IN" dirty="0"/>
              <a:t>Pivot Table -  To Summarize Performance level through business unit</a:t>
            </a:r>
          </a:p>
          <a:p>
            <a:r>
              <a:rPr lang="en-IN" dirty="0"/>
              <a:t>Graphs – To Visualize employee summary</a:t>
            </a:r>
          </a:p>
          <a:p>
            <a:r>
              <a:rPr lang="en-IN" dirty="0"/>
              <a:t>Slicers – To filter visualization upon the selection.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98AF051-D87A-00AF-D3C8-0E6843C48416}"/>
              </a:ext>
            </a:extLst>
          </p:cNvPr>
          <p:cNvSpPr txBox="1"/>
          <p:nvPr/>
        </p:nvSpPr>
        <p:spPr>
          <a:xfrm>
            <a:off x="770743" y="1295400"/>
            <a:ext cx="6400800" cy="1200329"/>
          </a:xfrm>
          <a:prstGeom prst="rect">
            <a:avLst/>
          </a:prstGeom>
          <a:noFill/>
        </p:spPr>
        <p:txBody>
          <a:bodyPr wrap="square" rtlCol="0">
            <a:spAutoFit/>
          </a:bodyPr>
          <a:lstStyle/>
          <a:p>
            <a:r>
              <a:rPr lang="en-IN" dirty="0"/>
              <a:t>Employee Dataset = Downloaded from Kaggle</a:t>
            </a:r>
          </a:p>
          <a:p>
            <a:r>
              <a:rPr lang="en-IN" dirty="0"/>
              <a:t>Total Items – 26</a:t>
            </a:r>
          </a:p>
          <a:p>
            <a:endParaRPr lang="en-IN" dirty="0"/>
          </a:p>
          <a:p>
            <a:endParaRPr lang="en-IN" dirty="0"/>
          </a:p>
        </p:txBody>
      </p:sp>
      <p:pic>
        <p:nvPicPr>
          <p:cNvPr id="7" name="Picture 6">
            <a:extLst>
              <a:ext uri="{FF2B5EF4-FFF2-40B4-BE49-F238E27FC236}">
                <a16:creationId xmlns:a16="http://schemas.microsoft.com/office/drawing/2014/main" id="{4E3AC811-C020-F58C-61F3-AFD3938E51BB}"/>
              </a:ext>
            </a:extLst>
          </p:cNvPr>
          <p:cNvPicPr>
            <a:picLocks noChangeAspect="1"/>
          </p:cNvPicPr>
          <p:nvPr/>
        </p:nvPicPr>
        <p:blipFill>
          <a:blip r:embed="rId2"/>
          <a:stretch>
            <a:fillRect/>
          </a:stretch>
        </p:blipFill>
        <p:spPr>
          <a:xfrm>
            <a:off x="914400" y="2057400"/>
            <a:ext cx="4876800" cy="1737938"/>
          </a:xfrm>
          <a:prstGeom prst="rect">
            <a:avLst/>
          </a:prstGeom>
        </p:spPr>
      </p:pic>
      <p:sp>
        <p:nvSpPr>
          <p:cNvPr id="9" name="TextBox 8">
            <a:extLst>
              <a:ext uri="{FF2B5EF4-FFF2-40B4-BE49-F238E27FC236}">
                <a16:creationId xmlns:a16="http://schemas.microsoft.com/office/drawing/2014/main" id="{8E025930-9BF4-FD53-725A-6857E052D7B6}"/>
              </a:ext>
            </a:extLst>
          </p:cNvPr>
          <p:cNvSpPr txBox="1"/>
          <p:nvPr/>
        </p:nvSpPr>
        <p:spPr>
          <a:xfrm>
            <a:off x="826643" y="3986768"/>
            <a:ext cx="6102848" cy="369332"/>
          </a:xfrm>
          <a:prstGeom prst="rect">
            <a:avLst/>
          </a:prstGeom>
          <a:noFill/>
        </p:spPr>
        <p:txBody>
          <a:bodyPr wrap="square">
            <a:spAutoFit/>
          </a:bodyPr>
          <a:lstStyle/>
          <a:p>
            <a:r>
              <a:rPr lang="en-IN" dirty="0"/>
              <a:t>Used Items – 10</a:t>
            </a:r>
          </a:p>
        </p:txBody>
      </p:sp>
      <p:pic>
        <p:nvPicPr>
          <p:cNvPr id="11" name="Picture 10">
            <a:extLst>
              <a:ext uri="{FF2B5EF4-FFF2-40B4-BE49-F238E27FC236}">
                <a16:creationId xmlns:a16="http://schemas.microsoft.com/office/drawing/2014/main" id="{A2C2D7D0-926E-36FE-2916-F44653398D8D}"/>
              </a:ext>
            </a:extLst>
          </p:cNvPr>
          <p:cNvPicPr>
            <a:picLocks noChangeAspect="1"/>
          </p:cNvPicPr>
          <p:nvPr/>
        </p:nvPicPr>
        <p:blipFill>
          <a:blip r:embed="rId3"/>
          <a:stretch>
            <a:fillRect/>
          </a:stretch>
        </p:blipFill>
        <p:spPr>
          <a:xfrm>
            <a:off x="990600" y="4510607"/>
            <a:ext cx="1600200" cy="185420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8534400" y="8283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0" y="3766036"/>
            <a:ext cx="2526030" cy="3091964"/>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130E2FC7-9635-66D5-308E-916A90AAA68F}"/>
              </a:ext>
            </a:extLst>
          </p:cNvPr>
          <p:cNvSpPr txBox="1"/>
          <p:nvPr/>
        </p:nvSpPr>
        <p:spPr>
          <a:xfrm>
            <a:off x="2312152" y="1489247"/>
            <a:ext cx="6934200" cy="2862322"/>
          </a:xfrm>
          <a:prstGeom prst="rect">
            <a:avLst/>
          </a:prstGeom>
          <a:noFill/>
        </p:spPr>
        <p:txBody>
          <a:bodyPr wrap="square" rtlCol="0">
            <a:spAutoFit/>
          </a:bodyPr>
          <a:lstStyle/>
          <a:p>
            <a:pPr marL="285750" indent="-285750">
              <a:buFont typeface="Wingdings" panose="05000000000000000000" pitchFamily="2" charset="2"/>
              <a:buChar char="ü"/>
            </a:pPr>
            <a:r>
              <a:rPr lang="en-IN" dirty="0"/>
              <a:t>IFS – To identify Performance Level</a:t>
            </a:r>
          </a:p>
          <a:p>
            <a:pPr marL="285750" indent="-285750">
              <a:buFont typeface="Wingdings" panose="05000000000000000000" pitchFamily="2" charset="2"/>
              <a:buChar char="ü"/>
            </a:pPr>
            <a:r>
              <a:rPr lang="en-IN" dirty="0"/>
              <a:t>(</a:t>
            </a:r>
            <a:r>
              <a:rPr lang="en-US" dirty="0"/>
              <a:t>=IFS(Z3&gt;=5,"Very High",Z3&gt;=4,"High",Z3&gt;=3,"MED",TRUE,"Low")</a:t>
            </a: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Slicers – To filter visualization upon the selection.</a:t>
            </a:r>
          </a:p>
          <a:p>
            <a:pPr marL="285750" indent="-285750">
              <a:buFont typeface="Wingdings" panose="05000000000000000000" pitchFamily="2" charset="2"/>
              <a:buChar char="ü"/>
            </a:pPr>
            <a:endParaRPr lang="en-IN" dirty="0"/>
          </a:p>
          <a:p>
            <a:endParaRPr lang="en-IN" dirty="0"/>
          </a:p>
          <a:p>
            <a:endParaRPr lang="en-IN" dirty="0"/>
          </a:p>
          <a:p>
            <a:pPr marL="285750" indent="-285750">
              <a:buFont typeface="Wingdings" panose="05000000000000000000" pitchFamily="2" charset="2"/>
              <a:buChar char="ü"/>
            </a:pPr>
            <a:r>
              <a:rPr lang="en-IN" dirty="0"/>
              <a:t>Trendlines – To scale the performance</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New Design enabled on Pivots  </a:t>
            </a:r>
          </a:p>
        </p:txBody>
      </p:sp>
      <p:pic>
        <p:nvPicPr>
          <p:cNvPr id="12" name="Picture 11">
            <a:extLst>
              <a:ext uri="{FF2B5EF4-FFF2-40B4-BE49-F238E27FC236}">
                <a16:creationId xmlns:a16="http://schemas.microsoft.com/office/drawing/2014/main" id="{0A08BF1D-D5F7-9E7A-4C5A-ADBEDF0AF14A}"/>
              </a:ext>
            </a:extLst>
          </p:cNvPr>
          <p:cNvPicPr>
            <a:picLocks noChangeAspect="1"/>
          </p:cNvPicPr>
          <p:nvPr/>
        </p:nvPicPr>
        <p:blipFill>
          <a:blip r:embed="rId3"/>
          <a:stretch>
            <a:fillRect/>
          </a:stretch>
        </p:blipFill>
        <p:spPr>
          <a:xfrm>
            <a:off x="2645001" y="2770106"/>
            <a:ext cx="3450999" cy="626359"/>
          </a:xfrm>
          <a:prstGeom prst="rect">
            <a:avLst/>
          </a:prstGeom>
        </p:spPr>
      </p:pic>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Metadata/LabelInfo.xml><?xml version="1.0" encoding="utf-8"?>
<clbl:labelList xmlns:clbl="http://schemas.microsoft.com/office/2020/mipLabelMetadata">
  <clbl:label id="{1c3ba50a-93e8-411f-aceb-87183474575f}" enabled="1" method="Standard" siteId="{3bfeb222-e42c-4535-aace-ea6f7751369b}" contentBits="0" removed="0"/>
</clbl:labelList>
</file>

<file path=docProps/app.xml><?xml version="1.0" encoding="utf-8"?>
<Properties xmlns="http://schemas.openxmlformats.org/officeDocument/2006/extended-properties" xmlns:vt="http://schemas.openxmlformats.org/officeDocument/2006/docPropsVTypes">
  <Template>Office 2013 - 2022 Theme</Template>
  <TotalTime>260</TotalTime>
  <Words>499</Words>
  <Application>Microsoft Office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Roboto</vt:lpstr>
      <vt:lpstr>Times New Roman</vt:lpstr>
      <vt:lpstr>Trebuchet MS</vt:lpstr>
      <vt:lpstr>Wingdings</vt:lpstr>
      <vt:lpstr>Office 2013 - 2022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SyedNasrudeen, N</cp:lastModifiedBy>
  <cp:revision>16</cp:revision>
  <dcterms:created xsi:type="dcterms:W3CDTF">2024-03-29T15:07:22Z</dcterms:created>
  <dcterms:modified xsi:type="dcterms:W3CDTF">2024-08-29T18:40:03Z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