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9" r:id="rId5"/>
    <p:sldId id="258" r:id="rId6"/>
    <p:sldId id="260" r:id="rId7"/>
    <p:sldId id="262" r:id="rId8"/>
    <p:sldId id="263" r:id="rId9"/>
    <p:sldId id="264" r:id="rId10"/>
    <p:sldId id="265" r:id="rId11"/>
    <p:sldId id="266" r:id="rId12"/>
    <p:sldId id="261"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079E3-66B2-4DB8-B088-9B50656BCCC6}" type="doc">
      <dgm:prSet loTypeId="urn:microsoft.com/office/officeart/2016/7/layout/BasicTimeline" loCatId="process" qsTypeId="urn:microsoft.com/office/officeart/2005/8/quickstyle/simple1" qsCatId="simple" csTypeId="urn:microsoft.com/office/officeart/2005/8/colors/colorful2" csCatId="colorful" phldr="1"/>
      <dgm:spPr/>
      <dgm:t>
        <a:bodyPr/>
        <a:lstStyle/>
        <a:p>
          <a:endParaRPr lang="en-US"/>
        </a:p>
      </dgm:t>
    </dgm:pt>
    <dgm:pt modelId="{21051A7D-1741-4256-919C-D5E3448D064C}">
      <dgm:prSet/>
      <dgm:spPr/>
      <dgm:t>
        <a:bodyPr/>
        <a:lstStyle/>
        <a:p>
          <a:pPr>
            <a:defRPr b="1"/>
          </a:pPr>
          <a:r>
            <a:rPr lang="en-US"/>
            <a:t>late 1990</a:t>
          </a:r>
        </a:p>
      </dgm:t>
    </dgm:pt>
    <dgm:pt modelId="{8F1D4E9E-2F23-4C2C-8178-11031BE4F0E2}" type="parTrans" cxnId="{AB159799-2D7E-473D-AFC7-D144B2CD0210}">
      <dgm:prSet/>
      <dgm:spPr/>
      <dgm:t>
        <a:bodyPr/>
        <a:lstStyle/>
        <a:p>
          <a:endParaRPr lang="en-US"/>
        </a:p>
      </dgm:t>
    </dgm:pt>
    <dgm:pt modelId="{14E9E3A5-9FD8-4601-8007-614E481DBAAF}" type="sibTrans" cxnId="{AB159799-2D7E-473D-AFC7-D144B2CD0210}">
      <dgm:prSet/>
      <dgm:spPr/>
      <dgm:t>
        <a:bodyPr/>
        <a:lstStyle/>
        <a:p>
          <a:endParaRPr lang="en-US"/>
        </a:p>
      </dgm:t>
    </dgm:pt>
    <dgm:pt modelId="{404A2CBC-D7EE-46C9-B8B9-D1E7AFDBDBC2}">
      <dgm:prSet/>
      <dgm:spPr/>
      <dgm:t>
        <a:bodyPr/>
        <a:lstStyle/>
        <a:p>
          <a:r>
            <a:rPr lang="en-US"/>
            <a:t>The .NET Framework is a software development platform that was introduced by Microsoft in the late 1990 under the NGWS. </a:t>
          </a:r>
        </a:p>
      </dgm:t>
    </dgm:pt>
    <dgm:pt modelId="{A74ABEFE-C873-4274-8DA2-4A3349D5666B}" type="parTrans" cxnId="{3DB7E9FB-0470-4396-A0A9-7D2031B77B95}">
      <dgm:prSet/>
      <dgm:spPr/>
      <dgm:t>
        <a:bodyPr/>
        <a:lstStyle/>
        <a:p>
          <a:endParaRPr lang="en-US"/>
        </a:p>
      </dgm:t>
    </dgm:pt>
    <dgm:pt modelId="{C09836BD-C066-4D8E-A99B-EE285CC6351D}" type="sibTrans" cxnId="{3DB7E9FB-0470-4396-A0A9-7D2031B77B95}">
      <dgm:prSet/>
      <dgm:spPr/>
      <dgm:t>
        <a:bodyPr/>
        <a:lstStyle/>
        <a:p>
          <a:endParaRPr lang="en-US"/>
        </a:p>
      </dgm:t>
    </dgm:pt>
    <dgm:pt modelId="{F5465D39-0096-4EC4-9F1B-B1511E476803}">
      <dgm:prSet/>
      <dgm:spPr/>
      <dgm:t>
        <a:bodyPr/>
        <a:lstStyle/>
        <a:p>
          <a:pPr>
            <a:defRPr b="1"/>
          </a:pPr>
          <a:r>
            <a:rPr lang="en-US"/>
            <a:t>13 Feb. 2002</a:t>
          </a:r>
        </a:p>
      </dgm:t>
    </dgm:pt>
    <dgm:pt modelId="{F3B1AC63-7E0C-435A-8A64-3F3C73B8493D}" type="parTrans" cxnId="{0A10A033-2D2D-46B2-82DC-2B4C7FDF7201}">
      <dgm:prSet/>
      <dgm:spPr/>
      <dgm:t>
        <a:bodyPr/>
        <a:lstStyle/>
        <a:p>
          <a:endParaRPr lang="en-US"/>
        </a:p>
      </dgm:t>
    </dgm:pt>
    <dgm:pt modelId="{B16CBCBD-FB2B-4778-9499-E58377329001}" type="sibTrans" cxnId="{0A10A033-2D2D-46B2-82DC-2B4C7FDF7201}">
      <dgm:prSet/>
      <dgm:spPr/>
      <dgm:t>
        <a:bodyPr/>
        <a:lstStyle/>
        <a:p>
          <a:endParaRPr lang="en-US"/>
        </a:p>
      </dgm:t>
    </dgm:pt>
    <dgm:pt modelId="{8E5246FE-3CD6-4B76-92FB-B4D3686B7E94}">
      <dgm:prSet/>
      <dgm:spPr/>
      <dgm:t>
        <a:bodyPr/>
        <a:lstStyle/>
        <a:p>
          <a:r>
            <a:rPr lang="en-US"/>
            <a:t>On 13 February 2002, Microsoft launched the first version of the .NET Framework, referred to as the .NET Framework 1.0.</a:t>
          </a:r>
        </a:p>
      </dgm:t>
    </dgm:pt>
    <dgm:pt modelId="{7715FA46-E63B-42D8-BCB2-7AAAA2A76FA9}" type="parTrans" cxnId="{7048F903-D73C-4750-9502-435500EA0A33}">
      <dgm:prSet/>
      <dgm:spPr/>
      <dgm:t>
        <a:bodyPr/>
        <a:lstStyle/>
        <a:p>
          <a:endParaRPr lang="en-US"/>
        </a:p>
      </dgm:t>
    </dgm:pt>
    <dgm:pt modelId="{76AA2105-872A-48DC-ADC0-CC3B04D96C62}" type="sibTrans" cxnId="{7048F903-D73C-4750-9502-435500EA0A33}">
      <dgm:prSet/>
      <dgm:spPr/>
      <dgm:t>
        <a:bodyPr/>
        <a:lstStyle/>
        <a:p>
          <a:endParaRPr lang="en-US"/>
        </a:p>
      </dgm:t>
    </dgm:pt>
    <dgm:pt modelId="{F90B3D4B-2AE9-4CA9-8FF0-CDC228ACD0ED}" type="pres">
      <dgm:prSet presAssocID="{E1B079E3-66B2-4DB8-B088-9B50656BCCC6}" presName="root" presStyleCnt="0">
        <dgm:presLayoutVars>
          <dgm:chMax/>
          <dgm:chPref/>
          <dgm:animLvl val="lvl"/>
        </dgm:presLayoutVars>
      </dgm:prSet>
      <dgm:spPr/>
    </dgm:pt>
    <dgm:pt modelId="{EA6088C3-3919-4E76-AF1B-4127ECAC5148}" type="pres">
      <dgm:prSet presAssocID="{E1B079E3-66B2-4DB8-B088-9B50656BCCC6}" presName="divider" presStyleLbl="fgAccFollowNode1" presStyleIdx="0" presStyleCnt="1"/>
      <dgm:spPr>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tailEnd type="triangle" w="lg" len="lg"/>
        </a:ln>
        <a:effectLst/>
      </dgm:spPr>
    </dgm:pt>
    <dgm:pt modelId="{1812BB83-CCCB-4AF5-A9A9-A413F93A1E62}" type="pres">
      <dgm:prSet presAssocID="{E1B079E3-66B2-4DB8-B088-9B50656BCCC6}" presName="nodes" presStyleCnt="0">
        <dgm:presLayoutVars>
          <dgm:chMax/>
          <dgm:chPref/>
          <dgm:animLvl val="lvl"/>
        </dgm:presLayoutVars>
      </dgm:prSet>
      <dgm:spPr/>
    </dgm:pt>
    <dgm:pt modelId="{0F11CC68-EE08-4DDB-B0C5-187333ADA10A}" type="pres">
      <dgm:prSet presAssocID="{21051A7D-1741-4256-919C-D5E3448D064C}" presName="composite" presStyleCnt="0"/>
      <dgm:spPr/>
    </dgm:pt>
    <dgm:pt modelId="{F196AC17-92CE-4C43-AFF4-32FCD1C37D2E}" type="pres">
      <dgm:prSet presAssocID="{21051A7D-1741-4256-919C-D5E3448D064C}" presName="L1TextContainer" presStyleLbl="revTx" presStyleIdx="0" presStyleCnt="2">
        <dgm:presLayoutVars>
          <dgm:chMax val="1"/>
          <dgm:chPref val="1"/>
          <dgm:bulletEnabled val="1"/>
        </dgm:presLayoutVars>
      </dgm:prSet>
      <dgm:spPr/>
    </dgm:pt>
    <dgm:pt modelId="{FF886FB3-C1CA-494B-8BE4-2D9CC19B7AA1}" type="pres">
      <dgm:prSet presAssocID="{21051A7D-1741-4256-919C-D5E3448D064C}" presName="L2TextContainerWrapper" presStyleCnt="0">
        <dgm:presLayoutVars>
          <dgm:chMax val="0"/>
          <dgm:chPref val="0"/>
          <dgm:bulletEnabled val="1"/>
        </dgm:presLayoutVars>
      </dgm:prSet>
      <dgm:spPr/>
    </dgm:pt>
    <dgm:pt modelId="{5283B4A6-6D7F-4DC1-815C-61799E4D2A80}" type="pres">
      <dgm:prSet presAssocID="{21051A7D-1741-4256-919C-D5E3448D064C}" presName="L2TextContainer" presStyleLbl="bgAcc1" presStyleIdx="0" presStyleCnt="2"/>
      <dgm:spPr/>
    </dgm:pt>
    <dgm:pt modelId="{A17C4469-638C-41AB-8070-AFD543D17636}" type="pres">
      <dgm:prSet presAssocID="{21051A7D-1741-4256-919C-D5E3448D064C}" presName="FlexibleEmptyPlaceHolder" presStyleCnt="0"/>
      <dgm:spPr/>
    </dgm:pt>
    <dgm:pt modelId="{AE14B925-AA66-4B9C-8D41-4A041BD81EA9}" type="pres">
      <dgm:prSet presAssocID="{21051A7D-1741-4256-919C-D5E3448D064C}" presName="ConnectLine" presStyleLbl="sibTrans1D1" presStyleIdx="0" presStyleCnt="2"/>
      <dgm:spPr>
        <a:noFill/>
        <a:ln w="6350" cap="flat" cmpd="sng" algn="ctr">
          <a:solidFill>
            <a:schemeClr val="accent2">
              <a:hueOff val="0"/>
              <a:satOff val="0"/>
              <a:lumOff val="0"/>
              <a:alphaOff val="0"/>
            </a:schemeClr>
          </a:solidFill>
          <a:prstDash val="dash"/>
          <a:miter lim="800000"/>
        </a:ln>
        <a:effectLst/>
      </dgm:spPr>
    </dgm:pt>
    <dgm:pt modelId="{24DB9346-5704-4592-AE46-B6D5533B0EE5}" type="pres">
      <dgm:prSet presAssocID="{21051A7D-1741-4256-919C-D5E3448D064C}" presName="ConnectorPoint" presStyleLbl="alignNode1" presStyleIdx="0" presStyleCnt="2"/>
      <dgm:spPr/>
    </dgm:pt>
    <dgm:pt modelId="{20C03F00-A4F4-46B7-A233-3F0064833DA5}" type="pres">
      <dgm:prSet presAssocID="{21051A7D-1741-4256-919C-D5E3448D064C}" presName="EmptyPlaceHolder" presStyleCnt="0"/>
      <dgm:spPr/>
    </dgm:pt>
    <dgm:pt modelId="{7E6930E6-F033-4E93-90ED-C7092B18CAB7}" type="pres">
      <dgm:prSet presAssocID="{14E9E3A5-9FD8-4601-8007-614E481DBAAF}" presName="spaceBetweenRectangles" presStyleCnt="0"/>
      <dgm:spPr/>
    </dgm:pt>
    <dgm:pt modelId="{93E464CE-8570-4A36-8B43-5BED98BA03A5}" type="pres">
      <dgm:prSet presAssocID="{F5465D39-0096-4EC4-9F1B-B1511E476803}" presName="composite" presStyleCnt="0"/>
      <dgm:spPr/>
    </dgm:pt>
    <dgm:pt modelId="{9CD7FB47-AF59-4B1F-A830-E380AA2F3896}" type="pres">
      <dgm:prSet presAssocID="{F5465D39-0096-4EC4-9F1B-B1511E476803}" presName="L1TextContainer" presStyleLbl="revTx" presStyleIdx="1" presStyleCnt="2">
        <dgm:presLayoutVars>
          <dgm:chMax val="1"/>
          <dgm:chPref val="1"/>
          <dgm:bulletEnabled val="1"/>
        </dgm:presLayoutVars>
      </dgm:prSet>
      <dgm:spPr/>
    </dgm:pt>
    <dgm:pt modelId="{F58A4930-AB6C-41C9-A743-9B864B2659AB}" type="pres">
      <dgm:prSet presAssocID="{F5465D39-0096-4EC4-9F1B-B1511E476803}" presName="L2TextContainerWrapper" presStyleCnt="0">
        <dgm:presLayoutVars>
          <dgm:chMax val="0"/>
          <dgm:chPref val="0"/>
          <dgm:bulletEnabled val="1"/>
        </dgm:presLayoutVars>
      </dgm:prSet>
      <dgm:spPr/>
    </dgm:pt>
    <dgm:pt modelId="{CBB316C2-6899-47E6-AC1F-2598EB584B5D}" type="pres">
      <dgm:prSet presAssocID="{F5465D39-0096-4EC4-9F1B-B1511E476803}" presName="L2TextContainer" presStyleLbl="bgAcc1" presStyleIdx="1" presStyleCnt="2"/>
      <dgm:spPr/>
    </dgm:pt>
    <dgm:pt modelId="{80FED058-97BB-4F5B-807D-A7C8F47CCC53}" type="pres">
      <dgm:prSet presAssocID="{F5465D39-0096-4EC4-9F1B-B1511E476803}" presName="FlexibleEmptyPlaceHolder" presStyleCnt="0"/>
      <dgm:spPr/>
    </dgm:pt>
    <dgm:pt modelId="{FAAC8279-D886-4771-B591-0EEA0F73D925}" type="pres">
      <dgm:prSet presAssocID="{F5465D39-0096-4EC4-9F1B-B1511E476803}" presName="ConnectLine" presStyleLbl="sibTrans1D1" presStyleIdx="1" presStyleCnt="2"/>
      <dgm:spPr>
        <a:noFill/>
        <a:ln w="6350" cap="flat" cmpd="sng" algn="ctr">
          <a:solidFill>
            <a:schemeClr val="accent2">
              <a:hueOff val="-1455363"/>
              <a:satOff val="-83928"/>
              <a:lumOff val="8628"/>
              <a:alphaOff val="0"/>
            </a:schemeClr>
          </a:solidFill>
          <a:prstDash val="dash"/>
          <a:miter lim="800000"/>
        </a:ln>
        <a:effectLst/>
      </dgm:spPr>
    </dgm:pt>
    <dgm:pt modelId="{2C484B83-FB8C-4334-9571-B570E128497B}" type="pres">
      <dgm:prSet presAssocID="{F5465D39-0096-4EC4-9F1B-B1511E476803}" presName="ConnectorPoint" presStyleLbl="alignNode1" presStyleIdx="1" presStyleCnt="2"/>
      <dgm:spPr/>
    </dgm:pt>
    <dgm:pt modelId="{04060191-EE96-4206-9A30-D684C792F8C7}" type="pres">
      <dgm:prSet presAssocID="{F5465D39-0096-4EC4-9F1B-B1511E476803}" presName="EmptyPlaceHolder" presStyleCnt="0"/>
      <dgm:spPr/>
    </dgm:pt>
  </dgm:ptLst>
  <dgm:cxnLst>
    <dgm:cxn modelId="{7048F903-D73C-4750-9502-435500EA0A33}" srcId="{F5465D39-0096-4EC4-9F1B-B1511E476803}" destId="{8E5246FE-3CD6-4B76-92FB-B4D3686B7E94}" srcOrd="0" destOrd="0" parTransId="{7715FA46-E63B-42D8-BCB2-7AAAA2A76FA9}" sibTransId="{76AA2105-872A-48DC-ADC0-CC3B04D96C62}"/>
    <dgm:cxn modelId="{86249013-03F3-4697-AD90-6A8735C7B308}" type="presOf" srcId="{8E5246FE-3CD6-4B76-92FB-B4D3686B7E94}" destId="{CBB316C2-6899-47E6-AC1F-2598EB584B5D}" srcOrd="0" destOrd="0" presId="urn:microsoft.com/office/officeart/2016/7/layout/BasicTimeline"/>
    <dgm:cxn modelId="{A90B9E2A-8AFD-4E55-8792-11DBC820BAEE}" type="presOf" srcId="{21051A7D-1741-4256-919C-D5E3448D064C}" destId="{F196AC17-92CE-4C43-AFF4-32FCD1C37D2E}" srcOrd="0" destOrd="0" presId="urn:microsoft.com/office/officeart/2016/7/layout/BasicTimeline"/>
    <dgm:cxn modelId="{0A10A033-2D2D-46B2-82DC-2B4C7FDF7201}" srcId="{E1B079E3-66B2-4DB8-B088-9B50656BCCC6}" destId="{F5465D39-0096-4EC4-9F1B-B1511E476803}" srcOrd="1" destOrd="0" parTransId="{F3B1AC63-7E0C-435A-8A64-3F3C73B8493D}" sibTransId="{B16CBCBD-FB2B-4778-9499-E58377329001}"/>
    <dgm:cxn modelId="{9B089984-7CD6-4246-8D87-C68E4F14A02C}" type="presOf" srcId="{E1B079E3-66B2-4DB8-B088-9B50656BCCC6}" destId="{F90B3D4B-2AE9-4CA9-8FF0-CDC228ACD0ED}" srcOrd="0" destOrd="0" presId="urn:microsoft.com/office/officeart/2016/7/layout/BasicTimeline"/>
    <dgm:cxn modelId="{AB159799-2D7E-473D-AFC7-D144B2CD0210}" srcId="{E1B079E3-66B2-4DB8-B088-9B50656BCCC6}" destId="{21051A7D-1741-4256-919C-D5E3448D064C}" srcOrd="0" destOrd="0" parTransId="{8F1D4E9E-2F23-4C2C-8178-11031BE4F0E2}" sibTransId="{14E9E3A5-9FD8-4601-8007-614E481DBAAF}"/>
    <dgm:cxn modelId="{BD04F79E-C772-45CF-8E01-26BFBB977D2C}" type="presOf" srcId="{404A2CBC-D7EE-46C9-B8B9-D1E7AFDBDBC2}" destId="{5283B4A6-6D7F-4DC1-815C-61799E4D2A80}" srcOrd="0" destOrd="0" presId="urn:microsoft.com/office/officeart/2016/7/layout/BasicTimeline"/>
    <dgm:cxn modelId="{B816D2DC-48DB-4FA2-A69E-B6D5CB4DD723}" type="presOf" srcId="{F5465D39-0096-4EC4-9F1B-B1511E476803}" destId="{9CD7FB47-AF59-4B1F-A830-E380AA2F3896}" srcOrd="0" destOrd="0" presId="urn:microsoft.com/office/officeart/2016/7/layout/BasicTimeline"/>
    <dgm:cxn modelId="{3DB7E9FB-0470-4396-A0A9-7D2031B77B95}" srcId="{21051A7D-1741-4256-919C-D5E3448D064C}" destId="{404A2CBC-D7EE-46C9-B8B9-D1E7AFDBDBC2}" srcOrd="0" destOrd="0" parTransId="{A74ABEFE-C873-4274-8DA2-4A3349D5666B}" sibTransId="{C09836BD-C066-4D8E-A99B-EE285CC6351D}"/>
    <dgm:cxn modelId="{7AF509FB-D747-4CAA-9F24-052EBD2B8523}" type="presParOf" srcId="{F90B3D4B-2AE9-4CA9-8FF0-CDC228ACD0ED}" destId="{EA6088C3-3919-4E76-AF1B-4127ECAC5148}" srcOrd="0" destOrd="0" presId="urn:microsoft.com/office/officeart/2016/7/layout/BasicTimeline"/>
    <dgm:cxn modelId="{A484D47E-453A-4468-B338-8023CB55944F}" type="presParOf" srcId="{F90B3D4B-2AE9-4CA9-8FF0-CDC228ACD0ED}" destId="{1812BB83-CCCB-4AF5-A9A9-A413F93A1E62}" srcOrd="1" destOrd="0" presId="urn:microsoft.com/office/officeart/2016/7/layout/BasicTimeline"/>
    <dgm:cxn modelId="{BDABCB70-33A3-4FD4-8C68-BCA71CCD7580}" type="presParOf" srcId="{1812BB83-CCCB-4AF5-A9A9-A413F93A1E62}" destId="{0F11CC68-EE08-4DDB-B0C5-187333ADA10A}" srcOrd="0" destOrd="0" presId="urn:microsoft.com/office/officeart/2016/7/layout/BasicTimeline"/>
    <dgm:cxn modelId="{1E0BB480-9C0F-4694-98C8-56A0E5EEE1C5}" type="presParOf" srcId="{0F11CC68-EE08-4DDB-B0C5-187333ADA10A}" destId="{F196AC17-92CE-4C43-AFF4-32FCD1C37D2E}" srcOrd="0" destOrd="0" presId="urn:microsoft.com/office/officeart/2016/7/layout/BasicTimeline"/>
    <dgm:cxn modelId="{626330D0-7AC9-4CBF-83EE-CCFFC3DA911A}" type="presParOf" srcId="{0F11CC68-EE08-4DDB-B0C5-187333ADA10A}" destId="{FF886FB3-C1CA-494B-8BE4-2D9CC19B7AA1}" srcOrd="1" destOrd="0" presId="urn:microsoft.com/office/officeart/2016/7/layout/BasicTimeline"/>
    <dgm:cxn modelId="{82DC1DF0-7915-4FF5-A761-03D395B8E614}" type="presParOf" srcId="{FF886FB3-C1CA-494B-8BE4-2D9CC19B7AA1}" destId="{5283B4A6-6D7F-4DC1-815C-61799E4D2A80}" srcOrd="0" destOrd="0" presId="urn:microsoft.com/office/officeart/2016/7/layout/BasicTimeline"/>
    <dgm:cxn modelId="{40571955-FC9E-4010-B485-CA5E82D9F740}" type="presParOf" srcId="{FF886FB3-C1CA-494B-8BE4-2D9CC19B7AA1}" destId="{A17C4469-638C-41AB-8070-AFD543D17636}" srcOrd="1" destOrd="0" presId="urn:microsoft.com/office/officeart/2016/7/layout/BasicTimeline"/>
    <dgm:cxn modelId="{31EB6BA8-D441-467C-A38A-CD0D133EF98E}" type="presParOf" srcId="{0F11CC68-EE08-4DDB-B0C5-187333ADA10A}" destId="{AE14B925-AA66-4B9C-8D41-4A041BD81EA9}" srcOrd="2" destOrd="0" presId="urn:microsoft.com/office/officeart/2016/7/layout/BasicTimeline"/>
    <dgm:cxn modelId="{2DEE278F-00FE-4039-A682-DC903309389E}" type="presParOf" srcId="{0F11CC68-EE08-4DDB-B0C5-187333ADA10A}" destId="{24DB9346-5704-4592-AE46-B6D5533B0EE5}" srcOrd="3" destOrd="0" presId="urn:microsoft.com/office/officeart/2016/7/layout/BasicTimeline"/>
    <dgm:cxn modelId="{97D022A5-2528-4F46-9988-1A7B3440F872}" type="presParOf" srcId="{0F11CC68-EE08-4DDB-B0C5-187333ADA10A}" destId="{20C03F00-A4F4-46B7-A233-3F0064833DA5}" srcOrd="4" destOrd="0" presId="urn:microsoft.com/office/officeart/2016/7/layout/BasicTimeline"/>
    <dgm:cxn modelId="{1DF6B8EE-8559-402A-83B4-9712E51D7EA7}" type="presParOf" srcId="{1812BB83-CCCB-4AF5-A9A9-A413F93A1E62}" destId="{7E6930E6-F033-4E93-90ED-C7092B18CAB7}" srcOrd="1" destOrd="0" presId="urn:microsoft.com/office/officeart/2016/7/layout/BasicTimeline"/>
    <dgm:cxn modelId="{80D022E2-3E26-455E-8B60-64F9CF5E72CA}" type="presParOf" srcId="{1812BB83-CCCB-4AF5-A9A9-A413F93A1E62}" destId="{93E464CE-8570-4A36-8B43-5BED98BA03A5}" srcOrd="2" destOrd="0" presId="urn:microsoft.com/office/officeart/2016/7/layout/BasicTimeline"/>
    <dgm:cxn modelId="{55671C2E-E8B2-445C-A77A-5B50867915CC}" type="presParOf" srcId="{93E464CE-8570-4A36-8B43-5BED98BA03A5}" destId="{9CD7FB47-AF59-4B1F-A830-E380AA2F3896}" srcOrd="0" destOrd="0" presId="urn:microsoft.com/office/officeart/2016/7/layout/BasicTimeline"/>
    <dgm:cxn modelId="{D7A92EE8-86F7-4F94-A407-E1AEDDD76F65}" type="presParOf" srcId="{93E464CE-8570-4A36-8B43-5BED98BA03A5}" destId="{F58A4930-AB6C-41C9-A743-9B864B2659AB}" srcOrd="1" destOrd="0" presId="urn:microsoft.com/office/officeart/2016/7/layout/BasicTimeline"/>
    <dgm:cxn modelId="{71DABAB7-5421-4CFA-A679-96549F749050}" type="presParOf" srcId="{F58A4930-AB6C-41C9-A743-9B864B2659AB}" destId="{CBB316C2-6899-47E6-AC1F-2598EB584B5D}" srcOrd="0" destOrd="0" presId="urn:microsoft.com/office/officeart/2016/7/layout/BasicTimeline"/>
    <dgm:cxn modelId="{45C25A55-9001-45CA-AEC7-512CB3072D1C}" type="presParOf" srcId="{F58A4930-AB6C-41C9-A743-9B864B2659AB}" destId="{80FED058-97BB-4F5B-807D-A7C8F47CCC53}" srcOrd="1" destOrd="0" presId="urn:microsoft.com/office/officeart/2016/7/layout/BasicTimeline"/>
    <dgm:cxn modelId="{E92716F3-6F53-4B40-9D74-A61B5CFEAFFA}" type="presParOf" srcId="{93E464CE-8570-4A36-8B43-5BED98BA03A5}" destId="{FAAC8279-D886-4771-B591-0EEA0F73D925}" srcOrd="2" destOrd="0" presId="urn:microsoft.com/office/officeart/2016/7/layout/BasicTimeline"/>
    <dgm:cxn modelId="{AE48362A-96CD-4359-A34F-B59C5E87FF38}" type="presParOf" srcId="{93E464CE-8570-4A36-8B43-5BED98BA03A5}" destId="{2C484B83-FB8C-4334-9571-B570E128497B}" srcOrd="3" destOrd="0" presId="urn:microsoft.com/office/officeart/2016/7/layout/BasicTimeline"/>
    <dgm:cxn modelId="{BEFE1B74-ED38-4D05-A54D-EF72A1AE1F45}" type="presParOf" srcId="{93E464CE-8570-4A36-8B43-5BED98BA03A5}" destId="{04060191-EE96-4206-9A30-D684C792F8C7}"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088C3-3919-4E76-AF1B-4127ECAC5148}">
      <dsp:nvSpPr>
        <dsp:cNvPr id="0" name=""/>
        <dsp:cNvSpPr/>
      </dsp:nvSpPr>
      <dsp:spPr>
        <a:xfrm>
          <a:off x="0" y="2363138"/>
          <a:ext cx="5744684" cy="0"/>
        </a:xfrm>
        <a:prstGeom prst="line">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196AC17-92CE-4C43-AFF4-32FCD1C37D2E}">
      <dsp:nvSpPr>
        <dsp:cNvPr id="0" name=""/>
        <dsp:cNvSpPr/>
      </dsp:nvSpPr>
      <dsp:spPr>
        <a:xfrm>
          <a:off x="159998" y="2538010"/>
          <a:ext cx="2340061" cy="534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late 1990</a:t>
          </a:r>
        </a:p>
      </dsp:txBody>
      <dsp:txXfrm>
        <a:off x="159998" y="2538010"/>
        <a:ext cx="2340061" cy="534069"/>
      </dsp:txXfrm>
    </dsp:sp>
    <dsp:sp modelId="{5283B4A6-6D7F-4DC1-815C-61799E4D2A80}">
      <dsp:nvSpPr>
        <dsp:cNvPr id="0" name=""/>
        <dsp:cNvSpPr/>
      </dsp:nvSpPr>
      <dsp:spPr>
        <a:xfrm>
          <a:off x="448" y="483040"/>
          <a:ext cx="2659160" cy="982105"/>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The .NET Framework is a software development platform that was introduced by Microsoft in the late 1990 under the NGWS. </a:t>
          </a:r>
        </a:p>
      </dsp:txBody>
      <dsp:txXfrm>
        <a:off x="48390" y="530982"/>
        <a:ext cx="2563276" cy="886221"/>
      </dsp:txXfrm>
    </dsp:sp>
    <dsp:sp modelId="{AE14B925-AA66-4B9C-8D41-4A041BD81EA9}">
      <dsp:nvSpPr>
        <dsp:cNvPr id="0" name=""/>
        <dsp:cNvSpPr/>
      </dsp:nvSpPr>
      <dsp:spPr>
        <a:xfrm>
          <a:off x="1330029" y="1465145"/>
          <a:ext cx="0" cy="897992"/>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CD7FB47-AF59-4B1F-A830-E380AA2F3896}">
      <dsp:nvSpPr>
        <dsp:cNvPr id="0" name=""/>
        <dsp:cNvSpPr/>
      </dsp:nvSpPr>
      <dsp:spPr>
        <a:xfrm>
          <a:off x="3244625" y="1654196"/>
          <a:ext cx="2340061" cy="534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13 Feb. 2002</a:t>
          </a:r>
        </a:p>
      </dsp:txBody>
      <dsp:txXfrm>
        <a:off x="3244625" y="1654196"/>
        <a:ext cx="2340061" cy="534069"/>
      </dsp:txXfrm>
    </dsp:sp>
    <dsp:sp modelId="{24DB9346-5704-4592-AE46-B6D5533B0EE5}">
      <dsp:nvSpPr>
        <dsp:cNvPr id="0" name=""/>
        <dsp:cNvSpPr/>
      </dsp:nvSpPr>
      <dsp:spPr>
        <a:xfrm>
          <a:off x="1294582" y="2327690"/>
          <a:ext cx="70894" cy="70894"/>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B316C2-6899-47E6-AC1F-2598EB584B5D}">
      <dsp:nvSpPr>
        <dsp:cNvPr id="0" name=""/>
        <dsp:cNvSpPr/>
      </dsp:nvSpPr>
      <dsp:spPr>
        <a:xfrm>
          <a:off x="3085075" y="3261130"/>
          <a:ext cx="2659160" cy="98210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On 13 February 2002, Microsoft launched the first version of the .NET Framework, referred to as the .NET Framework 1.0.</a:t>
          </a:r>
        </a:p>
      </dsp:txBody>
      <dsp:txXfrm>
        <a:off x="3133017" y="3309072"/>
        <a:ext cx="2563276" cy="886221"/>
      </dsp:txXfrm>
    </dsp:sp>
    <dsp:sp modelId="{FAAC8279-D886-4771-B591-0EEA0F73D925}">
      <dsp:nvSpPr>
        <dsp:cNvPr id="0" name=""/>
        <dsp:cNvSpPr/>
      </dsp:nvSpPr>
      <dsp:spPr>
        <a:xfrm>
          <a:off x="4414655" y="2363137"/>
          <a:ext cx="0" cy="897992"/>
        </a:xfrm>
        <a:prstGeom prst="line">
          <a:avLst/>
        </a:prstGeom>
        <a:noFill/>
        <a:ln w="6350" cap="flat" cmpd="sng" algn="ctr">
          <a:solidFill>
            <a:schemeClr val="accent2">
              <a:hueOff val="-1455363"/>
              <a:satOff val="-83928"/>
              <a:lumOff val="8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2C484B83-FB8C-4334-9571-B570E128497B}">
      <dsp:nvSpPr>
        <dsp:cNvPr id="0" name=""/>
        <dsp:cNvSpPr/>
      </dsp:nvSpPr>
      <dsp:spPr>
        <a:xfrm>
          <a:off x="4379208" y="2327690"/>
          <a:ext cx="70894" cy="70894"/>
        </a:xfrm>
        <a:prstGeom prst="ellips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78FDF-0CAA-4865-8F2F-9B284C6BCD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AEDD29-E08C-4B74-B549-4631BD6DB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311883-3BA1-4B90-96D6-27FBD6714F31}"/>
              </a:ext>
            </a:extLst>
          </p:cNvPr>
          <p:cNvSpPr>
            <a:spLocks noGrp="1"/>
          </p:cNvSpPr>
          <p:nvPr>
            <p:ph type="dt" sz="half" idx="10"/>
          </p:nvPr>
        </p:nvSpPr>
        <p:spPr/>
        <p:txBody>
          <a:bodyPr/>
          <a:lstStyle/>
          <a:p>
            <a:fld id="{D4D71A37-866A-44A9-8006-69F0D5FC84EF}" type="datetimeFigureOut">
              <a:rPr lang="en-IN" smtClean="0"/>
              <a:t>28-02-2022</a:t>
            </a:fld>
            <a:endParaRPr lang="en-IN"/>
          </a:p>
        </p:txBody>
      </p:sp>
      <p:sp>
        <p:nvSpPr>
          <p:cNvPr id="5" name="Footer Placeholder 4">
            <a:extLst>
              <a:ext uri="{FF2B5EF4-FFF2-40B4-BE49-F238E27FC236}">
                <a16:creationId xmlns:a16="http://schemas.microsoft.com/office/drawing/2014/main" id="{4436C5B6-07CD-4751-BE85-4BDA7F060D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0DEFBC-DBDD-4AA6-8A8F-405AEDC67580}"/>
              </a:ext>
            </a:extLst>
          </p:cNvPr>
          <p:cNvSpPr>
            <a:spLocks noGrp="1"/>
          </p:cNvSpPr>
          <p:nvPr>
            <p:ph type="sldNum" sz="quarter" idx="12"/>
          </p:nvPr>
        </p:nvSpPr>
        <p:spPr/>
        <p:txBody>
          <a:bodyPr/>
          <a:lstStyle/>
          <a:p>
            <a:fld id="{B3AFDCB6-A381-49A4-89BD-2E14CD5F97EB}" type="slidenum">
              <a:rPr lang="en-IN" smtClean="0"/>
              <a:t>‹#›</a:t>
            </a:fld>
            <a:endParaRPr lang="en-IN"/>
          </a:p>
        </p:txBody>
      </p:sp>
    </p:spTree>
    <p:extLst>
      <p:ext uri="{BB962C8B-B14F-4D97-AF65-F5344CB8AC3E}">
        <p14:creationId xmlns:p14="http://schemas.microsoft.com/office/powerpoint/2010/main" val="317590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5892C-3E0E-4D48-A4EA-8D8BF8FE88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74CA3A-EAB1-452A-9C3A-8CA2022BC5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4F6486-0E58-4F9D-9657-D3139B674ECC}"/>
              </a:ext>
            </a:extLst>
          </p:cNvPr>
          <p:cNvSpPr>
            <a:spLocks noGrp="1"/>
          </p:cNvSpPr>
          <p:nvPr>
            <p:ph type="dt" sz="half" idx="10"/>
          </p:nvPr>
        </p:nvSpPr>
        <p:spPr/>
        <p:txBody>
          <a:bodyPr/>
          <a:lstStyle/>
          <a:p>
            <a:fld id="{D4D71A37-866A-44A9-8006-69F0D5FC84EF}" type="datetimeFigureOut">
              <a:rPr lang="en-IN" smtClean="0"/>
              <a:t>28-02-2022</a:t>
            </a:fld>
            <a:endParaRPr lang="en-IN"/>
          </a:p>
        </p:txBody>
      </p:sp>
      <p:sp>
        <p:nvSpPr>
          <p:cNvPr id="5" name="Footer Placeholder 4">
            <a:extLst>
              <a:ext uri="{FF2B5EF4-FFF2-40B4-BE49-F238E27FC236}">
                <a16:creationId xmlns:a16="http://schemas.microsoft.com/office/drawing/2014/main" id="{0E3011F2-01F7-42A1-A68D-00D539EE97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3D0FC5-C908-4266-BA90-52A03155E81A}"/>
              </a:ext>
            </a:extLst>
          </p:cNvPr>
          <p:cNvSpPr>
            <a:spLocks noGrp="1"/>
          </p:cNvSpPr>
          <p:nvPr>
            <p:ph type="sldNum" sz="quarter" idx="12"/>
          </p:nvPr>
        </p:nvSpPr>
        <p:spPr/>
        <p:txBody>
          <a:bodyPr/>
          <a:lstStyle/>
          <a:p>
            <a:fld id="{B3AFDCB6-A381-49A4-89BD-2E14CD5F97EB}" type="slidenum">
              <a:rPr lang="en-IN" smtClean="0"/>
              <a:t>‹#›</a:t>
            </a:fld>
            <a:endParaRPr lang="en-IN"/>
          </a:p>
        </p:txBody>
      </p:sp>
    </p:spTree>
    <p:extLst>
      <p:ext uri="{BB962C8B-B14F-4D97-AF65-F5344CB8AC3E}">
        <p14:creationId xmlns:p14="http://schemas.microsoft.com/office/powerpoint/2010/main" val="425065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5B5E9D-8E5F-4892-A564-36BC20DB03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AAA47C-30C3-49A0-B987-F97A197132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4E7C02-2D48-48CB-9529-538BFAD34F6A}"/>
              </a:ext>
            </a:extLst>
          </p:cNvPr>
          <p:cNvSpPr>
            <a:spLocks noGrp="1"/>
          </p:cNvSpPr>
          <p:nvPr>
            <p:ph type="dt" sz="half" idx="10"/>
          </p:nvPr>
        </p:nvSpPr>
        <p:spPr/>
        <p:txBody>
          <a:bodyPr/>
          <a:lstStyle/>
          <a:p>
            <a:fld id="{D4D71A37-866A-44A9-8006-69F0D5FC84EF}" type="datetimeFigureOut">
              <a:rPr lang="en-IN" smtClean="0"/>
              <a:t>28-02-2022</a:t>
            </a:fld>
            <a:endParaRPr lang="en-IN"/>
          </a:p>
        </p:txBody>
      </p:sp>
      <p:sp>
        <p:nvSpPr>
          <p:cNvPr id="5" name="Footer Placeholder 4">
            <a:extLst>
              <a:ext uri="{FF2B5EF4-FFF2-40B4-BE49-F238E27FC236}">
                <a16:creationId xmlns:a16="http://schemas.microsoft.com/office/drawing/2014/main" id="{21BEB8FA-3C6E-4F30-95D0-6B7060D7DE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CFFC00-5340-46CE-9440-0C9F40FF61E6}"/>
              </a:ext>
            </a:extLst>
          </p:cNvPr>
          <p:cNvSpPr>
            <a:spLocks noGrp="1"/>
          </p:cNvSpPr>
          <p:nvPr>
            <p:ph type="sldNum" sz="quarter" idx="12"/>
          </p:nvPr>
        </p:nvSpPr>
        <p:spPr/>
        <p:txBody>
          <a:bodyPr/>
          <a:lstStyle/>
          <a:p>
            <a:fld id="{B3AFDCB6-A381-49A4-89BD-2E14CD5F97EB}" type="slidenum">
              <a:rPr lang="en-IN" smtClean="0"/>
              <a:t>‹#›</a:t>
            </a:fld>
            <a:endParaRPr lang="en-IN"/>
          </a:p>
        </p:txBody>
      </p:sp>
    </p:spTree>
    <p:extLst>
      <p:ext uri="{BB962C8B-B14F-4D97-AF65-F5344CB8AC3E}">
        <p14:creationId xmlns:p14="http://schemas.microsoft.com/office/powerpoint/2010/main" val="428033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810D-F32B-4E3D-9C35-4D984E84CE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BB9235-7CBA-47CA-A1A1-C25D5B0272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FB4DB5-25FA-4972-A00D-76D091588AD6}"/>
              </a:ext>
            </a:extLst>
          </p:cNvPr>
          <p:cNvSpPr>
            <a:spLocks noGrp="1"/>
          </p:cNvSpPr>
          <p:nvPr>
            <p:ph type="dt" sz="half" idx="10"/>
          </p:nvPr>
        </p:nvSpPr>
        <p:spPr/>
        <p:txBody>
          <a:bodyPr/>
          <a:lstStyle/>
          <a:p>
            <a:fld id="{D4D71A37-866A-44A9-8006-69F0D5FC84EF}" type="datetimeFigureOut">
              <a:rPr lang="en-IN" smtClean="0"/>
              <a:t>28-02-2022</a:t>
            </a:fld>
            <a:endParaRPr lang="en-IN"/>
          </a:p>
        </p:txBody>
      </p:sp>
      <p:sp>
        <p:nvSpPr>
          <p:cNvPr id="5" name="Footer Placeholder 4">
            <a:extLst>
              <a:ext uri="{FF2B5EF4-FFF2-40B4-BE49-F238E27FC236}">
                <a16:creationId xmlns:a16="http://schemas.microsoft.com/office/drawing/2014/main" id="{D7D3D700-18B0-4E6C-8CA0-6F5F2401F9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7F7B69-6177-4A06-A88A-483E682ED119}"/>
              </a:ext>
            </a:extLst>
          </p:cNvPr>
          <p:cNvSpPr>
            <a:spLocks noGrp="1"/>
          </p:cNvSpPr>
          <p:nvPr>
            <p:ph type="sldNum" sz="quarter" idx="12"/>
          </p:nvPr>
        </p:nvSpPr>
        <p:spPr/>
        <p:txBody>
          <a:bodyPr/>
          <a:lstStyle/>
          <a:p>
            <a:fld id="{B3AFDCB6-A381-49A4-89BD-2E14CD5F97EB}" type="slidenum">
              <a:rPr lang="en-IN" smtClean="0"/>
              <a:t>‹#›</a:t>
            </a:fld>
            <a:endParaRPr lang="en-IN"/>
          </a:p>
        </p:txBody>
      </p:sp>
    </p:spTree>
    <p:extLst>
      <p:ext uri="{BB962C8B-B14F-4D97-AF65-F5344CB8AC3E}">
        <p14:creationId xmlns:p14="http://schemas.microsoft.com/office/powerpoint/2010/main" val="372298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ED3B-BAF3-403B-BC7B-A7540AA790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1BF4A7-2ED9-4B2E-98D9-796977B31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CDF621-13E7-49F0-B135-E69C7ED885AB}"/>
              </a:ext>
            </a:extLst>
          </p:cNvPr>
          <p:cNvSpPr>
            <a:spLocks noGrp="1"/>
          </p:cNvSpPr>
          <p:nvPr>
            <p:ph type="dt" sz="half" idx="10"/>
          </p:nvPr>
        </p:nvSpPr>
        <p:spPr/>
        <p:txBody>
          <a:bodyPr/>
          <a:lstStyle/>
          <a:p>
            <a:fld id="{D4D71A37-866A-44A9-8006-69F0D5FC84EF}" type="datetimeFigureOut">
              <a:rPr lang="en-IN" smtClean="0"/>
              <a:t>28-02-2022</a:t>
            </a:fld>
            <a:endParaRPr lang="en-IN"/>
          </a:p>
        </p:txBody>
      </p:sp>
      <p:sp>
        <p:nvSpPr>
          <p:cNvPr id="5" name="Footer Placeholder 4">
            <a:extLst>
              <a:ext uri="{FF2B5EF4-FFF2-40B4-BE49-F238E27FC236}">
                <a16:creationId xmlns:a16="http://schemas.microsoft.com/office/drawing/2014/main" id="{428FE366-9216-4A67-91BE-B1F46AE532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2DDC64-C05F-4DC5-B10C-2D652589ED88}"/>
              </a:ext>
            </a:extLst>
          </p:cNvPr>
          <p:cNvSpPr>
            <a:spLocks noGrp="1"/>
          </p:cNvSpPr>
          <p:nvPr>
            <p:ph type="sldNum" sz="quarter" idx="12"/>
          </p:nvPr>
        </p:nvSpPr>
        <p:spPr/>
        <p:txBody>
          <a:bodyPr/>
          <a:lstStyle/>
          <a:p>
            <a:fld id="{B3AFDCB6-A381-49A4-89BD-2E14CD5F97EB}" type="slidenum">
              <a:rPr lang="en-IN" smtClean="0"/>
              <a:t>‹#›</a:t>
            </a:fld>
            <a:endParaRPr lang="en-IN"/>
          </a:p>
        </p:txBody>
      </p:sp>
    </p:spTree>
    <p:extLst>
      <p:ext uri="{BB962C8B-B14F-4D97-AF65-F5344CB8AC3E}">
        <p14:creationId xmlns:p14="http://schemas.microsoft.com/office/powerpoint/2010/main" val="119633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C0DC-6935-4786-96CA-C8AC0F65CB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6281C8-A0B2-4530-BA08-5233FABF53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4A98E9-6C15-4172-A4C6-C44A3CFB87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351505-FE26-4062-8225-9BFD353C2B83}"/>
              </a:ext>
            </a:extLst>
          </p:cNvPr>
          <p:cNvSpPr>
            <a:spLocks noGrp="1"/>
          </p:cNvSpPr>
          <p:nvPr>
            <p:ph type="dt" sz="half" idx="10"/>
          </p:nvPr>
        </p:nvSpPr>
        <p:spPr/>
        <p:txBody>
          <a:bodyPr/>
          <a:lstStyle/>
          <a:p>
            <a:fld id="{D4D71A37-866A-44A9-8006-69F0D5FC84EF}" type="datetimeFigureOut">
              <a:rPr lang="en-IN" smtClean="0"/>
              <a:t>28-02-2022</a:t>
            </a:fld>
            <a:endParaRPr lang="en-IN"/>
          </a:p>
        </p:txBody>
      </p:sp>
      <p:sp>
        <p:nvSpPr>
          <p:cNvPr id="6" name="Footer Placeholder 5">
            <a:extLst>
              <a:ext uri="{FF2B5EF4-FFF2-40B4-BE49-F238E27FC236}">
                <a16:creationId xmlns:a16="http://schemas.microsoft.com/office/drawing/2014/main" id="{110D236A-B11E-4B5F-9CF0-25E6943945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CDDA49-6B3F-4B6C-B163-E7C5DA425EA6}"/>
              </a:ext>
            </a:extLst>
          </p:cNvPr>
          <p:cNvSpPr>
            <a:spLocks noGrp="1"/>
          </p:cNvSpPr>
          <p:nvPr>
            <p:ph type="sldNum" sz="quarter" idx="12"/>
          </p:nvPr>
        </p:nvSpPr>
        <p:spPr/>
        <p:txBody>
          <a:bodyPr/>
          <a:lstStyle/>
          <a:p>
            <a:fld id="{B3AFDCB6-A381-49A4-89BD-2E14CD5F97EB}" type="slidenum">
              <a:rPr lang="en-IN" smtClean="0"/>
              <a:t>‹#›</a:t>
            </a:fld>
            <a:endParaRPr lang="en-IN"/>
          </a:p>
        </p:txBody>
      </p:sp>
    </p:spTree>
    <p:extLst>
      <p:ext uri="{BB962C8B-B14F-4D97-AF65-F5344CB8AC3E}">
        <p14:creationId xmlns:p14="http://schemas.microsoft.com/office/powerpoint/2010/main" val="331958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5711-817E-4191-BB79-CC4F08546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F2D3D9-FDA8-4A66-A22A-5265A62538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41F250-CF10-444F-8766-5FED6C369D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1F3353-C2BD-4A76-8578-1BD14907B7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452ED2-B9C6-4B79-B2FB-8D142EF1D0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325378-7B89-4706-A435-187DACC99D2E}"/>
              </a:ext>
            </a:extLst>
          </p:cNvPr>
          <p:cNvSpPr>
            <a:spLocks noGrp="1"/>
          </p:cNvSpPr>
          <p:nvPr>
            <p:ph type="dt" sz="half" idx="10"/>
          </p:nvPr>
        </p:nvSpPr>
        <p:spPr/>
        <p:txBody>
          <a:bodyPr/>
          <a:lstStyle/>
          <a:p>
            <a:fld id="{D4D71A37-866A-44A9-8006-69F0D5FC84EF}" type="datetimeFigureOut">
              <a:rPr lang="en-IN" smtClean="0"/>
              <a:t>28-02-2022</a:t>
            </a:fld>
            <a:endParaRPr lang="en-IN"/>
          </a:p>
        </p:txBody>
      </p:sp>
      <p:sp>
        <p:nvSpPr>
          <p:cNvPr id="8" name="Footer Placeholder 7">
            <a:extLst>
              <a:ext uri="{FF2B5EF4-FFF2-40B4-BE49-F238E27FC236}">
                <a16:creationId xmlns:a16="http://schemas.microsoft.com/office/drawing/2014/main" id="{A6E43738-AD9F-4C55-A576-C4406BEE28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AEC830-3874-4A3A-9002-BA6098E2E50D}"/>
              </a:ext>
            </a:extLst>
          </p:cNvPr>
          <p:cNvSpPr>
            <a:spLocks noGrp="1"/>
          </p:cNvSpPr>
          <p:nvPr>
            <p:ph type="sldNum" sz="quarter" idx="12"/>
          </p:nvPr>
        </p:nvSpPr>
        <p:spPr/>
        <p:txBody>
          <a:bodyPr/>
          <a:lstStyle/>
          <a:p>
            <a:fld id="{B3AFDCB6-A381-49A4-89BD-2E14CD5F97EB}" type="slidenum">
              <a:rPr lang="en-IN" smtClean="0"/>
              <a:t>‹#›</a:t>
            </a:fld>
            <a:endParaRPr lang="en-IN"/>
          </a:p>
        </p:txBody>
      </p:sp>
    </p:spTree>
    <p:extLst>
      <p:ext uri="{BB962C8B-B14F-4D97-AF65-F5344CB8AC3E}">
        <p14:creationId xmlns:p14="http://schemas.microsoft.com/office/powerpoint/2010/main" val="39403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8D0B-CFBF-4D91-BA16-E70C74A9EF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01B64C-247E-4B1A-A1C4-739910F69B03}"/>
              </a:ext>
            </a:extLst>
          </p:cNvPr>
          <p:cNvSpPr>
            <a:spLocks noGrp="1"/>
          </p:cNvSpPr>
          <p:nvPr>
            <p:ph type="dt" sz="half" idx="10"/>
          </p:nvPr>
        </p:nvSpPr>
        <p:spPr/>
        <p:txBody>
          <a:bodyPr/>
          <a:lstStyle/>
          <a:p>
            <a:fld id="{D4D71A37-866A-44A9-8006-69F0D5FC84EF}" type="datetimeFigureOut">
              <a:rPr lang="en-IN" smtClean="0"/>
              <a:t>28-02-2022</a:t>
            </a:fld>
            <a:endParaRPr lang="en-IN"/>
          </a:p>
        </p:txBody>
      </p:sp>
      <p:sp>
        <p:nvSpPr>
          <p:cNvPr id="4" name="Footer Placeholder 3">
            <a:extLst>
              <a:ext uri="{FF2B5EF4-FFF2-40B4-BE49-F238E27FC236}">
                <a16:creationId xmlns:a16="http://schemas.microsoft.com/office/drawing/2014/main" id="{37E9FBAD-B0AA-4CF9-97C1-2183494CF9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C26BED-13AA-4579-9A34-6956136A2CB8}"/>
              </a:ext>
            </a:extLst>
          </p:cNvPr>
          <p:cNvSpPr>
            <a:spLocks noGrp="1"/>
          </p:cNvSpPr>
          <p:nvPr>
            <p:ph type="sldNum" sz="quarter" idx="12"/>
          </p:nvPr>
        </p:nvSpPr>
        <p:spPr/>
        <p:txBody>
          <a:bodyPr/>
          <a:lstStyle/>
          <a:p>
            <a:fld id="{B3AFDCB6-A381-49A4-89BD-2E14CD5F97EB}" type="slidenum">
              <a:rPr lang="en-IN" smtClean="0"/>
              <a:t>‹#›</a:t>
            </a:fld>
            <a:endParaRPr lang="en-IN"/>
          </a:p>
        </p:txBody>
      </p:sp>
    </p:spTree>
    <p:extLst>
      <p:ext uri="{BB962C8B-B14F-4D97-AF65-F5344CB8AC3E}">
        <p14:creationId xmlns:p14="http://schemas.microsoft.com/office/powerpoint/2010/main" val="201123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D20865-1B33-44E1-8B6B-A343810D745D}"/>
              </a:ext>
            </a:extLst>
          </p:cNvPr>
          <p:cNvSpPr>
            <a:spLocks noGrp="1"/>
          </p:cNvSpPr>
          <p:nvPr>
            <p:ph type="dt" sz="half" idx="10"/>
          </p:nvPr>
        </p:nvSpPr>
        <p:spPr/>
        <p:txBody>
          <a:bodyPr/>
          <a:lstStyle/>
          <a:p>
            <a:fld id="{D4D71A37-866A-44A9-8006-69F0D5FC84EF}" type="datetimeFigureOut">
              <a:rPr lang="en-IN" smtClean="0"/>
              <a:t>28-02-2022</a:t>
            </a:fld>
            <a:endParaRPr lang="en-IN"/>
          </a:p>
        </p:txBody>
      </p:sp>
      <p:sp>
        <p:nvSpPr>
          <p:cNvPr id="3" name="Footer Placeholder 2">
            <a:extLst>
              <a:ext uri="{FF2B5EF4-FFF2-40B4-BE49-F238E27FC236}">
                <a16:creationId xmlns:a16="http://schemas.microsoft.com/office/drawing/2014/main" id="{46C7867C-7099-4E80-86C7-F06B2E41A5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D64ACE-FEBD-4FFA-9B1A-F24256A73BBE}"/>
              </a:ext>
            </a:extLst>
          </p:cNvPr>
          <p:cNvSpPr>
            <a:spLocks noGrp="1"/>
          </p:cNvSpPr>
          <p:nvPr>
            <p:ph type="sldNum" sz="quarter" idx="12"/>
          </p:nvPr>
        </p:nvSpPr>
        <p:spPr/>
        <p:txBody>
          <a:bodyPr/>
          <a:lstStyle/>
          <a:p>
            <a:fld id="{B3AFDCB6-A381-49A4-89BD-2E14CD5F97EB}" type="slidenum">
              <a:rPr lang="en-IN" smtClean="0"/>
              <a:t>‹#›</a:t>
            </a:fld>
            <a:endParaRPr lang="en-IN"/>
          </a:p>
        </p:txBody>
      </p:sp>
    </p:spTree>
    <p:extLst>
      <p:ext uri="{BB962C8B-B14F-4D97-AF65-F5344CB8AC3E}">
        <p14:creationId xmlns:p14="http://schemas.microsoft.com/office/powerpoint/2010/main" val="254647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1315-0FE1-4FD1-9994-0C20B35D3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51E760-AE8F-49D8-8F9C-E43D25272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EC2ADC-3809-494F-B950-3666680EF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B576A7-7838-4825-A8C8-68B610CD48A2}"/>
              </a:ext>
            </a:extLst>
          </p:cNvPr>
          <p:cNvSpPr>
            <a:spLocks noGrp="1"/>
          </p:cNvSpPr>
          <p:nvPr>
            <p:ph type="dt" sz="half" idx="10"/>
          </p:nvPr>
        </p:nvSpPr>
        <p:spPr/>
        <p:txBody>
          <a:bodyPr/>
          <a:lstStyle/>
          <a:p>
            <a:fld id="{D4D71A37-866A-44A9-8006-69F0D5FC84EF}" type="datetimeFigureOut">
              <a:rPr lang="en-IN" smtClean="0"/>
              <a:t>28-02-2022</a:t>
            </a:fld>
            <a:endParaRPr lang="en-IN"/>
          </a:p>
        </p:txBody>
      </p:sp>
      <p:sp>
        <p:nvSpPr>
          <p:cNvPr id="6" name="Footer Placeholder 5">
            <a:extLst>
              <a:ext uri="{FF2B5EF4-FFF2-40B4-BE49-F238E27FC236}">
                <a16:creationId xmlns:a16="http://schemas.microsoft.com/office/drawing/2014/main" id="{3F737836-5C0C-4225-9B4C-44190CC54A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DB2C51-F9BB-43D2-AD81-8845E939C9AC}"/>
              </a:ext>
            </a:extLst>
          </p:cNvPr>
          <p:cNvSpPr>
            <a:spLocks noGrp="1"/>
          </p:cNvSpPr>
          <p:nvPr>
            <p:ph type="sldNum" sz="quarter" idx="12"/>
          </p:nvPr>
        </p:nvSpPr>
        <p:spPr/>
        <p:txBody>
          <a:bodyPr/>
          <a:lstStyle/>
          <a:p>
            <a:fld id="{B3AFDCB6-A381-49A4-89BD-2E14CD5F97EB}" type="slidenum">
              <a:rPr lang="en-IN" smtClean="0"/>
              <a:t>‹#›</a:t>
            </a:fld>
            <a:endParaRPr lang="en-IN"/>
          </a:p>
        </p:txBody>
      </p:sp>
    </p:spTree>
    <p:extLst>
      <p:ext uri="{BB962C8B-B14F-4D97-AF65-F5344CB8AC3E}">
        <p14:creationId xmlns:p14="http://schemas.microsoft.com/office/powerpoint/2010/main" val="1409938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3EFE0-EB97-43F0-B8F0-DF7F5BF4F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D767F9-D296-4A4E-AB27-C2FDDB736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E63A81-7359-4D4B-BC3A-0F9E062A8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A1CD2-F9A0-42DC-8849-73A877BF99E1}"/>
              </a:ext>
            </a:extLst>
          </p:cNvPr>
          <p:cNvSpPr>
            <a:spLocks noGrp="1"/>
          </p:cNvSpPr>
          <p:nvPr>
            <p:ph type="dt" sz="half" idx="10"/>
          </p:nvPr>
        </p:nvSpPr>
        <p:spPr/>
        <p:txBody>
          <a:bodyPr/>
          <a:lstStyle/>
          <a:p>
            <a:fld id="{D4D71A37-866A-44A9-8006-69F0D5FC84EF}" type="datetimeFigureOut">
              <a:rPr lang="en-IN" smtClean="0"/>
              <a:t>28-02-2022</a:t>
            </a:fld>
            <a:endParaRPr lang="en-IN"/>
          </a:p>
        </p:txBody>
      </p:sp>
      <p:sp>
        <p:nvSpPr>
          <p:cNvPr id="6" name="Footer Placeholder 5">
            <a:extLst>
              <a:ext uri="{FF2B5EF4-FFF2-40B4-BE49-F238E27FC236}">
                <a16:creationId xmlns:a16="http://schemas.microsoft.com/office/drawing/2014/main" id="{2194A9F9-6171-4F99-856B-6353863DFA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AFB69E-873F-4CA4-A297-93BD547A9369}"/>
              </a:ext>
            </a:extLst>
          </p:cNvPr>
          <p:cNvSpPr>
            <a:spLocks noGrp="1"/>
          </p:cNvSpPr>
          <p:nvPr>
            <p:ph type="sldNum" sz="quarter" idx="12"/>
          </p:nvPr>
        </p:nvSpPr>
        <p:spPr/>
        <p:txBody>
          <a:bodyPr/>
          <a:lstStyle/>
          <a:p>
            <a:fld id="{B3AFDCB6-A381-49A4-89BD-2E14CD5F97EB}" type="slidenum">
              <a:rPr lang="en-IN" smtClean="0"/>
              <a:t>‹#›</a:t>
            </a:fld>
            <a:endParaRPr lang="en-IN"/>
          </a:p>
        </p:txBody>
      </p:sp>
    </p:spTree>
    <p:extLst>
      <p:ext uri="{BB962C8B-B14F-4D97-AF65-F5344CB8AC3E}">
        <p14:creationId xmlns:p14="http://schemas.microsoft.com/office/powerpoint/2010/main" val="314215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72AB4A-0BE5-46EC-8C9D-6091BAB401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4FE342-6823-40E7-AD62-0FED90D6C9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A9066E-65E9-4670-A30F-BC645921C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71A37-866A-44A9-8006-69F0D5FC84EF}" type="datetimeFigureOut">
              <a:rPr lang="en-IN" smtClean="0"/>
              <a:t>28-02-2022</a:t>
            </a:fld>
            <a:endParaRPr lang="en-IN"/>
          </a:p>
        </p:txBody>
      </p:sp>
      <p:sp>
        <p:nvSpPr>
          <p:cNvPr id="5" name="Footer Placeholder 4">
            <a:extLst>
              <a:ext uri="{FF2B5EF4-FFF2-40B4-BE49-F238E27FC236}">
                <a16:creationId xmlns:a16="http://schemas.microsoft.com/office/drawing/2014/main" id="{9F8CFD44-C6F1-405C-AAD8-4D9ADF2067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2F21F4-BFA9-43CA-8162-467137711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FDCB6-A381-49A4-89BD-2E14CD5F97EB}" type="slidenum">
              <a:rPr lang="en-IN" smtClean="0"/>
              <a:t>‹#›</a:t>
            </a:fld>
            <a:endParaRPr lang="en-IN"/>
          </a:p>
        </p:txBody>
      </p:sp>
    </p:spTree>
    <p:extLst>
      <p:ext uri="{BB962C8B-B14F-4D97-AF65-F5344CB8AC3E}">
        <p14:creationId xmlns:p14="http://schemas.microsoft.com/office/powerpoint/2010/main" val="1390671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avatpoint.com/c-sharp-tutori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1DF95D7-831F-4A16-8E31-1A6D1D2B07D5}"/>
              </a:ext>
            </a:extLst>
          </p:cNvPr>
          <p:cNvSpPr>
            <a:spLocks noGrp="1"/>
          </p:cNvSpPr>
          <p:nvPr>
            <p:ph type="ctrTitle"/>
          </p:nvPr>
        </p:nvSpPr>
        <p:spPr>
          <a:xfrm>
            <a:off x="2399234" y="2073715"/>
            <a:ext cx="6935759" cy="2993042"/>
          </a:xfrm>
        </p:spPr>
        <p:txBody>
          <a:bodyPr anchor="ctr">
            <a:normAutofit/>
          </a:bodyPr>
          <a:lstStyle/>
          <a:p>
            <a:r>
              <a:rPr lang="en-US" sz="8100" b="1">
                <a:solidFill>
                  <a:schemeClr val="bg1"/>
                </a:solidFill>
              </a:rPr>
              <a:t>INTRODUCTION TO .NET</a:t>
            </a:r>
            <a:endParaRPr lang="en-IN" sz="8100" b="1">
              <a:solidFill>
                <a:schemeClr val="bg1"/>
              </a:solidFill>
            </a:endParaRPr>
          </a:p>
        </p:txBody>
      </p:sp>
      <p:sp>
        <p:nvSpPr>
          <p:cNvPr id="3" name="Subtitle 2">
            <a:extLst>
              <a:ext uri="{FF2B5EF4-FFF2-40B4-BE49-F238E27FC236}">
                <a16:creationId xmlns:a16="http://schemas.microsoft.com/office/drawing/2014/main" id="{69EB2ABB-148E-4AFB-A76C-5854831A0782}"/>
              </a:ext>
            </a:extLst>
          </p:cNvPr>
          <p:cNvSpPr>
            <a:spLocks noGrp="1"/>
          </p:cNvSpPr>
          <p:nvPr>
            <p:ph type="subTitle" idx="1"/>
          </p:nvPr>
        </p:nvSpPr>
        <p:spPr>
          <a:xfrm>
            <a:off x="2399234" y="1369077"/>
            <a:ext cx="6935759" cy="2201159"/>
          </a:xfrm>
        </p:spPr>
        <p:txBody>
          <a:bodyPr>
            <a:normAutofit/>
          </a:bodyPr>
          <a:lstStyle/>
          <a:p>
            <a:endParaRPr lang="en-IN" sz="2000" dirty="0">
              <a:solidFill>
                <a:schemeClr val="bg1"/>
              </a:solidFill>
            </a:endParaRPr>
          </a:p>
        </p:txBody>
      </p:sp>
      <p:sp>
        <p:nvSpPr>
          <p:cNvPr id="23" name="Rectangle 22">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34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D65C821-3E41-4D4C-92D0-5AD3B1A81FF6}"/>
              </a:ext>
            </a:extLst>
          </p:cNvPr>
          <p:cNvSpPr>
            <a:spLocks noGrp="1"/>
          </p:cNvSpPr>
          <p:nvPr>
            <p:ph type="title"/>
          </p:nvPr>
        </p:nvSpPr>
        <p:spPr>
          <a:xfrm>
            <a:off x="1014141" y="1450655"/>
            <a:ext cx="3932030" cy="3956690"/>
          </a:xfrm>
        </p:spPr>
        <p:txBody>
          <a:bodyPr anchor="ctr">
            <a:normAutofit/>
          </a:bodyPr>
          <a:lstStyle/>
          <a:p>
            <a:r>
              <a:rPr lang="en-US" sz="6200" b="1" i="0" dirty="0">
                <a:solidFill>
                  <a:schemeClr val="bg1"/>
                </a:solidFill>
                <a:effectLst/>
                <a:latin typeface="inter-bold"/>
              </a:rPr>
              <a:t>Microsoft .NET Assemblies</a:t>
            </a:r>
            <a:br>
              <a:rPr lang="en-US" sz="6200" b="0" i="0" dirty="0">
                <a:solidFill>
                  <a:schemeClr val="bg1"/>
                </a:solidFill>
                <a:effectLst/>
                <a:latin typeface="inter-regular"/>
              </a:rPr>
            </a:br>
            <a:endParaRPr lang="en-IN" sz="6200" dirty="0">
              <a:solidFill>
                <a:schemeClr val="bg1"/>
              </a:solidFill>
            </a:endParaRPr>
          </a:p>
        </p:txBody>
      </p:sp>
      <p:cxnSp>
        <p:nvCxnSpPr>
          <p:cNvPr id="15"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0E2D02-786C-435C-9573-F2CFEA2A01FA}"/>
              </a:ext>
            </a:extLst>
          </p:cNvPr>
          <p:cNvSpPr>
            <a:spLocks noGrp="1"/>
          </p:cNvSpPr>
          <p:nvPr>
            <p:ph idx="1"/>
          </p:nvPr>
        </p:nvSpPr>
        <p:spPr>
          <a:xfrm>
            <a:off x="6096000" y="1108060"/>
            <a:ext cx="5537200" cy="5028575"/>
          </a:xfrm>
        </p:spPr>
        <p:txBody>
          <a:bodyPr anchor="ctr">
            <a:normAutofit/>
          </a:bodyPr>
          <a:lstStyle/>
          <a:p>
            <a:r>
              <a:rPr lang="en-US" sz="2000" b="0" i="0" dirty="0">
                <a:solidFill>
                  <a:schemeClr val="bg1"/>
                </a:solidFill>
                <a:effectLst/>
                <a:latin typeface="inter-regular"/>
              </a:rPr>
              <a:t>A .NET assembly is the main building block of the .NET Framework. It is a small unit of code that contains a logical compiled code in the Common Language infrastructure (CLI), which is used for deployment, security and versioning. It defines in two parts (process) DLL and library (exe) assemblies. When the .NET program is compiled, it generates a metadata with Microsoft Intermediate Language, which is stored in a file called Assembly.</a:t>
            </a:r>
          </a:p>
          <a:p>
            <a:endParaRPr lang="en-IN" sz="2000" dirty="0">
              <a:solidFill>
                <a:schemeClr val="bg1"/>
              </a:solidFill>
            </a:endParaRPr>
          </a:p>
        </p:txBody>
      </p:sp>
    </p:spTree>
    <p:extLst>
      <p:ext uri="{BB962C8B-B14F-4D97-AF65-F5344CB8AC3E}">
        <p14:creationId xmlns:p14="http://schemas.microsoft.com/office/powerpoint/2010/main" val="79726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0A8FCC0-8858-4679-B3AE-8ECCE3BF395F}"/>
              </a:ext>
            </a:extLst>
          </p:cNvPr>
          <p:cNvSpPr>
            <a:spLocks noGrp="1"/>
          </p:cNvSpPr>
          <p:nvPr>
            <p:ph type="title"/>
          </p:nvPr>
        </p:nvSpPr>
        <p:spPr>
          <a:xfrm>
            <a:off x="1014141" y="1450655"/>
            <a:ext cx="3932030" cy="3956690"/>
          </a:xfrm>
        </p:spPr>
        <p:txBody>
          <a:bodyPr anchor="ctr">
            <a:normAutofit/>
          </a:bodyPr>
          <a:lstStyle/>
          <a:p>
            <a:r>
              <a:rPr lang="en-US" sz="5600" b="1" i="0" dirty="0">
                <a:solidFill>
                  <a:schemeClr val="bg1"/>
                </a:solidFill>
                <a:effectLst/>
                <a:latin typeface="inter-bold"/>
              </a:rPr>
              <a:t>FCL (Framework Class Library)</a:t>
            </a:r>
            <a:br>
              <a:rPr lang="en-US" sz="5600" b="0" i="0" dirty="0">
                <a:solidFill>
                  <a:schemeClr val="bg1"/>
                </a:solidFill>
                <a:effectLst/>
                <a:latin typeface="inter-regular"/>
              </a:rPr>
            </a:br>
            <a:endParaRPr lang="en-IN" sz="56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A50F17-83DB-4687-8DA1-D19D8D5617D8}"/>
              </a:ext>
            </a:extLst>
          </p:cNvPr>
          <p:cNvSpPr>
            <a:spLocks noGrp="1"/>
          </p:cNvSpPr>
          <p:nvPr>
            <p:ph idx="1"/>
          </p:nvPr>
        </p:nvSpPr>
        <p:spPr>
          <a:xfrm>
            <a:off x="6096000" y="1108061"/>
            <a:ext cx="5008901" cy="4571972"/>
          </a:xfrm>
        </p:spPr>
        <p:txBody>
          <a:bodyPr anchor="ctr">
            <a:normAutofit/>
          </a:bodyPr>
          <a:lstStyle/>
          <a:p>
            <a:r>
              <a:rPr lang="en-US" sz="2000" b="0" i="0">
                <a:solidFill>
                  <a:schemeClr val="bg1"/>
                </a:solidFill>
                <a:effectLst/>
                <a:latin typeface="inter-regular"/>
              </a:rPr>
              <a:t>It provides the various system functionality in the .NET Framework, that includes classes, interfaces and data types, etc. to create multiple functions and different types of application such as desktop, web, mobile application, etc. In other words, it can be defined as, it provides a base on which various applications, controls and components are built in .NET Framework.</a:t>
            </a:r>
          </a:p>
          <a:p>
            <a:endParaRPr lang="en-IN" sz="2000">
              <a:solidFill>
                <a:schemeClr val="bg1"/>
              </a:solidFill>
            </a:endParaRPr>
          </a:p>
        </p:txBody>
      </p:sp>
    </p:spTree>
    <p:extLst>
      <p:ext uri="{BB962C8B-B14F-4D97-AF65-F5344CB8AC3E}">
        <p14:creationId xmlns:p14="http://schemas.microsoft.com/office/powerpoint/2010/main" val="203429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2582A9F-5329-4175-A0B0-A97EDAE865A9}"/>
              </a:ext>
            </a:extLst>
          </p:cNvPr>
          <p:cNvSpPr>
            <a:spLocks noGrp="1"/>
          </p:cNvSpPr>
          <p:nvPr>
            <p:ph type="title"/>
          </p:nvPr>
        </p:nvSpPr>
        <p:spPr>
          <a:xfrm>
            <a:off x="1014141" y="1450655"/>
            <a:ext cx="3932030" cy="3956690"/>
          </a:xfrm>
        </p:spPr>
        <p:txBody>
          <a:bodyPr anchor="ctr">
            <a:normAutofit/>
          </a:bodyPr>
          <a:lstStyle/>
          <a:p>
            <a:r>
              <a:rPr lang="en-IN" b="0" i="0" dirty="0">
                <a:solidFill>
                  <a:schemeClr val="bg1"/>
                </a:solidFill>
                <a:effectLst/>
                <a:latin typeface="erdana"/>
              </a:rPr>
              <a:t>Characteristics of .NET Framework</a:t>
            </a:r>
            <a:br>
              <a:rPr lang="en-IN" b="0" i="0" dirty="0">
                <a:solidFill>
                  <a:schemeClr val="bg1"/>
                </a:solidFill>
                <a:effectLst/>
                <a:latin typeface="erdana"/>
              </a:rPr>
            </a:br>
            <a:endParaRPr lang="en-IN"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B5D906-D9F3-449A-A890-70AFF0738722}"/>
              </a:ext>
            </a:extLst>
          </p:cNvPr>
          <p:cNvSpPr>
            <a:spLocks noGrp="1"/>
          </p:cNvSpPr>
          <p:nvPr>
            <p:ph idx="1"/>
          </p:nvPr>
        </p:nvSpPr>
        <p:spPr>
          <a:xfrm>
            <a:off x="6096000" y="1108061"/>
            <a:ext cx="5008901" cy="4571972"/>
          </a:xfrm>
        </p:spPr>
        <p:txBody>
          <a:bodyPr anchor="ctr">
            <a:normAutofit/>
          </a:bodyPr>
          <a:lstStyle/>
          <a:p>
            <a:pPr>
              <a:buFont typeface="+mj-lt"/>
              <a:buAutoNum type="arabicPeriod"/>
            </a:pPr>
            <a:r>
              <a:rPr lang="en-US" sz="1700" b="0" i="0" dirty="0">
                <a:solidFill>
                  <a:schemeClr val="bg1"/>
                </a:solidFill>
                <a:effectLst/>
                <a:latin typeface="inter-regular"/>
              </a:rPr>
              <a:t>CLR (Common Language Runtime)</a:t>
            </a:r>
          </a:p>
          <a:p>
            <a:pPr>
              <a:buFont typeface="+mj-lt"/>
              <a:buAutoNum type="arabicPeriod"/>
            </a:pPr>
            <a:r>
              <a:rPr lang="en-US" sz="1700" b="0" i="0" dirty="0">
                <a:solidFill>
                  <a:schemeClr val="bg1"/>
                </a:solidFill>
                <a:effectLst/>
                <a:latin typeface="inter-regular"/>
              </a:rPr>
              <a:t>Namespace - Predefined class and function</a:t>
            </a:r>
          </a:p>
          <a:p>
            <a:pPr>
              <a:buFont typeface="+mj-lt"/>
              <a:buAutoNum type="arabicPeriod"/>
            </a:pPr>
            <a:r>
              <a:rPr lang="en-US" sz="1700" b="0" i="0" dirty="0">
                <a:solidFill>
                  <a:schemeClr val="bg1"/>
                </a:solidFill>
                <a:effectLst/>
                <a:latin typeface="inter-regular"/>
              </a:rPr>
              <a:t>Metadata and Assemblies</a:t>
            </a:r>
          </a:p>
          <a:p>
            <a:pPr>
              <a:buFont typeface="+mj-lt"/>
              <a:buAutoNum type="arabicPeriod"/>
            </a:pPr>
            <a:r>
              <a:rPr lang="en-US" sz="1700" b="0" i="0" dirty="0">
                <a:solidFill>
                  <a:schemeClr val="bg1"/>
                </a:solidFill>
                <a:effectLst/>
                <a:latin typeface="inter-regular"/>
              </a:rPr>
              <a:t>Application domains</a:t>
            </a:r>
          </a:p>
          <a:p>
            <a:pPr>
              <a:buFont typeface="+mj-lt"/>
              <a:buAutoNum type="arabicPeriod"/>
            </a:pPr>
            <a:r>
              <a:rPr lang="en-US" sz="1700" b="0" i="0" dirty="0">
                <a:solidFill>
                  <a:schemeClr val="bg1"/>
                </a:solidFill>
                <a:effectLst/>
                <a:latin typeface="inter-regular"/>
              </a:rPr>
              <a:t>It helps to configure and deploy the </a:t>
            </a:r>
            <a:r>
              <a:rPr lang="en-US" sz="1700" b="0" i="0" dirty="0" err="1">
                <a:solidFill>
                  <a:schemeClr val="bg1"/>
                </a:solidFill>
                <a:effectLst/>
                <a:latin typeface="inter-regular"/>
              </a:rPr>
              <a:t>.net</a:t>
            </a:r>
            <a:r>
              <a:rPr lang="en-US" sz="1700" b="0" i="0" dirty="0">
                <a:solidFill>
                  <a:schemeClr val="bg1"/>
                </a:solidFill>
                <a:effectLst/>
                <a:latin typeface="inter-regular"/>
              </a:rPr>
              <a:t> application</a:t>
            </a:r>
          </a:p>
          <a:p>
            <a:pPr>
              <a:buFont typeface="+mj-lt"/>
              <a:buAutoNum type="arabicPeriod"/>
            </a:pPr>
            <a:r>
              <a:rPr lang="en-US" sz="1700" b="0" i="0" dirty="0">
                <a:solidFill>
                  <a:schemeClr val="bg1"/>
                </a:solidFill>
                <a:effectLst/>
                <a:latin typeface="inter-regular"/>
              </a:rPr>
              <a:t>It provides form and web-based services</a:t>
            </a:r>
          </a:p>
          <a:p>
            <a:pPr>
              <a:buFont typeface="+mj-lt"/>
              <a:buAutoNum type="arabicPeriod"/>
            </a:pPr>
            <a:r>
              <a:rPr lang="en-US" sz="1700" b="0" i="0" dirty="0">
                <a:solidFill>
                  <a:schemeClr val="bg1"/>
                </a:solidFill>
                <a:effectLst/>
                <a:latin typeface="inter-regular"/>
              </a:rPr>
              <a:t>NET and ASP.NET AJAX</a:t>
            </a:r>
          </a:p>
          <a:p>
            <a:pPr>
              <a:buFont typeface="+mj-lt"/>
              <a:buAutoNum type="arabicPeriod"/>
            </a:pPr>
            <a:r>
              <a:rPr lang="en-US" sz="1700" b="0" i="0" dirty="0">
                <a:solidFill>
                  <a:schemeClr val="bg1"/>
                </a:solidFill>
                <a:effectLst/>
                <a:latin typeface="inter-regular"/>
              </a:rPr>
              <a:t>Security and Portability</a:t>
            </a:r>
          </a:p>
          <a:p>
            <a:pPr>
              <a:buFont typeface="+mj-lt"/>
              <a:buAutoNum type="arabicPeriod"/>
            </a:pPr>
            <a:r>
              <a:rPr lang="en-US" sz="1700" b="0" i="0" dirty="0">
                <a:solidFill>
                  <a:schemeClr val="bg1"/>
                </a:solidFill>
                <a:effectLst/>
                <a:latin typeface="inter-regular"/>
              </a:rPr>
              <a:t>Interoperability</a:t>
            </a:r>
          </a:p>
          <a:p>
            <a:pPr>
              <a:buFont typeface="+mj-lt"/>
              <a:buAutoNum type="arabicPeriod"/>
            </a:pPr>
            <a:r>
              <a:rPr lang="en-US" sz="1700" b="0" i="0" dirty="0">
                <a:solidFill>
                  <a:schemeClr val="bg1"/>
                </a:solidFill>
                <a:effectLst/>
                <a:latin typeface="inter-regular"/>
              </a:rPr>
              <a:t>It provides multiple environments for developing an application</a:t>
            </a:r>
          </a:p>
          <a:p>
            <a:pPr marL="0" indent="0">
              <a:buNone/>
            </a:pPr>
            <a:endParaRPr lang="en-IN" sz="1700" dirty="0">
              <a:solidFill>
                <a:schemeClr val="bg1"/>
              </a:solidFill>
            </a:endParaRPr>
          </a:p>
        </p:txBody>
      </p:sp>
    </p:spTree>
    <p:extLst>
      <p:ext uri="{BB962C8B-B14F-4D97-AF65-F5344CB8AC3E}">
        <p14:creationId xmlns:p14="http://schemas.microsoft.com/office/powerpoint/2010/main" val="200249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2582A9F-5329-4175-A0B0-A97EDAE865A9}"/>
              </a:ext>
            </a:extLst>
          </p:cNvPr>
          <p:cNvSpPr>
            <a:spLocks noGrp="1"/>
          </p:cNvSpPr>
          <p:nvPr>
            <p:ph type="title"/>
          </p:nvPr>
        </p:nvSpPr>
        <p:spPr>
          <a:xfrm>
            <a:off x="1014141" y="1450655"/>
            <a:ext cx="3932030" cy="3956690"/>
          </a:xfrm>
        </p:spPr>
        <p:txBody>
          <a:bodyPr anchor="ctr">
            <a:normAutofit/>
          </a:bodyPr>
          <a:lstStyle/>
          <a:p>
            <a:r>
              <a:rPr lang="en-IN" b="0" i="0" dirty="0">
                <a:solidFill>
                  <a:schemeClr val="bg1"/>
                </a:solidFill>
                <a:effectLst/>
                <a:latin typeface="erdana"/>
              </a:rPr>
              <a:t>THANKYOU</a:t>
            </a:r>
            <a:br>
              <a:rPr lang="en-IN" b="0" i="0" dirty="0">
                <a:solidFill>
                  <a:schemeClr val="bg1"/>
                </a:solidFill>
                <a:effectLst/>
                <a:latin typeface="erdana"/>
              </a:rPr>
            </a:br>
            <a:endParaRPr lang="en-IN"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B5D906-D9F3-449A-A890-70AFF0738722}"/>
              </a:ext>
            </a:extLst>
          </p:cNvPr>
          <p:cNvSpPr>
            <a:spLocks noGrp="1"/>
          </p:cNvSpPr>
          <p:nvPr>
            <p:ph idx="1"/>
          </p:nvPr>
        </p:nvSpPr>
        <p:spPr>
          <a:xfrm>
            <a:off x="6096000" y="1108061"/>
            <a:ext cx="5008901" cy="4571972"/>
          </a:xfrm>
        </p:spPr>
        <p:txBody>
          <a:bodyPr anchor="ctr">
            <a:normAutofit/>
          </a:bodyPr>
          <a:lstStyle/>
          <a:p>
            <a:pPr marL="0" indent="0">
              <a:buNone/>
            </a:pPr>
            <a:endParaRPr lang="en-IN" sz="1700" dirty="0">
              <a:solidFill>
                <a:schemeClr val="bg1"/>
              </a:solidFill>
            </a:endParaRPr>
          </a:p>
        </p:txBody>
      </p:sp>
    </p:spTree>
    <p:extLst>
      <p:ext uri="{BB962C8B-B14F-4D97-AF65-F5344CB8AC3E}">
        <p14:creationId xmlns:p14="http://schemas.microsoft.com/office/powerpoint/2010/main" val="245412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3B536E1-089F-429C-9CAE-8E338F94D582}"/>
              </a:ext>
            </a:extLst>
          </p:cNvPr>
          <p:cNvSpPr>
            <a:spLocks noGrp="1"/>
          </p:cNvSpPr>
          <p:nvPr>
            <p:ph type="title"/>
          </p:nvPr>
        </p:nvSpPr>
        <p:spPr>
          <a:xfrm>
            <a:off x="1014141" y="1450655"/>
            <a:ext cx="3932030" cy="3956690"/>
          </a:xfrm>
        </p:spPr>
        <p:txBody>
          <a:bodyPr anchor="ctr">
            <a:normAutofit/>
          </a:bodyPr>
          <a:lstStyle/>
          <a:p>
            <a:r>
              <a:rPr lang="en-US" sz="8000" dirty="0">
                <a:solidFill>
                  <a:schemeClr val="bg1"/>
                </a:solidFill>
              </a:rPr>
              <a:t>TOPICS</a:t>
            </a:r>
            <a:endParaRPr lang="en-IN" sz="80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0CA5F-B84F-4B75-AC2A-A9B48CBB1999}"/>
              </a:ext>
            </a:extLst>
          </p:cNvPr>
          <p:cNvSpPr>
            <a:spLocks noGrp="1"/>
          </p:cNvSpPr>
          <p:nvPr>
            <p:ph idx="1"/>
          </p:nvPr>
        </p:nvSpPr>
        <p:spPr>
          <a:xfrm>
            <a:off x="6096000" y="1108060"/>
            <a:ext cx="5008901" cy="5191137"/>
          </a:xfrm>
        </p:spPr>
        <p:txBody>
          <a:bodyPr anchor="ctr">
            <a:normAutofit/>
          </a:bodyPr>
          <a:lstStyle/>
          <a:p>
            <a:endParaRPr lang="en-US" dirty="0">
              <a:solidFill>
                <a:schemeClr val="bg1"/>
              </a:solidFill>
            </a:endParaRPr>
          </a:p>
          <a:p>
            <a:endParaRPr lang="en-US" dirty="0">
              <a:solidFill>
                <a:schemeClr val="bg1"/>
              </a:solidFill>
            </a:endParaRPr>
          </a:p>
          <a:p>
            <a:r>
              <a:rPr lang="en-US" dirty="0">
                <a:solidFill>
                  <a:schemeClr val="bg1"/>
                </a:solidFill>
              </a:rPr>
              <a:t>History</a:t>
            </a:r>
          </a:p>
          <a:p>
            <a:r>
              <a:rPr lang="en-US" b="0" i="0" dirty="0">
                <a:solidFill>
                  <a:schemeClr val="bg1"/>
                </a:solidFill>
                <a:effectLst/>
                <a:latin typeface="erdana"/>
              </a:rPr>
              <a:t>What is .NET Framework</a:t>
            </a:r>
          </a:p>
          <a:p>
            <a:r>
              <a:rPr lang="en-IN" b="0" i="0" dirty="0">
                <a:solidFill>
                  <a:schemeClr val="bg1"/>
                </a:solidFill>
                <a:effectLst/>
                <a:latin typeface="erdana"/>
              </a:rPr>
              <a:t>Components of .NET Framework</a:t>
            </a:r>
          </a:p>
          <a:p>
            <a:r>
              <a:rPr kumimoji="0" lang="en-US" altLang="en-US" b="0" i="0" u="none" strike="noStrike" cap="none" normalizeH="0" baseline="0" dirty="0">
                <a:ln>
                  <a:noFill/>
                </a:ln>
                <a:solidFill>
                  <a:schemeClr val="bg1"/>
                </a:solidFill>
                <a:effectLst/>
                <a:latin typeface="erdana"/>
              </a:rPr>
              <a:t>Difference Between VB. NET and Visual Basic</a:t>
            </a:r>
          </a:p>
          <a:p>
            <a:r>
              <a:rPr lang="en-IN" b="0" i="0" dirty="0">
                <a:solidFill>
                  <a:schemeClr val="bg1"/>
                </a:solidFill>
                <a:effectLst/>
                <a:latin typeface="erdana"/>
              </a:rPr>
              <a:t>Characteristics of .NET Framework</a:t>
            </a:r>
            <a:endParaRPr kumimoji="0" lang="en-US" altLang="en-US" b="0" i="0" u="none" strike="noStrike" cap="none" normalizeH="0" baseline="0" dirty="0">
              <a:ln>
                <a:noFill/>
              </a:ln>
              <a:solidFill>
                <a:schemeClr val="bg1"/>
              </a:solidFill>
              <a:effectLst/>
              <a:latin typeface="erdana"/>
            </a:endParaRPr>
          </a:p>
          <a:p>
            <a:pPr marL="0" indent="0">
              <a:buNone/>
            </a:pPr>
            <a:endParaRPr lang="en-IN" sz="2000" b="0" i="0" dirty="0">
              <a:solidFill>
                <a:schemeClr val="bg1"/>
              </a:solidFill>
              <a:effectLst/>
              <a:latin typeface="erdana"/>
            </a:endParaRPr>
          </a:p>
          <a:p>
            <a:endParaRPr lang="en-US" sz="2000" dirty="0">
              <a:solidFill>
                <a:schemeClr val="bg1"/>
              </a:solidFill>
              <a:latin typeface="erdana"/>
            </a:endParaRPr>
          </a:p>
          <a:p>
            <a:pPr marL="0" indent="0">
              <a:buNone/>
            </a:pPr>
            <a:endParaRPr lang="en-US" sz="2000"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24659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4B91B28-9498-4EFD-87C1-41C95A894976}"/>
              </a:ext>
            </a:extLst>
          </p:cNvPr>
          <p:cNvPicPr>
            <a:picLocks noChangeAspect="1"/>
          </p:cNvPicPr>
          <p:nvPr/>
        </p:nvPicPr>
        <p:blipFill rotWithShape="1">
          <a:blip r:embed="rId2">
            <a:alphaModFix amt="35000"/>
          </a:blip>
          <a:srcRect t="7354" b="8376"/>
          <a:stretch/>
        </p:blipFill>
        <p:spPr>
          <a:xfrm>
            <a:off x="20" y="1"/>
            <a:ext cx="12191980" cy="6857999"/>
          </a:xfrm>
          <a:prstGeom prst="rect">
            <a:avLst/>
          </a:prstGeom>
        </p:spPr>
      </p:pic>
      <p:sp>
        <p:nvSpPr>
          <p:cNvPr id="2" name="Title 1">
            <a:extLst>
              <a:ext uri="{FF2B5EF4-FFF2-40B4-BE49-F238E27FC236}">
                <a16:creationId xmlns:a16="http://schemas.microsoft.com/office/drawing/2014/main" id="{90817B8D-C3A0-4460-9CA2-4D9691CC427C}"/>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History</a:t>
            </a:r>
            <a:endParaRPr lang="en-IN" sz="4000">
              <a:solidFill>
                <a:srgbClr val="FFFFFF"/>
              </a:solidFill>
            </a:endParaRPr>
          </a:p>
        </p:txBody>
      </p:sp>
      <p:cxnSp>
        <p:nvCxnSpPr>
          <p:cNvPr id="29" name="Straight Connector 28">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B9DC9ECD-B3C6-4DAE-8EBE-9BF831E192A4}"/>
              </a:ext>
            </a:extLst>
          </p:cNvPr>
          <p:cNvGraphicFramePr/>
          <p:nvPr>
            <p:extLst>
              <p:ext uri="{D42A27DB-BD31-4B8C-83A1-F6EECF244321}">
                <p14:modId xmlns:p14="http://schemas.microsoft.com/office/powerpoint/2010/main" val="3460893851"/>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777360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15F2D6EC-37EA-4268-AC32-ED7AEF222ACC}"/>
              </a:ext>
            </a:extLst>
          </p:cNvPr>
          <p:cNvPicPr>
            <a:picLocks noGrp="1" noChangeAspect="1"/>
          </p:cNvPicPr>
          <p:nvPr>
            <p:ph idx="1"/>
          </p:nvPr>
        </p:nvPicPr>
        <p:blipFill rotWithShape="1">
          <a:blip r:embed="rId2"/>
          <a:srcRect b="7042"/>
          <a:stretch/>
        </p:blipFill>
        <p:spPr>
          <a:xfrm>
            <a:off x="20" y="1282"/>
            <a:ext cx="12191980" cy="6856718"/>
          </a:xfrm>
          <a:prstGeom prst="rect">
            <a:avLst/>
          </a:prstGeom>
        </p:spPr>
      </p:pic>
    </p:spTree>
    <p:extLst>
      <p:ext uri="{BB962C8B-B14F-4D97-AF65-F5344CB8AC3E}">
        <p14:creationId xmlns:p14="http://schemas.microsoft.com/office/powerpoint/2010/main" val="325686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495A69C-0ECD-4CC1-AA22-E4429D7042BE}"/>
              </a:ext>
            </a:extLst>
          </p:cNvPr>
          <p:cNvSpPr>
            <a:spLocks noGrp="1"/>
          </p:cNvSpPr>
          <p:nvPr>
            <p:ph type="title"/>
          </p:nvPr>
        </p:nvSpPr>
        <p:spPr>
          <a:xfrm>
            <a:off x="1014141" y="1449428"/>
            <a:ext cx="3932030" cy="3956690"/>
          </a:xfrm>
        </p:spPr>
        <p:txBody>
          <a:bodyPr anchor="ctr">
            <a:normAutofit/>
          </a:bodyPr>
          <a:lstStyle/>
          <a:p>
            <a:r>
              <a:rPr lang="en-US" sz="6200" b="0" i="0" dirty="0">
                <a:solidFill>
                  <a:schemeClr val="bg1"/>
                </a:solidFill>
                <a:effectLst/>
                <a:latin typeface="erdana"/>
              </a:rPr>
              <a:t>What is .NET Framework</a:t>
            </a:r>
            <a:br>
              <a:rPr lang="en-US" sz="6200" b="0" i="0" dirty="0">
                <a:solidFill>
                  <a:schemeClr val="bg1"/>
                </a:solidFill>
                <a:effectLst/>
                <a:latin typeface="erdana"/>
              </a:rPr>
            </a:br>
            <a:endParaRPr lang="en-IN" sz="6200" dirty="0">
              <a:solidFill>
                <a:schemeClr val="bg1"/>
              </a:solidFill>
            </a:endParaRPr>
          </a:p>
        </p:txBody>
      </p:sp>
      <p:cxnSp>
        <p:nvCxnSpPr>
          <p:cNvPr id="14"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D513D4-6085-48AB-A8EC-0DC8B1A890FB}"/>
              </a:ext>
            </a:extLst>
          </p:cNvPr>
          <p:cNvSpPr>
            <a:spLocks noGrp="1"/>
          </p:cNvSpPr>
          <p:nvPr>
            <p:ph idx="1"/>
          </p:nvPr>
        </p:nvSpPr>
        <p:spPr>
          <a:xfrm>
            <a:off x="6096000" y="1108061"/>
            <a:ext cx="5008901" cy="4571972"/>
          </a:xfrm>
        </p:spPr>
        <p:txBody>
          <a:bodyPr anchor="ctr">
            <a:normAutofit lnSpcReduction="10000"/>
          </a:bodyPr>
          <a:lstStyle/>
          <a:p>
            <a:r>
              <a:rPr lang="en-US" sz="1900" b="0" i="0" dirty="0">
                <a:solidFill>
                  <a:schemeClr val="bg1"/>
                </a:solidFill>
                <a:effectLst/>
                <a:latin typeface="inter-regular"/>
              </a:rPr>
              <a:t>It is a virtual machine that provide a common platform to run an application that was built using the different language such as C#, VB.NET, Visual Basic, etc. It is also used to create a form based, console-based, mobile and web-based application or services that are available in Microsoft environment.</a:t>
            </a:r>
          </a:p>
          <a:p>
            <a:r>
              <a:rPr lang="en-US" sz="1900" b="0" i="0" dirty="0">
                <a:solidFill>
                  <a:schemeClr val="bg1"/>
                </a:solidFill>
                <a:effectLst/>
                <a:latin typeface="inter-regular"/>
              </a:rPr>
              <a:t> Furthermore, the </a:t>
            </a:r>
            <a:r>
              <a:rPr lang="en-US" sz="1900" dirty="0">
                <a:solidFill>
                  <a:schemeClr val="bg1"/>
                </a:solidFill>
                <a:latin typeface="inter-regular"/>
              </a:rPr>
              <a:t>.NET frameworks</a:t>
            </a:r>
            <a:r>
              <a:rPr lang="en-US" sz="1900" b="0" i="0" dirty="0">
                <a:solidFill>
                  <a:schemeClr val="bg1"/>
                </a:solidFill>
                <a:effectLst/>
                <a:latin typeface="inter-regular"/>
              </a:rPr>
              <a:t> a pure object oriented, that similar to the </a:t>
            </a:r>
            <a:r>
              <a:rPr lang="en-US" sz="1900" dirty="0">
                <a:solidFill>
                  <a:schemeClr val="bg1"/>
                </a:solidFill>
                <a:latin typeface="inter-regular"/>
              </a:rPr>
              <a:t>Java language. </a:t>
            </a:r>
            <a:r>
              <a:rPr lang="en-US" sz="1900" b="0" i="0" dirty="0">
                <a:solidFill>
                  <a:schemeClr val="bg1"/>
                </a:solidFill>
                <a:effectLst/>
                <a:latin typeface="inter-regular"/>
              </a:rPr>
              <a:t>But it is not a platform independent as the Java. So, its application runs only to the windows platform.</a:t>
            </a:r>
          </a:p>
          <a:p>
            <a:r>
              <a:rPr lang="en-US" sz="1900" b="0" i="0" dirty="0">
                <a:solidFill>
                  <a:schemeClr val="bg1"/>
                </a:solidFill>
                <a:effectLst/>
                <a:latin typeface="inter-regular"/>
              </a:rPr>
              <a:t>The main objective of this framework is to develop an application that can run on the </a:t>
            </a:r>
            <a:r>
              <a:rPr lang="en-US" sz="1900" dirty="0">
                <a:solidFill>
                  <a:schemeClr val="bg1"/>
                </a:solidFill>
                <a:latin typeface="inter-regular"/>
              </a:rPr>
              <a:t>windows </a:t>
            </a:r>
            <a:r>
              <a:rPr lang="en-US" sz="1900" b="0" i="0" dirty="0">
                <a:solidFill>
                  <a:schemeClr val="bg1"/>
                </a:solidFill>
                <a:effectLst/>
                <a:latin typeface="inter-regular"/>
              </a:rPr>
              <a:t>platform.</a:t>
            </a:r>
          </a:p>
          <a:p>
            <a:r>
              <a:rPr lang="en-US" sz="1900" b="0" i="0" dirty="0">
                <a:solidFill>
                  <a:schemeClr val="bg1"/>
                </a:solidFill>
                <a:effectLst/>
                <a:latin typeface="inter-regular"/>
              </a:rPr>
              <a:t>The current version of the </a:t>
            </a:r>
            <a:r>
              <a:rPr lang="en-US" sz="1900" b="0" i="0" dirty="0" err="1">
                <a:solidFill>
                  <a:schemeClr val="bg1"/>
                </a:solidFill>
                <a:effectLst/>
                <a:latin typeface="inter-regular"/>
              </a:rPr>
              <a:t>.Net</a:t>
            </a:r>
            <a:r>
              <a:rPr lang="en-US" sz="1900" b="0" i="0" dirty="0">
                <a:solidFill>
                  <a:schemeClr val="bg1"/>
                </a:solidFill>
                <a:effectLst/>
                <a:latin typeface="inter-regular"/>
              </a:rPr>
              <a:t> framework is 4.8.</a:t>
            </a:r>
          </a:p>
          <a:p>
            <a:endParaRPr lang="en-US" sz="1900" b="0" i="0" dirty="0">
              <a:solidFill>
                <a:schemeClr val="bg1"/>
              </a:solidFill>
              <a:effectLst/>
              <a:latin typeface="inter-regular"/>
            </a:endParaRPr>
          </a:p>
          <a:p>
            <a:pPr marL="0" indent="0">
              <a:buNone/>
            </a:pPr>
            <a:endParaRPr lang="en-IN" sz="1900" dirty="0">
              <a:solidFill>
                <a:schemeClr val="bg1"/>
              </a:solidFill>
            </a:endParaRPr>
          </a:p>
        </p:txBody>
      </p:sp>
    </p:spTree>
    <p:extLst>
      <p:ext uri="{BB962C8B-B14F-4D97-AF65-F5344CB8AC3E}">
        <p14:creationId xmlns:p14="http://schemas.microsoft.com/office/powerpoint/2010/main" val="407894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5971F48-8613-4749-81D1-CC7899C6F2FC}"/>
              </a:ext>
            </a:extLst>
          </p:cNvPr>
          <p:cNvSpPr>
            <a:spLocks noGrp="1"/>
          </p:cNvSpPr>
          <p:nvPr>
            <p:ph type="title"/>
          </p:nvPr>
        </p:nvSpPr>
        <p:spPr>
          <a:xfrm>
            <a:off x="840353" y="470791"/>
            <a:ext cx="4707671" cy="1225650"/>
          </a:xfrm>
        </p:spPr>
        <p:txBody>
          <a:bodyPr anchor="b">
            <a:normAutofit/>
          </a:bodyPr>
          <a:lstStyle/>
          <a:p>
            <a:r>
              <a:rPr lang="en-IN" sz="2700" b="0" i="0" dirty="0">
                <a:solidFill>
                  <a:schemeClr val="bg1"/>
                </a:solidFill>
                <a:effectLst/>
                <a:latin typeface="erdana"/>
              </a:rPr>
              <a:t>Components of .NET Framework</a:t>
            </a:r>
            <a:br>
              <a:rPr lang="en-IN" sz="2700" b="0" i="0" dirty="0">
                <a:solidFill>
                  <a:schemeClr val="bg1"/>
                </a:solidFill>
                <a:effectLst/>
                <a:latin typeface="erdana"/>
              </a:rPr>
            </a:br>
            <a:endParaRPr lang="en-IN" sz="2700" dirty="0">
              <a:solidFill>
                <a:schemeClr val="bg1"/>
              </a:solidFill>
            </a:endParaRPr>
          </a:p>
        </p:txBody>
      </p:sp>
      <p:cxnSp>
        <p:nvCxnSpPr>
          <p:cNvPr id="21" name="Straight Connector 2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00150E-887E-43AA-82EC-E40040B8C93E}"/>
              </a:ext>
            </a:extLst>
          </p:cNvPr>
          <p:cNvSpPr>
            <a:spLocks noGrp="1"/>
          </p:cNvSpPr>
          <p:nvPr>
            <p:ph idx="1"/>
          </p:nvPr>
        </p:nvSpPr>
        <p:spPr>
          <a:xfrm>
            <a:off x="897769" y="1909192"/>
            <a:ext cx="4586513" cy="3647710"/>
          </a:xfrm>
        </p:spPr>
        <p:txBody>
          <a:bodyPr>
            <a:normAutofit/>
          </a:bodyPr>
          <a:lstStyle/>
          <a:p>
            <a:r>
              <a:rPr lang="en-IN" sz="1700" b="0" i="0">
                <a:solidFill>
                  <a:schemeClr val="bg1"/>
                </a:solidFill>
                <a:effectLst/>
                <a:latin typeface="inter-regular"/>
              </a:rPr>
              <a:t>There are following components of .NET Framework:</a:t>
            </a:r>
          </a:p>
          <a:p>
            <a:pPr>
              <a:buFont typeface="+mj-lt"/>
              <a:buAutoNum type="arabicPeriod"/>
            </a:pPr>
            <a:r>
              <a:rPr lang="en-IN" sz="1700" b="0" i="0">
                <a:solidFill>
                  <a:schemeClr val="bg1"/>
                </a:solidFill>
                <a:effectLst/>
                <a:latin typeface="inter-regular"/>
              </a:rPr>
              <a:t>CLR (Common Language Runtime)</a:t>
            </a:r>
          </a:p>
          <a:p>
            <a:pPr>
              <a:buFont typeface="+mj-lt"/>
              <a:buAutoNum type="arabicPeriod"/>
            </a:pPr>
            <a:r>
              <a:rPr lang="en-IN" sz="1700" b="0" i="0">
                <a:solidFill>
                  <a:schemeClr val="bg1"/>
                </a:solidFill>
                <a:effectLst/>
                <a:latin typeface="inter-regular"/>
              </a:rPr>
              <a:t>CTS (Common Type System)</a:t>
            </a:r>
          </a:p>
          <a:p>
            <a:pPr>
              <a:buFont typeface="+mj-lt"/>
              <a:buAutoNum type="arabicPeriod"/>
            </a:pPr>
            <a:r>
              <a:rPr lang="en-IN" sz="1700" b="0" i="0">
                <a:solidFill>
                  <a:schemeClr val="bg1"/>
                </a:solidFill>
                <a:effectLst/>
                <a:latin typeface="inter-regular"/>
              </a:rPr>
              <a:t>BCL (Base Class Library)</a:t>
            </a:r>
          </a:p>
          <a:p>
            <a:pPr>
              <a:buFont typeface="+mj-lt"/>
              <a:buAutoNum type="arabicPeriod"/>
            </a:pPr>
            <a:r>
              <a:rPr lang="en-IN" sz="1700" b="0" i="0">
                <a:solidFill>
                  <a:schemeClr val="bg1"/>
                </a:solidFill>
                <a:effectLst/>
                <a:latin typeface="inter-regular"/>
              </a:rPr>
              <a:t>CLS (Common Language Specification)</a:t>
            </a:r>
          </a:p>
          <a:p>
            <a:pPr>
              <a:buFont typeface="+mj-lt"/>
              <a:buAutoNum type="arabicPeriod"/>
            </a:pPr>
            <a:r>
              <a:rPr lang="en-IN" sz="1700" b="0" i="0">
                <a:solidFill>
                  <a:schemeClr val="bg1"/>
                </a:solidFill>
                <a:effectLst/>
                <a:latin typeface="inter-regular"/>
              </a:rPr>
              <a:t>FCL (Framework Class Library)</a:t>
            </a:r>
          </a:p>
          <a:p>
            <a:pPr>
              <a:buFont typeface="+mj-lt"/>
              <a:buAutoNum type="arabicPeriod"/>
            </a:pPr>
            <a:r>
              <a:rPr lang="en-IN" sz="1700" b="0" i="0">
                <a:solidFill>
                  <a:schemeClr val="bg1"/>
                </a:solidFill>
                <a:effectLst/>
                <a:latin typeface="inter-regular"/>
              </a:rPr>
              <a:t>.NET Assemblies</a:t>
            </a:r>
          </a:p>
          <a:p>
            <a:pPr>
              <a:buFont typeface="+mj-lt"/>
              <a:buAutoNum type="arabicPeriod"/>
            </a:pPr>
            <a:r>
              <a:rPr lang="en-IN" sz="1700" b="0" i="0">
                <a:solidFill>
                  <a:schemeClr val="bg1"/>
                </a:solidFill>
                <a:effectLst/>
                <a:latin typeface="inter-regular"/>
              </a:rPr>
              <a:t>XML Web Services</a:t>
            </a:r>
          </a:p>
          <a:p>
            <a:pPr>
              <a:buFont typeface="+mj-lt"/>
              <a:buAutoNum type="arabicPeriod"/>
            </a:pPr>
            <a:r>
              <a:rPr lang="en-IN" sz="1700" b="0" i="0">
                <a:solidFill>
                  <a:schemeClr val="bg1"/>
                </a:solidFill>
                <a:effectLst/>
                <a:latin typeface="inter-regular"/>
              </a:rPr>
              <a:t>Window Services</a:t>
            </a:r>
          </a:p>
          <a:p>
            <a:endParaRPr lang="en-IN" sz="1700">
              <a:solidFill>
                <a:schemeClr val="bg1"/>
              </a:solidFill>
            </a:endParaRPr>
          </a:p>
        </p:txBody>
      </p:sp>
      <p:cxnSp>
        <p:nvCxnSpPr>
          <p:cNvPr id="23" name="Straight Connector 2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DE7AD96-8B6A-4D98-ACEF-5F905F304B45}"/>
              </a:ext>
            </a:extLst>
          </p:cNvPr>
          <p:cNvPicPr>
            <a:picLocks noChangeAspect="1"/>
          </p:cNvPicPr>
          <p:nvPr/>
        </p:nvPicPr>
        <p:blipFill>
          <a:blip r:embed="rId2"/>
          <a:stretch>
            <a:fillRect/>
          </a:stretch>
        </p:blipFill>
        <p:spPr>
          <a:xfrm>
            <a:off x="6525453" y="975385"/>
            <a:ext cx="5666547" cy="4907229"/>
          </a:xfrm>
          <a:prstGeom prst="rect">
            <a:avLst/>
          </a:prstGeom>
        </p:spPr>
      </p:pic>
    </p:spTree>
    <p:extLst>
      <p:ext uri="{BB962C8B-B14F-4D97-AF65-F5344CB8AC3E}">
        <p14:creationId xmlns:p14="http://schemas.microsoft.com/office/powerpoint/2010/main" val="360027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59D4E68-1CCC-4F58-97C7-8A9429C0F86D}"/>
              </a:ext>
            </a:extLst>
          </p:cNvPr>
          <p:cNvSpPr>
            <a:spLocks noGrp="1"/>
          </p:cNvSpPr>
          <p:nvPr>
            <p:ph type="title"/>
          </p:nvPr>
        </p:nvSpPr>
        <p:spPr>
          <a:xfrm>
            <a:off x="1014141" y="1450655"/>
            <a:ext cx="3932030" cy="3956690"/>
          </a:xfrm>
        </p:spPr>
        <p:txBody>
          <a:bodyPr anchor="ctr">
            <a:normAutofit/>
          </a:bodyPr>
          <a:lstStyle/>
          <a:p>
            <a:r>
              <a:rPr lang="en-US" sz="5600" b="1" i="0" dirty="0">
                <a:solidFill>
                  <a:schemeClr val="bg1"/>
                </a:solidFill>
                <a:effectLst/>
                <a:latin typeface="inter-bold"/>
              </a:rPr>
              <a:t>CLR (common language runtime)</a:t>
            </a:r>
            <a:br>
              <a:rPr lang="en-US" sz="5600" b="0" i="0" dirty="0">
                <a:solidFill>
                  <a:schemeClr val="bg1"/>
                </a:solidFill>
                <a:effectLst/>
                <a:latin typeface="inter-regular"/>
              </a:rPr>
            </a:br>
            <a:endParaRPr lang="en-IN" sz="5600" dirty="0">
              <a:solidFill>
                <a:schemeClr val="bg1"/>
              </a:solidFill>
            </a:endParaRPr>
          </a:p>
        </p:txBody>
      </p:sp>
      <p:cxnSp>
        <p:nvCxnSpPr>
          <p:cNvPr id="21" name="Straight Connector 2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8E2CC0-4E17-4B78-8668-734FB8495314}"/>
              </a:ext>
            </a:extLst>
          </p:cNvPr>
          <p:cNvSpPr>
            <a:spLocks noGrp="1"/>
          </p:cNvSpPr>
          <p:nvPr>
            <p:ph idx="1"/>
          </p:nvPr>
        </p:nvSpPr>
        <p:spPr>
          <a:xfrm>
            <a:off x="6096000" y="1108061"/>
            <a:ext cx="5008901" cy="4571972"/>
          </a:xfrm>
        </p:spPr>
        <p:txBody>
          <a:bodyPr anchor="ctr">
            <a:normAutofit/>
          </a:bodyPr>
          <a:lstStyle/>
          <a:p>
            <a:r>
              <a:rPr lang="en-US" sz="2000" b="0" i="0" dirty="0">
                <a:solidFill>
                  <a:schemeClr val="bg1"/>
                </a:solidFill>
                <a:effectLst/>
                <a:latin typeface="inter-regular"/>
              </a:rPr>
              <a:t>It is an important part of a .NET framework that works like a virtual component of the .NET Framework to executes the different languages program like </a:t>
            </a:r>
            <a:r>
              <a:rPr lang="en-US" sz="2000" b="0" i="0" u="none" strike="noStrike" dirty="0" err="1">
                <a:solidFill>
                  <a:schemeClr val="bg1"/>
                </a:solidFill>
                <a:effectLst/>
                <a:latin typeface="inter-regular"/>
                <a:hlinkClick r:id="rId2"/>
              </a:rPr>
              <a:t>c#</a:t>
            </a:r>
            <a:r>
              <a:rPr lang="en-US" sz="2000" b="0" i="0" u="none" strike="noStrike" dirty="0">
                <a:solidFill>
                  <a:schemeClr val="bg1"/>
                </a:solidFill>
                <a:effectLst/>
                <a:latin typeface="inter-regular"/>
                <a:hlinkClick r:id="rId2"/>
              </a:rPr>
              <a:t> </a:t>
            </a:r>
          </a:p>
          <a:p>
            <a:r>
              <a:rPr lang="en-US" sz="2000" b="0" i="0" dirty="0">
                <a:solidFill>
                  <a:schemeClr val="bg1"/>
                </a:solidFill>
                <a:effectLst/>
                <a:latin typeface="inter-regular"/>
              </a:rPr>
              <a:t>Visual Basic, etc. A CLR also helps to convert a source code into the byte code, and this byte code is known as CIL (Common Intermediate Language) or MSIL (Microsoft Intermediate Language). After converting into a byte code, a CLR uses a JIT compiler at run time that helps to convert a CIL or MSIL code into the machine or native code.</a:t>
            </a:r>
          </a:p>
          <a:p>
            <a:endParaRPr lang="en-IN" sz="2000" dirty="0">
              <a:solidFill>
                <a:schemeClr val="bg1"/>
              </a:solidFill>
            </a:endParaRPr>
          </a:p>
        </p:txBody>
      </p:sp>
    </p:spTree>
    <p:extLst>
      <p:ext uri="{BB962C8B-B14F-4D97-AF65-F5344CB8AC3E}">
        <p14:creationId xmlns:p14="http://schemas.microsoft.com/office/powerpoint/2010/main" val="2438162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59F7F3F-BA3A-45CB-8C7E-50054DBAC975}"/>
              </a:ext>
            </a:extLst>
          </p:cNvPr>
          <p:cNvSpPr>
            <a:spLocks noGrp="1"/>
          </p:cNvSpPr>
          <p:nvPr>
            <p:ph type="title"/>
          </p:nvPr>
        </p:nvSpPr>
        <p:spPr>
          <a:xfrm>
            <a:off x="1014141" y="1450655"/>
            <a:ext cx="3932030" cy="3956690"/>
          </a:xfrm>
        </p:spPr>
        <p:txBody>
          <a:bodyPr anchor="ctr">
            <a:normAutofit/>
          </a:bodyPr>
          <a:lstStyle/>
          <a:p>
            <a:r>
              <a:rPr lang="en-US" sz="5600" b="1" i="0" dirty="0">
                <a:solidFill>
                  <a:schemeClr val="bg1"/>
                </a:solidFill>
                <a:effectLst/>
                <a:latin typeface="inter-bold"/>
              </a:rPr>
              <a:t>CTS (Common Type System)</a:t>
            </a:r>
            <a:br>
              <a:rPr lang="en-US" sz="5600" b="0" i="0" dirty="0">
                <a:solidFill>
                  <a:schemeClr val="bg1"/>
                </a:solidFill>
                <a:effectLst/>
                <a:latin typeface="inter-regular"/>
              </a:rPr>
            </a:br>
            <a:endParaRPr lang="en-IN" sz="56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7C6E07-2123-47C9-81DD-2E460E8E1554}"/>
              </a:ext>
            </a:extLst>
          </p:cNvPr>
          <p:cNvSpPr>
            <a:spLocks noGrp="1"/>
          </p:cNvSpPr>
          <p:nvPr>
            <p:ph idx="1"/>
          </p:nvPr>
        </p:nvSpPr>
        <p:spPr>
          <a:xfrm>
            <a:off x="6096000" y="1108061"/>
            <a:ext cx="5008901" cy="4571972"/>
          </a:xfrm>
        </p:spPr>
        <p:txBody>
          <a:bodyPr anchor="ctr">
            <a:normAutofit/>
          </a:bodyPr>
          <a:lstStyle/>
          <a:p>
            <a:r>
              <a:rPr lang="en-US" sz="2000" b="0" i="0" dirty="0">
                <a:solidFill>
                  <a:schemeClr val="bg1"/>
                </a:solidFill>
                <a:effectLst/>
                <a:latin typeface="inter-regular"/>
              </a:rPr>
              <a:t>It specifies a standard that represent what type of data and value can be defined and managed in computer memory at runtime. A CTS ensures that programming data defined in various languages should </a:t>
            </a:r>
            <a:r>
              <a:rPr lang="en-US" sz="2000" b="0" i="0" dirty="0" err="1">
                <a:solidFill>
                  <a:schemeClr val="bg1"/>
                </a:solidFill>
                <a:effectLst/>
                <a:latin typeface="inter-regular"/>
              </a:rPr>
              <a:t>beinteract</a:t>
            </a:r>
            <a:r>
              <a:rPr lang="en-US" sz="2000" b="0" i="0" dirty="0">
                <a:solidFill>
                  <a:schemeClr val="bg1"/>
                </a:solidFill>
                <a:effectLst/>
                <a:latin typeface="inter-regular"/>
              </a:rPr>
              <a:t> with each other to share information. For example, in C# we define data type as int, while in VB.NET we define integer as a data type.</a:t>
            </a:r>
          </a:p>
          <a:p>
            <a:endParaRPr lang="en-IN" sz="2000" dirty="0">
              <a:solidFill>
                <a:schemeClr val="bg1"/>
              </a:solidFill>
            </a:endParaRPr>
          </a:p>
        </p:txBody>
      </p:sp>
    </p:spTree>
    <p:extLst>
      <p:ext uri="{BB962C8B-B14F-4D97-AF65-F5344CB8AC3E}">
        <p14:creationId xmlns:p14="http://schemas.microsoft.com/office/powerpoint/2010/main" val="2571476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4D8CDCE-CC75-4DCF-8AA7-42091411598C}"/>
              </a:ext>
            </a:extLst>
          </p:cNvPr>
          <p:cNvSpPr>
            <a:spLocks noGrp="1"/>
          </p:cNvSpPr>
          <p:nvPr>
            <p:ph type="title"/>
          </p:nvPr>
        </p:nvSpPr>
        <p:spPr>
          <a:xfrm>
            <a:off x="838200" y="669925"/>
            <a:ext cx="4508946" cy="1325563"/>
          </a:xfrm>
        </p:spPr>
        <p:txBody>
          <a:bodyPr anchor="b">
            <a:normAutofit/>
          </a:bodyPr>
          <a:lstStyle/>
          <a:p>
            <a:pPr algn="r"/>
            <a:r>
              <a:rPr lang="en-US" sz="3400" b="1" i="0" dirty="0">
                <a:solidFill>
                  <a:schemeClr val="bg1"/>
                </a:solidFill>
                <a:effectLst/>
                <a:latin typeface="inter-bold"/>
              </a:rPr>
              <a:t>BCL (Base Class Library)</a:t>
            </a:r>
            <a:br>
              <a:rPr lang="en-US" sz="3400" b="0" i="0" dirty="0">
                <a:solidFill>
                  <a:schemeClr val="bg1"/>
                </a:solidFill>
                <a:effectLst/>
                <a:latin typeface="inter-regular"/>
              </a:rPr>
            </a:br>
            <a:endParaRPr lang="en-IN" sz="3400" dirty="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3F160BB7-997C-4630-9D34-BAE2506E6EB1}"/>
              </a:ext>
            </a:extLst>
          </p:cNvPr>
          <p:cNvSpPr>
            <a:spLocks noGrp="1"/>
          </p:cNvSpPr>
          <p:nvPr>
            <p:ph idx="1"/>
          </p:nvPr>
        </p:nvSpPr>
        <p:spPr>
          <a:xfrm>
            <a:off x="1392666" y="2398956"/>
            <a:ext cx="10301493" cy="4215199"/>
          </a:xfrm>
        </p:spPr>
        <p:txBody>
          <a:bodyPr>
            <a:normAutofit/>
          </a:bodyPr>
          <a:lstStyle/>
          <a:p>
            <a:r>
              <a:rPr lang="en-US" sz="2200" b="0" i="0" dirty="0">
                <a:solidFill>
                  <a:schemeClr val="bg1"/>
                </a:solidFill>
                <a:effectLst/>
                <a:latin typeface="inter-regular"/>
              </a:rPr>
              <a:t>The base class library has a rich collection of libraries features and functions that help to implement many programming languages in the .NET Framework, such as C #, </a:t>
            </a:r>
            <a:r>
              <a:rPr lang="en-US" sz="2200" dirty="0">
                <a:solidFill>
                  <a:schemeClr val="bg1"/>
                </a:solidFill>
                <a:latin typeface="inter-regular"/>
              </a:rPr>
              <a:t>F #, </a:t>
            </a:r>
            <a:r>
              <a:rPr lang="en-US" sz="2200" b="0" i="0" dirty="0">
                <a:solidFill>
                  <a:schemeClr val="bg1"/>
                </a:solidFill>
                <a:effectLst/>
                <a:latin typeface="inter-regular"/>
              </a:rPr>
              <a:t>Visual </a:t>
            </a:r>
            <a:r>
              <a:rPr lang="en-US" sz="2200" dirty="0">
                <a:solidFill>
                  <a:schemeClr val="bg1"/>
                </a:solidFill>
                <a:latin typeface="inter-regular"/>
              </a:rPr>
              <a:t>C ++ </a:t>
            </a:r>
            <a:r>
              <a:rPr lang="en-US" sz="2200" b="0" i="0" dirty="0">
                <a:solidFill>
                  <a:schemeClr val="bg1"/>
                </a:solidFill>
                <a:effectLst/>
                <a:latin typeface="inter-regular"/>
              </a:rPr>
              <a:t>and more. Furthermore, BCL divides into two parts:</a:t>
            </a:r>
          </a:p>
          <a:p>
            <a:pPr>
              <a:buFont typeface="+mj-lt"/>
              <a:buAutoNum type="arabicPeriod"/>
            </a:pPr>
            <a:r>
              <a:rPr lang="en-US" sz="2200" b="1" i="0" dirty="0">
                <a:solidFill>
                  <a:schemeClr val="bg1"/>
                </a:solidFill>
                <a:effectLst/>
                <a:latin typeface="inter-bold"/>
              </a:rPr>
              <a:t>User defined class library</a:t>
            </a:r>
            <a:endParaRPr lang="en-US" sz="2200" b="0" i="0" dirty="0">
              <a:solidFill>
                <a:schemeClr val="bg1"/>
              </a:solidFill>
              <a:effectLst/>
              <a:latin typeface="inter-regular"/>
            </a:endParaRPr>
          </a:p>
          <a:p>
            <a:pPr lvl="1"/>
            <a:r>
              <a:rPr lang="en-US" sz="2200" b="1" i="0" dirty="0">
                <a:solidFill>
                  <a:schemeClr val="bg1"/>
                </a:solidFill>
                <a:effectLst/>
                <a:latin typeface="inter-bold"/>
              </a:rPr>
              <a:t>Assemblies -</a:t>
            </a:r>
            <a:r>
              <a:rPr lang="en-US" sz="2200" b="0" i="0" dirty="0">
                <a:solidFill>
                  <a:schemeClr val="bg1"/>
                </a:solidFill>
                <a:effectLst/>
                <a:latin typeface="inter-regular"/>
              </a:rPr>
              <a:t> It is the collection of small parts of deployment an application's part. It contains either the DLL (Dynamic Link Library) or exe (Executable) file.</a:t>
            </a:r>
          </a:p>
          <a:p>
            <a:pPr>
              <a:buFont typeface="+mj-lt"/>
              <a:buAutoNum type="arabicPeriod"/>
            </a:pPr>
            <a:r>
              <a:rPr lang="en-US" sz="2200" b="1" i="0" dirty="0">
                <a:solidFill>
                  <a:schemeClr val="bg1"/>
                </a:solidFill>
                <a:effectLst/>
                <a:latin typeface="inter-bold"/>
              </a:rPr>
              <a:t>Predefined class library</a:t>
            </a:r>
            <a:endParaRPr lang="en-US" sz="2200" b="0" i="0" dirty="0">
              <a:solidFill>
                <a:schemeClr val="bg1"/>
              </a:solidFill>
              <a:effectLst/>
              <a:latin typeface="inter-regular"/>
            </a:endParaRPr>
          </a:p>
          <a:p>
            <a:pPr lvl="1"/>
            <a:r>
              <a:rPr lang="en-US" sz="2200" b="1" i="0" dirty="0">
                <a:solidFill>
                  <a:schemeClr val="bg1"/>
                </a:solidFill>
                <a:effectLst/>
                <a:latin typeface="inter-bold"/>
              </a:rPr>
              <a:t>Namespace -</a:t>
            </a:r>
            <a:r>
              <a:rPr lang="en-US" sz="2200" b="0" i="0" dirty="0">
                <a:solidFill>
                  <a:schemeClr val="bg1"/>
                </a:solidFill>
                <a:effectLst/>
                <a:latin typeface="inter-regular"/>
              </a:rPr>
              <a:t> It is the collection of predefined class and method that present in </a:t>
            </a:r>
            <a:r>
              <a:rPr lang="en-US" sz="2200" b="0" i="0" dirty="0" err="1">
                <a:solidFill>
                  <a:schemeClr val="bg1"/>
                </a:solidFill>
                <a:effectLst/>
                <a:latin typeface="inter-regular"/>
              </a:rPr>
              <a:t>.Net</a:t>
            </a:r>
            <a:r>
              <a:rPr lang="en-US" sz="2200" b="0" i="0" dirty="0">
                <a:solidFill>
                  <a:schemeClr val="bg1"/>
                </a:solidFill>
                <a:effectLst/>
                <a:latin typeface="inter-regular"/>
              </a:rPr>
              <a:t>. In other languages such as, C we used header files, in java we used package similarly we used "using system" in .NET, where using is a keyword and system is a namespace.</a:t>
            </a:r>
          </a:p>
          <a:p>
            <a:endParaRPr lang="en-IN" sz="11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6715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834</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erdana</vt:lpstr>
      <vt:lpstr>inter-bold</vt:lpstr>
      <vt:lpstr>inter-regular</vt:lpstr>
      <vt:lpstr>Office Theme</vt:lpstr>
      <vt:lpstr>INTRODUCTION TO .NET</vt:lpstr>
      <vt:lpstr>TOPICS</vt:lpstr>
      <vt:lpstr>History</vt:lpstr>
      <vt:lpstr>PowerPoint Presentation</vt:lpstr>
      <vt:lpstr>What is .NET Framework </vt:lpstr>
      <vt:lpstr>Components of .NET Framework </vt:lpstr>
      <vt:lpstr>CLR (common language runtime) </vt:lpstr>
      <vt:lpstr>CTS (Common Type System) </vt:lpstr>
      <vt:lpstr>BCL (Base Class Library) </vt:lpstr>
      <vt:lpstr>Microsoft .NET Assemblies </vt:lpstr>
      <vt:lpstr>FCL (Framework Class Library) </vt:lpstr>
      <vt:lpstr>Characteristics of .NET Framework </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dc:title>
  <dc:creator>Majji Kasturi</dc:creator>
  <cp:lastModifiedBy>Majji Kasturi</cp:lastModifiedBy>
  <cp:revision>7</cp:revision>
  <dcterms:created xsi:type="dcterms:W3CDTF">2022-02-28T09:13:46Z</dcterms:created>
  <dcterms:modified xsi:type="dcterms:W3CDTF">2022-02-28T11:30:19Z</dcterms:modified>
</cp:coreProperties>
</file>