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4.xml" ContentType="application/vnd.openxmlformats-officedocument.themeOverr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5.xml" ContentType="application/vnd.openxmlformats-officedocument.themeOverr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heme/themeOverride6.xml" ContentType="application/vnd.openxmlformats-officedocument.themeOverr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heme/themeOverride7.xml" ContentType="application/vnd.openxmlformats-officedocument.themeOverr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theme/themeOverride8.xml" ContentType="application/vnd.openxmlformats-officedocument.themeOverr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theme/themeOverride9.xml" ContentType="application/vnd.openxmlformats-officedocument.themeOverr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theme/themeOverride10.xml" ContentType="application/vnd.openxmlformats-officedocument.themeOverr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theme/themeOverride11.xml" ContentType="application/vnd.openxmlformats-officedocument.themeOverr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theme/themeOverride12.xml" ContentType="application/vnd.openxmlformats-officedocument.themeOverr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theme/themeOverride13.xml" ContentType="application/vnd.openxmlformats-officedocument.themeOverrid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theme/themeOverride14.xml" ContentType="application/vnd.openxmlformats-officedocument.themeOverrid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theme/themeOverride15.xml" ContentType="application/vnd.openxmlformats-officedocument.themeOverrid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theme/themeOverride16.xml" ContentType="application/vnd.openxmlformats-officedocument.themeOverrid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theme/themeOverride17.xml" ContentType="application/vnd.openxmlformats-officedocument.themeOverrid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theme/themeOverride18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4"/>
  </p:sldMasterIdLst>
  <p:notesMasterIdLst>
    <p:notesMasterId r:id="rId25"/>
  </p:notesMasterIdLst>
  <p:sldIdLst>
    <p:sldId id="256" r:id="rId5"/>
    <p:sldId id="601" r:id="rId6"/>
    <p:sldId id="640" r:id="rId7"/>
    <p:sldId id="992" r:id="rId8"/>
    <p:sldId id="983" r:id="rId9"/>
    <p:sldId id="974" r:id="rId10"/>
    <p:sldId id="975" r:id="rId11"/>
    <p:sldId id="993" r:id="rId12"/>
    <p:sldId id="976" r:id="rId13"/>
    <p:sldId id="977" r:id="rId14"/>
    <p:sldId id="978" r:id="rId15"/>
    <p:sldId id="984" r:id="rId16"/>
    <p:sldId id="979" r:id="rId17"/>
    <p:sldId id="980" r:id="rId18"/>
    <p:sldId id="988" r:id="rId19"/>
    <p:sldId id="981" r:id="rId20"/>
    <p:sldId id="987" r:id="rId21"/>
    <p:sldId id="986" r:id="rId22"/>
    <p:sldId id="994" r:id="rId23"/>
    <p:sldId id="989" r:id="rId24"/>
  </p:sldIdLst>
  <p:sldSz cx="9144000" cy="5143500" type="screen16x9"/>
  <p:notesSz cx="6858000" cy="9144000"/>
  <p:embeddedFontLst>
    <p:embeddedFont>
      <p:font typeface="Barlow Light" panose="00000400000000000000" pitchFamily="2" charset="0"/>
      <p:regular r:id="rId26"/>
      <p:bold r:id="rId27"/>
      <p:italic r:id="rId28"/>
      <p:boldItalic r:id="rId29"/>
    </p:embeddedFont>
    <p:embeddedFont>
      <p:font typeface="Raleway Medium" pitchFamily="2" charset="0"/>
      <p:regular r:id="rId30"/>
      <p:italic r:id="rId31"/>
    </p:embeddedFont>
    <p:embeddedFont>
      <p:font typeface="Raleway SemiBold" pitchFamily="2" charset="0"/>
      <p:regular r:id="rId32"/>
      <p:bold r:id="rId33"/>
      <p:italic r:id="rId34"/>
      <p:boldItalic r:id="rId35"/>
    </p:embeddedFont>
    <p:embeddedFont>
      <p:font typeface="Source Sans Pro" panose="020B0503030403020204" pitchFamily="3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92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7203"/>
    <a:srgbClr val="AE5405"/>
    <a:srgbClr val="006F35"/>
    <a:srgbClr val="005493"/>
    <a:srgbClr val="ECB200"/>
    <a:srgbClr val="C66006"/>
    <a:srgbClr val="005DA2"/>
    <a:srgbClr val="FFB048"/>
    <a:srgbClr val="F09666"/>
    <a:srgbClr val="D282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A6BA81-B9CF-4D00-954C-1D95FBEEC75E}" v="4" dt="2024-12-02T21:08:28.900"/>
  </p1510:revLst>
</p1510:revInfo>
</file>

<file path=ppt/tableStyles.xml><?xml version="1.0" encoding="utf-8"?>
<a:tblStyleLst xmlns:a="http://schemas.openxmlformats.org/drawingml/2006/main" def="{EEF15A1E-2998-48E1-929C-B60B86D9BD55}">
  <a:tblStyle styleId="{EEF15A1E-2998-48E1-929C-B60B86D9BD5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76" autoAdjust="0"/>
    <p:restoredTop sz="93969" autoAdjust="0"/>
  </p:normalViewPr>
  <p:slideViewPr>
    <p:cSldViewPr snapToGrid="0">
      <p:cViewPr varScale="1">
        <p:scale>
          <a:sx n="84" d="100"/>
          <a:sy n="84" d="100"/>
        </p:scale>
        <p:origin x="732" y="56"/>
      </p:cViewPr>
      <p:guideLst>
        <p:guide orient="horz" pos="169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21" Type="http://schemas.openxmlformats.org/officeDocument/2006/relationships/slide" Target="slides/slide17.xml"/><Relationship Id="rId34" Type="http://schemas.openxmlformats.org/officeDocument/2006/relationships/font" Target="fonts/font9.fntdata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4.fntdata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6.fntdata"/><Relationship Id="rId44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https://cdsconsult-my.sharepoint.com/personal/maria_pacheco_cdsamericas_com/Documents/Escritorio/2024%20Estadisticas%20Davivienda%20Panama%20Aldon%20MSP%20V1.2.xlsx" TargetMode="Externa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0.xml"/><Relationship Id="rId2" Type="http://schemas.microsoft.com/office/2011/relationships/chartColorStyle" Target="colors10.xml"/><Relationship Id="rId1" Type="http://schemas.microsoft.com/office/2011/relationships/chartStyle" Target="style10.xml"/><Relationship Id="rId4" Type="http://schemas.openxmlformats.org/officeDocument/2006/relationships/oleObject" Target="https://cdsconsult-my.sharepoint.com/personal/maria_pacheco_cdsamericas_com/Documents/Escritorio/2024%20Estadisticas%20Davivienda%20Panama%20Aldon%20MSP%20V1.2.xlsx" TargetMode="Externa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1.xml"/><Relationship Id="rId2" Type="http://schemas.microsoft.com/office/2011/relationships/chartColorStyle" Target="colors11.xml"/><Relationship Id="rId1" Type="http://schemas.microsoft.com/office/2011/relationships/chartStyle" Target="style11.xml"/><Relationship Id="rId4" Type="http://schemas.openxmlformats.org/officeDocument/2006/relationships/oleObject" Target="https://cdsconsult-my.sharepoint.com/personal/maria_pacheco_cdsamericas_com/Documents/Escritorio/2024%20Estadisticas%20Davivienda%20Panama%20Aldon%20MSP%20V1.2.xlsx" TargetMode="Externa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2.xml"/><Relationship Id="rId2" Type="http://schemas.microsoft.com/office/2011/relationships/chartColorStyle" Target="colors12.xml"/><Relationship Id="rId1" Type="http://schemas.microsoft.com/office/2011/relationships/chartStyle" Target="style12.xml"/><Relationship Id="rId4" Type="http://schemas.openxmlformats.org/officeDocument/2006/relationships/oleObject" Target="https://cdsconsult-my.sharepoint.com/personal/maria_pacheco_cdsamericas_com/Documents/Escritorio/2024%20Estadisticas%20Davivienda%20Panama%20Aldon%20MSP%20V1.2.xlsx" TargetMode="Externa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3.xml"/><Relationship Id="rId2" Type="http://schemas.microsoft.com/office/2011/relationships/chartColorStyle" Target="colors13.xml"/><Relationship Id="rId1" Type="http://schemas.microsoft.com/office/2011/relationships/chartStyle" Target="style13.xml"/><Relationship Id="rId4" Type="http://schemas.openxmlformats.org/officeDocument/2006/relationships/oleObject" Target="https://cdsconsult-my.sharepoint.com/personal/maria_pacheco_cdsamericas_com/Documents/Escritorio/2024%20Estadisticas%20Davivienda%20Panama%20Aldon%20MSP%20V1.2.xlsx" TargetMode="Externa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4.xml"/><Relationship Id="rId2" Type="http://schemas.microsoft.com/office/2011/relationships/chartColorStyle" Target="colors14.xml"/><Relationship Id="rId1" Type="http://schemas.microsoft.com/office/2011/relationships/chartStyle" Target="style14.xml"/><Relationship Id="rId4" Type="http://schemas.openxmlformats.org/officeDocument/2006/relationships/oleObject" Target="https://cdsconsult-my.sharepoint.com/personal/maria_pacheco_cdsamericas_com/Documents/Escritorio/2024%20Estadisticas%20Davivienda%20Panama%20Aldon%20MSP%20V1.2.xlsx" TargetMode="Externa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5.xml"/><Relationship Id="rId2" Type="http://schemas.microsoft.com/office/2011/relationships/chartColorStyle" Target="colors15.xml"/><Relationship Id="rId1" Type="http://schemas.microsoft.com/office/2011/relationships/chartStyle" Target="style15.xml"/><Relationship Id="rId4" Type="http://schemas.openxmlformats.org/officeDocument/2006/relationships/oleObject" Target="https://cdsconsult-my.sharepoint.com/personal/maria_pacheco_cdsamericas_com/Documents/Escritorio/2024%20Estadisticas%20Davivienda%20Panama%20Aldon%20MSP%20V1.2.xlsx" TargetMode="Externa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6.xml"/><Relationship Id="rId2" Type="http://schemas.microsoft.com/office/2011/relationships/chartColorStyle" Target="colors16.xml"/><Relationship Id="rId1" Type="http://schemas.microsoft.com/office/2011/relationships/chartStyle" Target="style16.xml"/><Relationship Id="rId4" Type="http://schemas.openxmlformats.org/officeDocument/2006/relationships/oleObject" Target="https://cdsconsult-my.sharepoint.com/personal/maria_pacheco_cdsamericas_com/Documents/Escritorio/2024%20Estadisticas%20Davivienda%20Panama%20Aldon%20MSP%20V1.2.xlsx" TargetMode="Externa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7.xml"/><Relationship Id="rId2" Type="http://schemas.microsoft.com/office/2011/relationships/chartColorStyle" Target="colors17.xml"/><Relationship Id="rId1" Type="http://schemas.microsoft.com/office/2011/relationships/chartStyle" Target="style17.xml"/><Relationship Id="rId4" Type="http://schemas.openxmlformats.org/officeDocument/2006/relationships/oleObject" Target="https://cdsconsult-my.sharepoint.com/personal/maria_pacheco_cdsamericas_com/Documents/Documentos/Davivienda%20Panam&#225;%20-%20Estad&#237;sticas/2024/Noviembre/2024%2011%20Estadisticas%20Davivienda%20Panama%20Aldon%20MSP%20V1.2.xlsx" TargetMode="Externa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8.xml"/><Relationship Id="rId2" Type="http://schemas.microsoft.com/office/2011/relationships/chartColorStyle" Target="colors18.xml"/><Relationship Id="rId1" Type="http://schemas.microsoft.com/office/2011/relationships/chartStyle" Target="style18.xml"/><Relationship Id="rId4" Type="http://schemas.openxmlformats.org/officeDocument/2006/relationships/oleObject" Target="https://cdsconsult-my.sharepoint.com/personal/maria_pacheco_cdsamericas_com/Documents/Documentos/Davivienda%20Panam&#225;%20-%20Estad&#237;sticas/2024/Noviembre/2024%2011%20Estadisticas%20Davivienda%20Panama%20Aldon%20MSP%20V1.2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https://cdsconsult-my.sharepoint.com/personal/maria_pacheco_cdsamericas_com/Documents/Escritorio/2024%20Estadisticas%20Davivienda%20Panama%20Aldon%20MSP%20V1.2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https://cdsconsult-my.sharepoint.com/personal/maria_pacheco_cdsamericas_com/Documents/Escritorio/2024%20Estadisticas%20Davivienda%20Panama%20Aldon%20MSP%20V1.2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oleObject" Target="https://cdsconsult-my.sharepoint.com/personal/maria_pacheco_cdsamericas_com/Documents/Escritorio/2024%20Estadisticas%20Davivienda%20Panama%20Aldon%20MSP%20V1.2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oleObject" Target="https://cdsconsult-my.sharepoint.com/personal/maria_pacheco_cdsamericas_com/Documents/Escritorio/2024%20Estadisticas%20Davivienda%20Panama%20Aldon%20MSP%20V1.2.xlsx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6.xm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oleObject" Target="https://cdsconsult-my.sharepoint.com/personal/maria_pacheco_cdsamericas_com/Documents/Escritorio/2024%20Estadisticas%20Davivienda%20Panama%20Aldon%20MSP%20V1.2.xlsx" TargetMode="Externa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7.xml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oleObject" Target="https://cdsconsult-my.sharepoint.com/personal/maria_pacheco_cdsamericas_com/Documents/Escritorio/2024%20Estadisticas%20Davivienda%20Panama%20Aldon%20MSP%20V1.2.xlsx" TargetMode="Externa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8.xml"/><Relationship Id="rId2" Type="http://schemas.microsoft.com/office/2011/relationships/chartColorStyle" Target="colors8.xml"/><Relationship Id="rId1" Type="http://schemas.microsoft.com/office/2011/relationships/chartStyle" Target="style8.xml"/><Relationship Id="rId4" Type="http://schemas.openxmlformats.org/officeDocument/2006/relationships/oleObject" Target="https://cdsconsult-my.sharepoint.com/personal/maria_pacheco_cdsamericas_com/Documents/Escritorio/2024%20Estadisticas%20Davivienda%20Panama%20Aldon%20MSP%20V1.2.xlsx" TargetMode="Externa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9.xml"/><Relationship Id="rId2" Type="http://schemas.microsoft.com/office/2011/relationships/chartColorStyle" Target="colors9.xml"/><Relationship Id="rId1" Type="http://schemas.microsoft.com/office/2011/relationships/chartStyle" Target="style9.xml"/><Relationship Id="rId4" Type="http://schemas.openxmlformats.org/officeDocument/2006/relationships/oleObject" Target="https://cdsconsult-my.sharepoint.com/personal/maria_pacheco_cdsamericas_com/Documents/Escritorio/2024%20Estadisticas%20Davivienda%20Panama%20Aldon%20MSP%20V1.2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GB" sz="1400"/>
              <a:t>Check Out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 Check out'!$C$10</c:f>
              <c:strCache>
                <c:ptCount val="1"/>
                <c:pt idx="0">
                  <c:v>2023</c:v>
                </c:pt>
              </c:strCache>
            </c:strRef>
          </c:tx>
          <c:spPr>
            <a:solidFill>
              <a:schemeClr val="accent2">
                <a:shade val="76000"/>
              </a:schemeClr>
            </a:solidFill>
            <a:ln>
              <a:noFill/>
            </a:ln>
            <a:effectLst/>
          </c:spPr>
          <c:invertIfNegative val="0"/>
          <c:cat>
            <c:strRef>
              <c:f>' Check out'!$B$11:$B$22</c:f>
              <c:strCache>
                <c:ptCount val="12"/>
                <c:pt idx="0">
                  <c:v>Ene</c:v>
                </c:pt>
                <c:pt idx="1">
                  <c:v>Feb</c:v>
                </c:pt>
                <c:pt idx="2">
                  <c:v>Mar</c:v>
                </c:pt>
                <c:pt idx="3">
                  <c:v>Abr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Ago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Dic</c:v>
                </c:pt>
              </c:strCache>
            </c:strRef>
          </c:cat>
          <c:val>
            <c:numRef>
              <c:f>' Check out'!$C$11:$C$22</c:f>
              <c:numCache>
                <c:formatCode>General</c:formatCode>
                <c:ptCount val="12"/>
                <c:pt idx="0">
                  <c:v>253</c:v>
                </c:pt>
                <c:pt idx="1">
                  <c:v>572</c:v>
                </c:pt>
                <c:pt idx="2">
                  <c:v>308</c:v>
                </c:pt>
                <c:pt idx="3">
                  <c:v>310</c:v>
                </c:pt>
                <c:pt idx="4">
                  <c:v>144</c:v>
                </c:pt>
                <c:pt idx="5">
                  <c:v>74</c:v>
                </c:pt>
                <c:pt idx="6">
                  <c:v>59</c:v>
                </c:pt>
                <c:pt idx="7">
                  <c:v>136</c:v>
                </c:pt>
                <c:pt idx="8">
                  <c:v>73</c:v>
                </c:pt>
                <c:pt idx="9">
                  <c:v>144</c:v>
                </c:pt>
                <c:pt idx="10">
                  <c:v>72</c:v>
                </c:pt>
                <c:pt idx="11">
                  <c:v>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CD8-4653-87D4-3003CC112DE6}"/>
            </c:ext>
          </c:extLst>
        </c:ser>
        <c:ser>
          <c:idx val="1"/>
          <c:order val="1"/>
          <c:tx>
            <c:strRef>
              <c:f>' Check out'!$D$10</c:f>
              <c:strCache>
                <c:ptCount val="1"/>
                <c:pt idx="0">
                  <c:v>2024</c:v>
                </c:pt>
              </c:strCache>
            </c:strRef>
          </c:tx>
          <c:spPr>
            <a:solidFill>
              <a:schemeClr val="accent2">
                <a:tint val="77000"/>
              </a:schemeClr>
            </a:solidFill>
            <a:ln>
              <a:noFill/>
            </a:ln>
            <a:effectLst/>
          </c:spPr>
          <c:invertIfNegative val="0"/>
          <c:cat>
            <c:strRef>
              <c:f>' Check out'!$B$11:$B$22</c:f>
              <c:strCache>
                <c:ptCount val="12"/>
                <c:pt idx="0">
                  <c:v>Ene</c:v>
                </c:pt>
                <c:pt idx="1">
                  <c:v>Feb</c:v>
                </c:pt>
                <c:pt idx="2">
                  <c:v>Mar</c:v>
                </c:pt>
                <c:pt idx="3">
                  <c:v>Abr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Ago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Dic</c:v>
                </c:pt>
              </c:strCache>
            </c:strRef>
          </c:cat>
          <c:val>
            <c:numRef>
              <c:f>' Check out'!$D$11:$D$22</c:f>
              <c:numCache>
                <c:formatCode>General</c:formatCode>
                <c:ptCount val="12"/>
                <c:pt idx="0">
                  <c:v>91</c:v>
                </c:pt>
                <c:pt idx="1">
                  <c:v>122</c:v>
                </c:pt>
                <c:pt idx="2">
                  <c:v>87</c:v>
                </c:pt>
                <c:pt idx="3">
                  <c:v>110</c:v>
                </c:pt>
                <c:pt idx="4">
                  <c:v>77</c:v>
                </c:pt>
                <c:pt idx="5">
                  <c:v>42</c:v>
                </c:pt>
                <c:pt idx="6">
                  <c:v>85</c:v>
                </c:pt>
                <c:pt idx="7">
                  <c:v>74</c:v>
                </c:pt>
                <c:pt idx="8">
                  <c:v>100</c:v>
                </c:pt>
                <c:pt idx="9">
                  <c:v>173</c:v>
                </c:pt>
                <c:pt idx="10">
                  <c:v>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CD8-4653-87D4-3003CC112D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17976816"/>
        <c:axId val="1817969616"/>
      </c:barChart>
      <c:catAx>
        <c:axId val="181797681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7969616"/>
        <c:crosses val="autoZero"/>
        <c:auto val="1"/>
        <c:lblAlgn val="ctr"/>
        <c:lblOffset val="100"/>
        <c:noMultiLvlLbl val="0"/>
      </c:catAx>
      <c:valAx>
        <c:axId val="18179696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7976816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rgbClr val="4D4D4D">
          <a:lumMod val="60000"/>
          <a:lumOff val="40000"/>
        </a:srgbClr>
      </a:solidFill>
      <a:round/>
    </a:ln>
    <a:effectLst/>
  </c:spPr>
  <c:txPr>
    <a:bodyPr/>
    <a:lstStyle/>
    <a:p>
      <a:pPr>
        <a:defRPr>
          <a:solidFill>
            <a:sysClr val="windowText" lastClr="000000"/>
          </a:solidFill>
        </a:defRPr>
      </a:pPr>
      <a:endParaRPr lang="en-US"/>
    </a:p>
  </c:txPr>
  <c:externalData r:id="rId4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Total y Promedio por Año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Promociones!$B$69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2">
                <a:shade val="76000"/>
              </a:schemeClr>
            </a:solidFill>
            <a:ln>
              <a:noFill/>
            </a:ln>
            <a:effectLst/>
          </c:spPr>
          <c:invertIfNegative val="0"/>
          <c:cat>
            <c:numRef>
              <c:f>Promociones!$C$55:$D$55</c:f>
              <c:numCache>
                <c:formatCode>General</c:formatCode>
                <c:ptCount val="2"/>
                <c:pt idx="0">
                  <c:v>2023</c:v>
                </c:pt>
                <c:pt idx="1">
                  <c:v>2024</c:v>
                </c:pt>
              </c:numCache>
            </c:numRef>
          </c:cat>
          <c:val>
            <c:numRef>
              <c:f>Promociones!$C$69:$D$69</c:f>
              <c:numCache>
                <c:formatCode>General</c:formatCode>
                <c:ptCount val="2"/>
                <c:pt idx="0">
                  <c:v>1301</c:v>
                </c:pt>
                <c:pt idx="1">
                  <c:v>1763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067-487B-AB15-3C86793EB007}"/>
            </c:ext>
          </c:extLst>
        </c:ser>
        <c:ser>
          <c:idx val="1"/>
          <c:order val="1"/>
          <c:tx>
            <c:strRef>
              <c:f>Promociones!$B$70</c:f>
              <c:strCache>
                <c:ptCount val="1"/>
                <c:pt idx="0">
                  <c:v>Promedio</c:v>
                </c:pt>
              </c:strCache>
            </c:strRef>
          </c:tx>
          <c:spPr>
            <a:solidFill>
              <a:schemeClr val="accent2">
                <a:tint val="77000"/>
              </a:schemeClr>
            </a:solidFill>
            <a:ln>
              <a:noFill/>
            </a:ln>
            <a:effectLst/>
          </c:spPr>
          <c:invertIfNegative val="0"/>
          <c:cat>
            <c:numRef>
              <c:f>Promociones!$C$55:$D$55</c:f>
              <c:numCache>
                <c:formatCode>General</c:formatCode>
                <c:ptCount val="2"/>
                <c:pt idx="0">
                  <c:v>2023</c:v>
                </c:pt>
                <c:pt idx="1">
                  <c:v>2024</c:v>
                </c:pt>
              </c:numCache>
            </c:numRef>
          </c:cat>
          <c:val>
            <c:numRef>
              <c:f>Promociones!$C$70:$D$70</c:f>
              <c:numCache>
                <c:formatCode>_(* #,##0_);_(* \(#,##0\);_(* "-"_);_(@_)</c:formatCode>
                <c:ptCount val="2"/>
                <c:pt idx="0">
                  <c:v>108.41666666666667</c:v>
                </c:pt>
                <c:pt idx="1">
                  <c:v>160.27272727272728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067-487B-AB15-3C86793EB0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94317215"/>
        <c:axId val="1994314815"/>
      </c:barChart>
      <c:catAx>
        <c:axId val="19943172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4314815"/>
        <c:crosses val="autoZero"/>
        <c:auto val="1"/>
        <c:lblAlgn val="ctr"/>
        <c:lblOffset val="100"/>
        <c:noMultiLvlLbl val="0"/>
      </c:catAx>
      <c:valAx>
        <c:axId val="19943148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4317215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rgbClr val="4D4D4D">
          <a:lumMod val="60000"/>
          <a:lumOff val="40000"/>
        </a:srgbClr>
      </a:solidFill>
      <a:round/>
    </a:ln>
    <a:effectLst/>
  </c:spPr>
  <c:txPr>
    <a:bodyPr/>
    <a:lstStyle/>
    <a:p>
      <a:pPr>
        <a:defRPr>
          <a:solidFill>
            <a:sysClr val="windowText" lastClr="000000"/>
          </a:solidFill>
        </a:defRPr>
      </a:pPr>
      <a:endParaRPr lang="en-US"/>
    </a:p>
  </c:txPr>
  <c:externalData r:id="rId4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s-EC">
                <a:solidFill>
                  <a:sysClr val="windowText" lastClr="000000"/>
                </a:solidFill>
              </a:rPr>
              <a:t>Total Deployments QUA Calidad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Distribuciones!$C$11</c:f>
              <c:strCache>
                <c:ptCount val="1"/>
                <c:pt idx="0">
                  <c:v>2023</c:v>
                </c:pt>
              </c:strCache>
            </c:strRef>
          </c:tx>
          <c:spPr>
            <a:solidFill>
              <a:schemeClr val="accent2">
                <a:shade val="76000"/>
              </a:schemeClr>
            </a:solidFill>
            <a:ln>
              <a:noFill/>
            </a:ln>
            <a:effectLst/>
          </c:spPr>
          <c:invertIfNegative val="0"/>
          <c:cat>
            <c:strRef>
              <c:f>Distribuciones!$B$12:$B$23</c:f>
              <c:strCache>
                <c:ptCount val="12"/>
                <c:pt idx="0">
                  <c:v>Ene</c:v>
                </c:pt>
                <c:pt idx="1">
                  <c:v>Feb</c:v>
                </c:pt>
                <c:pt idx="2">
                  <c:v>Mar</c:v>
                </c:pt>
                <c:pt idx="3">
                  <c:v>Abr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Ago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Dic</c:v>
                </c:pt>
              </c:strCache>
            </c:strRef>
          </c:cat>
          <c:val>
            <c:numRef>
              <c:f>Distribuciones!$C$12:$C$23</c:f>
              <c:numCache>
                <c:formatCode>General</c:formatCode>
                <c:ptCount val="12"/>
                <c:pt idx="0">
                  <c:v>51</c:v>
                </c:pt>
                <c:pt idx="1">
                  <c:v>155</c:v>
                </c:pt>
                <c:pt idx="2">
                  <c:v>75</c:v>
                </c:pt>
                <c:pt idx="3">
                  <c:v>39</c:v>
                </c:pt>
                <c:pt idx="4">
                  <c:v>70</c:v>
                </c:pt>
                <c:pt idx="5">
                  <c:v>54</c:v>
                </c:pt>
                <c:pt idx="6">
                  <c:v>60</c:v>
                </c:pt>
                <c:pt idx="7">
                  <c:v>113</c:v>
                </c:pt>
                <c:pt idx="8">
                  <c:v>73</c:v>
                </c:pt>
                <c:pt idx="9">
                  <c:v>97</c:v>
                </c:pt>
                <c:pt idx="10">
                  <c:v>80</c:v>
                </c:pt>
                <c:pt idx="11">
                  <c:v>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715-48AB-97CD-87B594AC3760}"/>
            </c:ext>
          </c:extLst>
        </c:ser>
        <c:ser>
          <c:idx val="1"/>
          <c:order val="1"/>
          <c:tx>
            <c:strRef>
              <c:f>Distribuciones!$D$11</c:f>
              <c:strCache>
                <c:ptCount val="1"/>
                <c:pt idx="0">
                  <c:v>2024</c:v>
                </c:pt>
              </c:strCache>
            </c:strRef>
          </c:tx>
          <c:spPr>
            <a:solidFill>
              <a:schemeClr val="accent2">
                <a:tint val="77000"/>
              </a:schemeClr>
            </a:solidFill>
            <a:ln>
              <a:noFill/>
            </a:ln>
            <a:effectLst/>
          </c:spPr>
          <c:invertIfNegative val="0"/>
          <c:cat>
            <c:strRef>
              <c:f>Distribuciones!$B$12:$B$23</c:f>
              <c:strCache>
                <c:ptCount val="12"/>
                <c:pt idx="0">
                  <c:v>Ene</c:v>
                </c:pt>
                <c:pt idx="1">
                  <c:v>Feb</c:v>
                </c:pt>
                <c:pt idx="2">
                  <c:v>Mar</c:v>
                </c:pt>
                <c:pt idx="3">
                  <c:v>Abr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Ago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Dic</c:v>
                </c:pt>
              </c:strCache>
            </c:strRef>
          </c:cat>
          <c:val>
            <c:numRef>
              <c:f>Distribuciones!$D$12:$D$23</c:f>
              <c:numCache>
                <c:formatCode>General</c:formatCode>
                <c:ptCount val="12"/>
                <c:pt idx="0">
                  <c:v>110</c:v>
                </c:pt>
                <c:pt idx="1">
                  <c:v>195</c:v>
                </c:pt>
                <c:pt idx="2">
                  <c:v>172</c:v>
                </c:pt>
                <c:pt idx="3">
                  <c:v>194</c:v>
                </c:pt>
                <c:pt idx="4">
                  <c:v>100</c:v>
                </c:pt>
                <c:pt idx="5">
                  <c:v>75</c:v>
                </c:pt>
                <c:pt idx="6">
                  <c:v>199</c:v>
                </c:pt>
                <c:pt idx="7">
                  <c:v>115</c:v>
                </c:pt>
                <c:pt idx="8">
                  <c:v>149</c:v>
                </c:pt>
                <c:pt idx="9">
                  <c:v>171</c:v>
                </c:pt>
                <c:pt idx="10">
                  <c:v>183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715-48AB-97CD-87B594AC37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71696207"/>
        <c:axId val="1777181279"/>
      </c:barChart>
      <c:catAx>
        <c:axId val="2071696207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ysClr val="windowText" lastClr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7181279"/>
        <c:crosses val="autoZero"/>
        <c:auto val="1"/>
        <c:lblAlgn val="ctr"/>
        <c:lblOffset val="100"/>
        <c:noMultiLvlLbl val="0"/>
      </c:catAx>
      <c:valAx>
        <c:axId val="17771812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1696207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solidFill>
      <a:schemeClr val="bg1"/>
    </a:solidFill>
    <a:ln w="9525" cap="flat" cmpd="sng" algn="ctr">
      <a:solidFill>
        <a:srgbClr val="4D4D4D">
          <a:lumMod val="60000"/>
          <a:lumOff val="40000"/>
        </a:srgbClr>
      </a:solidFill>
      <a:round/>
    </a:ln>
    <a:effectLst/>
  </c:spPr>
  <c:txPr>
    <a:bodyPr/>
    <a:lstStyle/>
    <a:p>
      <a:pPr>
        <a:defRPr b="0"/>
      </a:pPr>
      <a:endParaRPr lang="en-US"/>
    </a:p>
  </c:txPr>
  <c:externalData r:id="rId4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Total y</a:t>
            </a:r>
            <a:r>
              <a:rPr lang="en-GB" baseline="0"/>
              <a:t> Promedio por Año</a:t>
            </a:r>
            <a:endParaRPr lang="en-GB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Distribuciones!$B$25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2">
                <a:shade val="76000"/>
              </a:schemeClr>
            </a:solidFill>
            <a:ln>
              <a:noFill/>
            </a:ln>
            <a:effectLst/>
          </c:spPr>
          <c:invertIfNegative val="0"/>
          <c:cat>
            <c:numRef>
              <c:f>Distribuciones!$C$11:$D$11</c:f>
              <c:numCache>
                <c:formatCode>General</c:formatCode>
                <c:ptCount val="2"/>
                <c:pt idx="0">
                  <c:v>2023</c:v>
                </c:pt>
                <c:pt idx="1">
                  <c:v>2024</c:v>
                </c:pt>
              </c:numCache>
            </c:numRef>
          </c:cat>
          <c:val>
            <c:numRef>
              <c:f>Distribuciones!$C$25:$D$25</c:f>
              <c:numCache>
                <c:formatCode>General</c:formatCode>
                <c:ptCount val="2"/>
                <c:pt idx="0">
                  <c:v>919</c:v>
                </c:pt>
                <c:pt idx="1">
                  <c:v>1663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45C-43C7-A34C-57AEBFEE1D62}"/>
            </c:ext>
          </c:extLst>
        </c:ser>
        <c:ser>
          <c:idx val="1"/>
          <c:order val="1"/>
          <c:tx>
            <c:strRef>
              <c:f>Distribuciones!$B$26</c:f>
              <c:strCache>
                <c:ptCount val="1"/>
                <c:pt idx="0">
                  <c:v>Promedio</c:v>
                </c:pt>
              </c:strCache>
            </c:strRef>
          </c:tx>
          <c:spPr>
            <a:solidFill>
              <a:schemeClr val="accent2">
                <a:tint val="77000"/>
              </a:schemeClr>
            </a:solidFill>
            <a:ln>
              <a:noFill/>
            </a:ln>
            <a:effectLst/>
          </c:spPr>
          <c:invertIfNegative val="0"/>
          <c:cat>
            <c:numRef>
              <c:f>Distribuciones!$C$11:$D$11</c:f>
              <c:numCache>
                <c:formatCode>General</c:formatCode>
                <c:ptCount val="2"/>
                <c:pt idx="0">
                  <c:v>2023</c:v>
                </c:pt>
                <c:pt idx="1">
                  <c:v>2024</c:v>
                </c:pt>
              </c:numCache>
            </c:numRef>
          </c:cat>
          <c:val>
            <c:numRef>
              <c:f>Distribuciones!$C$26:$D$26</c:f>
              <c:numCache>
                <c:formatCode>_(* #,##0_);_(* \(#,##0\);_(* "-"_);_(@_)</c:formatCode>
                <c:ptCount val="2"/>
                <c:pt idx="0">
                  <c:v>76.583333333333329</c:v>
                </c:pt>
                <c:pt idx="1">
                  <c:v>151.18181818181819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45C-43C7-A34C-57AEBFEE1D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1201135"/>
        <c:axId val="171197775"/>
      </c:barChart>
      <c:catAx>
        <c:axId val="1712011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197775"/>
        <c:crosses val="autoZero"/>
        <c:auto val="1"/>
        <c:lblAlgn val="ctr"/>
        <c:lblOffset val="100"/>
        <c:noMultiLvlLbl val="0"/>
      </c:catAx>
      <c:valAx>
        <c:axId val="171197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201135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rgbClr val="4D4D4D">
          <a:lumMod val="60000"/>
          <a:lumOff val="40000"/>
        </a:srgbClr>
      </a:solidFill>
      <a:round/>
    </a:ln>
    <a:effectLst/>
  </c:spPr>
  <c:txPr>
    <a:bodyPr/>
    <a:lstStyle/>
    <a:p>
      <a:pPr>
        <a:defRPr>
          <a:solidFill>
            <a:sysClr val="windowText" lastClr="000000"/>
          </a:solidFill>
        </a:defRPr>
      </a:pPr>
      <a:endParaRPr lang="en-US"/>
    </a:p>
  </c:txPr>
  <c:externalData r:id="rId4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C" b="0">
                <a:solidFill>
                  <a:schemeClr val="tx1"/>
                </a:solidFill>
              </a:rPr>
              <a:t>Total Deployments </a:t>
            </a:r>
            <a:r>
              <a:rPr lang="es-EC" b="0" baseline="0">
                <a:solidFill>
                  <a:schemeClr val="tx1"/>
                </a:solidFill>
              </a:rPr>
              <a:t>PDN Producción</a:t>
            </a:r>
            <a:endParaRPr lang="es-EC" b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Distribuciones!$C$34</c:f>
              <c:strCache>
                <c:ptCount val="1"/>
                <c:pt idx="0">
                  <c:v>2023</c:v>
                </c:pt>
              </c:strCache>
            </c:strRef>
          </c:tx>
          <c:spPr>
            <a:solidFill>
              <a:schemeClr val="accent2">
                <a:shade val="76000"/>
              </a:schemeClr>
            </a:solidFill>
            <a:ln>
              <a:noFill/>
            </a:ln>
            <a:effectLst/>
          </c:spPr>
          <c:invertIfNegative val="0"/>
          <c:cat>
            <c:strRef>
              <c:f>Distribuciones!$B$35:$B$46</c:f>
              <c:strCache>
                <c:ptCount val="12"/>
                <c:pt idx="0">
                  <c:v>Ene</c:v>
                </c:pt>
                <c:pt idx="1">
                  <c:v>Feb</c:v>
                </c:pt>
                <c:pt idx="2">
                  <c:v>Mar</c:v>
                </c:pt>
                <c:pt idx="3">
                  <c:v>Abr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Ago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Dic</c:v>
                </c:pt>
              </c:strCache>
            </c:strRef>
          </c:cat>
          <c:val>
            <c:numRef>
              <c:f>Distribuciones!$C$35:$C$46</c:f>
              <c:numCache>
                <c:formatCode>General</c:formatCode>
                <c:ptCount val="12"/>
                <c:pt idx="0">
                  <c:v>18</c:v>
                </c:pt>
                <c:pt idx="1">
                  <c:v>24</c:v>
                </c:pt>
                <c:pt idx="2">
                  <c:v>46</c:v>
                </c:pt>
                <c:pt idx="3">
                  <c:v>24</c:v>
                </c:pt>
                <c:pt idx="4">
                  <c:v>21</c:v>
                </c:pt>
                <c:pt idx="5">
                  <c:v>35</c:v>
                </c:pt>
                <c:pt idx="6">
                  <c:v>27</c:v>
                </c:pt>
                <c:pt idx="7">
                  <c:v>34</c:v>
                </c:pt>
                <c:pt idx="8">
                  <c:v>44</c:v>
                </c:pt>
                <c:pt idx="9">
                  <c:v>31</c:v>
                </c:pt>
                <c:pt idx="10">
                  <c:v>24</c:v>
                </c:pt>
                <c:pt idx="11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2AE-45D8-B0BD-82D4B7797175}"/>
            </c:ext>
          </c:extLst>
        </c:ser>
        <c:ser>
          <c:idx val="1"/>
          <c:order val="1"/>
          <c:tx>
            <c:strRef>
              <c:f>Distribuciones!$D$34</c:f>
              <c:strCache>
                <c:ptCount val="1"/>
                <c:pt idx="0">
                  <c:v>2024</c:v>
                </c:pt>
              </c:strCache>
            </c:strRef>
          </c:tx>
          <c:spPr>
            <a:solidFill>
              <a:schemeClr val="accent2">
                <a:tint val="77000"/>
              </a:schemeClr>
            </a:solidFill>
            <a:ln>
              <a:noFill/>
            </a:ln>
            <a:effectLst/>
          </c:spPr>
          <c:invertIfNegative val="0"/>
          <c:cat>
            <c:strRef>
              <c:f>Distribuciones!$B$35:$B$46</c:f>
              <c:strCache>
                <c:ptCount val="12"/>
                <c:pt idx="0">
                  <c:v>Ene</c:v>
                </c:pt>
                <c:pt idx="1">
                  <c:v>Feb</c:v>
                </c:pt>
                <c:pt idx="2">
                  <c:v>Mar</c:v>
                </c:pt>
                <c:pt idx="3">
                  <c:v>Abr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Ago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Dic</c:v>
                </c:pt>
              </c:strCache>
            </c:strRef>
          </c:cat>
          <c:val>
            <c:numRef>
              <c:f>Distribuciones!$D$35:$D$46</c:f>
              <c:numCache>
                <c:formatCode>General</c:formatCode>
                <c:ptCount val="12"/>
                <c:pt idx="0">
                  <c:v>17</c:v>
                </c:pt>
                <c:pt idx="1">
                  <c:v>41</c:v>
                </c:pt>
                <c:pt idx="2">
                  <c:v>58</c:v>
                </c:pt>
                <c:pt idx="3">
                  <c:v>30</c:v>
                </c:pt>
                <c:pt idx="4">
                  <c:v>43</c:v>
                </c:pt>
                <c:pt idx="5">
                  <c:v>25</c:v>
                </c:pt>
                <c:pt idx="6">
                  <c:v>39</c:v>
                </c:pt>
                <c:pt idx="7">
                  <c:v>52</c:v>
                </c:pt>
                <c:pt idx="8">
                  <c:v>65</c:v>
                </c:pt>
                <c:pt idx="9">
                  <c:v>39</c:v>
                </c:pt>
                <c:pt idx="10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2AE-45D8-B0BD-82D4B77971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0636127"/>
        <c:axId val="90445551"/>
      </c:barChart>
      <c:catAx>
        <c:axId val="1006361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445551"/>
        <c:crosses val="autoZero"/>
        <c:auto val="1"/>
        <c:lblAlgn val="ctr"/>
        <c:lblOffset val="100"/>
        <c:noMultiLvlLbl val="0"/>
      </c:catAx>
      <c:valAx>
        <c:axId val="904455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636127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rgbClr val="4D4D4D">
          <a:lumMod val="60000"/>
          <a:lumOff val="40000"/>
        </a:srgbClr>
      </a:solidFill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Total y Promedio por Año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Distribuciones!$B$48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2">
                <a:shade val="76000"/>
              </a:schemeClr>
            </a:solidFill>
            <a:ln>
              <a:noFill/>
            </a:ln>
            <a:effectLst/>
          </c:spPr>
          <c:invertIfNegative val="0"/>
          <c:cat>
            <c:numRef>
              <c:f>Distribuciones!$C$34:$D$34</c:f>
              <c:numCache>
                <c:formatCode>General</c:formatCode>
                <c:ptCount val="2"/>
                <c:pt idx="0">
                  <c:v>2023</c:v>
                </c:pt>
                <c:pt idx="1">
                  <c:v>2024</c:v>
                </c:pt>
              </c:numCache>
            </c:numRef>
          </c:cat>
          <c:val>
            <c:numRef>
              <c:f>Distribuciones!$C$48:$D$48</c:f>
              <c:numCache>
                <c:formatCode>General</c:formatCode>
                <c:ptCount val="2"/>
                <c:pt idx="0">
                  <c:v>344</c:v>
                </c:pt>
                <c:pt idx="1">
                  <c:v>443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0DD-4C70-A8C0-E59AAA2A9390}"/>
            </c:ext>
          </c:extLst>
        </c:ser>
        <c:ser>
          <c:idx val="1"/>
          <c:order val="1"/>
          <c:tx>
            <c:strRef>
              <c:f>Distribuciones!$B$49</c:f>
              <c:strCache>
                <c:ptCount val="1"/>
                <c:pt idx="0">
                  <c:v>Promedio</c:v>
                </c:pt>
              </c:strCache>
            </c:strRef>
          </c:tx>
          <c:spPr>
            <a:solidFill>
              <a:schemeClr val="accent2">
                <a:tint val="77000"/>
              </a:schemeClr>
            </a:solidFill>
            <a:ln>
              <a:noFill/>
            </a:ln>
            <a:effectLst/>
          </c:spPr>
          <c:invertIfNegative val="0"/>
          <c:cat>
            <c:numRef>
              <c:f>Distribuciones!$C$34:$D$34</c:f>
              <c:numCache>
                <c:formatCode>General</c:formatCode>
                <c:ptCount val="2"/>
                <c:pt idx="0">
                  <c:v>2023</c:v>
                </c:pt>
                <c:pt idx="1">
                  <c:v>2024</c:v>
                </c:pt>
              </c:numCache>
            </c:numRef>
          </c:cat>
          <c:val>
            <c:numRef>
              <c:f>Distribuciones!$C$49:$D$49</c:f>
              <c:numCache>
                <c:formatCode>_(* #,##0_);_(* \(#,##0\);_(* "-"_);_(@_)</c:formatCode>
                <c:ptCount val="2"/>
                <c:pt idx="0">
                  <c:v>28.666666666666668</c:v>
                </c:pt>
                <c:pt idx="1">
                  <c:v>40.272727272727273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0DD-4C70-A8C0-E59AAA2A93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8037471"/>
        <c:axId val="198038911"/>
      </c:barChart>
      <c:catAx>
        <c:axId val="1980374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038911"/>
        <c:crosses val="autoZero"/>
        <c:auto val="1"/>
        <c:lblAlgn val="ctr"/>
        <c:lblOffset val="100"/>
        <c:noMultiLvlLbl val="0"/>
      </c:catAx>
      <c:valAx>
        <c:axId val="1980389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037471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rgbClr val="4D4D4D">
          <a:lumMod val="60000"/>
          <a:lumOff val="40000"/>
        </a:srgbClr>
      </a:solidFill>
      <a:round/>
    </a:ln>
    <a:effectLst/>
  </c:spPr>
  <c:txPr>
    <a:bodyPr/>
    <a:lstStyle/>
    <a:p>
      <a:pPr>
        <a:defRPr>
          <a:solidFill>
            <a:sysClr val="windowText" lastClr="000000"/>
          </a:solidFill>
        </a:defRPr>
      </a:pPr>
      <a:endParaRPr lang="en-US"/>
    </a:p>
  </c:txPr>
  <c:externalData r:id="rId4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C" b="0">
                <a:solidFill>
                  <a:schemeClr val="tx1"/>
                </a:solidFill>
              </a:rPr>
              <a:t>Back out - Rollback Deployments PDN Producción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'Back out '!$C$10</c:f>
              <c:strCache>
                <c:ptCount val="1"/>
                <c:pt idx="0">
                  <c:v>2023</c:v>
                </c:pt>
              </c:strCache>
            </c:strRef>
          </c:tx>
          <c:spPr>
            <a:ln w="28575" cap="rnd">
              <a:solidFill>
                <a:schemeClr val="accent2">
                  <a:shade val="76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'Back out '!$B$11:$B$22</c:f>
              <c:strCache>
                <c:ptCount val="12"/>
                <c:pt idx="0">
                  <c:v>Ene</c:v>
                </c:pt>
                <c:pt idx="1">
                  <c:v>Feb</c:v>
                </c:pt>
                <c:pt idx="2">
                  <c:v>Mar</c:v>
                </c:pt>
                <c:pt idx="3">
                  <c:v>Abr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Ago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Dic</c:v>
                </c:pt>
              </c:strCache>
            </c:strRef>
          </c:cat>
          <c:val>
            <c:numRef>
              <c:f>'Back out '!$C$11:$C$22</c:f>
              <c:numCache>
                <c:formatCode>General</c:formatCode>
                <c:ptCount val="12"/>
                <c:pt idx="0">
                  <c:v>0</c:v>
                </c:pt>
                <c:pt idx="1">
                  <c:v>2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94C-433A-80A5-68B46CB120E0}"/>
            </c:ext>
          </c:extLst>
        </c:ser>
        <c:ser>
          <c:idx val="1"/>
          <c:order val="1"/>
          <c:tx>
            <c:strRef>
              <c:f>'Back out '!$D$10</c:f>
              <c:strCache>
                <c:ptCount val="1"/>
                <c:pt idx="0">
                  <c:v>2024</c:v>
                </c:pt>
              </c:strCache>
            </c:strRef>
          </c:tx>
          <c:spPr>
            <a:ln w="28575" cap="rnd">
              <a:solidFill>
                <a:schemeClr val="accent2">
                  <a:tint val="77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'Back out '!$B$11:$B$22</c:f>
              <c:strCache>
                <c:ptCount val="12"/>
                <c:pt idx="0">
                  <c:v>Ene</c:v>
                </c:pt>
                <c:pt idx="1">
                  <c:v>Feb</c:v>
                </c:pt>
                <c:pt idx="2">
                  <c:v>Mar</c:v>
                </c:pt>
                <c:pt idx="3">
                  <c:v>Abr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Ago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Dic</c:v>
                </c:pt>
              </c:strCache>
            </c:strRef>
          </c:cat>
          <c:val>
            <c:numRef>
              <c:f>'Back out '!$D$11:$D$22</c:f>
              <c:numCache>
                <c:formatCode>General</c:formatCode>
                <c:ptCount val="12"/>
                <c:pt idx="0">
                  <c:v>0</c:v>
                </c:pt>
                <c:pt idx="1">
                  <c:v>1</c:v>
                </c:pt>
                <c:pt idx="2">
                  <c:v>5</c:v>
                </c:pt>
                <c:pt idx="3">
                  <c:v>2</c:v>
                </c:pt>
                <c:pt idx="4">
                  <c:v>0</c:v>
                </c:pt>
                <c:pt idx="5">
                  <c:v>0</c:v>
                </c:pt>
                <c:pt idx="6">
                  <c:v>2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94C-433A-80A5-68B46CB120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71696207"/>
        <c:axId val="1777181279"/>
      </c:lineChart>
      <c:catAx>
        <c:axId val="2071696207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7181279"/>
        <c:crosses val="autoZero"/>
        <c:auto val="1"/>
        <c:lblAlgn val="ctr"/>
        <c:lblOffset val="100"/>
        <c:noMultiLvlLbl val="0"/>
      </c:catAx>
      <c:valAx>
        <c:axId val="17771812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1696207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>
          <a:glow>
            <a:schemeClr val="accent1">
              <a:alpha val="40000"/>
            </a:schemeClr>
          </a:glow>
          <a:softEdge rad="0"/>
        </a:effectLst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solidFill>
      <a:schemeClr val="bg1"/>
    </a:solidFill>
    <a:ln w="9525" cap="flat" cmpd="sng" algn="ctr">
      <a:solidFill>
        <a:srgbClr val="4D4D4D">
          <a:lumMod val="60000"/>
          <a:lumOff val="40000"/>
        </a:srgbClr>
      </a:solidFill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Total y Promedio por Año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'Back out '!$B$24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2">
                <a:shade val="76000"/>
              </a:schemeClr>
            </a:solidFill>
            <a:ln>
              <a:noFill/>
            </a:ln>
            <a:effectLst/>
          </c:spPr>
          <c:invertIfNegative val="0"/>
          <c:cat>
            <c:numRef>
              <c:f>'Back out '!$C$10:$D$10</c:f>
              <c:numCache>
                <c:formatCode>General</c:formatCode>
                <c:ptCount val="2"/>
                <c:pt idx="0">
                  <c:v>2023</c:v>
                </c:pt>
                <c:pt idx="1">
                  <c:v>2024</c:v>
                </c:pt>
              </c:numCache>
            </c:numRef>
          </c:cat>
          <c:val>
            <c:numRef>
              <c:f>'Back out '!$C$24:$D$24</c:f>
              <c:numCache>
                <c:formatCode>General</c:formatCode>
                <c:ptCount val="2"/>
                <c:pt idx="0">
                  <c:v>7</c:v>
                </c:pt>
                <c:pt idx="1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E6-4523-AC58-89D082A55177}"/>
            </c:ext>
          </c:extLst>
        </c:ser>
        <c:ser>
          <c:idx val="1"/>
          <c:order val="1"/>
          <c:tx>
            <c:strRef>
              <c:f>'Back out '!$B$25</c:f>
              <c:strCache>
                <c:ptCount val="1"/>
                <c:pt idx="0">
                  <c:v>Promedio</c:v>
                </c:pt>
              </c:strCache>
            </c:strRef>
          </c:tx>
          <c:spPr>
            <a:solidFill>
              <a:schemeClr val="accent2">
                <a:tint val="77000"/>
              </a:schemeClr>
            </a:solidFill>
            <a:ln>
              <a:noFill/>
            </a:ln>
            <a:effectLst/>
          </c:spPr>
          <c:invertIfNegative val="0"/>
          <c:cat>
            <c:numRef>
              <c:f>'Back out '!$C$10:$D$10</c:f>
              <c:numCache>
                <c:formatCode>General</c:formatCode>
                <c:ptCount val="2"/>
                <c:pt idx="0">
                  <c:v>2023</c:v>
                </c:pt>
                <c:pt idx="1">
                  <c:v>2024</c:v>
                </c:pt>
              </c:numCache>
            </c:numRef>
          </c:cat>
          <c:val>
            <c:numRef>
              <c:f>'Back out '!$C$25:$D$25</c:f>
              <c:numCache>
                <c:formatCode>_(* #,##0_);_(* \(#,##0\);_(* "-"_);_(@_)</c:formatCode>
                <c:ptCount val="2"/>
                <c:pt idx="0">
                  <c:v>0.58333333333333337</c:v>
                </c:pt>
                <c:pt idx="1">
                  <c:v>0.90909090909090906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1E6-4523-AC58-89D082A551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1863663"/>
        <c:axId val="211864143"/>
      </c:barChart>
      <c:catAx>
        <c:axId val="2118636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864143"/>
        <c:crosses val="autoZero"/>
        <c:auto val="1"/>
        <c:lblAlgn val="ctr"/>
        <c:lblOffset val="100"/>
        <c:noMultiLvlLbl val="0"/>
      </c:catAx>
      <c:valAx>
        <c:axId val="2118641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863663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rgbClr val="4D4D4D">
          <a:lumMod val="60000"/>
          <a:lumOff val="40000"/>
        </a:srgbClr>
      </a:solidFill>
      <a:round/>
    </a:ln>
    <a:effectLst/>
  </c:spPr>
  <c:txPr>
    <a:bodyPr/>
    <a:lstStyle/>
    <a:p>
      <a:pPr>
        <a:defRPr>
          <a:solidFill>
            <a:sysClr val="windowText" lastClr="000000"/>
          </a:solidFill>
        </a:defRPr>
      </a:pPr>
      <a:endParaRPr lang="en-US"/>
    </a:p>
  </c:txPr>
  <c:externalData r:id="rId4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s-EC"/>
              <a:t>Top Desarrolladores Check out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6331567264265904"/>
          <c:y val="0.1171753246753247"/>
          <c:w val="0.70014456693461979"/>
          <c:h val="0.80425887105020966"/>
        </c:manualLayout>
      </c:layout>
      <c:barChart>
        <c:barDir val="bar"/>
        <c:grouping val="clustered"/>
        <c:varyColors val="0"/>
        <c:ser>
          <c:idx val="0"/>
          <c:order val="0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'[2024 11 Estadisticas Davivienda Panama Aldon MSP V1.2.xlsx]Top Desarrolladores'!$B$7:$B$28</c:f>
              <c:strCache>
                <c:ptCount val="22"/>
                <c:pt idx="0">
                  <c:v>MARGARETH VELASCO </c:v>
                </c:pt>
                <c:pt idx="1">
                  <c:v>DATAPRO PROVEEDOR</c:v>
                </c:pt>
                <c:pt idx="2">
                  <c:v>CLAUDIA GARZON</c:v>
                </c:pt>
                <c:pt idx="3">
                  <c:v>LUIS BLANCO</c:v>
                </c:pt>
                <c:pt idx="4">
                  <c:v>BRYAM WILLIAMS HIRSCH</c:v>
                </c:pt>
                <c:pt idx="5">
                  <c:v>LIU AREVALO</c:v>
                </c:pt>
                <c:pt idx="6">
                  <c:v>FREDDY DIAZ</c:v>
                </c:pt>
                <c:pt idx="7">
                  <c:v>DARVIN RENGIFO</c:v>
                </c:pt>
                <c:pt idx="8">
                  <c:v>MINA ALCINA</c:v>
                </c:pt>
                <c:pt idx="9">
                  <c:v>HECTOR MARTINEZ</c:v>
                </c:pt>
                <c:pt idx="10">
                  <c:v>GUILLERMO GONZALEZ</c:v>
                </c:pt>
                <c:pt idx="11">
                  <c:v>FABIAN LOPEZ MENESES</c:v>
                </c:pt>
                <c:pt idx="12">
                  <c:v>MELVIN CORNEJO</c:v>
                </c:pt>
                <c:pt idx="13">
                  <c:v>CARLOS CREMONESSE</c:v>
                </c:pt>
                <c:pt idx="14">
                  <c:v>CARLOS CREMONESSE</c:v>
                </c:pt>
                <c:pt idx="15">
                  <c:v>ANTUANE DELGADILLO</c:v>
                </c:pt>
                <c:pt idx="16">
                  <c:v>EDUARDO M. AGUILAR CASCO</c:v>
                </c:pt>
                <c:pt idx="17">
                  <c:v>RAMON SUAREZ</c:v>
                </c:pt>
                <c:pt idx="18">
                  <c:v>MIGUEL VALERO</c:v>
                </c:pt>
                <c:pt idx="19">
                  <c:v>JORGE CALDERON</c:v>
                </c:pt>
                <c:pt idx="20">
                  <c:v>JACKSON GARCIA</c:v>
                </c:pt>
                <c:pt idx="21">
                  <c:v>MILTON ALONZO</c:v>
                </c:pt>
              </c:strCache>
            </c:strRef>
          </c:cat>
          <c:val>
            <c:numRef>
              <c:f>'[2024 11 Estadisticas Davivienda Panama Aldon MSP V1.2.xlsx]Top Desarrolladores'!$C$7:$C$28</c:f>
              <c:numCache>
                <c:formatCode>General</c:formatCode>
                <c:ptCount val="22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3</c:v>
                </c:pt>
                <c:pt idx="5">
                  <c:v>4</c:v>
                </c:pt>
                <c:pt idx="6">
                  <c:v>6</c:v>
                </c:pt>
                <c:pt idx="7">
                  <c:v>6</c:v>
                </c:pt>
                <c:pt idx="8">
                  <c:v>6</c:v>
                </c:pt>
                <c:pt idx="9">
                  <c:v>7</c:v>
                </c:pt>
                <c:pt idx="10">
                  <c:v>8</c:v>
                </c:pt>
                <c:pt idx="11">
                  <c:v>8</c:v>
                </c:pt>
                <c:pt idx="12">
                  <c:v>10</c:v>
                </c:pt>
                <c:pt idx="13">
                  <c:v>11</c:v>
                </c:pt>
                <c:pt idx="14">
                  <c:v>11</c:v>
                </c:pt>
                <c:pt idx="15">
                  <c:v>13</c:v>
                </c:pt>
                <c:pt idx="16">
                  <c:v>17</c:v>
                </c:pt>
                <c:pt idx="17">
                  <c:v>17</c:v>
                </c:pt>
                <c:pt idx="18">
                  <c:v>18</c:v>
                </c:pt>
                <c:pt idx="19">
                  <c:v>23</c:v>
                </c:pt>
                <c:pt idx="20">
                  <c:v>31</c:v>
                </c:pt>
                <c:pt idx="21">
                  <c:v>123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90D-4083-928F-230C5B732E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401480639"/>
        <c:axId val="1401477279"/>
      </c:barChart>
      <c:catAx>
        <c:axId val="140148063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01477279"/>
        <c:crosses val="autoZero"/>
        <c:auto val="1"/>
        <c:lblAlgn val="ctr"/>
        <c:lblOffset val="100"/>
        <c:noMultiLvlLbl val="0"/>
      </c:catAx>
      <c:valAx>
        <c:axId val="140147727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014806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ysClr val="windowText" lastClr="000000"/>
      </a:solidFill>
      <a:round/>
    </a:ln>
    <a:effectLst/>
  </c:spPr>
  <c:txPr>
    <a:bodyPr/>
    <a:lstStyle/>
    <a:p>
      <a:pPr>
        <a:defRPr>
          <a:solidFill>
            <a:sysClr val="windowText" lastClr="000000"/>
          </a:solidFill>
        </a:defRPr>
      </a:pPr>
      <a:endParaRPr lang="en-US"/>
    </a:p>
  </c:txPr>
  <c:externalData r:id="rId4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10887666618707451"/>
          <c:y val="0.27556369927679347"/>
          <c:w val="0.77065246684423727"/>
          <c:h val="0.63090402203128471"/>
        </c:manualLayout>
      </c:layout>
      <c:pie3DChart>
        <c:varyColors val="1"/>
        <c:ser>
          <c:idx val="0"/>
          <c:order val="0"/>
          <c:tx>
            <c:strRef>
              <c:f>'[2024 11 Estadisticas Davivienda Panama Aldon MSP V1.2 (2).xlsx]Total Programas'!$C$7</c:f>
              <c:strCache>
                <c:ptCount val="1"/>
                <c:pt idx="0">
                  <c:v>Total de Programas</c:v>
                </c:pt>
              </c:strCache>
            </c:strRef>
          </c:tx>
          <c:dPt>
            <c:idx val="0"/>
            <c:bubble3D val="0"/>
            <c:spPr>
              <a:solidFill>
                <a:schemeClr val="accent2">
                  <a:shade val="53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1-DE7C-4293-995C-957552E29FB8}"/>
              </c:ext>
            </c:extLst>
          </c:dPt>
          <c:dPt>
            <c:idx val="1"/>
            <c:bubble3D val="0"/>
            <c:spPr>
              <a:solidFill>
                <a:schemeClr val="accent2">
                  <a:shade val="76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3-DE7C-4293-995C-957552E29FB8}"/>
              </c:ext>
            </c:extLst>
          </c:dPt>
          <c:dPt>
            <c:idx val="2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5-DE7C-4293-995C-957552E29FB8}"/>
              </c:ext>
            </c:extLst>
          </c:dPt>
          <c:dPt>
            <c:idx val="3"/>
            <c:bubble3D val="0"/>
            <c:spPr>
              <a:solidFill>
                <a:schemeClr val="accent2">
                  <a:tint val="77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7-DE7C-4293-995C-957552E29FB8}"/>
              </c:ext>
            </c:extLst>
          </c:dPt>
          <c:dPt>
            <c:idx val="4"/>
            <c:bubble3D val="0"/>
            <c:spPr>
              <a:solidFill>
                <a:schemeClr val="accent2">
                  <a:tint val="54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9-DE7C-4293-995C-957552E29FB8}"/>
              </c:ext>
            </c:extLst>
          </c:dPt>
          <c:dPt>
            <c:idx val="5"/>
            <c:bubble3D val="0"/>
            <c:spPr>
              <a:solidFill>
                <a:schemeClr val="accent2">
                  <a:tint val="86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B-DE7C-4293-995C-957552E29FB8}"/>
              </c:ext>
            </c:extLst>
          </c:dPt>
          <c:dPt>
            <c:idx val="6"/>
            <c:bubble3D val="0"/>
            <c:spPr>
              <a:solidFill>
                <a:schemeClr val="accent2">
                  <a:tint val="72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D-DE7C-4293-995C-957552E29FB8}"/>
              </c:ext>
            </c:extLst>
          </c:dPt>
          <c:dPt>
            <c:idx val="7"/>
            <c:bubble3D val="0"/>
            <c:spPr>
              <a:solidFill>
                <a:schemeClr val="accent2">
                  <a:tint val="58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F-DE7C-4293-995C-957552E29FB8}"/>
              </c:ext>
            </c:extLst>
          </c:dPt>
          <c:dPt>
            <c:idx val="8"/>
            <c:bubble3D val="0"/>
            <c:spPr>
              <a:solidFill>
                <a:schemeClr val="accent2">
                  <a:tint val="44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11-DE7C-4293-995C-957552E29FB8}"/>
              </c:ext>
            </c:extLst>
          </c:dPt>
          <c:dLbls>
            <c:dLbl>
              <c:idx val="0"/>
              <c:layout>
                <c:manualLayout>
                  <c:x val="-0.1862915883169928"/>
                  <c:y val="-0.3279116053381184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8254262668032675"/>
                      <c:h val="0.12508217414439865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DE7C-4293-995C-957552E29FB8}"/>
                </c:ext>
              </c:extLst>
            </c:dLbl>
            <c:dLbl>
              <c:idx val="1"/>
              <c:layout>
                <c:manualLayout>
                  <c:x val="-4.1969558520625207E-2"/>
                  <c:y val="0.30641890576698438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rgbClr val="FF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DE7C-4293-995C-957552E29FB8}"/>
                </c:ext>
              </c:extLst>
            </c:dLbl>
            <c:dLbl>
              <c:idx val="2"/>
              <c:layout>
                <c:manualLayout>
                  <c:x val="0"/>
                  <c:y val="0.13078779546088717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000" b="1" i="0" u="none" strike="noStrike" kern="1200" spc="0" baseline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034103C2-DC38-4139-B5A6-41C0B189C419}" type="CATEGORYNAME">
                      <a:rPr lang="en-US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rPr>
                      <a:pPr>
                        <a:defRPr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</a:defRPr>
                      </a:pPr>
                      <a:t>[CATEGORY NAME]</a:t>
                    </a:fld>
                    <a:r>
                      <a:rPr lang="en-US" baseline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rPr>
                      <a:t>
0.4%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DE7C-4293-995C-957552E29FB8}"/>
                </c:ext>
              </c:extLst>
            </c:dLbl>
            <c:dLbl>
              <c:idx val="3"/>
              <c:layout>
                <c:manualLayout>
                  <c:x val="3.3499161362921893E-2"/>
                  <c:y val="-0.24120663119961339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6">
                          <a:lumMod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2272459701479458"/>
                      <c:h val="0.10750875324782014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7-DE7C-4293-995C-957552E29FB8}"/>
                </c:ext>
              </c:extLst>
            </c:dLbl>
            <c:dLbl>
              <c:idx val="4"/>
              <c:layout>
                <c:manualLayout>
                  <c:x val="0.15212014147948777"/>
                  <c:y val="-0.13159803938483489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000" b="1" i="0" u="none" strike="noStrike" kern="1200" spc="0" baseline="0">
                        <a:solidFill>
                          <a:schemeClr val="accent2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4C4BAE80-2610-4597-BBA8-04E8C70D4B10}" type="CATEGORYNAME">
                      <a:rPr lang="en-US">
                        <a:solidFill>
                          <a:schemeClr val="accent2">
                            <a:lumMod val="50000"/>
                          </a:schemeClr>
                        </a:solidFill>
                      </a:rPr>
                      <a:pPr>
                        <a:defRPr>
                          <a:solidFill>
                            <a:schemeClr val="accent2">
                              <a:lumMod val="50000"/>
                            </a:schemeClr>
                          </a:solidFill>
                        </a:defRPr>
                      </a:pPr>
                      <a:t>[CATEGORY NAME]</a:t>
                    </a:fld>
                    <a:r>
                      <a:rPr lang="en-US" baseline="0">
                        <a:solidFill>
                          <a:schemeClr val="accent2">
                            <a:lumMod val="50000"/>
                          </a:schemeClr>
                        </a:solidFill>
                      </a:rPr>
                      <a:t>
0.4%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>
                          <a:lumMod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687018621476514"/>
                      <c:h val="0.11351978107973346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DE7C-4293-995C-957552E29FB8}"/>
                </c:ext>
              </c:extLst>
            </c:dLbl>
            <c:dLbl>
              <c:idx val="5"/>
              <c:layout>
                <c:manualLayout>
                  <c:x val="0.14029609516170363"/>
                  <c:y val="-0.16319481111040401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DE7C-4293-995C-957552E29FB8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D-DE7C-4293-995C-957552E29FB8}"/>
                </c:ext>
              </c:extLst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F-DE7C-4293-995C-957552E29FB8}"/>
                </c:ext>
              </c:extLst>
            </c:dLbl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11-DE7C-4293-995C-957552E29FB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spc="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'[2024 11 Estadisticas Davivienda Panama Aldon MSP V1.2 (2).xlsx]Total Programas'!$B$8:$B$14</c:f>
              <c:strCache>
                <c:ptCount val="7"/>
                <c:pt idx="0">
                  <c:v>IBS</c:v>
                </c:pt>
                <c:pt idx="1">
                  <c:v>SAS</c:v>
                </c:pt>
                <c:pt idx="2">
                  <c:v>COMPENSACION</c:v>
                </c:pt>
                <c:pt idx="3">
                  <c:v>HITECH ATH</c:v>
                </c:pt>
                <c:pt idx="4">
                  <c:v>SUPERAPP</c:v>
                </c:pt>
                <c:pt idx="5">
                  <c:v>SBI</c:v>
                </c:pt>
                <c:pt idx="6">
                  <c:v>SYDEL</c:v>
                </c:pt>
              </c:strCache>
            </c:strRef>
          </c:cat>
          <c:val>
            <c:numRef>
              <c:f>'[2024 11 Estadisticas Davivienda Panama Aldon MSP V1.2 (2).xlsx]Total Programas'!$C$8:$C$14</c:f>
              <c:numCache>
                <c:formatCode>#,##0</c:formatCode>
                <c:ptCount val="7"/>
                <c:pt idx="0">
                  <c:v>53202</c:v>
                </c:pt>
                <c:pt idx="1">
                  <c:v>1236</c:v>
                </c:pt>
                <c:pt idx="2">
                  <c:v>189</c:v>
                </c:pt>
                <c:pt idx="3">
                  <c:v>2157</c:v>
                </c:pt>
                <c:pt idx="4">
                  <c:v>64</c:v>
                </c:pt>
                <c:pt idx="5">
                  <c:v>14180</c:v>
                </c:pt>
                <c:pt idx="6">
                  <c:v>150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DE7C-4293-995C-957552E29FB8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ysClr val="windowText" lastClr="000000"/>
      </a:solidFill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GB" sz="1200" baseline="0"/>
              <a:t>Total y Promedio por año</a:t>
            </a:r>
            <a:endParaRPr lang="en-GB" sz="12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 Check out'!$B$24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2">
                <a:shade val="76000"/>
              </a:schemeClr>
            </a:solidFill>
            <a:ln>
              <a:noFill/>
            </a:ln>
            <a:effectLst/>
          </c:spPr>
          <c:invertIfNegative val="0"/>
          <c:cat>
            <c:numRef>
              <c:f>' Check out'!$C$10:$D$10</c:f>
              <c:numCache>
                <c:formatCode>General</c:formatCode>
                <c:ptCount val="2"/>
                <c:pt idx="0">
                  <c:v>2023</c:v>
                </c:pt>
                <c:pt idx="1">
                  <c:v>2024</c:v>
                </c:pt>
              </c:numCache>
            </c:numRef>
          </c:cat>
          <c:val>
            <c:numRef>
              <c:f>' Check out'!$C$24:$D$24</c:f>
              <c:numCache>
                <c:formatCode>General</c:formatCode>
                <c:ptCount val="2"/>
                <c:pt idx="0">
                  <c:v>2203</c:v>
                </c:pt>
                <c:pt idx="1">
                  <c:v>1022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A5-4B74-8290-3C021DE71804}"/>
            </c:ext>
          </c:extLst>
        </c:ser>
        <c:ser>
          <c:idx val="1"/>
          <c:order val="1"/>
          <c:tx>
            <c:strRef>
              <c:f>' Check out'!$B$25</c:f>
              <c:strCache>
                <c:ptCount val="1"/>
                <c:pt idx="0">
                  <c:v>Promedio</c:v>
                </c:pt>
              </c:strCache>
            </c:strRef>
          </c:tx>
          <c:spPr>
            <a:solidFill>
              <a:schemeClr val="accent2">
                <a:tint val="77000"/>
              </a:schemeClr>
            </a:solidFill>
            <a:ln>
              <a:noFill/>
            </a:ln>
            <a:effectLst/>
          </c:spPr>
          <c:invertIfNegative val="0"/>
          <c:cat>
            <c:numRef>
              <c:f>' Check out'!$C$10:$D$10</c:f>
              <c:numCache>
                <c:formatCode>General</c:formatCode>
                <c:ptCount val="2"/>
                <c:pt idx="0">
                  <c:v>2023</c:v>
                </c:pt>
                <c:pt idx="1">
                  <c:v>2024</c:v>
                </c:pt>
              </c:numCache>
            </c:numRef>
          </c:cat>
          <c:val>
            <c:numRef>
              <c:f>' Check out'!$C$25:$D$25</c:f>
              <c:numCache>
                <c:formatCode>_(* #,##0_);_(* \(#,##0\);_(* "-"_);_(@_)</c:formatCode>
                <c:ptCount val="2"/>
                <c:pt idx="0">
                  <c:v>183.58333333333334</c:v>
                </c:pt>
                <c:pt idx="1">
                  <c:v>92.909090909090907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FA5-4B74-8290-3C021DE718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616386816"/>
        <c:axId val="1616378176"/>
      </c:barChart>
      <c:catAx>
        <c:axId val="16163868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6378176"/>
        <c:crosses val="autoZero"/>
        <c:auto val="1"/>
        <c:lblAlgn val="ctr"/>
        <c:lblOffset val="100"/>
        <c:noMultiLvlLbl val="0"/>
      </c:catAx>
      <c:valAx>
        <c:axId val="16163781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6386816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rgbClr val="4D4D4D">
          <a:lumMod val="60000"/>
          <a:lumOff val="40000"/>
        </a:srgbClr>
      </a:solidFill>
      <a:round/>
    </a:ln>
    <a:effectLst/>
  </c:spPr>
  <c:txPr>
    <a:bodyPr/>
    <a:lstStyle/>
    <a:p>
      <a:pPr>
        <a:defRPr>
          <a:solidFill>
            <a:sysClr val="windowText" lastClr="000000"/>
          </a:solidFill>
        </a:defRPr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C" b="0">
                <a:solidFill>
                  <a:schemeClr val="tx1"/>
                </a:solidFill>
              </a:rPr>
              <a:t>Check out de Emergencia</a:t>
            </a:r>
          </a:p>
          <a:p>
            <a:pPr>
              <a:defRPr/>
            </a:pPr>
            <a:endParaRPr lang="es-EC" b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 Check out de Emergencia'!$D$10</c:f>
              <c:strCache>
                <c:ptCount val="1"/>
                <c:pt idx="0">
                  <c:v>2023</c:v>
                </c:pt>
              </c:strCache>
            </c:strRef>
          </c:tx>
          <c:spPr>
            <a:ln w="28575" cap="rnd">
              <a:solidFill>
                <a:schemeClr val="accent2">
                  <a:shade val="76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 Check out de Emergencia'!$C$11:$C$22</c:f>
              <c:strCache>
                <c:ptCount val="12"/>
                <c:pt idx="0">
                  <c:v>Ene</c:v>
                </c:pt>
                <c:pt idx="1">
                  <c:v>Feb</c:v>
                </c:pt>
                <c:pt idx="2">
                  <c:v>Mar</c:v>
                </c:pt>
                <c:pt idx="3">
                  <c:v>Abr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Ago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Dic</c:v>
                </c:pt>
              </c:strCache>
            </c:strRef>
          </c:cat>
          <c:val>
            <c:numRef>
              <c:f>' Check out de Emergencia'!$D$11:$D$22</c:f>
              <c:numCache>
                <c:formatCode>General</c:formatCode>
                <c:ptCount val="12"/>
                <c:pt idx="0">
                  <c:v>16</c:v>
                </c:pt>
                <c:pt idx="1">
                  <c:v>22</c:v>
                </c:pt>
                <c:pt idx="2">
                  <c:v>2</c:v>
                </c:pt>
                <c:pt idx="3">
                  <c:v>0</c:v>
                </c:pt>
                <c:pt idx="4">
                  <c:v>0</c:v>
                </c:pt>
                <c:pt idx="5">
                  <c:v>1</c:v>
                </c:pt>
                <c:pt idx="6">
                  <c:v>3</c:v>
                </c:pt>
                <c:pt idx="7">
                  <c:v>4</c:v>
                </c:pt>
                <c:pt idx="8">
                  <c:v>0</c:v>
                </c:pt>
                <c:pt idx="9">
                  <c:v>3</c:v>
                </c:pt>
                <c:pt idx="10">
                  <c:v>7</c:v>
                </c:pt>
                <c:pt idx="11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872-4610-804F-E099006B09A1}"/>
            </c:ext>
          </c:extLst>
        </c:ser>
        <c:ser>
          <c:idx val="1"/>
          <c:order val="1"/>
          <c:tx>
            <c:strRef>
              <c:f>' Check out de Emergencia'!$E$10</c:f>
              <c:strCache>
                <c:ptCount val="1"/>
                <c:pt idx="0">
                  <c:v>2024</c:v>
                </c:pt>
              </c:strCache>
            </c:strRef>
          </c:tx>
          <c:spPr>
            <a:ln w="28575" cap="rnd">
              <a:solidFill>
                <a:schemeClr val="accent2">
                  <a:tint val="77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 Check out de Emergencia'!$C$11:$C$22</c:f>
              <c:strCache>
                <c:ptCount val="12"/>
                <c:pt idx="0">
                  <c:v>Ene</c:v>
                </c:pt>
                <c:pt idx="1">
                  <c:v>Feb</c:v>
                </c:pt>
                <c:pt idx="2">
                  <c:v>Mar</c:v>
                </c:pt>
                <c:pt idx="3">
                  <c:v>Abr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Ago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Dic</c:v>
                </c:pt>
              </c:strCache>
            </c:strRef>
          </c:cat>
          <c:val>
            <c:numRef>
              <c:f>' Check out de Emergencia'!$E$11:$E$22</c:f>
              <c:numCache>
                <c:formatCode>General</c:formatCode>
                <c:ptCount val="12"/>
                <c:pt idx="0">
                  <c:v>3</c:v>
                </c:pt>
                <c:pt idx="1">
                  <c:v>1</c:v>
                </c:pt>
                <c:pt idx="2">
                  <c:v>2</c:v>
                </c:pt>
                <c:pt idx="3">
                  <c:v>9</c:v>
                </c:pt>
                <c:pt idx="4">
                  <c:v>0</c:v>
                </c:pt>
                <c:pt idx="5">
                  <c:v>0</c:v>
                </c:pt>
                <c:pt idx="6">
                  <c:v>2</c:v>
                </c:pt>
                <c:pt idx="7">
                  <c:v>8</c:v>
                </c:pt>
                <c:pt idx="8">
                  <c:v>1</c:v>
                </c:pt>
                <c:pt idx="9">
                  <c:v>7</c:v>
                </c:pt>
                <c:pt idx="10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872-4610-804F-E099006B09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71696207"/>
        <c:axId val="1777181279"/>
      </c:lineChart>
      <c:catAx>
        <c:axId val="2071696207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7181279"/>
        <c:crosses val="autoZero"/>
        <c:auto val="1"/>
        <c:lblAlgn val="ctr"/>
        <c:lblOffset val="100"/>
        <c:noMultiLvlLbl val="0"/>
      </c:catAx>
      <c:valAx>
        <c:axId val="17771812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1696207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solidFill>
      <a:schemeClr val="bg1"/>
    </a:solidFill>
    <a:ln w="9525" cap="flat" cmpd="sng" algn="ctr">
      <a:solidFill>
        <a:srgbClr val="4D4D4D">
          <a:lumMod val="60000"/>
          <a:lumOff val="40000"/>
        </a:srgbClr>
      </a:solidFill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Total y Promedio por Año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 Check out de Emergencia'!$C$24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2">
                <a:shade val="76000"/>
              </a:schemeClr>
            </a:solidFill>
            <a:ln>
              <a:noFill/>
            </a:ln>
            <a:effectLst/>
          </c:spPr>
          <c:invertIfNegative val="0"/>
          <c:cat>
            <c:numRef>
              <c:f>' Check out de Emergencia'!$D$10:$E$10</c:f>
              <c:numCache>
                <c:formatCode>General</c:formatCode>
                <c:ptCount val="2"/>
                <c:pt idx="0">
                  <c:v>2023</c:v>
                </c:pt>
                <c:pt idx="1">
                  <c:v>2024</c:v>
                </c:pt>
              </c:numCache>
            </c:numRef>
          </c:cat>
          <c:val>
            <c:numRef>
              <c:f>' Check out de Emergencia'!$D$24:$E$24</c:f>
              <c:numCache>
                <c:formatCode>General</c:formatCode>
                <c:ptCount val="2"/>
                <c:pt idx="0">
                  <c:v>58</c:v>
                </c:pt>
                <c:pt idx="1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26-41B6-AD15-C34CD91E5948}"/>
            </c:ext>
          </c:extLst>
        </c:ser>
        <c:ser>
          <c:idx val="1"/>
          <c:order val="1"/>
          <c:tx>
            <c:strRef>
              <c:f>' Check out de Emergencia'!$C$25</c:f>
              <c:strCache>
                <c:ptCount val="1"/>
                <c:pt idx="0">
                  <c:v>Promedio</c:v>
                </c:pt>
              </c:strCache>
            </c:strRef>
          </c:tx>
          <c:spPr>
            <a:solidFill>
              <a:schemeClr val="accent2">
                <a:tint val="77000"/>
              </a:schemeClr>
            </a:solidFill>
            <a:ln>
              <a:noFill/>
            </a:ln>
            <a:effectLst/>
          </c:spPr>
          <c:invertIfNegative val="0"/>
          <c:cat>
            <c:numRef>
              <c:f>' Check out de Emergencia'!$D$10:$E$10</c:f>
              <c:numCache>
                <c:formatCode>General</c:formatCode>
                <c:ptCount val="2"/>
                <c:pt idx="0">
                  <c:v>2023</c:v>
                </c:pt>
                <c:pt idx="1">
                  <c:v>2024</c:v>
                </c:pt>
              </c:numCache>
            </c:numRef>
          </c:cat>
          <c:val>
            <c:numRef>
              <c:f>' Check out de Emergencia'!$D$25:$E$25</c:f>
              <c:numCache>
                <c:formatCode>_(* #,##0_);_(* \(#,##0\);_(* "-"_);_(@_)</c:formatCode>
                <c:ptCount val="2"/>
                <c:pt idx="0">
                  <c:v>4.833333333333333</c:v>
                </c:pt>
                <c:pt idx="1">
                  <c:v>3.1818181818181817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626-41B6-AD15-C34CD91E59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817975376"/>
        <c:axId val="1817967216"/>
      </c:barChart>
      <c:catAx>
        <c:axId val="1817975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7967216"/>
        <c:crosses val="autoZero"/>
        <c:auto val="1"/>
        <c:lblAlgn val="ctr"/>
        <c:lblOffset val="100"/>
        <c:noMultiLvlLbl val="0"/>
      </c:catAx>
      <c:valAx>
        <c:axId val="1817967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7975376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rgbClr val="4D4D4D">
          <a:lumMod val="60000"/>
          <a:lumOff val="40000"/>
        </a:srgbClr>
      </a:solidFill>
      <a:round/>
    </a:ln>
    <a:effectLst/>
  </c:spPr>
  <c:txPr>
    <a:bodyPr/>
    <a:lstStyle/>
    <a:p>
      <a:pPr>
        <a:defRPr>
          <a:solidFill>
            <a:sysClr val="windowText" lastClr="000000"/>
          </a:solidFill>
        </a:defRPr>
      </a:pPr>
      <a:endParaRPr lang="en-US"/>
    </a:p>
  </c:txPr>
  <c:externalData r:id="rId4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s-EC" b="0">
                <a:solidFill>
                  <a:schemeClr val="tx1"/>
                </a:solidFill>
              </a:rPr>
              <a:t>Promociones Inventario ITG Integración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Promociones!$C$11</c:f>
              <c:strCache>
                <c:ptCount val="1"/>
                <c:pt idx="0">
                  <c:v>2023</c:v>
                </c:pt>
              </c:strCache>
            </c:strRef>
          </c:tx>
          <c:spPr>
            <a:ln w="28575" cap="rnd">
              <a:solidFill>
                <a:schemeClr val="accent2">
                  <a:shade val="76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Promociones!$B$12:$B$23</c:f>
              <c:strCache>
                <c:ptCount val="12"/>
                <c:pt idx="0">
                  <c:v>Ene</c:v>
                </c:pt>
                <c:pt idx="1">
                  <c:v>Feb</c:v>
                </c:pt>
                <c:pt idx="2">
                  <c:v>Mar</c:v>
                </c:pt>
                <c:pt idx="3">
                  <c:v>Abr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Ago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Dic</c:v>
                </c:pt>
              </c:strCache>
            </c:strRef>
          </c:cat>
          <c:val>
            <c:numRef>
              <c:f>Promociones!$C$12:$C$23</c:f>
              <c:numCache>
                <c:formatCode>General</c:formatCode>
                <c:ptCount val="12"/>
                <c:pt idx="0">
                  <c:v>231</c:v>
                </c:pt>
                <c:pt idx="1">
                  <c:v>482</c:v>
                </c:pt>
                <c:pt idx="2">
                  <c:v>223</c:v>
                </c:pt>
                <c:pt idx="3">
                  <c:v>198</c:v>
                </c:pt>
                <c:pt idx="4">
                  <c:v>295</c:v>
                </c:pt>
                <c:pt idx="5">
                  <c:v>214</c:v>
                </c:pt>
                <c:pt idx="6">
                  <c:v>221</c:v>
                </c:pt>
                <c:pt idx="7">
                  <c:v>417</c:v>
                </c:pt>
                <c:pt idx="8">
                  <c:v>247</c:v>
                </c:pt>
                <c:pt idx="9">
                  <c:v>264</c:v>
                </c:pt>
                <c:pt idx="10">
                  <c:v>387</c:v>
                </c:pt>
                <c:pt idx="11">
                  <c:v>173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5A2-4BD3-B868-DB3D02C3C095}"/>
            </c:ext>
          </c:extLst>
        </c:ser>
        <c:ser>
          <c:idx val="1"/>
          <c:order val="1"/>
          <c:tx>
            <c:strRef>
              <c:f>Promociones!$D$11</c:f>
              <c:strCache>
                <c:ptCount val="1"/>
                <c:pt idx="0">
                  <c:v>2024</c:v>
                </c:pt>
              </c:strCache>
            </c:strRef>
          </c:tx>
          <c:spPr>
            <a:ln w="28575" cap="rnd">
              <a:solidFill>
                <a:schemeClr val="accent2">
                  <a:tint val="77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Promociones!$B$12:$B$23</c:f>
              <c:strCache>
                <c:ptCount val="12"/>
                <c:pt idx="0">
                  <c:v>Ene</c:v>
                </c:pt>
                <c:pt idx="1">
                  <c:v>Feb</c:v>
                </c:pt>
                <c:pt idx="2">
                  <c:v>Mar</c:v>
                </c:pt>
                <c:pt idx="3">
                  <c:v>Abr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Ago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Dic</c:v>
                </c:pt>
              </c:strCache>
            </c:strRef>
          </c:cat>
          <c:val>
            <c:numRef>
              <c:f>Promociones!$D$12:$D$23</c:f>
              <c:numCache>
                <c:formatCode>General</c:formatCode>
                <c:ptCount val="12"/>
                <c:pt idx="0">
                  <c:v>204</c:v>
                </c:pt>
                <c:pt idx="1">
                  <c:v>616</c:v>
                </c:pt>
                <c:pt idx="2">
                  <c:v>556</c:v>
                </c:pt>
                <c:pt idx="3">
                  <c:v>407</c:v>
                </c:pt>
                <c:pt idx="4">
                  <c:v>314</c:v>
                </c:pt>
                <c:pt idx="5">
                  <c:v>278</c:v>
                </c:pt>
                <c:pt idx="6">
                  <c:v>544</c:v>
                </c:pt>
                <c:pt idx="7">
                  <c:v>365</c:v>
                </c:pt>
                <c:pt idx="8">
                  <c:v>355</c:v>
                </c:pt>
                <c:pt idx="9">
                  <c:v>651</c:v>
                </c:pt>
                <c:pt idx="10">
                  <c:v>437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5A2-4BD3-B868-DB3D02C3C0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63583151"/>
        <c:axId val="1777180799"/>
      </c:lineChart>
      <c:catAx>
        <c:axId val="20635831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7180799"/>
        <c:crosses val="autoZero"/>
        <c:auto val="1"/>
        <c:lblAlgn val="ctr"/>
        <c:lblOffset val="100"/>
        <c:noMultiLvlLbl val="0"/>
      </c:catAx>
      <c:valAx>
        <c:axId val="17771807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3583151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rgbClr val="4D4D4D">
          <a:lumMod val="60000"/>
          <a:lumOff val="40000"/>
        </a:srgbClr>
      </a:solidFill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Total y Promedio por Año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Promociones!$B$25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2">
                <a:shade val="76000"/>
              </a:schemeClr>
            </a:solidFill>
            <a:ln>
              <a:noFill/>
            </a:ln>
            <a:effectLst/>
          </c:spPr>
          <c:invertIfNegative val="0"/>
          <c:cat>
            <c:numRef>
              <c:f>Promociones!$C$11:$D$11</c:f>
              <c:numCache>
                <c:formatCode>General</c:formatCode>
                <c:ptCount val="2"/>
                <c:pt idx="0">
                  <c:v>2023</c:v>
                </c:pt>
                <c:pt idx="1">
                  <c:v>2024</c:v>
                </c:pt>
              </c:numCache>
            </c:numRef>
          </c:cat>
          <c:val>
            <c:numRef>
              <c:f>Promociones!$C$25:$D$25</c:f>
              <c:numCache>
                <c:formatCode>General</c:formatCode>
                <c:ptCount val="2"/>
                <c:pt idx="0">
                  <c:v>3352</c:v>
                </c:pt>
                <c:pt idx="1">
                  <c:v>4727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126-40F8-B725-D8CAA050ED71}"/>
            </c:ext>
          </c:extLst>
        </c:ser>
        <c:ser>
          <c:idx val="1"/>
          <c:order val="1"/>
          <c:tx>
            <c:strRef>
              <c:f>Promociones!$B$26</c:f>
              <c:strCache>
                <c:ptCount val="1"/>
                <c:pt idx="0">
                  <c:v>Promedio</c:v>
                </c:pt>
              </c:strCache>
            </c:strRef>
          </c:tx>
          <c:spPr>
            <a:solidFill>
              <a:schemeClr val="accent2">
                <a:tint val="77000"/>
              </a:schemeClr>
            </a:solidFill>
            <a:ln>
              <a:noFill/>
            </a:ln>
            <a:effectLst/>
          </c:spPr>
          <c:invertIfNegative val="0"/>
          <c:cat>
            <c:numRef>
              <c:f>Promociones!$C$11:$D$11</c:f>
              <c:numCache>
                <c:formatCode>General</c:formatCode>
                <c:ptCount val="2"/>
                <c:pt idx="0">
                  <c:v>2023</c:v>
                </c:pt>
                <c:pt idx="1">
                  <c:v>2024</c:v>
                </c:pt>
              </c:numCache>
            </c:numRef>
          </c:cat>
          <c:val>
            <c:numRef>
              <c:f>Promociones!$C$26:$D$26</c:f>
              <c:numCache>
                <c:formatCode>_(* #,##0_);_(* \(#,##0\);_(* "-"_);_(@_)</c:formatCode>
                <c:ptCount val="2"/>
                <c:pt idx="0">
                  <c:v>279.33333333333331</c:v>
                </c:pt>
                <c:pt idx="1">
                  <c:v>429.72727272727275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126-40F8-B725-D8CAA050ED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56514544"/>
        <c:axId val="1556513584"/>
      </c:barChart>
      <c:catAx>
        <c:axId val="15565145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56513584"/>
        <c:crosses val="autoZero"/>
        <c:auto val="1"/>
        <c:lblAlgn val="ctr"/>
        <c:lblOffset val="100"/>
        <c:noMultiLvlLbl val="0"/>
      </c:catAx>
      <c:valAx>
        <c:axId val="1556513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56514544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rgbClr val="4D4D4D">
          <a:lumMod val="60000"/>
          <a:lumOff val="40000"/>
        </a:srgbClr>
      </a:solidFill>
      <a:round/>
    </a:ln>
    <a:effectLst/>
  </c:spPr>
  <c:txPr>
    <a:bodyPr/>
    <a:lstStyle/>
    <a:p>
      <a:pPr>
        <a:defRPr>
          <a:solidFill>
            <a:sysClr val="windowText" lastClr="000000"/>
          </a:solidFill>
        </a:defRPr>
      </a:pPr>
      <a:endParaRPr lang="en-US"/>
    </a:p>
  </c:txPr>
  <c:externalData r:id="rId4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C" b="0">
                <a:solidFill>
                  <a:schemeClr val="tx1"/>
                </a:solidFill>
              </a:rPr>
              <a:t>Promociones</a:t>
            </a:r>
            <a:r>
              <a:rPr lang="es-EC" b="0" baseline="0">
                <a:solidFill>
                  <a:schemeClr val="tx1"/>
                </a:solidFill>
              </a:rPr>
              <a:t> Inventario QUA Calidad</a:t>
            </a:r>
            <a:endParaRPr lang="es-EC" b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Promociones!$C$33</c:f>
              <c:strCache>
                <c:ptCount val="1"/>
                <c:pt idx="0">
                  <c:v>2023</c:v>
                </c:pt>
              </c:strCache>
            </c:strRef>
          </c:tx>
          <c:spPr>
            <a:solidFill>
              <a:schemeClr val="accent2">
                <a:shade val="76000"/>
              </a:schemeClr>
            </a:solidFill>
            <a:ln>
              <a:noFill/>
            </a:ln>
            <a:effectLst/>
          </c:spPr>
          <c:invertIfNegative val="0"/>
          <c:cat>
            <c:strRef>
              <c:f>Promociones!$B$34:$B$45</c:f>
              <c:strCache>
                <c:ptCount val="12"/>
                <c:pt idx="0">
                  <c:v>Ene</c:v>
                </c:pt>
                <c:pt idx="1">
                  <c:v>Feb</c:v>
                </c:pt>
                <c:pt idx="2">
                  <c:v>Mar</c:v>
                </c:pt>
                <c:pt idx="3">
                  <c:v>Abr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Ago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Dic</c:v>
                </c:pt>
              </c:strCache>
            </c:strRef>
          </c:cat>
          <c:val>
            <c:numRef>
              <c:f>Promociones!$C$34:$C$45</c:f>
              <c:numCache>
                <c:formatCode>General</c:formatCode>
                <c:ptCount val="12"/>
                <c:pt idx="0">
                  <c:v>131</c:v>
                </c:pt>
                <c:pt idx="1">
                  <c:v>340</c:v>
                </c:pt>
                <c:pt idx="2">
                  <c:v>167</c:v>
                </c:pt>
                <c:pt idx="3">
                  <c:v>165</c:v>
                </c:pt>
                <c:pt idx="4">
                  <c:v>218</c:v>
                </c:pt>
                <c:pt idx="5">
                  <c:v>177</c:v>
                </c:pt>
                <c:pt idx="6">
                  <c:v>162</c:v>
                </c:pt>
                <c:pt idx="7">
                  <c:v>298</c:v>
                </c:pt>
                <c:pt idx="8">
                  <c:v>216</c:v>
                </c:pt>
                <c:pt idx="9">
                  <c:v>231</c:v>
                </c:pt>
                <c:pt idx="10">
                  <c:v>211</c:v>
                </c:pt>
                <c:pt idx="11">
                  <c:v>137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987-4269-B033-D33AF314F85B}"/>
            </c:ext>
          </c:extLst>
        </c:ser>
        <c:ser>
          <c:idx val="1"/>
          <c:order val="1"/>
          <c:tx>
            <c:strRef>
              <c:f>Promociones!$D$33</c:f>
              <c:strCache>
                <c:ptCount val="1"/>
                <c:pt idx="0">
                  <c:v>2024</c:v>
                </c:pt>
              </c:strCache>
            </c:strRef>
          </c:tx>
          <c:spPr>
            <a:solidFill>
              <a:schemeClr val="accent2">
                <a:tint val="77000"/>
              </a:schemeClr>
            </a:solidFill>
            <a:ln>
              <a:noFill/>
            </a:ln>
            <a:effectLst/>
          </c:spPr>
          <c:invertIfNegative val="0"/>
          <c:cat>
            <c:strRef>
              <c:f>Promociones!$B$34:$B$45</c:f>
              <c:strCache>
                <c:ptCount val="12"/>
                <c:pt idx="0">
                  <c:v>Ene</c:v>
                </c:pt>
                <c:pt idx="1">
                  <c:v>Feb</c:v>
                </c:pt>
                <c:pt idx="2">
                  <c:v>Mar</c:v>
                </c:pt>
                <c:pt idx="3">
                  <c:v>Abr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Ago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Dic</c:v>
                </c:pt>
              </c:strCache>
            </c:strRef>
          </c:cat>
          <c:val>
            <c:numRef>
              <c:f>Promociones!$D$34:$D$45</c:f>
              <c:numCache>
                <c:formatCode>General</c:formatCode>
                <c:ptCount val="12"/>
                <c:pt idx="0">
                  <c:v>169</c:v>
                </c:pt>
                <c:pt idx="1">
                  <c:v>524</c:v>
                </c:pt>
                <c:pt idx="2">
                  <c:v>409</c:v>
                </c:pt>
                <c:pt idx="3">
                  <c:v>367</c:v>
                </c:pt>
                <c:pt idx="4">
                  <c:v>248</c:v>
                </c:pt>
                <c:pt idx="5">
                  <c:v>218</c:v>
                </c:pt>
                <c:pt idx="6">
                  <c:v>568</c:v>
                </c:pt>
                <c:pt idx="7">
                  <c:v>270</c:v>
                </c:pt>
                <c:pt idx="8">
                  <c:v>359</c:v>
                </c:pt>
                <c:pt idx="9">
                  <c:v>426</c:v>
                </c:pt>
                <c:pt idx="10">
                  <c:v>339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987-4269-B033-D33AF314F8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71696207"/>
        <c:axId val="1777181279"/>
      </c:barChart>
      <c:catAx>
        <c:axId val="2071696207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7181279"/>
        <c:crosses val="autoZero"/>
        <c:auto val="1"/>
        <c:lblAlgn val="ctr"/>
        <c:lblOffset val="100"/>
        <c:noMultiLvlLbl val="0"/>
      </c:catAx>
      <c:valAx>
        <c:axId val="17771812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1696207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solidFill>
      <a:schemeClr val="bg1"/>
    </a:solidFill>
    <a:ln w="9525" cap="flat" cmpd="sng" algn="ctr">
      <a:solidFill>
        <a:srgbClr val="4D4D4D">
          <a:lumMod val="60000"/>
          <a:lumOff val="40000"/>
        </a:srgbClr>
      </a:solidFill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Total y Promedio por Año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Promociones!$B$47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2">
                <a:shade val="76000"/>
              </a:schemeClr>
            </a:solidFill>
            <a:ln>
              <a:noFill/>
            </a:ln>
            <a:effectLst/>
          </c:spPr>
          <c:invertIfNegative val="0"/>
          <c:cat>
            <c:numRef>
              <c:f>Promociones!$C$33:$D$33</c:f>
              <c:numCache>
                <c:formatCode>General</c:formatCode>
                <c:ptCount val="2"/>
                <c:pt idx="0">
                  <c:v>2023</c:v>
                </c:pt>
                <c:pt idx="1">
                  <c:v>2024</c:v>
                </c:pt>
              </c:numCache>
            </c:numRef>
          </c:cat>
          <c:val>
            <c:numRef>
              <c:f>Promociones!$C$47:$D$47</c:f>
              <c:numCache>
                <c:formatCode>General</c:formatCode>
                <c:ptCount val="2"/>
                <c:pt idx="0">
                  <c:v>2453</c:v>
                </c:pt>
                <c:pt idx="1">
                  <c:v>3897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8D5-476A-B8C4-E26C547B7421}"/>
            </c:ext>
          </c:extLst>
        </c:ser>
        <c:ser>
          <c:idx val="1"/>
          <c:order val="1"/>
          <c:tx>
            <c:strRef>
              <c:f>Promociones!$B$48</c:f>
              <c:strCache>
                <c:ptCount val="1"/>
                <c:pt idx="0">
                  <c:v>Promedio</c:v>
                </c:pt>
              </c:strCache>
            </c:strRef>
          </c:tx>
          <c:spPr>
            <a:solidFill>
              <a:schemeClr val="accent2">
                <a:tint val="77000"/>
              </a:schemeClr>
            </a:solidFill>
            <a:ln>
              <a:noFill/>
            </a:ln>
            <a:effectLst/>
          </c:spPr>
          <c:invertIfNegative val="0"/>
          <c:cat>
            <c:numRef>
              <c:f>Promociones!$C$33:$D$33</c:f>
              <c:numCache>
                <c:formatCode>General</c:formatCode>
                <c:ptCount val="2"/>
                <c:pt idx="0">
                  <c:v>2023</c:v>
                </c:pt>
                <c:pt idx="1">
                  <c:v>2024</c:v>
                </c:pt>
              </c:numCache>
            </c:numRef>
          </c:cat>
          <c:val>
            <c:numRef>
              <c:f>Promociones!$C$48:$D$48</c:f>
              <c:numCache>
                <c:formatCode>_(* #,##0_);_(* \(#,##0\);_(* "-"_);_(@_)</c:formatCode>
                <c:ptCount val="2"/>
                <c:pt idx="0">
                  <c:v>204.41666666666666</c:v>
                </c:pt>
                <c:pt idx="1">
                  <c:v>354.27272727272725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8D5-476A-B8C4-E26C547B74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41695263"/>
        <c:axId val="1541677023"/>
      </c:barChart>
      <c:catAx>
        <c:axId val="15416952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1677023"/>
        <c:crosses val="autoZero"/>
        <c:auto val="1"/>
        <c:lblAlgn val="ctr"/>
        <c:lblOffset val="100"/>
        <c:noMultiLvlLbl val="0"/>
      </c:catAx>
      <c:valAx>
        <c:axId val="15416770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1695263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rgbClr val="4D4D4D">
          <a:lumMod val="60000"/>
          <a:lumOff val="40000"/>
        </a:srgbClr>
      </a:solidFill>
      <a:round/>
    </a:ln>
    <a:effectLst/>
  </c:spPr>
  <c:txPr>
    <a:bodyPr/>
    <a:lstStyle/>
    <a:p>
      <a:pPr>
        <a:defRPr>
          <a:solidFill>
            <a:sysClr val="windowText" lastClr="000000"/>
          </a:solidFill>
        </a:defRPr>
      </a:pPr>
      <a:endParaRPr lang="en-US"/>
    </a:p>
  </c:txPr>
  <c:externalData r:id="rId4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C" b="0">
                <a:solidFill>
                  <a:schemeClr val="tx1"/>
                </a:solidFill>
              </a:rPr>
              <a:t>Promociones</a:t>
            </a:r>
            <a:r>
              <a:rPr lang="es-EC" b="0" baseline="0">
                <a:solidFill>
                  <a:schemeClr val="tx1"/>
                </a:solidFill>
              </a:rPr>
              <a:t> Inventario PDN Producción</a:t>
            </a:r>
            <a:endParaRPr lang="es-EC" b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Promociones!$C$55</c:f>
              <c:strCache>
                <c:ptCount val="1"/>
                <c:pt idx="0">
                  <c:v>2023</c:v>
                </c:pt>
              </c:strCache>
            </c:strRef>
          </c:tx>
          <c:spPr>
            <a:solidFill>
              <a:schemeClr val="accent2">
                <a:shade val="76000"/>
              </a:schemeClr>
            </a:solidFill>
            <a:ln>
              <a:noFill/>
            </a:ln>
            <a:effectLst/>
          </c:spPr>
          <c:invertIfNegative val="0"/>
          <c:cat>
            <c:strRef>
              <c:f>Promociones!$B$56:$B$67</c:f>
              <c:strCache>
                <c:ptCount val="12"/>
                <c:pt idx="0">
                  <c:v>Ene</c:v>
                </c:pt>
                <c:pt idx="1">
                  <c:v>Feb</c:v>
                </c:pt>
                <c:pt idx="2">
                  <c:v>Mar</c:v>
                </c:pt>
                <c:pt idx="3">
                  <c:v>Abr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Ago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Dic</c:v>
                </c:pt>
              </c:strCache>
            </c:strRef>
          </c:cat>
          <c:val>
            <c:numRef>
              <c:f>Promociones!$C$56:$C$67</c:f>
              <c:numCache>
                <c:formatCode>General</c:formatCode>
                <c:ptCount val="12"/>
                <c:pt idx="0">
                  <c:v>61</c:v>
                </c:pt>
                <c:pt idx="1">
                  <c:v>71</c:v>
                </c:pt>
                <c:pt idx="2">
                  <c:v>117</c:v>
                </c:pt>
                <c:pt idx="3">
                  <c:v>106</c:v>
                </c:pt>
                <c:pt idx="4">
                  <c:v>171</c:v>
                </c:pt>
                <c:pt idx="5">
                  <c:v>116</c:v>
                </c:pt>
                <c:pt idx="6">
                  <c:v>70</c:v>
                </c:pt>
                <c:pt idx="7">
                  <c:v>183</c:v>
                </c:pt>
                <c:pt idx="8">
                  <c:v>148</c:v>
                </c:pt>
                <c:pt idx="9">
                  <c:v>115</c:v>
                </c:pt>
                <c:pt idx="10">
                  <c:v>111</c:v>
                </c:pt>
                <c:pt idx="11">
                  <c:v>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B36-48FC-AE9F-E54034306CAD}"/>
            </c:ext>
          </c:extLst>
        </c:ser>
        <c:ser>
          <c:idx val="1"/>
          <c:order val="1"/>
          <c:tx>
            <c:strRef>
              <c:f>Promociones!$D$55</c:f>
              <c:strCache>
                <c:ptCount val="1"/>
                <c:pt idx="0">
                  <c:v>2024</c:v>
                </c:pt>
              </c:strCache>
            </c:strRef>
          </c:tx>
          <c:spPr>
            <a:solidFill>
              <a:schemeClr val="accent2">
                <a:tint val="77000"/>
              </a:schemeClr>
            </a:solidFill>
            <a:ln>
              <a:noFill/>
            </a:ln>
            <a:effectLst/>
          </c:spPr>
          <c:invertIfNegative val="0"/>
          <c:cat>
            <c:strRef>
              <c:f>Promociones!$B$56:$B$67</c:f>
              <c:strCache>
                <c:ptCount val="12"/>
                <c:pt idx="0">
                  <c:v>Ene</c:v>
                </c:pt>
                <c:pt idx="1">
                  <c:v>Feb</c:v>
                </c:pt>
                <c:pt idx="2">
                  <c:v>Mar</c:v>
                </c:pt>
                <c:pt idx="3">
                  <c:v>Abr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Ago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Dic</c:v>
                </c:pt>
              </c:strCache>
            </c:strRef>
          </c:cat>
          <c:val>
            <c:numRef>
              <c:f>Promociones!$D$56:$D$67</c:f>
              <c:numCache>
                <c:formatCode>General</c:formatCode>
                <c:ptCount val="12"/>
                <c:pt idx="0">
                  <c:v>57</c:v>
                </c:pt>
                <c:pt idx="1">
                  <c:v>268</c:v>
                </c:pt>
                <c:pt idx="2">
                  <c:v>173</c:v>
                </c:pt>
                <c:pt idx="3">
                  <c:v>97</c:v>
                </c:pt>
                <c:pt idx="4">
                  <c:v>156</c:v>
                </c:pt>
                <c:pt idx="5">
                  <c:v>81</c:v>
                </c:pt>
                <c:pt idx="6">
                  <c:v>251</c:v>
                </c:pt>
                <c:pt idx="7">
                  <c:v>168</c:v>
                </c:pt>
                <c:pt idx="8">
                  <c:v>194</c:v>
                </c:pt>
                <c:pt idx="9">
                  <c:v>115</c:v>
                </c:pt>
                <c:pt idx="10">
                  <c:v>203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B36-48FC-AE9F-E54034306C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00636127"/>
        <c:axId val="90445551"/>
      </c:barChart>
      <c:catAx>
        <c:axId val="1006361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445551"/>
        <c:crosses val="autoZero"/>
        <c:auto val="1"/>
        <c:lblAlgn val="ctr"/>
        <c:lblOffset val="100"/>
        <c:noMultiLvlLbl val="0"/>
      </c:catAx>
      <c:valAx>
        <c:axId val="904455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6361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rgbClr val="4D4D4D">
          <a:lumMod val="60000"/>
          <a:lumOff val="40000"/>
        </a:srgbClr>
      </a:solidFill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10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11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12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13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14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15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16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17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18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2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3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4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5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6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7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8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9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360108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solidFill>
                  <a:srgbClr val="EE7203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1609556"/>
            <a:ext cx="1416300" cy="809700"/>
          </a:xfrm>
          <a:prstGeom prst="triangle">
            <a:avLst>
              <a:gd name="adj" fmla="val 50000"/>
            </a:avLst>
          </a:prstGeom>
          <a:solidFill>
            <a:srgbClr val="F09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09666"/>
              </a:solidFill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157DFAF-14B3-CA48-8362-C5419BF2FE78}"/>
              </a:ext>
            </a:extLst>
          </p:cNvPr>
          <p:cNvSpPr/>
          <p:nvPr userDrawn="1"/>
        </p:nvSpPr>
        <p:spPr>
          <a:xfrm rot="19506025">
            <a:off x="2341957" y="3453162"/>
            <a:ext cx="3531106" cy="729343"/>
          </a:xfrm>
          <a:prstGeom prst="rect">
            <a:avLst/>
          </a:prstGeom>
          <a:blipFill dpi="0" rotWithShape="1">
            <a:blip r:embed="rId2">
              <a:alphaModFix amt="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5396"/>
                      </a14:imgEffect>
                      <a14:imgEffect>
                        <a14:saturation sat="138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>
                <a:blipFill dpi="0"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rPr>
              <a:t>x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2C426AF6-3066-A841-AE67-AF1D86CD03F8}"/>
              </a:ext>
            </a:extLst>
          </p:cNvPr>
          <p:cNvSpPr/>
          <p:nvPr userDrawn="1"/>
        </p:nvSpPr>
        <p:spPr>
          <a:xfrm rot="19506025">
            <a:off x="3325623" y="831403"/>
            <a:ext cx="3713907" cy="729343"/>
          </a:xfrm>
          <a:prstGeom prst="rect">
            <a:avLst/>
          </a:prstGeom>
          <a:blipFill dpi="0" rotWithShape="1">
            <a:blip r:embed="rId2">
              <a:alphaModFix amt="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5396"/>
                      </a14:imgEffect>
                      <a14:imgEffect>
                        <a14:saturation sat="138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blipFill dpi="0"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BCCF498-C7D5-5F4D-9C2E-C51A52E7CF57}"/>
              </a:ext>
            </a:extLst>
          </p:cNvPr>
          <p:cNvSpPr/>
          <p:nvPr userDrawn="1"/>
        </p:nvSpPr>
        <p:spPr>
          <a:xfrm rot="19506025">
            <a:off x="-112732" y="3141835"/>
            <a:ext cx="3942050" cy="729343"/>
          </a:xfrm>
          <a:prstGeom prst="rect">
            <a:avLst/>
          </a:prstGeom>
          <a:blipFill dpi="0" rotWithShape="1">
            <a:blip r:embed="rId2">
              <a:alphaModFix amt="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5396"/>
                      </a14:imgEffect>
                      <a14:imgEffect>
                        <a14:saturation sat="138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blipFill dpi="0"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F42C95ED-8D71-6E4C-96CC-734E5CDBAD19}"/>
              </a:ext>
            </a:extLst>
          </p:cNvPr>
          <p:cNvSpPr/>
          <p:nvPr userDrawn="1"/>
        </p:nvSpPr>
        <p:spPr>
          <a:xfrm rot="19506025">
            <a:off x="5599289" y="1119708"/>
            <a:ext cx="3531106" cy="729343"/>
          </a:xfrm>
          <a:prstGeom prst="rect">
            <a:avLst/>
          </a:prstGeom>
          <a:blipFill dpi="0" rotWithShape="1">
            <a:blip r:embed="rId2">
              <a:alphaModFix amt="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5396"/>
                      </a14:imgEffect>
                      <a14:imgEffect>
                        <a14:saturation sat="138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effectLst>
                <a:glow>
                  <a:schemeClr val="accent1"/>
                </a:glow>
              </a:effectLst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38CDD553-614C-484B-BCFC-BA73EA2B5C2E}"/>
              </a:ext>
            </a:extLst>
          </p:cNvPr>
          <p:cNvSpPr/>
          <p:nvPr userDrawn="1"/>
        </p:nvSpPr>
        <p:spPr>
          <a:xfrm rot="19506025">
            <a:off x="473665" y="1216791"/>
            <a:ext cx="3870472" cy="729343"/>
          </a:xfrm>
          <a:prstGeom prst="rect">
            <a:avLst/>
          </a:prstGeom>
          <a:blipFill dpi="0" rotWithShape="1">
            <a:blip r:embed="rId2">
              <a:alphaModFix amt="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5396"/>
                      </a14:imgEffect>
                      <a14:imgEffect>
                        <a14:saturation sat="138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blipFill dpi="0"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E8B4D5CF-B04A-F543-B1B5-F16808956511}"/>
              </a:ext>
            </a:extLst>
          </p:cNvPr>
          <p:cNvSpPr/>
          <p:nvPr userDrawn="1"/>
        </p:nvSpPr>
        <p:spPr>
          <a:xfrm rot="19374387">
            <a:off x="5538654" y="3406433"/>
            <a:ext cx="3870472" cy="729343"/>
          </a:xfrm>
          <a:prstGeom prst="rect">
            <a:avLst/>
          </a:prstGeom>
          <a:blipFill dpi="0" rotWithShape="1">
            <a:blip r:embed="rId2">
              <a:alphaModFix amt="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5396"/>
                      </a14:imgEffect>
                      <a14:imgEffect>
                        <a14:saturation sat="138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blipFill dpi="0"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rgbClr val="F09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/>
          <p:nvPr/>
        </p:nvSpPr>
        <p:spPr>
          <a:xfrm rot="5400000">
            <a:off x="-100350" y="132297"/>
            <a:ext cx="468600" cy="267900"/>
          </a:xfrm>
          <a:prstGeom prst="triangle">
            <a:avLst>
              <a:gd name="adj" fmla="val 50000"/>
            </a:avLst>
          </a:prstGeom>
          <a:solidFill>
            <a:srgbClr val="F09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solidFill>
                  <a:srgbClr val="F0966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575721" y="4649542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Ref idx="1001">
        <a:schemeClr val="bg1"/>
      </p:bgRef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EDB49F4-F483-2946-8496-325BB436263D}"/>
              </a:ext>
            </a:extLst>
          </p:cNvPr>
          <p:cNvSpPr txBox="1"/>
          <p:nvPr userDrawn="1"/>
        </p:nvSpPr>
        <p:spPr>
          <a:xfrm>
            <a:off x="5898382" y="1467059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51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F09666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xfrm>
            <a:off x="911173" y="1676981"/>
            <a:ext cx="5220685" cy="140207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lang="es-ES_tradnl" sz="2500" b="1" dirty="0">
                <a:latin typeface="Raleway Medium" pitchFamily="2" charset="0"/>
              </a:rPr>
              <a:t>Informe de Estadísticas</a:t>
            </a:r>
            <a:br>
              <a:rPr lang="es-ES_tradnl" sz="2500" b="1" dirty="0">
                <a:latin typeface="Raleway Medium" pitchFamily="2" charset="0"/>
              </a:rPr>
            </a:br>
            <a:r>
              <a:rPr lang="es-ES_tradnl" sz="2500" b="1" dirty="0">
                <a:latin typeface="Raleway Medium" pitchFamily="2" charset="0"/>
              </a:rPr>
              <a:t>Control de Versiones DevOps IBM i </a:t>
            </a:r>
            <a:br>
              <a:rPr lang="es-ES_tradnl" sz="2500" b="1" dirty="0">
                <a:latin typeface="Raleway Medium" pitchFamily="2" charset="0"/>
              </a:rPr>
            </a:br>
            <a:r>
              <a:rPr lang="es-ES_tradnl" sz="2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aleway Medium" pitchFamily="2" charset="0"/>
              </a:rPr>
              <a:t>Noviembre 2024</a:t>
            </a:r>
            <a:br>
              <a:rPr lang="es-ES_tradnl" sz="2500" b="1" dirty="0">
                <a:latin typeface="Raleway Medium" pitchFamily="2" charset="0"/>
              </a:rPr>
            </a:br>
            <a:br>
              <a:rPr lang="es-ES_tradnl" sz="2500" b="1" dirty="0">
                <a:latin typeface="Raleway Medium" pitchFamily="2" charset="0"/>
              </a:rPr>
            </a:br>
            <a:r>
              <a:rPr lang="es-ES_tradnl" sz="2500" b="1" dirty="0">
                <a:latin typeface="Raleway Medium" pitchFamily="2" charset="0"/>
              </a:rPr>
              <a:t>Davivienda Panamá</a:t>
            </a:r>
            <a:endParaRPr lang="es-ES_tradnl" sz="2500" b="1" dirty="0">
              <a:solidFill>
                <a:srgbClr val="AE5405"/>
              </a:solidFill>
              <a:latin typeface="Raleway Medium" pitchFamily="2" charset="0"/>
            </a:endParaRPr>
          </a:p>
        </p:txBody>
      </p:sp>
      <p:pic>
        <p:nvPicPr>
          <p:cNvPr id="3" name="Imagen 2" descr="Imagen que contiene dibujo, alimentos&#10;&#10;Descripción generada automáticamente">
            <a:extLst>
              <a:ext uri="{FF2B5EF4-FFF2-40B4-BE49-F238E27FC236}">
                <a16:creationId xmlns:a16="http://schemas.microsoft.com/office/drawing/2014/main" id="{E5C177AA-87B9-3E41-87E8-413E39BBF8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8238"/>
            <a:ext cx="2336741" cy="545659"/>
          </a:xfrm>
          <a:prstGeom prst="rect">
            <a:avLst/>
          </a:prstGeom>
        </p:spPr>
      </p:pic>
      <p:sp>
        <p:nvSpPr>
          <p:cNvPr id="4" name="AutoShape 2" descr="Control de versiones imágenes de stock de arte vectorial | Depositphotos">
            <a:extLst>
              <a:ext uri="{FF2B5EF4-FFF2-40B4-BE49-F238E27FC236}">
                <a16:creationId xmlns:a16="http://schemas.microsoft.com/office/drawing/2014/main" id="{0C5300B9-DFB8-E201-3402-ED61A0D9BEE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C"/>
          </a:p>
        </p:txBody>
      </p:sp>
      <p:sp>
        <p:nvSpPr>
          <p:cNvPr id="5" name="AutoShape 4" descr="Control de versiones imágenes de stock de arte vectorial | Depositphotos">
            <a:extLst>
              <a:ext uri="{FF2B5EF4-FFF2-40B4-BE49-F238E27FC236}">
                <a16:creationId xmlns:a16="http://schemas.microsoft.com/office/drawing/2014/main" id="{7FDAC6F2-61D5-43E6-887F-0682E192860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5717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C"/>
          </a:p>
        </p:txBody>
      </p:sp>
      <p:pic>
        <p:nvPicPr>
          <p:cNvPr id="1030" name="Picture 6" descr="Davivienda Panamá - Apps en Google Play">
            <a:extLst>
              <a:ext uri="{FF2B5EF4-FFF2-40B4-BE49-F238E27FC236}">
                <a16:creationId xmlns:a16="http://schemas.microsoft.com/office/drawing/2014/main" id="{B3A296EE-B85B-9516-A3B8-48521CE1DB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664" y="3565164"/>
            <a:ext cx="775288" cy="758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Qué estudia la estadística? - Blog Emagister">
            <a:extLst>
              <a:ext uri="{FF2B5EF4-FFF2-40B4-BE49-F238E27FC236}">
                <a16:creationId xmlns:a16="http://schemas.microsoft.com/office/drawing/2014/main" id="{80C8E8AA-EB87-F666-8F81-5DB0AEFB36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4258" y="1462459"/>
            <a:ext cx="2709135" cy="1721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221DD23-B1A0-7E49-BE64-5ED8CB77FDD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US" smtClean="0"/>
              <a:t>10</a:t>
            </a:fld>
            <a:endParaRPr lang="es-US"/>
          </a:p>
        </p:txBody>
      </p:sp>
      <p:sp>
        <p:nvSpPr>
          <p:cNvPr id="39" name="Título 1">
            <a:extLst>
              <a:ext uri="{FF2B5EF4-FFF2-40B4-BE49-F238E27FC236}">
                <a16:creationId xmlns:a16="http://schemas.microsoft.com/office/drawing/2014/main" id="{F01CACA0-8713-D741-96EC-632694625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43185"/>
            <a:ext cx="8118522" cy="350513"/>
          </a:xfrm>
        </p:spPr>
        <p:txBody>
          <a:bodyPr/>
          <a:lstStyle/>
          <a:p>
            <a:r>
              <a:rPr lang="es-ES_tradnl" sz="3000" b="1" kern="1200" dirty="0">
                <a:solidFill>
                  <a:srgbClr val="EE7203"/>
                </a:solidFill>
                <a:latin typeface="Raleway SemiBold" pitchFamily="2" charset="0"/>
                <a:ea typeface="+mj-ea"/>
                <a:cs typeface="+mj-cs"/>
                <a:sym typeface="Arial"/>
              </a:rPr>
              <a:t>4.1.- Estadísticas Promociones QUA - Calidad</a:t>
            </a:r>
          </a:p>
        </p:txBody>
      </p:sp>
      <p:sp>
        <p:nvSpPr>
          <p:cNvPr id="6" name="1 CuadroTexto">
            <a:extLst>
              <a:ext uri="{FF2B5EF4-FFF2-40B4-BE49-F238E27FC236}">
                <a16:creationId xmlns:a16="http://schemas.microsoft.com/office/drawing/2014/main" id="{0AFAB934-06CA-CA47-80B4-2E911B06F211}"/>
              </a:ext>
            </a:extLst>
          </p:cNvPr>
          <p:cNvSpPr txBox="1"/>
          <p:nvPr/>
        </p:nvSpPr>
        <p:spPr>
          <a:xfrm>
            <a:off x="365160" y="581311"/>
            <a:ext cx="8540635" cy="7848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es-US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rlow Light" panose="00000400000000000000" pitchFamily="2" charset="0"/>
              </a:rPr>
              <a:t>Promociones QUA Calidad - </a:t>
            </a:r>
            <a:r>
              <a:rPr lang="es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Barlow Light" panose="00000400000000000000" pitchFamily="2" charset="0"/>
              </a:rPr>
              <a:t>Ciclo de vida de certificación o pre producción, donde los cambios programáticos son probados por las áreas funcionales, es un repositorio de DevOps RDO donde los cambios son almacenados para su posterior despliegue.</a:t>
            </a:r>
          </a:p>
        </p:txBody>
      </p:sp>
      <p:graphicFrame>
        <p:nvGraphicFramePr>
          <p:cNvPr id="3" name="Gráfico 3">
            <a:extLst>
              <a:ext uri="{FF2B5EF4-FFF2-40B4-BE49-F238E27FC236}">
                <a16:creationId xmlns:a16="http://schemas.microsoft.com/office/drawing/2014/main" id="{E1C43FF7-E2D2-D04B-4A56-8558D99A16C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7302725"/>
              </p:ext>
            </p:extLst>
          </p:nvPr>
        </p:nvGraphicFramePr>
        <p:xfrm>
          <a:off x="457200" y="1605799"/>
          <a:ext cx="5029200" cy="27897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D5D67ED1-BE48-E99C-5BDA-1695DF08872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3842946"/>
              </p:ext>
            </p:extLst>
          </p:nvPr>
        </p:nvGraphicFramePr>
        <p:xfrm>
          <a:off x="5576711" y="1605799"/>
          <a:ext cx="3206044" cy="27897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07087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221DD23-B1A0-7E49-BE64-5ED8CB77FDD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US" smtClean="0"/>
              <a:t>11</a:t>
            </a:fld>
            <a:endParaRPr lang="es-US"/>
          </a:p>
        </p:txBody>
      </p:sp>
      <p:sp>
        <p:nvSpPr>
          <p:cNvPr id="39" name="Título 1">
            <a:extLst>
              <a:ext uri="{FF2B5EF4-FFF2-40B4-BE49-F238E27FC236}">
                <a16:creationId xmlns:a16="http://schemas.microsoft.com/office/drawing/2014/main" id="{F01CACA0-8713-D741-96EC-632694625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8" y="143185"/>
            <a:ext cx="8686801" cy="350513"/>
          </a:xfrm>
        </p:spPr>
        <p:txBody>
          <a:bodyPr/>
          <a:lstStyle/>
          <a:p>
            <a:r>
              <a:rPr lang="es-ES_tradnl" sz="2800" b="1" kern="1200" dirty="0">
                <a:solidFill>
                  <a:srgbClr val="EE7203"/>
                </a:solidFill>
                <a:latin typeface="Raleway SemiBold" pitchFamily="2" charset="0"/>
                <a:ea typeface="+mj-ea"/>
                <a:cs typeface="+mj-cs"/>
                <a:sym typeface="Arial"/>
              </a:rPr>
              <a:t>4.2.- Estadísticas Promociones PDN - Producción</a:t>
            </a:r>
          </a:p>
        </p:txBody>
      </p:sp>
      <p:sp>
        <p:nvSpPr>
          <p:cNvPr id="6" name="1 CuadroTexto">
            <a:extLst>
              <a:ext uri="{FF2B5EF4-FFF2-40B4-BE49-F238E27FC236}">
                <a16:creationId xmlns:a16="http://schemas.microsoft.com/office/drawing/2014/main" id="{0AFAB934-06CA-CA47-80B4-2E911B06F211}"/>
              </a:ext>
            </a:extLst>
          </p:cNvPr>
          <p:cNvSpPr txBox="1"/>
          <p:nvPr/>
        </p:nvSpPr>
        <p:spPr>
          <a:xfrm>
            <a:off x="420700" y="571678"/>
            <a:ext cx="8500463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es-US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rlow Light" panose="00000400000000000000" pitchFamily="2" charset="0"/>
              </a:rPr>
              <a:t>Promociones PDN Producción - </a:t>
            </a:r>
            <a:r>
              <a:rPr lang="es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Barlow Light" panose="00000400000000000000" pitchFamily="2" charset="0"/>
              </a:rPr>
              <a:t>Ciclo de vida definitivo a Producción, es un repositorio de DevOps RDO donde los cambios son almacenados para su posterior despliegue.</a:t>
            </a:r>
          </a:p>
        </p:txBody>
      </p:sp>
      <p:graphicFrame>
        <p:nvGraphicFramePr>
          <p:cNvPr id="3" name="Gráfico 4">
            <a:extLst>
              <a:ext uri="{FF2B5EF4-FFF2-40B4-BE49-F238E27FC236}">
                <a16:creationId xmlns:a16="http://schemas.microsoft.com/office/drawing/2014/main" id="{E5E6F848-FDB2-53D8-B339-B79E156C991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6876427"/>
              </p:ext>
            </p:extLst>
          </p:nvPr>
        </p:nvGraphicFramePr>
        <p:xfrm>
          <a:off x="454565" y="1383306"/>
          <a:ext cx="5088279" cy="29593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EB10A790-11D6-F683-5B74-15A762A95B5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4610442"/>
              </p:ext>
            </p:extLst>
          </p:nvPr>
        </p:nvGraphicFramePr>
        <p:xfrm>
          <a:off x="5594246" y="1383306"/>
          <a:ext cx="3209925" cy="29593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97736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221DD23-B1A0-7E49-BE64-5ED8CB77FDD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US" smtClean="0"/>
              <a:t>12</a:t>
            </a:fld>
            <a:endParaRPr lang="es-US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926375BB-1DEA-F5D7-3EA9-7BD60D0A9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43185"/>
            <a:ext cx="7449127" cy="350513"/>
          </a:xfrm>
        </p:spPr>
        <p:txBody>
          <a:bodyPr/>
          <a:lstStyle/>
          <a:p>
            <a:r>
              <a:rPr lang="es-ES_tradnl" sz="2800" b="1" kern="1200" dirty="0">
                <a:solidFill>
                  <a:srgbClr val="EE7203"/>
                </a:solidFill>
                <a:latin typeface="Raleway SemiBold" pitchFamily="2" charset="0"/>
                <a:ea typeface="+mj-ea"/>
                <a:cs typeface="+mj-cs"/>
                <a:sym typeface="Arial"/>
              </a:rPr>
              <a:t>5.- Estadísticas Despliegues</a:t>
            </a:r>
          </a:p>
        </p:txBody>
      </p:sp>
      <p:pic>
        <p:nvPicPr>
          <p:cNvPr id="2052" name="Picture 4" descr="Deployment Server Architecture - Avotrix">
            <a:extLst>
              <a:ext uri="{FF2B5EF4-FFF2-40B4-BE49-F238E27FC236}">
                <a16:creationId xmlns:a16="http://schemas.microsoft.com/office/drawing/2014/main" id="{3B4413B9-17AE-2A42-8723-3FC6BCF6F2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4473" y="1196677"/>
            <a:ext cx="4394681" cy="2750145"/>
          </a:xfrm>
          <a:prstGeom prst="rect">
            <a:avLst/>
          </a:prstGeom>
          <a:noFill/>
          <a:effectLst>
            <a:softEdge rad="1016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5960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221DD23-B1A0-7E49-BE64-5ED8CB77FDD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US" smtClean="0"/>
              <a:t>13</a:t>
            </a:fld>
            <a:endParaRPr lang="es-US"/>
          </a:p>
        </p:txBody>
      </p:sp>
      <p:sp>
        <p:nvSpPr>
          <p:cNvPr id="39" name="Título 1">
            <a:extLst>
              <a:ext uri="{FF2B5EF4-FFF2-40B4-BE49-F238E27FC236}">
                <a16:creationId xmlns:a16="http://schemas.microsoft.com/office/drawing/2014/main" id="{F01CACA0-8713-D741-96EC-632694625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43185"/>
            <a:ext cx="8502384" cy="350513"/>
          </a:xfrm>
        </p:spPr>
        <p:txBody>
          <a:bodyPr/>
          <a:lstStyle/>
          <a:p>
            <a:r>
              <a:rPr lang="es-ES_tradnl" sz="2800" b="1" kern="1200" dirty="0">
                <a:solidFill>
                  <a:srgbClr val="EE7203"/>
                </a:solidFill>
                <a:latin typeface="Raleway SemiBold" pitchFamily="2" charset="0"/>
                <a:ea typeface="+mj-ea"/>
                <a:cs typeface="+mj-cs"/>
                <a:sym typeface="Arial"/>
              </a:rPr>
              <a:t>5.- Estadísticas Despliegues QUA - Calidad</a:t>
            </a:r>
          </a:p>
        </p:txBody>
      </p:sp>
      <p:sp>
        <p:nvSpPr>
          <p:cNvPr id="6" name="1 CuadroTexto">
            <a:extLst>
              <a:ext uri="{FF2B5EF4-FFF2-40B4-BE49-F238E27FC236}">
                <a16:creationId xmlns:a16="http://schemas.microsoft.com/office/drawing/2014/main" id="{0AFAB934-06CA-CA47-80B4-2E911B06F211}"/>
              </a:ext>
            </a:extLst>
          </p:cNvPr>
          <p:cNvSpPr txBox="1"/>
          <p:nvPr/>
        </p:nvSpPr>
        <p:spPr>
          <a:xfrm>
            <a:off x="365180" y="582444"/>
            <a:ext cx="8594403" cy="7848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es-US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rlow Light" panose="00000400000000000000" pitchFamily="2" charset="0"/>
              </a:rPr>
              <a:t>Despliegues QUA Calidad - </a:t>
            </a:r>
            <a:r>
              <a:rPr lang="es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Barlow Light" panose="00000400000000000000" pitchFamily="2" charset="0"/>
              </a:rPr>
              <a:t>Distribución de los elementos programáticos promocionados en DevOps RDO a los diferentes ambientes “bibliotecas” de pruebas, para las certificaciones de pre producción por las áreas funcionales y técnicas.</a:t>
            </a:r>
          </a:p>
        </p:txBody>
      </p:sp>
      <p:graphicFrame>
        <p:nvGraphicFramePr>
          <p:cNvPr id="3" name="Gráfico 2">
            <a:extLst>
              <a:ext uri="{FF2B5EF4-FFF2-40B4-BE49-F238E27FC236}">
                <a16:creationId xmlns:a16="http://schemas.microsoft.com/office/drawing/2014/main" id="{C9A9DDCB-0926-4BA0-8665-F045F1102B6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6512528"/>
              </p:ext>
            </p:extLst>
          </p:nvPr>
        </p:nvGraphicFramePr>
        <p:xfrm>
          <a:off x="365180" y="1672012"/>
          <a:ext cx="5245398" cy="28184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B11E3F3D-A583-313F-DEFF-49AC08E3D2F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1079691"/>
              </p:ext>
            </p:extLst>
          </p:nvPr>
        </p:nvGraphicFramePr>
        <p:xfrm>
          <a:off x="5710861" y="1672012"/>
          <a:ext cx="3067959" cy="28184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790447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221DD23-B1A0-7E49-BE64-5ED8CB77FDD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US" smtClean="0"/>
              <a:t>14</a:t>
            </a:fld>
            <a:endParaRPr lang="es-US"/>
          </a:p>
        </p:txBody>
      </p:sp>
      <p:sp>
        <p:nvSpPr>
          <p:cNvPr id="39" name="Título 1">
            <a:extLst>
              <a:ext uri="{FF2B5EF4-FFF2-40B4-BE49-F238E27FC236}">
                <a16:creationId xmlns:a16="http://schemas.microsoft.com/office/drawing/2014/main" id="{F01CACA0-8713-D741-96EC-632694625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43185"/>
            <a:ext cx="8118522" cy="350513"/>
          </a:xfrm>
        </p:spPr>
        <p:txBody>
          <a:bodyPr/>
          <a:lstStyle/>
          <a:p>
            <a:r>
              <a:rPr lang="es-ES_tradnl" sz="2800" b="1" kern="1200" dirty="0">
                <a:solidFill>
                  <a:srgbClr val="EE7203"/>
                </a:solidFill>
                <a:latin typeface="Raleway SemiBold" pitchFamily="2" charset="0"/>
                <a:ea typeface="+mj-ea"/>
                <a:cs typeface="+mj-cs"/>
                <a:sym typeface="Arial"/>
              </a:rPr>
              <a:t>5.1- Estadísticas Despliegues PDN - Producción</a:t>
            </a:r>
          </a:p>
        </p:txBody>
      </p:sp>
      <p:sp>
        <p:nvSpPr>
          <p:cNvPr id="6" name="1 CuadroTexto">
            <a:extLst>
              <a:ext uri="{FF2B5EF4-FFF2-40B4-BE49-F238E27FC236}">
                <a16:creationId xmlns:a16="http://schemas.microsoft.com/office/drawing/2014/main" id="{0AFAB934-06CA-CA47-80B4-2E911B06F211}"/>
              </a:ext>
            </a:extLst>
          </p:cNvPr>
          <p:cNvSpPr txBox="1"/>
          <p:nvPr/>
        </p:nvSpPr>
        <p:spPr>
          <a:xfrm>
            <a:off x="357836" y="534038"/>
            <a:ext cx="8454359" cy="7848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es-US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rlow Light" panose="00000400000000000000" pitchFamily="2" charset="0"/>
              </a:rPr>
              <a:t>Despliegues PDN Producción - </a:t>
            </a:r>
            <a:r>
              <a:rPr lang="es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Barlow Light" panose="00000400000000000000" pitchFamily="2" charset="0"/>
              </a:rPr>
              <a:t>Distribución de los elementos programáticos definitivos promocionados en DevOps RDO a la partición de Producción, actividad liberada por Operaciones e Infraestructura.</a:t>
            </a:r>
          </a:p>
        </p:txBody>
      </p:sp>
      <p:graphicFrame>
        <p:nvGraphicFramePr>
          <p:cNvPr id="8" name="Gráfico 3">
            <a:extLst>
              <a:ext uri="{FF2B5EF4-FFF2-40B4-BE49-F238E27FC236}">
                <a16:creationId xmlns:a16="http://schemas.microsoft.com/office/drawing/2014/main" id="{C1C08637-E1FE-4BEF-8EAD-35ECA56D04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210920"/>
              </p:ext>
            </p:extLst>
          </p:nvPr>
        </p:nvGraphicFramePr>
        <p:xfrm>
          <a:off x="457199" y="1608260"/>
          <a:ext cx="5139779" cy="27731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F5A482CD-D180-24B9-3025-7D6396394CD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7084253"/>
              </p:ext>
            </p:extLst>
          </p:nvPr>
        </p:nvGraphicFramePr>
        <p:xfrm>
          <a:off x="5694312" y="1611287"/>
          <a:ext cx="3061154" cy="27701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58766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221DD23-B1A0-7E49-BE64-5ED8CB77FDD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US" smtClean="0"/>
              <a:t>15</a:t>
            </a:fld>
            <a:endParaRPr lang="es-US"/>
          </a:p>
        </p:txBody>
      </p:sp>
      <p:sp>
        <p:nvSpPr>
          <p:cNvPr id="39" name="Título 1">
            <a:extLst>
              <a:ext uri="{FF2B5EF4-FFF2-40B4-BE49-F238E27FC236}">
                <a16:creationId xmlns:a16="http://schemas.microsoft.com/office/drawing/2014/main" id="{F01CACA0-8713-D741-96EC-632694625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43185"/>
            <a:ext cx="7449127" cy="350513"/>
          </a:xfrm>
        </p:spPr>
        <p:txBody>
          <a:bodyPr/>
          <a:lstStyle/>
          <a:p>
            <a:r>
              <a:rPr lang="es-ES_tradnl" sz="2800" b="1" kern="1200" dirty="0">
                <a:solidFill>
                  <a:srgbClr val="EE7203"/>
                </a:solidFill>
                <a:latin typeface="Raleway SemiBold" pitchFamily="2" charset="0"/>
                <a:ea typeface="+mj-ea"/>
                <a:cs typeface="+mj-cs"/>
                <a:sym typeface="Arial"/>
              </a:rPr>
              <a:t>6.- Estadísticas Back out / Rollback</a:t>
            </a:r>
          </a:p>
        </p:txBody>
      </p:sp>
      <p:pic>
        <p:nvPicPr>
          <p:cNvPr id="2050" name="Picture 2" descr="Rollback Icon">
            <a:extLst>
              <a:ext uri="{FF2B5EF4-FFF2-40B4-BE49-F238E27FC236}">
                <a16:creationId xmlns:a16="http://schemas.microsoft.com/office/drawing/2014/main" id="{E7BF3E7D-967E-873F-A0D3-D7BC74AB1A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8635" y="1088735"/>
            <a:ext cx="3146253" cy="27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7354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221DD23-B1A0-7E49-BE64-5ED8CB77FDD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US" smtClean="0"/>
              <a:t>16</a:t>
            </a:fld>
            <a:endParaRPr lang="es-US"/>
          </a:p>
        </p:txBody>
      </p:sp>
      <p:sp>
        <p:nvSpPr>
          <p:cNvPr id="39" name="Título 1">
            <a:extLst>
              <a:ext uri="{FF2B5EF4-FFF2-40B4-BE49-F238E27FC236}">
                <a16:creationId xmlns:a16="http://schemas.microsoft.com/office/drawing/2014/main" id="{F01CACA0-8713-D741-96EC-632694625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43185"/>
            <a:ext cx="7449127" cy="350513"/>
          </a:xfrm>
        </p:spPr>
        <p:txBody>
          <a:bodyPr/>
          <a:lstStyle/>
          <a:p>
            <a:r>
              <a:rPr lang="es-ES_tradnl" sz="2800" b="1" kern="1200" dirty="0">
                <a:solidFill>
                  <a:srgbClr val="EE7203"/>
                </a:solidFill>
                <a:latin typeface="Raleway SemiBold" pitchFamily="2" charset="0"/>
                <a:ea typeface="+mj-ea"/>
                <a:cs typeface="+mj-cs"/>
                <a:sym typeface="Arial"/>
              </a:rPr>
              <a:t>6.- Estadísticas Back out / Rollback</a:t>
            </a:r>
          </a:p>
        </p:txBody>
      </p:sp>
      <p:sp>
        <p:nvSpPr>
          <p:cNvPr id="6" name="1 CuadroTexto">
            <a:extLst>
              <a:ext uri="{FF2B5EF4-FFF2-40B4-BE49-F238E27FC236}">
                <a16:creationId xmlns:a16="http://schemas.microsoft.com/office/drawing/2014/main" id="{0AFAB934-06CA-CA47-80B4-2E911B06F211}"/>
              </a:ext>
            </a:extLst>
          </p:cNvPr>
          <p:cNvSpPr txBox="1"/>
          <p:nvPr/>
        </p:nvSpPr>
        <p:spPr>
          <a:xfrm>
            <a:off x="349812" y="493698"/>
            <a:ext cx="8682809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es-US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rlow Light" panose="00000400000000000000" pitchFamily="2" charset="0"/>
              </a:rPr>
              <a:t>Back out / Rollback - </a:t>
            </a:r>
            <a:r>
              <a:rPr lang="es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Barlow Light" panose="00000400000000000000" pitchFamily="2" charset="0"/>
              </a:rPr>
              <a:t>Acción de recuperación inmediata en la partición de Producción, una vez desplegados los elementos de cambio, es posible existan </a:t>
            </a:r>
            <a:r>
              <a:rPr lang="es-US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rlow Light" panose="00000400000000000000" pitchFamily="2" charset="0"/>
              </a:rPr>
              <a:t>defectos</a:t>
            </a:r>
            <a:r>
              <a:rPr lang="es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Barlow Light" panose="00000400000000000000" pitchFamily="2" charset="0"/>
              </a:rPr>
              <a:t> requieran realizar un rollback para regularizar la situación operativa en Producción y post mortem el equipo de desarrollado ajusta el inventario de DevOps RDO o subsana los defectos planificando un nuevo despliegue.</a:t>
            </a:r>
          </a:p>
        </p:txBody>
      </p:sp>
      <p:graphicFrame>
        <p:nvGraphicFramePr>
          <p:cNvPr id="7" name="Gráfico 2">
            <a:extLst>
              <a:ext uri="{FF2B5EF4-FFF2-40B4-BE49-F238E27FC236}">
                <a16:creationId xmlns:a16="http://schemas.microsoft.com/office/drawing/2014/main" id="{0ED69C57-A53B-49CF-8505-083D0161591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2113055"/>
              </p:ext>
            </p:extLst>
          </p:nvPr>
        </p:nvGraphicFramePr>
        <p:xfrm>
          <a:off x="457199" y="1817259"/>
          <a:ext cx="5001634" cy="28322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1C9BA171-8E99-8B19-A75D-7C7787116DD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0615526"/>
              </p:ext>
            </p:extLst>
          </p:nvPr>
        </p:nvGraphicFramePr>
        <p:xfrm>
          <a:off x="5514417" y="1817259"/>
          <a:ext cx="3414430" cy="28322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255531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221DD23-B1A0-7E49-BE64-5ED8CB77FDD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US" smtClean="0"/>
              <a:t>17</a:t>
            </a:fld>
            <a:endParaRPr lang="es-US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D7DDC317-FFBC-2592-3867-80278C847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8" y="143185"/>
            <a:ext cx="8686801" cy="214679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s-ES_tradnl" sz="2600" b="1" kern="1200" dirty="0">
                <a:solidFill>
                  <a:srgbClr val="EE7203"/>
                </a:solidFill>
                <a:latin typeface="Raleway SemiBold" pitchFamily="2" charset="0"/>
                <a:ea typeface="+mj-ea"/>
                <a:cs typeface="+mj-cs"/>
                <a:sym typeface="Arial"/>
              </a:rPr>
              <a:t>7.- Top Actividad Desarrolladores - Check out</a:t>
            </a:r>
            <a:br>
              <a:rPr lang="es-ES_tradnl" sz="2600" b="1" kern="1200" dirty="0">
                <a:solidFill>
                  <a:srgbClr val="EE7203"/>
                </a:solidFill>
                <a:latin typeface="Raleway SemiBold" pitchFamily="2" charset="0"/>
                <a:ea typeface="+mj-ea"/>
                <a:cs typeface="+mj-cs"/>
                <a:sym typeface="Arial"/>
              </a:rPr>
            </a:br>
            <a:br>
              <a:rPr lang="es-ES_tradnl" sz="2600" b="1" kern="1200" dirty="0">
                <a:solidFill>
                  <a:srgbClr val="EE7203"/>
                </a:solidFill>
                <a:latin typeface="Raleway SemiBold" pitchFamily="2" charset="0"/>
                <a:ea typeface="+mj-ea"/>
                <a:cs typeface="+mj-cs"/>
                <a:sym typeface="Arial"/>
              </a:rPr>
            </a:br>
            <a:r>
              <a:rPr lang="es-ES_tradnl" sz="2600" b="1" kern="1200" dirty="0">
                <a:solidFill>
                  <a:srgbClr val="EE7203"/>
                </a:solidFill>
                <a:latin typeface="Raleway SemiBold" pitchFamily="2" charset="0"/>
                <a:ea typeface="+mj-ea"/>
                <a:cs typeface="+mj-cs"/>
                <a:sym typeface="Arial"/>
              </a:rPr>
              <a:t>8.- Total de programas controlados por DevOps RDO</a:t>
            </a:r>
          </a:p>
        </p:txBody>
      </p:sp>
      <p:pic>
        <p:nvPicPr>
          <p:cNvPr id="1026" name="Picture 2" descr="Carrera de relevos. atletismo.">
            <a:extLst>
              <a:ext uri="{FF2B5EF4-FFF2-40B4-BE49-F238E27FC236}">
                <a16:creationId xmlns:a16="http://schemas.microsoft.com/office/drawing/2014/main" id="{414F424F-22B3-6EF7-CAF5-3EC342477E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503" y="1984756"/>
            <a:ext cx="3815465" cy="2594140"/>
          </a:xfrm>
          <a:prstGeom prst="rect">
            <a:avLst/>
          </a:prstGeom>
          <a:noFill/>
          <a:effectLst>
            <a:softEdge rad="1016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56877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221DD23-B1A0-7E49-BE64-5ED8CB77FDD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US" smtClean="0"/>
              <a:t>18</a:t>
            </a:fld>
            <a:endParaRPr lang="es-US"/>
          </a:p>
        </p:txBody>
      </p:sp>
      <p:sp>
        <p:nvSpPr>
          <p:cNvPr id="39" name="Título 1">
            <a:extLst>
              <a:ext uri="{FF2B5EF4-FFF2-40B4-BE49-F238E27FC236}">
                <a16:creationId xmlns:a16="http://schemas.microsoft.com/office/drawing/2014/main" id="{F01CACA0-8713-D741-96EC-632694625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43185"/>
            <a:ext cx="8118522" cy="350513"/>
          </a:xfrm>
        </p:spPr>
        <p:txBody>
          <a:bodyPr/>
          <a:lstStyle/>
          <a:p>
            <a:r>
              <a:rPr lang="es-ES_tradnl" sz="2800" b="1" kern="1200" dirty="0">
                <a:solidFill>
                  <a:srgbClr val="EE7203"/>
                </a:solidFill>
                <a:latin typeface="Raleway SemiBold" pitchFamily="2" charset="0"/>
                <a:ea typeface="+mj-ea"/>
                <a:cs typeface="+mj-cs"/>
                <a:sym typeface="Arial"/>
              </a:rPr>
              <a:t>7.- Top Actividad Desarrolladores - Check out</a:t>
            </a:r>
          </a:p>
        </p:txBody>
      </p:sp>
      <p:sp>
        <p:nvSpPr>
          <p:cNvPr id="6" name="1 CuadroTexto">
            <a:extLst>
              <a:ext uri="{FF2B5EF4-FFF2-40B4-BE49-F238E27FC236}">
                <a16:creationId xmlns:a16="http://schemas.microsoft.com/office/drawing/2014/main" id="{0AFAB934-06CA-CA47-80B4-2E911B06F211}"/>
              </a:ext>
            </a:extLst>
          </p:cNvPr>
          <p:cNvSpPr txBox="1"/>
          <p:nvPr/>
        </p:nvSpPr>
        <p:spPr>
          <a:xfrm>
            <a:off x="349812" y="600895"/>
            <a:ext cx="8548299" cy="3231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es-US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rlow Light" panose="00000400000000000000" pitchFamily="2" charset="0"/>
              </a:rPr>
              <a:t>Check out - </a:t>
            </a:r>
            <a:r>
              <a:rPr lang="es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Barlow Light" panose="00000400000000000000" pitchFamily="2" charset="0"/>
              </a:rPr>
              <a:t>Actividad de los desarrolladores en el Sistema de Control de Versiones. </a:t>
            </a:r>
          </a:p>
        </p:txBody>
      </p:sp>
      <p:graphicFrame>
        <p:nvGraphicFramePr>
          <p:cNvPr id="2" name="Gráfico 1">
            <a:extLst>
              <a:ext uri="{FF2B5EF4-FFF2-40B4-BE49-F238E27FC236}">
                <a16:creationId xmlns:a16="http://schemas.microsoft.com/office/drawing/2014/main" id="{BA6CF16B-F8DD-0A6D-732A-78F073716E7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1085898"/>
              </p:ext>
            </p:extLst>
          </p:nvPr>
        </p:nvGraphicFramePr>
        <p:xfrm>
          <a:off x="1018002" y="1165286"/>
          <a:ext cx="7107996" cy="37185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895563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221DD23-B1A0-7E49-BE64-5ED8CB77FDD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US" smtClean="0"/>
              <a:t>19</a:t>
            </a:fld>
            <a:endParaRPr lang="es-US"/>
          </a:p>
        </p:txBody>
      </p:sp>
      <p:sp>
        <p:nvSpPr>
          <p:cNvPr id="39" name="Título 1">
            <a:extLst>
              <a:ext uri="{FF2B5EF4-FFF2-40B4-BE49-F238E27FC236}">
                <a16:creationId xmlns:a16="http://schemas.microsoft.com/office/drawing/2014/main" id="{F01CACA0-8713-D741-96EC-632694625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43185"/>
            <a:ext cx="8575422" cy="350513"/>
          </a:xfrm>
        </p:spPr>
        <p:txBody>
          <a:bodyPr/>
          <a:lstStyle/>
          <a:p>
            <a:r>
              <a:rPr lang="es-ES_tradnl" sz="2700" b="1" kern="1200" dirty="0">
                <a:solidFill>
                  <a:srgbClr val="EE7203"/>
                </a:solidFill>
                <a:latin typeface="Raleway SemiBold" pitchFamily="2" charset="0"/>
                <a:ea typeface="+mj-ea"/>
                <a:cs typeface="+mj-cs"/>
                <a:sym typeface="Arial"/>
              </a:rPr>
              <a:t>8.- Total de programas controlados por DevOps RDO</a:t>
            </a:r>
          </a:p>
        </p:txBody>
      </p:sp>
      <p:sp>
        <p:nvSpPr>
          <p:cNvPr id="6" name="1 CuadroTexto">
            <a:extLst>
              <a:ext uri="{FF2B5EF4-FFF2-40B4-BE49-F238E27FC236}">
                <a16:creationId xmlns:a16="http://schemas.microsoft.com/office/drawing/2014/main" id="{0AFAB934-06CA-CA47-80B4-2E911B06F211}"/>
              </a:ext>
            </a:extLst>
          </p:cNvPr>
          <p:cNvSpPr txBox="1"/>
          <p:nvPr/>
        </p:nvSpPr>
        <p:spPr>
          <a:xfrm>
            <a:off x="349812" y="600895"/>
            <a:ext cx="8548299" cy="3231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es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Barlow Light" panose="00000400000000000000" pitchFamily="2" charset="0"/>
              </a:rPr>
              <a:t>Total, de elementos programáticos por release controlados por el sistema de control de versiones.</a:t>
            </a:r>
          </a:p>
        </p:txBody>
      </p:sp>
      <p:graphicFrame>
        <p:nvGraphicFramePr>
          <p:cNvPr id="2" name="Gráfico 1">
            <a:extLst>
              <a:ext uri="{FF2B5EF4-FFF2-40B4-BE49-F238E27FC236}">
                <a16:creationId xmlns:a16="http://schemas.microsoft.com/office/drawing/2014/main" id="{AD961516-B1CA-3865-3CA7-58493DE7C69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4717878"/>
              </p:ext>
            </p:extLst>
          </p:nvPr>
        </p:nvGraphicFramePr>
        <p:xfrm>
          <a:off x="3158419" y="1198459"/>
          <a:ext cx="5158882" cy="36853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8069BD48-5DFC-F15C-0DF3-0EBA0E201E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7309356"/>
              </p:ext>
            </p:extLst>
          </p:nvPr>
        </p:nvGraphicFramePr>
        <p:xfrm>
          <a:off x="586740" y="1198459"/>
          <a:ext cx="1981200" cy="183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1981101" imgH="1835106" progId="Excel.Sheet.12">
                  <p:embed/>
                </p:oleObj>
              </mc:Choice>
              <mc:Fallback>
                <p:oleObj name="Worksheet" r:id="rId3" imgW="1981101" imgH="1835106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86740" y="1198459"/>
                        <a:ext cx="1981200" cy="1835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93521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221DD23-B1A0-7E49-BE64-5ED8CB77FDD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US" smtClean="0"/>
              <a:t>2</a:t>
            </a:fld>
            <a:endParaRPr lang="es-US"/>
          </a:p>
        </p:txBody>
      </p:sp>
      <p:sp>
        <p:nvSpPr>
          <p:cNvPr id="8" name="Shape 110">
            <a:extLst>
              <a:ext uri="{FF2B5EF4-FFF2-40B4-BE49-F238E27FC236}">
                <a16:creationId xmlns:a16="http://schemas.microsoft.com/office/drawing/2014/main" id="{F55171C4-2B0E-3040-B043-7E790D511B58}"/>
              </a:ext>
            </a:extLst>
          </p:cNvPr>
          <p:cNvSpPr txBox="1">
            <a:spLocks/>
          </p:cNvSpPr>
          <p:nvPr/>
        </p:nvSpPr>
        <p:spPr>
          <a:xfrm>
            <a:off x="507308" y="722451"/>
            <a:ext cx="3965327" cy="4232256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342900" indent="-342900" algn="just">
              <a:lnSpc>
                <a:spcPct val="150000"/>
              </a:lnSpc>
              <a:buClr>
                <a:schemeClr val="dk1"/>
              </a:buClr>
              <a:buSzPct val="100000"/>
              <a:buFont typeface="+mj-lt"/>
              <a:buAutoNum type="arabicPeriod" startAt="13"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107950" algn="just">
              <a:buClr>
                <a:schemeClr val="dk1"/>
              </a:buClr>
              <a:buFont typeface="Source Sans Pro"/>
              <a:buChar char="–"/>
              <a:defRPr baseline="0"/>
            </a:lvl2pPr>
            <a:lvl3pPr marL="1143000" indent="-76200" algn="just">
              <a:buClr>
                <a:schemeClr val="dk1"/>
              </a:buClr>
              <a:buFont typeface="Source Sans Pro"/>
              <a:buChar char="•"/>
              <a:defRPr baseline="0"/>
            </a:lvl3pPr>
            <a:lvl4pPr marL="1600200" indent="-101600" algn="just">
              <a:buClr>
                <a:schemeClr val="dk1"/>
              </a:buClr>
              <a:buFont typeface="Source Sans Pro"/>
              <a:buChar char="–"/>
              <a:defRPr baseline="0"/>
            </a:lvl4pPr>
            <a:lvl5pPr marL="2057400" indent="-101600" algn="just">
              <a:buClr>
                <a:schemeClr val="dk1"/>
              </a:buClr>
              <a:buFont typeface="Source Sans Pro"/>
              <a:buChar char="»"/>
              <a:defRPr baseline="0"/>
            </a:lvl5pPr>
            <a:lvl6pPr marL="2514600" indent="-101600">
              <a:buClr>
                <a:schemeClr val="dk1"/>
              </a:buClr>
              <a:buFont typeface="Calibri"/>
              <a:buChar char="•"/>
              <a:defRPr baseline="0"/>
            </a:lvl6pPr>
            <a:lvl7pPr marL="2971800" indent="-101600">
              <a:buClr>
                <a:schemeClr val="dk1"/>
              </a:buClr>
              <a:buFont typeface="Calibri"/>
              <a:buChar char="•"/>
              <a:defRPr baseline="0"/>
            </a:lvl7pPr>
            <a:lvl8pPr marL="3429000" indent="-101600">
              <a:buClr>
                <a:schemeClr val="dk1"/>
              </a:buClr>
              <a:buFont typeface="Calibri"/>
              <a:buChar char="•"/>
              <a:defRPr baseline="0"/>
            </a:lvl8pPr>
            <a:lvl9pPr marL="3886200" indent="-101600">
              <a:buClr>
                <a:schemeClr val="dk1"/>
              </a:buClr>
              <a:buFont typeface="Calibri"/>
              <a:buChar char="•"/>
              <a:defRPr baseline="0"/>
            </a:lvl9pPr>
          </a:lstStyle>
          <a:p>
            <a:pPr>
              <a:lnSpc>
                <a:spcPct val="200000"/>
              </a:lnSpc>
              <a:buClr>
                <a:schemeClr val="tx1">
                  <a:lumMod val="65000"/>
                  <a:lumOff val="35000"/>
                </a:schemeClr>
              </a:buClr>
              <a:buSzPct val="105000"/>
              <a:buFont typeface="+mj-lt"/>
              <a:buAutoNum type="arabicPeriod"/>
            </a:pPr>
            <a:r>
              <a:rPr lang="es-ES_tradnl" sz="1800" dirty="0">
                <a:latin typeface="Barlow Light" panose="00000400000000000000" pitchFamily="2" charset="0"/>
                <a:cs typeface="Arial" panose="020B0604020202020204" pitchFamily="34" charset="0"/>
                <a:sym typeface="Source Sans Pro"/>
              </a:rPr>
              <a:t>Resumen.</a:t>
            </a:r>
          </a:p>
          <a:p>
            <a:pPr>
              <a:lnSpc>
                <a:spcPct val="200000"/>
              </a:lnSpc>
              <a:buClr>
                <a:schemeClr val="tx1">
                  <a:lumMod val="65000"/>
                  <a:lumOff val="35000"/>
                </a:schemeClr>
              </a:buClr>
              <a:buSzPct val="105000"/>
              <a:buFont typeface="+mj-lt"/>
              <a:buAutoNum type="arabicPeriod"/>
            </a:pPr>
            <a:r>
              <a:rPr lang="es-ES_tradnl" sz="1800" dirty="0">
                <a:latin typeface="Barlow Light" panose="00000400000000000000" pitchFamily="2" charset="0"/>
                <a:cs typeface="Arial" panose="020B0604020202020204" pitchFamily="34" charset="0"/>
                <a:sym typeface="Source Sans Pro"/>
              </a:rPr>
              <a:t>Objetivos.</a:t>
            </a:r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>
                  <a:lumMod val="65000"/>
                  <a:lumOff val="35000"/>
                </a:schemeClr>
              </a:buClr>
              <a:buSzPct val="105000"/>
              <a:buFont typeface="+mj-lt"/>
              <a:buAutoNum type="arabicPeriod"/>
            </a:pPr>
            <a:r>
              <a:rPr lang="es-ES_tradnl" sz="1800" dirty="0">
                <a:latin typeface="Barlow Light" panose="00000400000000000000" pitchFamily="2" charset="0"/>
                <a:cs typeface="Arial" panose="020B0604020202020204" pitchFamily="34" charset="0"/>
                <a:sym typeface="Source Sans Pro"/>
              </a:rPr>
              <a:t>Estadísticas Check out y Check out de Emergencia.</a:t>
            </a:r>
          </a:p>
          <a:p>
            <a:pPr>
              <a:lnSpc>
                <a:spcPct val="200000"/>
              </a:lnSpc>
              <a:buClr>
                <a:schemeClr val="tx1">
                  <a:lumMod val="65000"/>
                  <a:lumOff val="35000"/>
                </a:schemeClr>
              </a:buClr>
              <a:buSzPct val="105000"/>
              <a:buFont typeface="+mj-lt"/>
              <a:buAutoNum type="arabicPeriod"/>
            </a:pPr>
            <a:r>
              <a:rPr lang="es-ES_tradnl" sz="1800" dirty="0">
                <a:latin typeface="Barlow Light" panose="00000400000000000000" pitchFamily="2" charset="0"/>
                <a:cs typeface="Arial" panose="020B0604020202020204" pitchFamily="34" charset="0"/>
                <a:sym typeface="Source Sans Pro"/>
              </a:rPr>
              <a:t>Estadísticas Promociones. </a:t>
            </a:r>
          </a:p>
          <a:p>
            <a:pPr>
              <a:lnSpc>
                <a:spcPct val="200000"/>
              </a:lnSpc>
              <a:buClr>
                <a:schemeClr val="tx1">
                  <a:lumMod val="65000"/>
                  <a:lumOff val="35000"/>
                </a:schemeClr>
              </a:buClr>
              <a:buSzPct val="105000"/>
              <a:buFont typeface="+mj-lt"/>
              <a:buAutoNum type="arabicPeriod"/>
            </a:pPr>
            <a:r>
              <a:rPr lang="es-ES_tradnl" sz="1800" dirty="0">
                <a:latin typeface="Barlow Light" panose="00000400000000000000" pitchFamily="2" charset="0"/>
                <a:cs typeface="Arial" panose="020B0604020202020204" pitchFamily="34" charset="0"/>
                <a:sym typeface="Source Sans Pro"/>
              </a:rPr>
              <a:t>Estadísticas Despliegues.</a:t>
            </a:r>
          </a:p>
          <a:p>
            <a:pPr>
              <a:lnSpc>
                <a:spcPct val="200000"/>
              </a:lnSpc>
              <a:buClr>
                <a:schemeClr val="tx1">
                  <a:lumMod val="65000"/>
                  <a:lumOff val="35000"/>
                </a:schemeClr>
              </a:buClr>
              <a:buSzPct val="105000"/>
              <a:buFont typeface="+mj-lt"/>
              <a:buAutoNum type="arabicPeriod"/>
            </a:pPr>
            <a:r>
              <a:rPr lang="es-ES_tradnl" sz="1800" dirty="0">
                <a:latin typeface="Barlow Light" panose="00000400000000000000" pitchFamily="2" charset="0"/>
                <a:cs typeface="Arial" panose="020B0604020202020204" pitchFamily="34" charset="0"/>
                <a:sym typeface="Source Sans Pro"/>
              </a:rPr>
              <a:t>Estadísticas Back out (Rollback).</a:t>
            </a:r>
          </a:p>
        </p:txBody>
      </p:sp>
      <p:pic>
        <p:nvPicPr>
          <p:cNvPr id="2050" name="Picture 2" descr="Resultado de imagen para check list icono">
            <a:extLst>
              <a:ext uri="{FF2B5EF4-FFF2-40B4-BE49-F238E27FC236}">
                <a16:creationId xmlns:a16="http://schemas.microsoft.com/office/drawing/2014/main" id="{822189CE-B8C8-2247-A246-43B38945AF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2436" y="0"/>
            <a:ext cx="691563" cy="69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n 1" descr="Imagen que contiene dibujo&#10;&#10;Descripción generada automáticamente">
            <a:extLst>
              <a:ext uri="{FF2B5EF4-FFF2-40B4-BE49-F238E27FC236}">
                <a16:creationId xmlns:a16="http://schemas.microsoft.com/office/drawing/2014/main" id="{33BED852-97DD-565D-FFA3-42127CBE52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3817" y="4765914"/>
            <a:ext cx="1551517" cy="377586"/>
          </a:xfrm>
          <a:prstGeom prst="rect">
            <a:avLst/>
          </a:prstGeom>
        </p:spPr>
      </p:pic>
      <p:sp>
        <p:nvSpPr>
          <p:cNvPr id="3" name="Shape 110">
            <a:extLst>
              <a:ext uri="{FF2B5EF4-FFF2-40B4-BE49-F238E27FC236}">
                <a16:creationId xmlns:a16="http://schemas.microsoft.com/office/drawing/2014/main" id="{530F29BD-E174-562E-236A-0332FB2C4A33}"/>
              </a:ext>
            </a:extLst>
          </p:cNvPr>
          <p:cNvSpPr txBox="1">
            <a:spLocks/>
          </p:cNvSpPr>
          <p:nvPr/>
        </p:nvSpPr>
        <p:spPr>
          <a:xfrm>
            <a:off x="4802115" y="722451"/>
            <a:ext cx="4311148" cy="4232256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342900" indent="-342900" algn="just">
              <a:lnSpc>
                <a:spcPct val="150000"/>
              </a:lnSpc>
              <a:buClr>
                <a:schemeClr val="dk1"/>
              </a:buClr>
              <a:buSzPct val="100000"/>
              <a:buFont typeface="+mj-lt"/>
              <a:buAutoNum type="arabicPeriod" startAt="13"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107950" algn="just">
              <a:buClr>
                <a:schemeClr val="dk1"/>
              </a:buClr>
              <a:buFont typeface="Source Sans Pro"/>
              <a:buChar char="–"/>
              <a:defRPr baseline="0"/>
            </a:lvl2pPr>
            <a:lvl3pPr marL="1143000" indent="-76200" algn="just">
              <a:buClr>
                <a:schemeClr val="dk1"/>
              </a:buClr>
              <a:buFont typeface="Source Sans Pro"/>
              <a:buChar char="•"/>
              <a:defRPr baseline="0"/>
            </a:lvl3pPr>
            <a:lvl4pPr marL="1600200" indent="-101600" algn="just">
              <a:buClr>
                <a:schemeClr val="dk1"/>
              </a:buClr>
              <a:buFont typeface="Source Sans Pro"/>
              <a:buChar char="–"/>
              <a:defRPr baseline="0"/>
            </a:lvl4pPr>
            <a:lvl5pPr marL="2057400" indent="-101600" algn="just">
              <a:buClr>
                <a:schemeClr val="dk1"/>
              </a:buClr>
              <a:buFont typeface="Source Sans Pro"/>
              <a:buChar char="»"/>
              <a:defRPr baseline="0"/>
            </a:lvl5pPr>
            <a:lvl6pPr marL="2514600" indent="-101600">
              <a:buClr>
                <a:schemeClr val="dk1"/>
              </a:buClr>
              <a:buFont typeface="Calibri"/>
              <a:buChar char="•"/>
              <a:defRPr baseline="0"/>
            </a:lvl6pPr>
            <a:lvl7pPr marL="2971800" indent="-101600">
              <a:buClr>
                <a:schemeClr val="dk1"/>
              </a:buClr>
              <a:buFont typeface="Calibri"/>
              <a:buChar char="•"/>
              <a:defRPr baseline="0"/>
            </a:lvl7pPr>
            <a:lvl8pPr marL="3429000" indent="-101600">
              <a:buClr>
                <a:schemeClr val="dk1"/>
              </a:buClr>
              <a:buFont typeface="Calibri"/>
              <a:buChar char="•"/>
              <a:defRPr baseline="0"/>
            </a:lvl8pPr>
            <a:lvl9pPr marL="3886200" indent="-101600">
              <a:buClr>
                <a:schemeClr val="dk1"/>
              </a:buClr>
              <a:buFont typeface="Calibri"/>
              <a:buChar char="•"/>
              <a:defRPr baseline="0"/>
            </a:lvl9pPr>
          </a:lstStyle>
          <a:p>
            <a:pPr>
              <a:lnSpc>
                <a:spcPct val="200000"/>
              </a:lnSpc>
              <a:buClr>
                <a:schemeClr val="tx1">
                  <a:lumMod val="65000"/>
                  <a:lumOff val="35000"/>
                </a:schemeClr>
              </a:buClr>
              <a:buSzPct val="105000"/>
              <a:buFont typeface="+mj-lt"/>
              <a:buAutoNum type="arabicPeriod" startAt="7"/>
            </a:pPr>
            <a:r>
              <a:rPr lang="es-ES_tradnl" sz="1800" dirty="0">
                <a:latin typeface="Barlow Light" panose="00000400000000000000" pitchFamily="2" charset="0"/>
                <a:cs typeface="Arial" panose="020B0604020202020204" pitchFamily="34" charset="0"/>
                <a:sym typeface="Source Sans Pro"/>
              </a:rPr>
              <a:t>Top Actividad Desarrolladores</a:t>
            </a:r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>
                  <a:lumMod val="65000"/>
                  <a:lumOff val="35000"/>
                </a:schemeClr>
              </a:buClr>
              <a:buSzPct val="105000"/>
              <a:buFont typeface="+mj-lt"/>
              <a:buAutoNum type="arabicPeriod" startAt="7"/>
            </a:pPr>
            <a:r>
              <a:rPr lang="es-ES_tradnl" sz="1800" dirty="0">
                <a:latin typeface="Barlow Light" panose="00000400000000000000" pitchFamily="2" charset="0"/>
                <a:cs typeface="Arial" panose="020B0604020202020204" pitchFamily="34" charset="0"/>
                <a:sym typeface="Source Sans Pro"/>
              </a:rPr>
              <a:t>Total, de programas controlados por DevOps RDO</a:t>
            </a:r>
          </a:p>
          <a:p>
            <a:pPr>
              <a:lnSpc>
                <a:spcPct val="200000"/>
              </a:lnSpc>
              <a:buClr>
                <a:schemeClr val="tx1">
                  <a:lumMod val="65000"/>
                  <a:lumOff val="35000"/>
                </a:schemeClr>
              </a:buClr>
              <a:buSzPct val="105000"/>
              <a:buFont typeface="+mj-lt"/>
              <a:buAutoNum type="arabicPeriod" startAt="7"/>
            </a:pPr>
            <a:r>
              <a:rPr lang="es-ES_tradnl" sz="1800" dirty="0">
                <a:latin typeface="Barlow Light" panose="00000400000000000000" pitchFamily="2" charset="0"/>
                <a:cs typeface="Arial" panose="020B0604020202020204" pitchFamily="34" charset="0"/>
                <a:sym typeface="Source Sans Pro"/>
              </a:rPr>
              <a:t>Recomendaciones.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2F3D5AE2-995E-6933-3A6B-1E0FD6ED3FD8}"/>
              </a:ext>
            </a:extLst>
          </p:cNvPr>
          <p:cNvSpPr txBox="1">
            <a:spLocks/>
          </p:cNvSpPr>
          <p:nvPr/>
        </p:nvSpPr>
        <p:spPr>
          <a:xfrm>
            <a:off x="426465" y="54000"/>
            <a:ext cx="7570310" cy="39019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z="2800" b="1" dirty="0">
                <a:solidFill>
                  <a:srgbClr val="EE7203"/>
                </a:solidFill>
                <a:latin typeface="Raleway SemiBold" pitchFamily="2" charset="0"/>
              </a:rPr>
              <a:t>Catálogo de Referencia</a:t>
            </a:r>
          </a:p>
        </p:txBody>
      </p:sp>
    </p:spTree>
    <p:extLst>
      <p:ext uri="{BB962C8B-B14F-4D97-AF65-F5344CB8AC3E}">
        <p14:creationId xmlns:p14="http://schemas.microsoft.com/office/powerpoint/2010/main" val="10217694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221DD23-B1A0-7E49-BE64-5ED8CB77FDD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US" smtClean="0"/>
              <a:t>20</a:t>
            </a:fld>
            <a:endParaRPr lang="es-US"/>
          </a:p>
        </p:txBody>
      </p:sp>
      <p:sp>
        <p:nvSpPr>
          <p:cNvPr id="6" name="1 CuadroTexto">
            <a:extLst>
              <a:ext uri="{FF2B5EF4-FFF2-40B4-BE49-F238E27FC236}">
                <a16:creationId xmlns:a16="http://schemas.microsoft.com/office/drawing/2014/main" id="{0AFAB934-06CA-CA47-80B4-2E911B06F211}"/>
              </a:ext>
            </a:extLst>
          </p:cNvPr>
          <p:cNvSpPr txBox="1"/>
          <p:nvPr/>
        </p:nvSpPr>
        <p:spPr>
          <a:xfrm>
            <a:off x="390431" y="710002"/>
            <a:ext cx="8561200" cy="417037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400050" indent="-400050" algn="just">
              <a:buClr>
                <a:srgbClr val="EE7203"/>
              </a:buClr>
              <a:buSzPct val="115000"/>
              <a:buFont typeface="+mj-lt"/>
              <a:buAutoNum type="romanUcPeriod"/>
            </a:pPr>
            <a:r>
              <a:rPr lang="es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Barlow Light" panose="00000400000000000000" pitchFamily="2" charset="0"/>
              </a:rPr>
              <a:t>Crear una partición independiente para las pruebas y certificaciones de calidad incluyendo los servicios asociados como gestión de ambientes, soporte operaciones y seguridad, incluyendo una dinámica automatizada con selección, transferencia y ofuscamiento de datos.</a:t>
            </a:r>
          </a:p>
          <a:p>
            <a:pPr marL="400050" indent="-400050" algn="just">
              <a:buClr>
                <a:srgbClr val="EE7203"/>
              </a:buClr>
              <a:buSzPct val="115000"/>
              <a:buFont typeface="+mj-lt"/>
              <a:buAutoNum type="romanUcPeriod"/>
            </a:pPr>
            <a:endParaRPr lang="es-US" sz="1500" dirty="0">
              <a:solidFill>
                <a:schemeClr val="tx1">
                  <a:lumMod val="75000"/>
                  <a:lumOff val="25000"/>
                </a:schemeClr>
              </a:solidFill>
              <a:latin typeface="Barlow Light" panose="00000400000000000000" pitchFamily="2" charset="0"/>
            </a:endParaRPr>
          </a:p>
          <a:p>
            <a:pPr marL="400050" indent="-400050" algn="just">
              <a:spcBef>
                <a:spcPts val="1800"/>
              </a:spcBef>
              <a:buClr>
                <a:srgbClr val="EE7203"/>
              </a:buClr>
              <a:buSzPct val="115000"/>
              <a:buFont typeface="+mj-lt"/>
              <a:buAutoNum type="romanUcPeriod"/>
            </a:pPr>
            <a:r>
              <a:rPr lang="es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Barlow Light" panose="00000400000000000000" pitchFamily="2" charset="0"/>
              </a:rPr>
              <a:t>Planificar capacitaciones de la operación DevOps RDO DevOps al nuevo personal Davivienda Panamá para cada rol.</a:t>
            </a:r>
          </a:p>
          <a:p>
            <a:pPr marL="400050" indent="-400050" algn="just">
              <a:buClr>
                <a:srgbClr val="EE7203"/>
              </a:buClr>
              <a:buSzPct val="115000"/>
              <a:buFont typeface="+mj-lt"/>
              <a:buAutoNum type="romanUcPeriod"/>
            </a:pPr>
            <a:endParaRPr lang="es-US" sz="1500" dirty="0">
              <a:solidFill>
                <a:schemeClr val="tx1">
                  <a:lumMod val="75000"/>
                  <a:lumOff val="25000"/>
                </a:schemeClr>
              </a:solidFill>
              <a:latin typeface="Barlow Light" panose="00000400000000000000" pitchFamily="2" charset="0"/>
            </a:endParaRPr>
          </a:p>
          <a:p>
            <a:pPr marL="400050" indent="-400050" algn="just">
              <a:spcBef>
                <a:spcPts val="600"/>
              </a:spcBef>
              <a:buClr>
                <a:srgbClr val="EE7203"/>
              </a:buClr>
              <a:buSzPct val="115000"/>
              <a:buFont typeface="+mj-lt"/>
              <a:buAutoNum type="romanUcPeriod"/>
            </a:pPr>
            <a:r>
              <a:rPr lang="es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Barlow Light" panose="00000400000000000000" pitchFamily="2" charset="0"/>
              </a:rPr>
              <a:t>Identificar los re procesos en los ciclos de vida, cantidad de veces un desarrollador re utiliza el ambiente de calidad, motivado a defectos en sintaxis o lógica de programación.</a:t>
            </a:r>
          </a:p>
          <a:p>
            <a:pPr marL="400050" indent="-400050" algn="just">
              <a:buClr>
                <a:srgbClr val="EE7203"/>
              </a:buClr>
              <a:buSzPct val="115000"/>
              <a:buFont typeface="+mj-lt"/>
              <a:buAutoNum type="romanUcPeriod"/>
            </a:pPr>
            <a:endParaRPr lang="es-US" sz="1500" dirty="0">
              <a:solidFill>
                <a:schemeClr val="tx1">
                  <a:lumMod val="75000"/>
                  <a:lumOff val="25000"/>
                </a:schemeClr>
              </a:solidFill>
              <a:latin typeface="Barlow Light" panose="00000400000000000000" pitchFamily="2" charset="0"/>
            </a:endParaRPr>
          </a:p>
          <a:p>
            <a:pPr marL="400050" indent="-400050" algn="just">
              <a:spcBef>
                <a:spcPts val="1200"/>
              </a:spcBef>
              <a:buClr>
                <a:srgbClr val="EE7203"/>
              </a:buClr>
              <a:buSzPct val="115000"/>
              <a:buFont typeface="+mj-lt"/>
              <a:buAutoNum type="romanUcPeriod"/>
            </a:pPr>
            <a:r>
              <a:rPr lang="es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Barlow Light" panose="00000400000000000000" pitchFamily="2" charset="0"/>
              </a:rPr>
              <a:t>Determinar las causas de las variaciones estadísticas de los meses objeto a estudio, contrastando los detalles de los elementos programáticos impactados vs. los controles de cambio autorizados.</a:t>
            </a:r>
          </a:p>
          <a:p>
            <a:pPr marL="400050" indent="-400050" algn="just">
              <a:spcBef>
                <a:spcPts val="3000"/>
              </a:spcBef>
              <a:buClr>
                <a:srgbClr val="EE7203"/>
              </a:buClr>
              <a:buSzPct val="115000"/>
              <a:buFont typeface="+mj-lt"/>
              <a:buAutoNum type="romanUcPeriod"/>
            </a:pPr>
            <a:r>
              <a:rPr lang="es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Barlow Light" panose="00000400000000000000" pitchFamily="2" charset="0"/>
              </a:rPr>
              <a:t>Evangelizar la utilización del entorno gráfico DevOps Portal entre los roles de operaciones y control de la organización.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B03FB623-51B5-835A-3285-FD89ABDC6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43185"/>
            <a:ext cx="7449127" cy="350513"/>
          </a:xfrm>
        </p:spPr>
        <p:txBody>
          <a:bodyPr/>
          <a:lstStyle/>
          <a:p>
            <a:r>
              <a:rPr lang="es-ES_tradnl" sz="2800" b="1" kern="1200" dirty="0">
                <a:solidFill>
                  <a:srgbClr val="EE7203"/>
                </a:solidFill>
                <a:latin typeface="Raleway SemiBold" pitchFamily="2" charset="0"/>
                <a:ea typeface="+mj-ea"/>
                <a:cs typeface="+mj-cs"/>
                <a:sym typeface="Arial"/>
              </a:rPr>
              <a:t>9.- Recomendaciones</a:t>
            </a:r>
          </a:p>
        </p:txBody>
      </p:sp>
    </p:spTree>
    <p:extLst>
      <p:ext uri="{BB962C8B-B14F-4D97-AF65-F5344CB8AC3E}">
        <p14:creationId xmlns:p14="http://schemas.microsoft.com/office/powerpoint/2010/main" val="3894653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221DD23-B1A0-7E49-BE64-5ED8CB77FDD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US" smtClean="0"/>
              <a:t>3</a:t>
            </a:fld>
            <a:endParaRPr lang="es-US"/>
          </a:p>
        </p:txBody>
      </p:sp>
      <p:sp>
        <p:nvSpPr>
          <p:cNvPr id="6" name="1 CuadroTexto">
            <a:extLst>
              <a:ext uri="{FF2B5EF4-FFF2-40B4-BE49-F238E27FC236}">
                <a16:creationId xmlns:a16="http://schemas.microsoft.com/office/drawing/2014/main" id="{0AFAB934-06CA-CA47-80B4-2E911B06F211}"/>
              </a:ext>
            </a:extLst>
          </p:cNvPr>
          <p:cNvSpPr txBox="1"/>
          <p:nvPr/>
        </p:nvSpPr>
        <p:spPr>
          <a:xfrm>
            <a:off x="501572" y="655460"/>
            <a:ext cx="8302599" cy="376513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s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arlow Light" panose="00000400000000000000" pitchFamily="2" charset="0"/>
              </a:rPr>
              <a:t>El presente informe describe las mediciones estadísticas del servicio gestionado “MSP Managed Service Provider” del Sistema de Control y Administración de Versiones subscrito entre Davivienda Panamá y CDS Américas correspondiente al mes de </a:t>
            </a:r>
            <a:r>
              <a:rPr lang="es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rlow Light" panose="00000400000000000000" pitchFamily="2" charset="0"/>
              </a:rPr>
              <a:t>noviembre 2024</a:t>
            </a:r>
            <a:r>
              <a:rPr lang="es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arlow Light" panose="00000400000000000000" pitchFamily="2" charset="0"/>
              </a:rPr>
              <a:t>.</a:t>
            </a:r>
          </a:p>
          <a:p>
            <a:pPr algn="just">
              <a:lnSpc>
                <a:spcPct val="200000"/>
              </a:lnSpc>
              <a:spcBef>
                <a:spcPts val="2400"/>
              </a:spcBef>
            </a:pPr>
            <a:r>
              <a:rPr lang="es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arlow Light" panose="00000400000000000000" pitchFamily="2" charset="0"/>
              </a:rPr>
              <a:t>En cada uno de los capítulos se encuentran representados los valores del mes objeto a estudio, con su correspondiente acumulado año actual y anterior, los cuales permitirán realizar análisis e interpretaciones para mejorar el servicio gestionado en los meses de mayor demanda, además de fortalecer las medidas de control.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EB7FC9B-2D48-0CEB-11C2-01432D72FACF}"/>
              </a:ext>
            </a:extLst>
          </p:cNvPr>
          <p:cNvSpPr txBox="1">
            <a:spLocks/>
          </p:cNvSpPr>
          <p:nvPr/>
        </p:nvSpPr>
        <p:spPr>
          <a:xfrm>
            <a:off x="426465" y="54000"/>
            <a:ext cx="7570310" cy="39019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z="2800" b="1" dirty="0">
                <a:solidFill>
                  <a:srgbClr val="EE7203"/>
                </a:solidFill>
                <a:latin typeface="Raleway SemiBold" pitchFamily="2" charset="0"/>
              </a:rPr>
              <a:t>1.- Resumen</a:t>
            </a:r>
          </a:p>
        </p:txBody>
      </p:sp>
    </p:spTree>
    <p:extLst>
      <p:ext uri="{BB962C8B-B14F-4D97-AF65-F5344CB8AC3E}">
        <p14:creationId xmlns:p14="http://schemas.microsoft.com/office/powerpoint/2010/main" val="2839763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221DD23-B1A0-7E49-BE64-5ED8CB77FDD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US" smtClean="0"/>
              <a:t>4</a:t>
            </a:fld>
            <a:endParaRPr lang="es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EB7FC9B-2D48-0CEB-11C2-01432D72FACF}"/>
              </a:ext>
            </a:extLst>
          </p:cNvPr>
          <p:cNvSpPr txBox="1">
            <a:spLocks/>
          </p:cNvSpPr>
          <p:nvPr/>
        </p:nvSpPr>
        <p:spPr>
          <a:xfrm>
            <a:off x="426465" y="54000"/>
            <a:ext cx="7570310" cy="39019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z="2800" b="1" dirty="0">
                <a:solidFill>
                  <a:srgbClr val="EE7203"/>
                </a:solidFill>
                <a:latin typeface="Raleway SemiBold" pitchFamily="2" charset="0"/>
              </a:rPr>
              <a:t>2.- Objetivos Alcanzados</a:t>
            </a:r>
          </a:p>
        </p:txBody>
      </p:sp>
      <p:sp>
        <p:nvSpPr>
          <p:cNvPr id="3" name="Shape 110">
            <a:extLst>
              <a:ext uri="{FF2B5EF4-FFF2-40B4-BE49-F238E27FC236}">
                <a16:creationId xmlns:a16="http://schemas.microsoft.com/office/drawing/2014/main" id="{CF1972FE-A764-1522-236E-1138AACC9984}"/>
              </a:ext>
            </a:extLst>
          </p:cNvPr>
          <p:cNvSpPr txBox="1">
            <a:spLocks/>
          </p:cNvSpPr>
          <p:nvPr/>
        </p:nvSpPr>
        <p:spPr>
          <a:xfrm>
            <a:off x="426465" y="662267"/>
            <a:ext cx="8410174" cy="3818966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Font typeface="Source Sans Pro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Source Sans Pro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Source Sans Pro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Source Sans Pro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Source Sans Pro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 algn="just">
              <a:lnSpc>
                <a:spcPct val="150000"/>
              </a:lnSpc>
              <a:spcBef>
                <a:spcPts val="600"/>
              </a:spcBef>
              <a:buClr>
                <a:srgbClr val="EE7203"/>
              </a:buClr>
              <a:buSzPct val="105000"/>
              <a:buFont typeface="Arial" panose="020B0604020202020204" pitchFamily="34" charset="0"/>
              <a:buChar char="•"/>
            </a:pPr>
            <a:r>
              <a:rPr lang="es-ES_tradnl" sz="1600" dirty="0">
                <a:solidFill>
                  <a:schemeClr val="tx1"/>
                </a:solidFill>
                <a:latin typeface="Barlow Light" panose="00000400000000000000" pitchFamily="2" charset="0"/>
                <a:ea typeface="+mn-ea"/>
                <a:cs typeface="+mn-cs"/>
                <a:sym typeface="Source Sans Pro"/>
              </a:rPr>
              <a:t>Asistencias en las sesiones de Comité CAB Davivienda Panamá.</a:t>
            </a:r>
          </a:p>
          <a:p>
            <a:pPr marL="285750" indent="-285750" algn="just">
              <a:lnSpc>
                <a:spcPct val="150000"/>
              </a:lnSpc>
              <a:spcBef>
                <a:spcPts val="600"/>
              </a:spcBef>
              <a:buClr>
                <a:srgbClr val="EE7203"/>
              </a:buClr>
              <a:buSzPct val="105000"/>
              <a:buFont typeface="Arial" panose="020B0604020202020204" pitchFamily="34" charset="0"/>
              <a:buChar char="•"/>
            </a:pPr>
            <a:r>
              <a:rPr lang="es-ES_tradnl" sz="1600" dirty="0">
                <a:solidFill>
                  <a:schemeClr val="tx1"/>
                </a:solidFill>
                <a:latin typeface="Barlow Light" panose="00000400000000000000" pitchFamily="2" charset="0"/>
                <a:ea typeface="+mn-ea"/>
                <a:cs typeface="+mn-cs"/>
                <a:sym typeface="Source Sans Pro"/>
              </a:rPr>
              <a:t>Operaciones de promociones y despliegues correspondiente a los ciclos de vida.</a:t>
            </a:r>
          </a:p>
          <a:p>
            <a:pPr marL="285750" indent="-285750" algn="just">
              <a:lnSpc>
                <a:spcPct val="150000"/>
              </a:lnSpc>
              <a:spcBef>
                <a:spcPts val="600"/>
              </a:spcBef>
              <a:buClr>
                <a:srgbClr val="EE7203"/>
              </a:buClr>
              <a:buSzPct val="105000"/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tx1"/>
                </a:solidFill>
                <a:latin typeface="Barlow Light" panose="00000400000000000000" pitchFamily="2" charset="0"/>
                <a:ea typeface="+mn-ea"/>
                <a:cs typeface="+mn-cs"/>
                <a:sym typeface="Source Sans Pro"/>
              </a:rPr>
              <a:t>Resolución de problemas e incidencias en los ciclos de vida con los desarrolladores.</a:t>
            </a:r>
          </a:p>
          <a:p>
            <a:pPr marL="285750" indent="-285750" algn="just">
              <a:lnSpc>
                <a:spcPct val="150000"/>
              </a:lnSpc>
              <a:spcBef>
                <a:spcPts val="600"/>
              </a:spcBef>
              <a:buClr>
                <a:srgbClr val="EE7203"/>
              </a:buClr>
              <a:buSzPct val="105000"/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tx1"/>
                </a:solidFill>
                <a:latin typeface="Barlow Light" panose="00000400000000000000" pitchFamily="2" charset="0"/>
                <a:ea typeface="+mn-ea"/>
                <a:cs typeface="+mn-cs"/>
                <a:sym typeface="Source Sans Pro"/>
              </a:rPr>
              <a:t>Generación de estadísticas para mediciones de gestión.</a:t>
            </a:r>
          </a:p>
          <a:p>
            <a:pPr marL="285750" indent="-285750" algn="just">
              <a:lnSpc>
                <a:spcPct val="150000"/>
              </a:lnSpc>
              <a:spcBef>
                <a:spcPts val="600"/>
              </a:spcBef>
              <a:buClr>
                <a:srgbClr val="EE7203"/>
              </a:buClr>
              <a:buSzPct val="105000"/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tx1"/>
                </a:solidFill>
                <a:latin typeface="Barlow Light" panose="00000400000000000000" pitchFamily="2" charset="0"/>
                <a:ea typeface="+mn-ea"/>
                <a:cs typeface="+mn-cs"/>
                <a:sym typeface="Source Sans Pro"/>
              </a:rPr>
              <a:t>Verificaciones diarias de la operación del producto de control de versiones.</a:t>
            </a:r>
          </a:p>
          <a:p>
            <a:pPr marL="285750" indent="-285750" algn="just">
              <a:lnSpc>
                <a:spcPct val="150000"/>
              </a:lnSpc>
              <a:spcBef>
                <a:spcPts val="600"/>
              </a:spcBef>
              <a:buClr>
                <a:srgbClr val="EE7203"/>
              </a:buClr>
              <a:buSzPct val="105000"/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tx1"/>
                </a:solidFill>
                <a:latin typeface="Barlow Light" panose="00000400000000000000" pitchFamily="2" charset="0"/>
                <a:ea typeface="+mn-ea"/>
                <a:cs typeface="+mn-cs"/>
                <a:sym typeface="Source Sans Pro"/>
              </a:rPr>
              <a:t>Mantenimiento preventivo y correctivo para garantizar la operación del producto.</a:t>
            </a:r>
          </a:p>
          <a:p>
            <a:pPr marL="285750" indent="-285750" algn="just">
              <a:lnSpc>
                <a:spcPct val="150000"/>
              </a:lnSpc>
              <a:spcBef>
                <a:spcPts val="600"/>
              </a:spcBef>
              <a:buClr>
                <a:srgbClr val="EE7203"/>
              </a:buClr>
              <a:buSzPct val="105000"/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tx1"/>
                </a:solidFill>
                <a:latin typeface="Barlow Light" panose="00000400000000000000" pitchFamily="2" charset="0"/>
                <a:ea typeface="+mn-ea"/>
                <a:cs typeface="+mn-cs"/>
                <a:sym typeface="Source Sans Pro"/>
              </a:rPr>
              <a:t>Verificación de estado de salud de base de datos del producto.</a:t>
            </a:r>
          </a:p>
          <a:p>
            <a:pPr marL="285750" indent="-285750" algn="just">
              <a:lnSpc>
                <a:spcPct val="150000"/>
              </a:lnSpc>
              <a:spcBef>
                <a:spcPts val="600"/>
              </a:spcBef>
              <a:buClr>
                <a:srgbClr val="EE7203"/>
              </a:buClr>
              <a:buSzPct val="105000"/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tx1"/>
                </a:solidFill>
                <a:latin typeface="Barlow Light" panose="00000400000000000000" pitchFamily="2" charset="0"/>
                <a:ea typeface="+mn-ea"/>
                <a:cs typeface="+mn-cs"/>
                <a:sym typeface="Source Sans Pro"/>
              </a:rPr>
              <a:t>Documentación y actualización de documentación requerida.</a:t>
            </a:r>
          </a:p>
          <a:p>
            <a:pPr marL="285750" indent="-285750" algn="just">
              <a:lnSpc>
                <a:spcPct val="150000"/>
              </a:lnSpc>
              <a:spcBef>
                <a:spcPts val="600"/>
              </a:spcBef>
              <a:buClr>
                <a:srgbClr val="EE7203"/>
              </a:buClr>
              <a:buSzPct val="105000"/>
              <a:buFont typeface="Arial" panose="020B0604020202020204" pitchFamily="34" charset="0"/>
              <a:buChar char="•"/>
            </a:pPr>
            <a:endParaRPr lang="es-ES_tradnl" sz="1600" dirty="0">
              <a:solidFill>
                <a:schemeClr val="tx1"/>
              </a:solidFill>
              <a:latin typeface="Barlow Light" panose="00000400000000000000" pitchFamily="2" charset="0"/>
              <a:ea typeface="+mn-ea"/>
              <a:cs typeface="+mn-cs"/>
              <a:sym typeface="Source Sans Pro"/>
            </a:endParaRPr>
          </a:p>
          <a:p>
            <a:pPr marL="285750" indent="-285750" algn="just">
              <a:lnSpc>
                <a:spcPct val="150000"/>
              </a:lnSpc>
              <a:spcBef>
                <a:spcPts val="0"/>
              </a:spcBef>
              <a:buClr>
                <a:srgbClr val="EE7203"/>
              </a:buClr>
              <a:buSzPct val="105000"/>
              <a:buFont typeface="Arial" panose="020B0604020202020204" pitchFamily="34" charset="0"/>
              <a:buChar char="•"/>
            </a:pPr>
            <a:endParaRPr lang="es-ES_tradnl" sz="1600" dirty="0">
              <a:solidFill>
                <a:schemeClr val="tx1">
                  <a:lumMod val="75000"/>
                  <a:lumOff val="25000"/>
                </a:schemeClr>
              </a:solidFill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493824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221DD23-B1A0-7E49-BE64-5ED8CB77FDD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US" smtClean="0"/>
              <a:t>5</a:t>
            </a:fld>
            <a:endParaRPr lang="es-US"/>
          </a:p>
        </p:txBody>
      </p:sp>
      <p:sp>
        <p:nvSpPr>
          <p:cNvPr id="39" name="Título 1">
            <a:extLst>
              <a:ext uri="{FF2B5EF4-FFF2-40B4-BE49-F238E27FC236}">
                <a16:creationId xmlns:a16="http://schemas.microsoft.com/office/drawing/2014/main" id="{F01CACA0-8713-D741-96EC-632694625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43185"/>
            <a:ext cx="7449127" cy="350513"/>
          </a:xfrm>
        </p:spPr>
        <p:txBody>
          <a:bodyPr/>
          <a:lstStyle/>
          <a:p>
            <a:r>
              <a:rPr lang="es-ES_tradnl" sz="2800" b="1" kern="1200" dirty="0">
                <a:solidFill>
                  <a:srgbClr val="EE7203"/>
                </a:solidFill>
                <a:latin typeface="Raleway SemiBold" pitchFamily="2" charset="0"/>
                <a:ea typeface="+mj-ea"/>
                <a:cs typeface="+mj-cs"/>
                <a:sym typeface="Arial"/>
              </a:rPr>
              <a:t>3.- Estadísticas Check out</a:t>
            </a:r>
          </a:p>
        </p:txBody>
      </p:sp>
      <p:pic>
        <p:nvPicPr>
          <p:cNvPr id="1026" name="Picture 2" descr="The ultimate guide to DevOps –– everything an enterprise needs to know">
            <a:extLst>
              <a:ext uri="{FF2B5EF4-FFF2-40B4-BE49-F238E27FC236}">
                <a16:creationId xmlns:a16="http://schemas.microsoft.com/office/drawing/2014/main" id="{D4B7122B-DA13-7437-B08D-FD04B2A62A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2318" y="1171335"/>
            <a:ext cx="4226314" cy="2800830"/>
          </a:xfrm>
          <a:prstGeom prst="rect">
            <a:avLst/>
          </a:prstGeom>
          <a:noFill/>
          <a:effectLst>
            <a:softEdge rad="1016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5555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221DD23-B1A0-7E49-BE64-5ED8CB77FDD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US" smtClean="0"/>
              <a:t>6</a:t>
            </a:fld>
            <a:endParaRPr lang="es-US"/>
          </a:p>
        </p:txBody>
      </p:sp>
      <p:sp>
        <p:nvSpPr>
          <p:cNvPr id="39" name="Título 1">
            <a:extLst>
              <a:ext uri="{FF2B5EF4-FFF2-40B4-BE49-F238E27FC236}">
                <a16:creationId xmlns:a16="http://schemas.microsoft.com/office/drawing/2014/main" id="{F01CACA0-8713-D741-96EC-632694625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43185"/>
            <a:ext cx="7449127" cy="350513"/>
          </a:xfrm>
        </p:spPr>
        <p:txBody>
          <a:bodyPr/>
          <a:lstStyle/>
          <a:p>
            <a:r>
              <a:rPr lang="es-ES_tradnl" sz="2800" b="1" kern="1200" dirty="0">
                <a:solidFill>
                  <a:srgbClr val="EE7203"/>
                </a:solidFill>
                <a:latin typeface="Raleway SemiBold" pitchFamily="2" charset="0"/>
                <a:ea typeface="+mj-ea"/>
                <a:cs typeface="+mj-cs"/>
                <a:sym typeface="Arial"/>
              </a:rPr>
              <a:t>3.- Estadísticas Check out</a:t>
            </a:r>
          </a:p>
        </p:txBody>
      </p:sp>
      <p:sp>
        <p:nvSpPr>
          <p:cNvPr id="6" name="1 CuadroTexto">
            <a:extLst>
              <a:ext uri="{FF2B5EF4-FFF2-40B4-BE49-F238E27FC236}">
                <a16:creationId xmlns:a16="http://schemas.microsoft.com/office/drawing/2014/main" id="{0AFAB934-06CA-CA47-80B4-2E911B06F211}"/>
              </a:ext>
            </a:extLst>
          </p:cNvPr>
          <p:cNvSpPr txBox="1"/>
          <p:nvPr/>
        </p:nvSpPr>
        <p:spPr>
          <a:xfrm>
            <a:off x="370753" y="560979"/>
            <a:ext cx="8508147" cy="7848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es-US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rlow Light" panose="00000400000000000000" pitchFamily="2" charset="0"/>
              </a:rPr>
              <a:t>Check out - </a:t>
            </a:r>
            <a:r>
              <a:rPr lang="es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Barlow Light" panose="00000400000000000000" pitchFamily="2" charset="0"/>
              </a:rPr>
              <a:t>Inicio del ciclo de vida realizado por el equipo desarrollo de software, los elementos programáticos son traslados desde el contenedor DevOps RDO Producción hasta la instancia del programador o en el caso ser nuevos, son registrado en la tarea correspondiente.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A4B8DF9-7B5C-60AC-5248-B7E559FA935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5315390"/>
              </p:ext>
            </p:extLst>
          </p:nvPr>
        </p:nvGraphicFramePr>
        <p:xfrm>
          <a:off x="457199" y="1626076"/>
          <a:ext cx="4780845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A61ABEEB-B022-AF6E-2F70-1D0F35FA870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0880996"/>
              </p:ext>
            </p:extLst>
          </p:nvPr>
        </p:nvGraphicFramePr>
        <p:xfrm>
          <a:off x="5346258" y="1626077"/>
          <a:ext cx="342521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63905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221DD23-B1A0-7E49-BE64-5ED8CB77FDD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US" smtClean="0"/>
              <a:t>7</a:t>
            </a:fld>
            <a:endParaRPr lang="es-US"/>
          </a:p>
        </p:txBody>
      </p:sp>
      <p:sp>
        <p:nvSpPr>
          <p:cNvPr id="39" name="Título 1">
            <a:extLst>
              <a:ext uri="{FF2B5EF4-FFF2-40B4-BE49-F238E27FC236}">
                <a16:creationId xmlns:a16="http://schemas.microsoft.com/office/drawing/2014/main" id="{F01CACA0-8713-D741-96EC-632694625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43185"/>
            <a:ext cx="8064394" cy="350513"/>
          </a:xfrm>
        </p:spPr>
        <p:txBody>
          <a:bodyPr/>
          <a:lstStyle/>
          <a:p>
            <a:r>
              <a:rPr lang="es-ES_tradnl" sz="2800" b="1" kern="1200" dirty="0">
                <a:solidFill>
                  <a:srgbClr val="EE7203"/>
                </a:solidFill>
                <a:latin typeface="Raleway SemiBold" pitchFamily="2" charset="0"/>
                <a:ea typeface="+mj-ea"/>
                <a:cs typeface="+mj-cs"/>
                <a:sym typeface="Arial"/>
              </a:rPr>
              <a:t>3.1- Estadísticas Check out de Emergencia</a:t>
            </a:r>
          </a:p>
        </p:txBody>
      </p:sp>
      <p:sp>
        <p:nvSpPr>
          <p:cNvPr id="6" name="1 CuadroTexto">
            <a:extLst>
              <a:ext uri="{FF2B5EF4-FFF2-40B4-BE49-F238E27FC236}">
                <a16:creationId xmlns:a16="http://schemas.microsoft.com/office/drawing/2014/main" id="{0AFAB934-06CA-CA47-80B4-2E911B06F211}"/>
              </a:ext>
            </a:extLst>
          </p:cNvPr>
          <p:cNvSpPr txBox="1"/>
          <p:nvPr/>
        </p:nvSpPr>
        <p:spPr>
          <a:xfrm>
            <a:off x="338096" y="563993"/>
            <a:ext cx="8613803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es-US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rlow Light" panose="00000400000000000000" pitchFamily="2" charset="0"/>
              </a:rPr>
              <a:t>Check out de Emergencia - </a:t>
            </a:r>
            <a:r>
              <a:rPr lang="es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Barlow Light" panose="00000400000000000000" pitchFamily="2" charset="0"/>
              </a:rPr>
              <a:t>Ciclo de vida de emergencia utilizado para incidencias, ejecutado por el equipo desarrollo, el cual no realiza ciclo de vida a Integración y Calidad, motivado a la urgencia es promocionado y desplegado directamente a Producción, manteniendo el hito de liberación de Operaciones e Infraestructura.</a:t>
            </a:r>
          </a:p>
        </p:txBody>
      </p:sp>
      <p:graphicFrame>
        <p:nvGraphicFramePr>
          <p:cNvPr id="7" name="Gráfico 1">
            <a:extLst>
              <a:ext uri="{FF2B5EF4-FFF2-40B4-BE49-F238E27FC236}">
                <a16:creationId xmlns:a16="http://schemas.microsoft.com/office/drawing/2014/main" id="{E4A40C8A-2E5C-4980-92C7-C7BFD480E7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20309"/>
              </p:ext>
            </p:extLst>
          </p:nvPr>
        </p:nvGraphicFramePr>
        <p:xfrm>
          <a:off x="457199" y="1695939"/>
          <a:ext cx="5164668" cy="29536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30EB7093-C922-6E0A-FA75-B63058A0299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3000892"/>
              </p:ext>
            </p:extLst>
          </p:nvPr>
        </p:nvGraphicFramePr>
        <p:xfrm>
          <a:off x="5715213" y="1681533"/>
          <a:ext cx="3135276" cy="2968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99208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221DD23-B1A0-7E49-BE64-5ED8CB77FDD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US" smtClean="0"/>
              <a:t>8</a:t>
            </a:fld>
            <a:endParaRPr lang="es-US"/>
          </a:p>
        </p:txBody>
      </p:sp>
      <p:sp>
        <p:nvSpPr>
          <p:cNvPr id="39" name="Título 1">
            <a:extLst>
              <a:ext uri="{FF2B5EF4-FFF2-40B4-BE49-F238E27FC236}">
                <a16:creationId xmlns:a16="http://schemas.microsoft.com/office/drawing/2014/main" id="{F01CACA0-8713-D741-96EC-632694625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43185"/>
            <a:ext cx="7449127" cy="350513"/>
          </a:xfrm>
        </p:spPr>
        <p:txBody>
          <a:bodyPr/>
          <a:lstStyle/>
          <a:p>
            <a:r>
              <a:rPr lang="es-ES_tradnl" sz="2800" b="1" kern="1200" dirty="0">
                <a:solidFill>
                  <a:srgbClr val="EE7203"/>
                </a:solidFill>
                <a:latin typeface="Raleway SemiBold" pitchFamily="2" charset="0"/>
                <a:ea typeface="+mj-ea"/>
                <a:cs typeface="+mj-cs"/>
                <a:sym typeface="Arial"/>
              </a:rPr>
              <a:t>4.- Estadísticas Promociones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FA55B64-72EB-0854-BD1A-7748F7871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584" y="1155815"/>
            <a:ext cx="3835569" cy="283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504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221DD23-B1A0-7E49-BE64-5ED8CB77FDD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US" smtClean="0"/>
              <a:t>9</a:t>
            </a:fld>
            <a:endParaRPr lang="es-US"/>
          </a:p>
        </p:txBody>
      </p:sp>
      <p:sp>
        <p:nvSpPr>
          <p:cNvPr id="39" name="Título 1">
            <a:extLst>
              <a:ext uri="{FF2B5EF4-FFF2-40B4-BE49-F238E27FC236}">
                <a16:creationId xmlns:a16="http://schemas.microsoft.com/office/drawing/2014/main" id="{F01CACA0-8713-D741-96EC-632694625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43185"/>
            <a:ext cx="8302599" cy="350513"/>
          </a:xfrm>
        </p:spPr>
        <p:txBody>
          <a:bodyPr/>
          <a:lstStyle/>
          <a:p>
            <a:r>
              <a:rPr lang="es-ES_tradnl" sz="2800" b="1" kern="1200" dirty="0">
                <a:solidFill>
                  <a:srgbClr val="EE7203"/>
                </a:solidFill>
                <a:latin typeface="Raleway SemiBold" pitchFamily="2" charset="0"/>
                <a:ea typeface="+mj-ea"/>
                <a:cs typeface="+mj-cs"/>
                <a:sym typeface="Arial"/>
              </a:rPr>
              <a:t>4.- Estadísticas Promociones ITG - Integración</a:t>
            </a:r>
          </a:p>
        </p:txBody>
      </p:sp>
      <p:sp>
        <p:nvSpPr>
          <p:cNvPr id="6" name="1 CuadroTexto">
            <a:extLst>
              <a:ext uri="{FF2B5EF4-FFF2-40B4-BE49-F238E27FC236}">
                <a16:creationId xmlns:a16="http://schemas.microsoft.com/office/drawing/2014/main" id="{0AFAB934-06CA-CA47-80B4-2E911B06F211}"/>
              </a:ext>
            </a:extLst>
          </p:cNvPr>
          <p:cNvSpPr txBox="1"/>
          <p:nvPr/>
        </p:nvSpPr>
        <p:spPr>
          <a:xfrm>
            <a:off x="420700" y="493698"/>
            <a:ext cx="8611921" cy="7848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es-US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rlow Light" panose="00000400000000000000" pitchFamily="2" charset="0"/>
              </a:rPr>
              <a:t>Promociones ITG Integración - </a:t>
            </a:r>
            <a:r>
              <a:rPr lang="es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Barlow Light" panose="00000400000000000000" pitchFamily="2" charset="0"/>
              </a:rPr>
              <a:t>Ciclo de vida de pruebas integrales utilizadas por el desarrollador a nivel del inventario, es un repositorio de DevOps RDO donde los cambios son almacenados para su posterior despliegue o certificación de revisión de código.</a:t>
            </a:r>
          </a:p>
        </p:txBody>
      </p:sp>
      <p:graphicFrame>
        <p:nvGraphicFramePr>
          <p:cNvPr id="2" name="Gráfico 2">
            <a:extLst>
              <a:ext uri="{FF2B5EF4-FFF2-40B4-BE49-F238E27FC236}">
                <a16:creationId xmlns:a16="http://schemas.microsoft.com/office/drawing/2014/main" id="{FE8A394C-5546-5049-55D4-BC0FD615A5C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9605455"/>
              </p:ext>
            </p:extLst>
          </p:nvPr>
        </p:nvGraphicFramePr>
        <p:xfrm>
          <a:off x="457199" y="1518415"/>
          <a:ext cx="4882445" cy="29040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3A449782-AF02-6D60-CD0B-5D606E4FE8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6823406"/>
              </p:ext>
            </p:extLst>
          </p:nvPr>
        </p:nvGraphicFramePr>
        <p:xfrm>
          <a:off x="5391600" y="1518415"/>
          <a:ext cx="3202518" cy="29040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76076491"/>
      </p:ext>
    </p:extLst>
  </p:cSld>
  <p:clrMapOvr>
    <a:masterClrMapping/>
  </p:clrMapOvr>
</p:sld>
</file>

<file path=ppt/theme/theme1.xml><?xml version="1.0" encoding="utf-8"?>
<a:theme xmlns:a="http://schemas.openxmlformats.org/drawingml/2006/main" name="Gaoler template">
  <a:themeElements>
    <a:clrScheme name="Escala de grise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 2007 - 2010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 2007 - 2010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2007 - 2010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0.xml><?xml version="1.0" encoding="utf-8"?>
<a:themeOverride xmlns:a="http://schemas.openxmlformats.org/drawingml/2006/main">
  <a:clrScheme name="Office 2007 - 2010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 2007 - 2010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2007 - 2010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1.xml><?xml version="1.0" encoding="utf-8"?>
<a:themeOverride xmlns:a="http://schemas.openxmlformats.org/drawingml/2006/main">
  <a:clrScheme name="Office 2007 - 2010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 2007 - 2010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2007 - 2010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2.xml><?xml version="1.0" encoding="utf-8"?>
<a:themeOverride xmlns:a="http://schemas.openxmlformats.org/drawingml/2006/main">
  <a:clrScheme name="Office 2007 - 2010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 2007 - 2010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2007 - 2010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3.xml><?xml version="1.0" encoding="utf-8"?>
<a:themeOverride xmlns:a="http://schemas.openxmlformats.org/drawingml/2006/main">
  <a:clrScheme name="Office 2007 - 2010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 2007 - 2010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2007 - 2010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4.xml><?xml version="1.0" encoding="utf-8"?>
<a:themeOverride xmlns:a="http://schemas.openxmlformats.org/drawingml/2006/main">
  <a:clrScheme name="Office 2007 - 2010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 2007 - 2010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2007 - 2010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5.xml><?xml version="1.0" encoding="utf-8"?>
<a:themeOverride xmlns:a="http://schemas.openxmlformats.org/drawingml/2006/main">
  <a:clrScheme name="Office 2007 - 2010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 2007 - 2010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2007 - 2010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6.xml><?xml version="1.0" encoding="utf-8"?>
<a:themeOverride xmlns:a="http://schemas.openxmlformats.org/drawingml/2006/main">
  <a:clrScheme name="Office 2007 - 2010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 2007 - 2010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2007 - 2010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7.xml><?xml version="1.0" encoding="utf-8"?>
<a:themeOverride xmlns:a="http://schemas.openxmlformats.org/drawingml/2006/main">
  <a:clrScheme name="Office 2007 - 2010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 2007 - 2010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2007 - 2010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8.xml><?xml version="1.0" encoding="utf-8"?>
<a:themeOverride xmlns:a="http://schemas.openxmlformats.org/drawingml/2006/main">
  <a:clrScheme name="Office 2007 - 2010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 2007 - 2010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2007 - 2010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 2007 - 2010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 2007 - 2010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2007 - 2010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 2007 - 2010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 2007 - 2010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2007 - 2010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Office 2007 - 2010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 2007 - 2010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2007 - 2010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.xml><?xml version="1.0" encoding="utf-8"?>
<a:themeOverride xmlns:a="http://schemas.openxmlformats.org/drawingml/2006/main">
  <a:clrScheme name="Office 2007 - 2010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 2007 - 2010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2007 - 2010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6.xml><?xml version="1.0" encoding="utf-8"?>
<a:themeOverride xmlns:a="http://schemas.openxmlformats.org/drawingml/2006/main">
  <a:clrScheme name="Office 2007 - 2010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 2007 - 2010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2007 - 2010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7.xml><?xml version="1.0" encoding="utf-8"?>
<a:themeOverride xmlns:a="http://schemas.openxmlformats.org/drawingml/2006/main">
  <a:clrScheme name="Office 2007 - 2010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 2007 - 2010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2007 - 2010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8.xml><?xml version="1.0" encoding="utf-8"?>
<a:themeOverride xmlns:a="http://schemas.openxmlformats.org/drawingml/2006/main">
  <a:clrScheme name="Office 2007 - 2010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 2007 - 2010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2007 - 2010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9.xml><?xml version="1.0" encoding="utf-8"?>
<a:themeOverride xmlns:a="http://schemas.openxmlformats.org/drawingml/2006/main">
  <a:clrScheme name="Office 2007 - 2010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 2007 - 2010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2007 - 2010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0446EF2A5C5AB45AB998C5A50EA65BC" ma:contentTypeVersion="2" ma:contentTypeDescription="Crear nuevo documento." ma:contentTypeScope="" ma:versionID="b40c73fa7eada743847c7816042a6db0">
  <xsd:schema xmlns:xsd="http://www.w3.org/2001/XMLSchema" xmlns:xs="http://www.w3.org/2001/XMLSchema" xmlns:p="http://schemas.microsoft.com/office/2006/metadata/properties" xmlns:ns2="08e6eb38-cbcc-4ca6-bd1d-794a86d0010f" targetNamespace="http://schemas.microsoft.com/office/2006/metadata/properties" ma:root="true" ma:fieldsID="4420beb1ea350f0f71f4cef6a4274b75" ns2:_="">
    <xsd:import namespace="08e6eb38-cbcc-4ca6-bd1d-794a86d0010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e6eb38-cbcc-4ca6-bd1d-794a86d0010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5E919C2-D3EB-4052-8C1C-FE88CEEFDD3A}">
  <ds:schemaRefs>
    <ds:schemaRef ds:uri="http://purl.org/dc/terms/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08e6eb38-cbcc-4ca6-bd1d-794a86d0010f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9E6CD7F-D58D-4F68-AA12-14463B3E09BB}">
  <ds:schemaRefs>
    <ds:schemaRef ds:uri="08e6eb38-cbcc-4ca6-bd1d-794a86d0010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BA0CBD9A-B7AE-4C63-B477-00EDA6889E2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5988</TotalTime>
  <Words>970</Words>
  <Application>Microsoft Office PowerPoint</Application>
  <PresentationFormat>On-screen Show (16:9)</PresentationFormat>
  <Paragraphs>100</Paragraphs>
  <Slides>20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Raleway Medium</vt:lpstr>
      <vt:lpstr>Barlow Light</vt:lpstr>
      <vt:lpstr>Source Sans Pro</vt:lpstr>
      <vt:lpstr>Raleway SemiBold</vt:lpstr>
      <vt:lpstr>Arial</vt:lpstr>
      <vt:lpstr>Gaoler template</vt:lpstr>
      <vt:lpstr>Hoja de cálculo de Microsoft Excel</vt:lpstr>
      <vt:lpstr>Informe de Estadísticas Control de Versiones DevOps IBM i  Noviembre 2024  Davivienda Panamá</vt:lpstr>
      <vt:lpstr>PowerPoint Presentation</vt:lpstr>
      <vt:lpstr>PowerPoint Presentation</vt:lpstr>
      <vt:lpstr>PowerPoint Presentation</vt:lpstr>
      <vt:lpstr>3.- Estadísticas Check out</vt:lpstr>
      <vt:lpstr>3.- Estadísticas Check out</vt:lpstr>
      <vt:lpstr>3.1- Estadísticas Check out de Emergencia</vt:lpstr>
      <vt:lpstr>4.- Estadísticas Promociones</vt:lpstr>
      <vt:lpstr>4.- Estadísticas Promociones ITG - Integración</vt:lpstr>
      <vt:lpstr>4.1.- Estadísticas Promociones QUA - Calidad</vt:lpstr>
      <vt:lpstr>4.2.- Estadísticas Promociones PDN - Producción</vt:lpstr>
      <vt:lpstr>5.- Estadísticas Despliegues</vt:lpstr>
      <vt:lpstr>5.- Estadísticas Despliegues QUA - Calidad</vt:lpstr>
      <vt:lpstr>5.1- Estadísticas Despliegues PDN - Producción</vt:lpstr>
      <vt:lpstr>6.- Estadísticas Back out / Rollback</vt:lpstr>
      <vt:lpstr>6.- Estadísticas Back out / Rollback</vt:lpstr>
      <vt:lpstr>7.- Top Actividad Desarrolladores - Check out  8.- Total de programas controlados por DevOps RDO</vt:lpstr>
      <vt:lpstr>7.- Top Actividad Desarrolladores - Check out</vt:lpstr>
      <vt:lpstr>8.- Total de programas controlados por DevOps RDO</vt:lpstr>
      <vt:lpstr>9.- Recomendaciones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Nuevas Ideas y Plan CDS Americas 2020 / 2022</dc:title>
  <dc:creator>Miguel Garcia</dc:creator>
  <cp:lastModifiedBy>María José Pacheco</cp:lastModifiedBy>
  <cp:revision>135</cp:revision>
  <dcterms:modified xsi:type="dcterms:W3CDTF">2024-12-02T21:09:34Z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0x01010080446EF2A5C5AB45AB998C5A50EA65BC</vt:lpwstr>
  </property>
</Properties>
</file>