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>
        <p:guide orient="horz" pos="1185"/>
        <p:guide pos="279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shpajom thomas, Shan" userId="487d1857-d275-483b-99e7-720b4d46008f" providerId="ADAL" clId="{C4404C2D-D4DD-4691-A750-3171A9072F16}"/>
    <pc:docChg chg="custSel modSld">
      <pc:chgData name="Pushpajom thomas, Shan" userId="487d1857-d275-483b-99e7-720b4d46008f" providerId="ADAL" clId="{C4404C2D-D4DD-4691-A750-3171A9072F16}" dt="2024-08-21T02:31:38.042" v="12" actId="313"/>
      <pc:docMkLst>
        <pc:docMk/>
      </pc:docMkLst>
      <pc:sldChg chg="modSp mod">
        <pc:chgData name="Pushpajom thomas, Shan" userId="487d1857-d275-483b-99e7-720b4d46008f" providerId="ADAL" clId="{C4404C2D-D4DD-4691-A750-3171A9072F16}" dt="2024-08-21T02:31:38.042" v="12" actId="313"/>
        <pc:sldMkLst>
          <pc:docMk/>
          <pc:sldMk cId="3631394698" sldId="261"/>
        </pc:sldMkLst>
        <pc:spChg chg="mod">
          <ac:chgData name="Pushpajom thomas, Shan" userId="487d1857-d275-483b-99e7-720b4d46008f" providerId="ADAL" clId="{C4404C2D-D4DD-4691-A750-3171A9072F16}" dt="2024-08-21T02:31:38.042" v="12" actId="313"/>
          <ac:spMkLst>
            <pc:docMk/>
            <pc:sldMk cId="3631394698" sldId="261"/>
            <ac:spMk id="5" creationId="{70C14D6C-848F-F295-7E47-284ADA277D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August 21,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4C86-2CF6-54A8-12A5-7790C60C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6844"/>
          </a:xfrm>
        </p:spPr>
        <p:txBody>
          <a:bodyPr/>
          <a:lstStyle/>
          <a:p>
            <a:br>
              <a:rPr lang="en-US" cap="none" spc="-15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cap="none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A5E2A4F-BFC9-7BAF-AE6D-F7E29B99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273" y="2078958"/>
            <a:ext cx="3193995" cy="13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 PNG">
            <a:extLst>
              <a:ext uri="{FF2B5EF4-FFF2-40B4-BE49-F238E27FC236}">
                <a16:creationId xmlns:a16="http://schemas.microsoft.com/office/drawing/2014/main" id="{1B3F160A-4A03-266F-0807-B630D547F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9" t="18570" r="10600" b="17882"/>
          <a:stretch/>
        </p:blipFill>
        <p:spPr bwMode="auto">
          <a:xfrm>
            <a:off x="6836733" y="2078958"/>
            <a:ext cx="4539419" cy="135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6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8E1F35-DF94-D636-5AEF-55C98C7111C3}"/>
              </a:ext>
            </a:extLst>
          </p:cNvPr>
          <p:cNvSpPr txBox="1"/>
          <p:nvPr/>
        </p:nvSpPr>
        <p:spPr>
          <a:xfrm>
            <a:off x="0" y="130869"/>
            <a:ext cx="12192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Pre-Requisites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F172F-E66F-E7F2-4E51-F1FB60BE1B99}"/>
              </a:ext>
            </a:extLst>
          </p:cNvPr>
          <p:cNvSpPr txBox="1"/>
          <p:nvPr/>
        </p:nvSpPr>
        <p:spPr>
          <a:xfrm>
            <a:off x="403122" y="1384873"/>
            <a:ext cx="86720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- Download Git (Git is preinstalled on Mac and Linux)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/>
              <a:t>	-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r>
              <a:rPr lang="en-US" dirty="0"/>
              <a:t> </a:t>
            </a:r>
          </a:p>
          <a:p>
            <a:r>
              <a:rPr lang="en-US" dirty="0"/>
              <a:t>	- Choose version suitable for your system. </a:t>
            </a:r>
            <a:r>
              <a:rPr lang="en-US" sz="1100" b="1" i="1" dirty="0"/>
              <a:t>* Do not use portable edition.</a:t>
            </a:r>
          </a:p>
          <a:p>
            <a:r>
              <a:rPr lang="en-US" sz="1100" b="1" i="1" dirty="0"/>
              <a:t>	</a:t>
            </a:r>
            <a:r>
              <a:rPr lang="en-US" dirty="0"/>
              <a:t>-  After installation run the command ‘git’ on terminal to verify installation</a:t>
            </a:r>
            <a:r>
              <a:rPr lang="en-US" b="1" i="1" dirty="0"/>
              <a:t>				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8951A-F8B5-798B-D45D-B41F83137E14}"/>
              </a:ext>
            </a:extLst>
          </p:cNvPr>
          <p:cNvSpPr txBox="1"/>
          <p:nvPr/>
        </p:nvSpPr>
        <p:spPr>
          <a:xfrm>
            <a:off x="186813" y="922986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Git: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7CAF2-DF99-4EBA-B6B6-9622F116ACBC}"/>
              </a:ext>
            </a:extLst>
          </p:cNvPr>
          <p:cNvSpPr txBox="1"/>
          <p:nvPr/>
        </p:nvSpPr>
        <p:spPr>
          <a:xfrm>
            <a:off x="186813" y="3101901"/>
            <a:ext cx="104713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 GitHub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- </a:t>
            </a:r>
            <a:r>
              <a:rPr lang="en-US" dirty="0"/>
              <a:t>Create a GitHub account.</a:t>
            </a:r>
          </a:p>
          <a:p>
            <a:r>
              <a:rPr lang="en-US" dirty="0"/>
              <a:t>	- Download ‘Personal Access Token’ from GitHub.</a:t>
            </a:r>
          </a:p>
          <a:p>
            <a:r>
              <a:rPr lang="en-US" dirty="0"/>
              <a:t>	</a:t>
            </a:r>
            <a:r>
              <a:rPr lang="en-US" sz="1400" i="1" dirty="0"/>
              <a:t>	Profile &gt; Settings &gt; Developer Settings &gt;  Personal Access Token &gt;  Generate New Tokens.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BEC38-23FD-8690-D5BD-EF5C485834DD}"/>
              </a:ext>
            </a:extLst>
          </p:cNvPr>
          <p:cNvSpPr txBox="1"/>
          <p:nvPr/>
        </p:nvSpPr>
        <p:spPr>
          <a:xfrm>
            <a:off x="186812" y="4762931"/>
            <a:ext cx="9272147" cy="87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3. Visual Studio Code (Optional)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- </a:t>
            </a:r>
            <a:r>
              <a:rPr lang="en-US" dirty="0"/>
              <a:t>https://code.visualstudio.com/</a:t>
            </a:r>
          </a:p>
        </p:txBody>
      </p:sp>
      <p:pic>
        <p:nvPicPr>
          <p:cNvPr id="13" name="Picture 2" descr="Git">
            <a:extLst>
              <a:ext uri="{FF2B5EF4-FFF2-40B4-BE49-F238E27FC236}">
                <a16:creationId xmlns:a16="http://schemas.microsoft.com/office/drawing/2014/main" id="{97DF6842-00CF-28F6-3F2B-4FD76D0FF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678" y="5997677"/>
            <a:ext cx="829367" cy="34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- The GitHub Blog">
            <a:extLst>
              <a:ext uri="{FF2B5EF4-FFF2-40B4-BE49-F238E27FC236}">
                <a16:creationId xmlns:a16="http://schemas.microsoft.com/office/drawing/2014/main" id="{7759E963-6C16-5462-4D72-EF7366CEB7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9768"/>
            <a:ext cx="998589" cy="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68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8E1F35-DF94-D636-5AEF-55C98C7111C3}"/>
              </a:ext>
            </a:extLst>
          </p:cNvPr>
          <p:cNvSpPr txBox="1"/>
          <p:nvPr/>
        </p:nvSpPr>
        <p:spPr>
          <a:xfrm>
            <a:off x="0" y="130869"/>
            <a:ext cx="12192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Git Repository</a:t>
            </a:r>
            <a:r>
              <a:rPr lang="en-US" dirty="0"/>
              <a:t> </a:t>
            </a:r>
          </a:p>
        </p:txBody>
      </p:sp>
      <p:pic>
        <p:nvPicPr>
          <p:cNvPr id="13" name="Picture 2" descr="Git">
            <a:extLst>
              <a:ext uri="{FF2B5EF4-FFF2-40B4-BE49-F238E27FC236}">
                <a16:creationId xmlns:a16="http://schemas.microsoft.com/office/drawing/2014/main" id="{97DF6842-00CF-28F6-3F2B-4FD76D0FF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678" y="5997677"/>
            <a:ext cx="829367" cy="34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- The GitHub Blog">
            <a:extLst>
              <a:ext uri="{FF2B5EF4-FFF2-40B4-BE49-F238E27FC236}">
                <a16:creationId xmlns:a16="http://schemas.microsoft.com/office/drawing/2014/main" id="{7759E963-6C16-5462-4D72-EF7366CEB7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9768"/>
            <a:ext cx="998589" cy="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09C3ED-F694-A047-915B-CA71DFF534B9}"/>
              </a:ext>
            </a:extLst>
          </p:cNvPr>
          <p:cNvSpPr txBox="1"/>
          <p:nvPr/>
        </p:nvSpPr>
        <p:spPr>
          <a:xfrm>
            <a:off x="76039" y="1009299"/>
            <a:ext cx="426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Folders to online repository </a:t>
            </a:r>
            <a:endParaRPr lang="en-US" b="1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14D6C-848F-F295-7E47-284ADA277D3A}"/>
              </a:ext>
            </a:extLst>
          </p:cNvPr>
          <p:cNvSpPr txBox="1"/>
          <p:nvPr/>
        </p:nvSpPr>
        <p:spPr>
          <a:xfrm>
            <a:off x="499294" y="1608945"/>
            <a:ext cx="7792065" cy="236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add 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commit –m “comment”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Create a repo in GitHub and get address.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remote add origin &lt;link&gt;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push origin master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139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8E1F35-DF94-D636-5AEF-55C98C7111C3}"/>
              </a:ext>
            </a:extLst>
          </p:cNvPr>
          <p:cNvSpPr txBox="1"/>
          <p:nvPr/>
        </p:nvSpPr>
        <p:spPr>
          <a:xfrm>
            <a:off x="0" y="130869"/>
            <a:ext cx="12192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Git Repository</a:t>
            </a:r>
            <a:r>
              <a:rPr lang="en-US" dirty="0"/>
              <a:t> </a:t>
            </a:r>
          </a:p>
        </p:txBody>
      </p:sp>
      <p:pic>
        <p:nvPicPr>
          <p:cNvPr id="13" name="Picture 2" descr="Git">
            <a:extLst>
              <a:ext uri="{FF2B5EF4-FFF2-40B4-BE49-F238E27FC236}">
                <a16:creationId xmlns:a16="http://schemas.microsoft.com/office/drawing/2014/main" id="{97DF6842-00CF-28F6-3F2B-4FD76D0FF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678" y="5997677"/>
            <a:ext cx="829367" cy="34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- The GitHub Blog">
            <a:extLst>
              <a:ext uri="{FF2B5EF4-FFF2-40B4-BE49-F238E27FC236}">
                <a16:creationId xmlns:a16="http://schemas.microsoft.com/office/drawing/2014/main" id="{7759E963-6C16-5462-4D72-EF7366CEB7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9768"/>
            <a:ext cx="998589" cy="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6689B6-0087-597B-49D0-B0D8E45958CB}"/>
              </a:ext>
            </a:extLst>
          </p:cNvPr>
          <p:cNvSpPr txBox="1"/>
          <p:nvPr/>
        </p:nvSpPr>
        <p:spPr>
          <a:xfrm>
            <a:off x="499294" y="1583216"/>
            <a:ext cx="7792065" cy="323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Online GitHub Repository Creation.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clone </a:t>
            </a:r>
            <a:r>
              <a:rPr lang="en-US" dirty="0"/>
              <a:t>: Cloning online repo to local system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status </a:t>
            </a:r>
            <a:r>
              <a:rPr lang="en-US" dirty="0"/>
              <a:t>: File/Folder Status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add </a:t>
            </a:r>
            <a:r>
              <a:rPr lang="en-US" dirty="0"/>
              <a:t>&lt;</a:t>
            </a:r>
            <a:r>
              <a:rPr lang="en-US" dirty="0" err="1"/>
              <a:t>file_name</a:t>
            </a:r>
            <a:r>
              <a:rPr lang="en-US" dirty="0"/>
              <a:t>&gt; (git add .) :Staging files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diff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commit –m </a:t>
            </a:r>
            <a:r>
              <a:rPr lang="en-US" dirty="0"/>
              <a:t>&lt;comment&gt;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config –global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7B9E2-5092-A25D-2730-E01BC1257B21}"/>
              </a:ext>
            </a:extLst>
          </p:cNvPr>
          <p:cNvSpPr txBox="1"/>
          <p:nvPr/>
        </p:nvSpPr>
        <p:spPr>
          <a:xfrm>
            <a:off x="76039" y="1011666"/>
            <a:ext cx="33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Online Repository</a:t>
            </a:r>
            <a:endParaRPr lang="en-US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297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8E1F35-DF94-D636-5AEF-55C98C7111C3}"/>
              </a:ext>
            </a:extLst>
          </p:cNvPr>
          <p:cNvSpPr txBox="1"/>
          <p:nvPr/>
        </p:nvSpPr>
        <p:spPr>
          <a:xfrm>
            <a:off x="0" y="130869"/>
            <a:ext cx="12192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Git Branches</a:t>
            </a:r>
            <a:r>
              <a:rPr lang="en-US" dirty="0"/>
              <a:t> </a:t>
            </a:r>
          </a:p>
        </p:txBody>
      </p:sp>
      <p:pic>
        <p:nvPicPr>
          <p:cNvPr id="13" name="Picture 2" descr="Git">
            <a:extLst>
              <a:ext uri="{FF2B5EF4-FFF2-40B4-BE49-F238E27FC236}">
                <a16:creationId xmlns:a16="http://schemas.microsoft.com/office/drawing/2014/main" id="{97DF6842-00CF-28F6-3F2B-4FD76D0FF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678" y="5997677"/>
            <a:ext cx="829367" cy="34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- The GitHub Blog">
            <a:extLst>
              <a:ext uri="{FF2B5EF4-FFF2-40B4-BE49-F238E27FC236}">
                <a16:creationId xmlns:a16="http://schemas.microsoft.com/office/drawing/2014/main" id="{7759E963-6C16-5462-4D72-EF7366CEB7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9768"/>
            <a:ext cx="998589" cy="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028D02-FCD7-3771-A1C3-0B550D969725}"/>
              </a:ext>
            </a:extLst>
          </p:cNvPr>
          <p:cNvSpPr txBox="1"/>
          <p:nvPr/>
        </p:nvSpPr>
        <p:spPr>
          <a:xfrm>
            <a:off x="329379" y="1262155"/>
            <a:ext cx="7792065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Master branch and sub-branches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branch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checkout –b &lt;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branch_name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checkout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commit –am &lt;“comment”&gt;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diff &lt;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branch_name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merge &lt;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branch_name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081745-76D4-0EE2-176C-09F396449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211" y="3268421"/>
            <a:ext cx="7315834" cy="586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B52E6B-EC0C-BF66-B6DF-84E3C05EF9D3}"/>
              </a:ext>
            </a:extLst>
          </p:cNvPr>
          <p:cNvSpPr txBox="1"/>
          <p:nvPr/>
        </p:nvSpPr>
        <p:spPr>
          <a:xfrm>
            <a:off x="329379" y="4138438"/>
            <a:ext cx="7792065" cy="16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branch –d &lt;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branch_name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Branch merge conflicts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F0B16-D41D-F1AA-B8AC-97361E47C42A}"/>
              </a:ext>
            </a:extLst>
          </p:cNvPr>
          <p:cNvSpPr txBox="1"/>
          <p:nvPr/>
        </p:nvSpPr>
        <p:spPr>
          <a:xfrm>
            <a:off x="76039" y="877219"/>
            <a:ext cx="426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Folders to online repository </a:t>
            </a:r>
            <a:endParaRPr lang="en-US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979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8E1F35-DF94-D636-5AEF-55C98C7111C3}"/>
              </a:ext>
            </a:extLst>
          </p:cNvPr>
          <p:cNvSpPr txBox="1"/>
          <p:nvPr/>
        </p:nvSpPr>
        <p:spPr>
          <a:xfrm>
            <a:off x="0" y="130869"/>
            <a:ext cx="12192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Git Fork</a:t>
            </a:r>
            <a:r>
              <a:rPr lang="en-US" dirty="0"/>
              <a:t> </a:t>
            </a:r>
          </a:p>
        </p:txBody>
      </p:sp>
      <p:pic>
        <p:nvPicPr>
          <p:cNvPr id="13" name="Picture 2" descr="Git">
            <a:extLst>
              <a:ext uri="{FF2B5EF4-FFF2-40B4-BE49-F238E27FC236}">
                <a16:creationId xmlns:a16="http://schemas.microsoft.com/office/drawing/2014/main" id="{97DF6842-00CF-28F6-3F2B-4FD76D0FF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678" y="5997677"/>
            <a:ext cx="829367" cy="34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- The GitHub Blog">
            <a:extLst>
              <a:ext uri="{FF2B5EF4-FFF2-40B4-BE49-F238E27FC236}">
                <a16:creationId xmlns:a16="http://schemas.microsoft.com/office/drawing/2014/main" id="{7759E963-6C16-5462-4D72-EF7366CEB7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9768"/>
            <a:ext cx="998589" cy="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F0B16-D41D-F1AA-B8AC-97361E47C42A}"/>
              </a:ext>
            </a:extLst>
          </p:cNvPr>
          <p:cNvSpPr txBox="1"/>
          <p:nvPr/>
        </p:nvSpPr>
        <p:spPr>
          <a:xfrm>
            <a:off x="165592" y="713500"/>
            <a:ext cx="11813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Used to copy a repository to your account.</a:t>
            </a:r>
          </a:p>
          <a:p>
            <a:r>
              <a:rPr lang="en-US" b="1" dirty="0"/>
              <a:t>    </a:t>
            </a:r>
          </a:p>
          <a:p>
            <a:r>
              <a:rPr lang="en-US" b="1" dirty="0"/>
              <a:t>How fork is different from clone?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Fork is used on Git platforms. (</a:t>
            </a:r>
            <a:r>
              <a:rPr lang="en-US" dirty="0" err="1"/>
              <a:t>GitHub,Bitbucket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 for cloning a (third party) public/open git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Clone is used to create a local version of own repositories.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Fork creates a duplicate repository under your account and changes in this doesn’t affect the master.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in repository created using clone </a:t>
            </a:r>
            <a:r>
              <a:rPr lang="en-US" dirty="0" err="1"/>
              <a:t>fn</a:t>
            </a:r>
            <a:r>
              <a:rPr lang="en-US" dirty="0"/>
              <a:t> , reflects in the master.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 ‘forked’ a repository , you need to clone it to your local system to work on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4F997-E832-83AC-F771-FECD0F5BD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365" y="214812"/>
            <a:ext cx="403216" cy="3553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AA05-1FF3-0DDB-D004-29F57E377287}"/>
              </a:ext>
            </a:extLst>
          </p:cNvPr>
          <p:cNvSpPr txBox="1"/>
          <p:nvPr/>
        </p:nvSpPr>
        <p:spPr>
          <a:xfrm>
            <a:off x="165592" y="3429000"/>
            <a:ext cx="118130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Example: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Forking: </a:t>
            </a:r>
            <a:r>
              <a:rPr lang="en-US" dirty="0"/>
              <a:t>You find an interesting project on GitHub. You fork it to your account, clone your fork to your local machine, make changes, push them to your fork, and then create a pull request to suggest your changes to the original project.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Cloning: </a:t>
            </a:r>
            <a:r>
              <a:rPr lang="en-US" dirty="0"/>
              <a:t>You have access to a repository (either your own or one you’re a contributor to). You clone it to your local machine, work on it, and push changes directly back to the same repository.</a:t>
            </a:r>
          </a:p>
        </p:txBody>
      </p:sp>
    </p:spTree>
    <p:extLst>
      <p:ext uri="{BB962C8B-B14F-4D97-AF65-F5344CB8AC3E}">
        <p14:creationId xmlns:p14="http://schemas.microsoft.com/office/powerpoint/2010/main" val="204353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8E1F35-DF94-D636-5AEF-55C98C7111C3}"/>
              </a:ext>
            </a:extLst>
          </p:cNvPr>
          <p:cNvSpPr txBox="1"/>
          <p:nvPr/>
        </p:nvSpPr>
        <p:spPr>
          <a:xfrm>
            <a:off x="0" y="130869"/>
            <a:ext cx="12192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Git – Document (Manuscript Management)</a:t>
            </a:r>
            <a:r>
              <a:rPr lang="en-US" dirty="0"/>
              <a:t> </a:t>
            </a:r>
          </a:p>
        </p:txBody>
      </p:sp>
      <p:pic>
        <p:nvPicPr>
          <p:cNvPr id="13" name="Picture 2" descr="Git">
            <a:extLst>
              <a:ext uri="{FF2B5EF4-FFF2-40B4-BE49-F238E27FC236}">
                <a16:creationId xmlns:a16="http://schemas.microsoft.com/office/drawing/2014/main" id="{97DF6842-00CF-28F6-3F2B-4FD76D0FF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678" y="5997677"/>
            <a:ext cx="829367" cy="34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- The GitHub Blog">
            <a:extLst>
              <a:ext uri="{FF2B5EF4-FFF2-40B4-BE49-F238E27FC236}">
                <a16:creationId xmlns:a16="http://schemas.microsoft.com/office/drawing/2014/main" id="{7759E963-6C16-5462-4D72-EF7366CEB7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9768"/>
            <a:ext cx="998589" cy="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CAA05-1FF3-0DDB-D004-29F57E377287}"/>
              </a:ext>
            </a:extLst>
          </p:cNvPr>
          <p:cNvSpPr txBox="1"/>
          <p:nvPr/>
        </p:nvSpPr>
        <p:spPr>
          <a:xfrm>
            <a:off x="236997" y="893604"/>
            <a:ext cx="118130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Example: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Forking: </a:t>
            </a:r>
            <a:r>
              <a:rPr lang="en-US" dirty="0"/>
              <a:t>You find an interesting project on GitHub. You fork it to your account, clone your fork to your local machine, make changes, push them to your fork, and then create a pull request to suggest your changes to the original project.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Cloning: </a:t>
            </a:r>
            <a:r>
              <a:rPr lang="en-US" dirty="0"/>
              <a:t>You have access to a repository (either your own or one you’re a contributor to). You clone it to your local machine, work on it, and push changes directly back to the same repository.</a:t>
            </a:r>
          </a:p>
        </p:txBody>
      </p:sp>
    </p:spTree>
    <p:extLst>
      <p:ext uri="{BB962C8B-B14F-4D97-AF65-F5344CB8AC3E}">
        <p14:creationId xmlns:p14="http://schemas.microsoft.com/office/powerpoint/2010/main" val="34894845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272</TotalTime>
  <Words>572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Lucida Console</vt:lpstr>
      <vt:lpstr>Wingdings</vt:lpstr>
      <vt:lpstr>GradientRiseVTI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Pushpajom thomas, Shan</dc:creator>
  <cp:lastModifiedBy>Pushpajom thomas, Shan</cp:lastModifiedBy>
  <cp:revision>2</cp:revision>
  <dcterms:created xsi:type="dcterms:W3CDTF">2024-08-20T23:06:30Z</dcterms:created>
  <dcterms:modified xsi:type="dcterms:W3CDTF">2024-08-21T17:50:11Z</dcterms:modified>
</cp:coreProperties>
</file>