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5" userDrawn="1">
          <p15:clr>
            <a:srgbClr val="A4A3A4"/>
          </p15:clr>
        </p15:guide>
        <p15:guide id="2" pos="279" userDrawn="1">
          <p15:clr>
            <a:srgbClr val="A4A3A4"/>
          </p15:clr>
        </p15:guide>
        <p15:guide id="3" orient="horz" pos="23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02" y="43"/>
      </p:cViewPr>
      <p:guideLst>
        <p:guide orient="horz" pos="1185"/>
        <p:guide pos="279"/>
        <p:guide orient="horz" pos="23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ajom thomas, Shan" userId="487d1857-d275-483b-99e7-720b4d46008f" providerId="ADAL" clId="{C4404C2D-D4DD-4691-A750-3171A9072F16}"/>
    <pc:docChg chg="custSel modSld">
      <pc:chgData name="Pushpajom thomas, Shan" userId="487d1857-d275-483b-99e7-720b4d46008f" providerId="ADAL" clId="{C4404C2D-D4DD-4691-A750-3171A9072F16}" dt="2024-08-21T02:31:38.042" v="12" actId="313"/>
      <pc:docMkLst>
        <pc:docMk/>
      </pc:docMkLst>
      <pc:sldChg chg="modSp mod">
        <pc:chgData name="Pushpajom thomas, Shan" userId="487d1857-d275-483b-99e7-720b4d46008f" providerId="ADAL" clId="{C4404C2D-D4DD-4691-A750-3171A9072F16}" dt="2024-08-21T02:31:38.042" v="12" actId="313"/>
        <pc:sldMkLst>
          <pc:docMk/>
          <pc:sldMk cId="3631394698" sldId="261"/>
        </pc:sldMkLst>
        <pc:spChg chg="mod">
          <ac:chgData name="Pushpajom thomas, Shan" userId="487d1857-d275-483b-99e7-720b4d46008f" providerId="ADAL" clId="{C4404C2D-D4DD-4691-A750-3171A9072F16}" dt="2024-08-21T02:31:38.042" v="12" actId="313"/>
          <ac:spMkLst>
            <pc:docMk/>
            <pc:sldMk cId="3631394698" sldId="261"/>
            <ac:spMk id="5" creationId="{70C14D6C-848F-F295-7E47-284ADA277D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August 21,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August 21,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August 21,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August 21,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August 21,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August 21,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August 21,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August 21,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August 21,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August 21,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August 21,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August 21,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scm.com/download/win"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git-scm.com/book/en/v2/" TargetMode="External"/><Relationship Id="rId4" Type="http://schemas.openxmlformats.org/officeDocument/2006/relationships/hyperlink" Target="https://www.theodinproject.com/lessons/foundations-introduction-to-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4C86-2CF6-54A8-12A5-7790C60C267D}"/>
              </a:ext>
            </a:extLst>
          </p:cNvPr>
          <p:cNvSpPr>
            <a:spLocks noGrp="1"/>
          </p:cNvSpPr>
          <p:nvPr>
            <p:ph type="ctrTitle"/>
          </p:nvPr>
        </p:nvSpPr>
        <p:spPr>
          <a:xfrm>
            <a:off x="1524000" y="1033272"/>
            <a:ext cx="9144000" cy="2476844"/>
          </a:xfrm>
        </p:spPr>
        <p:txBody>
          <a:bodyPr/>
          <a:lstStyle/>
          <a:p>
            <a:br>
              <a:rPr lang="en-US" cap="none" spc="-150">
                <a:latin typeface="Arial" panose="020B0604020202020204" pitchFamily="34" charset="0"/>
                <a:cs typeface="Arial" panose="020B0604020202020204" pitchFamily="34" charset="0"/>
              </a:rPr>
            </a:br>
            <a:endParaRPr lang="en-US" cap="none" spc="-150" dirty="0">
              <a:latin typeface="Arial" panose="020B0604020202020204" pitchFamily="34" charset="0"/>
              <a:cs typeface="Arial" panose="020B0604020202020204" pitchFamily="34" charset="0"/>
            </a:endParaRPr>
          </a:p>
        </p:txBody>
      </p:sp>
      <p:pic>
        <p:nvPicPr>
          <p:cNvPr id="1030" name="Picture 6">
            <a:extLst>
              <a:ext uri="{FF2B5EF4-FFF2-40B4-BE49-F238E27FC236}">
                <a16:creationId xmlns:a16="http://schemas.microsoft.com/office/drawing/2014/main" id="{8A5E2A4F-BFC9-7BAF-AE6D-F7E29B99D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273" y="2078958"/>
            <a:ext cx="3193995" cy="13349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logo PNG">
            <a:extLst>
              <a:ext uri="{FF2B5EF4-FFF2-40B4-BE49-F238E27FC236}">
                <a16:creationId xmlns:a16="http://schemas.microsoft.com/office/drawing/2014/main" id="{1B3F160A-4A03-266F-0807-B630D547F0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99" t="18570" r="10600" b="17882"/>
          <a:stretch/>
        </p:blipFill>
        <p:spPr bwMode="auto">
          <a:xfrm>
            <a:off x="6836733" y="2078958"/>
            <a:ext cx="4539419" cy="1350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6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E1F35-DF94-D636-5AEF-55C98C7111C3}"/>
              </a:ext>
            </a:extLst>
          </p:cNvPr>
          <p:cNvSpPr txBox="1"/>
          <p:nvPr/>
        </p:nvSpPr>
        <p:spPr>
          <a:xfrm>
            <a:off x="0" y="130869"/>
            <a:ext cx="12192000" cy="523220"/>
          </a:xfrm>
          <a:prstGeom prst="rect">
            <a:avLst/>
          </a:prstGeom>
          <a:solidFill>
            <a:schemeClr val="accent6">
              <a:lumMod val="20000"/>
              <a:lumOff val="80000"/>
            </a:schemeClr>
          </a:solidFill>
        </p:spPr>
        <p:txBody>
          <a:bodyPr wrap="square" rtlCol="0">
            <a:spAutoFit/>
          </a:bodyPr>
          <a:lstStyle/>
          <a:p>
            <a:r>
              <a:rPr lang="en-US" sz="2800" b="1" dirty="0"/>
              <a:t>Pre-Requisites</a:t>
            </a:r>
            <a:r>
              <a:rPr lang="en-US" dirty="0"/>
              <a:t> </a:t>
            </a:r>
          </a:p>
        </p:txBody>
      </p:sp>
      <p:sp>
        <p:nvSpPr>
          <p:cNvPr id="5" name="TextBox 4">
            <a:extLst>
              <a:ext uri="{FF2B5EF4-FFF2-40B4-BE49-F238E27FC236}">
                <a16:creationId xmlns:a16="http://schemas.microsoft.com/office/drawing/2014/main" id="{EC7F172F-E66F-E7F2-4E51-F1FB60BE1B99}"/>
              </a:ext>
            </a:extLst>
          </p:cNvPr>
          <p:cNvSpPr txBox="1"/>
          <p:nvPr/>
        </p:nvSpPr>
        <p:spPr>
          <a:xfrm>
            <a:off x="403122" y="1384873"/>
            <a:ext cx="8672052" cy="1477328"/>
          </a:xfrm>
          <a:prstGeom prst="rect">
            <a:avLst/>
          </a:prstGeom>
          <a:noFill/>
        </p:spPr>
        <p:txBody>
          <a:bodyPr wrap="square">
            <a:spAutoFit/>
          </a:bodyPr>
          <a:lstStyle/>
          <a:p>
            <a:r>
              <a:rPr lang="en-US" dirty="0"/>
              <a:t>	- Download Git (Git is preinstalled on Mac and Linux)</a:t>
            </a:r>
            <a:endParaRPr lang="en-US" dirty="0">
              <a:hlinkClick r:id="rId2">
                <a:extLst>
                  <a:ext uri="{A12FA001-AC4F-418D-AE19-62706E023703}">
                    <ahyp:hlinkClr xmlns:ahyp="http://schemas.microsoft.com/office/drawing/2018/hyperlinkcolor" val="tx"/>
                  </a:ext>
                </a:extLst>
              </a:hlinkClick>
            </a:endParaRPr>
          </a:p>
          <a:p>
            <a:r>
              <a:rPr lang="en-US" dirty="0"/>
              <a:t>	- </a:t>
            </a:r>
            <a:r>
              <a:rPr lang="en-US" dirty="0">
                <a:hlinkClick r:id="rId2">
                  <a:extLst>
                    <a:ext uri="{A12FA001-AC4F-418D-AE19-62706E023703}">
                      <ahyp:hlinkClr xmlns:ahyp="http://schemas.microsoft.com/office/drawing/2018/hyperlinkcolor" val="tx"/>
                    </a:ext>
                  </a:extLst>
                </a:hlinkClick>
              </a:rPr>
              <a:t>https://git-scm.com/download/win</a:t>
            </a:r>
            <a:r>
              <a:rPr lang="en-US" dirty="0"/>
              <a:t> </a:t>
            </a:r>
          </a:p>
          <a:p>
            <a:r>
              <a:rPr lang="en-US" dirty="0"/>
              <a:t>	- Choose version suitable for your system. </a:t>
            </a:r>
            <a:r>
              <a:rPr lang="en-US" sz="1100" b="1" i="1" dirty="0"/>
              <a:t>* Do not use portable edition.</a:t>
            </a:r>
          </a:p>
          <a:p>
            <a:r>
              <a:rPr lang="en-US" sz="1100" b="1" i="1" dirty="0"/>
              <a:t>	</a:t>
            </a:r>
            <a:r>
              <a:rPr lang="en-US" dirty="0"/>
              <a:t>-  After installation run the command ‘git’ on terminal to verify installation</a:t>
            </a:r>
            <a:r>
              <a:rPr lang="en-US" b="1" i="1" dirty="0"/>
              <a:t>				</a:t>
            </a:r>
            <a:endParaRPr lang="en-US" dirty="0"/>
          </a:p>
        </p:txBody>
      </p:sp>
      <p:sp>
        <p:nvSpPr>
          <p:cNvPr id="10" name="TextBox 9">
            <a:extLst>
              <a:ext uri="{FF2B5EF4-FFF2-40B4-BE49-F238E27FC236}">
                <a16:creationId xmlns:a16="http://schemas.microsoft.com/office/drawing/2014/main" id="{CD78951A-F8B5-798B-D45D-B41F83137E14}"/>
              </a:ext>
            </a:extLst>
          </p:cNvPr>
          <p:cNvSpPr txBox="1"/>
          <p:nvPr/>
        </p:nvSpPr>
        <p:spPr>
          <a:xfrm>
            <a:off x="186813" y="922986"/>
            <a:ext cx="6120580" cy="369332"/>
          </a:xfrm>
          <a:prstGeom prst="rect">
            <a:avLst/>
          </a:prstGeom>
          <a:noFill/>
        </p:spPr>
        <p:txBody>
          <a:bodyPr wrap="square">
            <a:spAutoFit/>
          </a:bodyPr>
          <a:lstStyle/>
          <a:p>
            <a:r>
              <a:rPr lang="en-US" b="1" dirty="0"/>
              <a:t>1. Git:</a:t>
            </a:r>
            <a:endParaRPr lang="en-US" dirty="0"/>
          </a:p>
        </p:txBody>
      </p:sp>
      <p:sp>
        <p:nvSpPr>
          <p:cNvPr id="11" name="TextBox 10">
            <a:extLst>
              <a:ext uri="{FF2B5EF4-FFF2-40B4-BE49-F238E27FC236}">
                <a16:creationId xmlns:a16="http://schemas.microsoft.com/office/drawing/2014/main" id="{6887CAF2-DF99-4EBA-B6B6-9622F116ACBC}"/>
              </a:ext>
            </a:extLst>
          </p:cNvPr>
          <p:cNvSpPr txBox="1"/>
          <p:nvPr/>
        </p:nvSpPr>
        <p:spPr>
          <a:xfrm>
            <a:off x="186813" y="3101901"/>
            <a:ext cx="10471356" cy="1477328"/>
          </a:xfrm>
          <a:prstGeom prst="rect">
            <a:avLst/>
          </a:prstGeom>
          <a:noFill/>
        </p:spPr>
        <p:txBody>
          <a:bodyPr wrap="square">
            <a:spAutoFit/>
          </a:bodyPr>
          <a:lstStyle/>
          <a:p>
            <a:pPr>
              <a:lnSpc>
                <a:spcPct val="150000"/>
              </a:lnSpc>
            </a:pPr>
            <a:r>
              <a:rPr lang="en-US" b="1" dirty="0"/>
              <a:t>2. GitHub </a:t>
            </a:r>
          </a:p>
          <a:p>
            <a:pPr>
              <a:lnSpc>
                <a:spcPct val="150000"/>
              </a:lnSpc>
            </a:pPr>
            <a:r>
              <a:rPr lang="en-US" b="1" dirty="0"/>
              <a:t>	- </a:t>
            </a:r>
            <a:r>
              <a:rPr lang="en-US" dirty="0"/>
              <a:t>Create a GitHub account.</a:t>
            </a:r>
          </a:p>
          <a:p>
            <a:r>
              <a:rPr lang="en-US" dirty="0"/>
              <a:t>	- Download ‘Personal Access Token’ from GitHub.</a:t>
            </a:r>
          </a:p>
          <a:p>
            <a:r>
              <a:rPr lang="en-US" dirty="0"/>
              <a:t>	</a:t>
            </a:r>
            <a:r>
              <a:rPr lang="en-US" sz="1400" i="1" dirty="0"/>
              <a:t>	Profile &gt; Settings &gt; Developer Settings &gt;  Personal Access Token &gt;  Generate New Tokens.</a:t>
            </a:r>
            <a:r>
              <a:rPr lang="en-US" dirty="0"/>
              <a:t> </a:t>
            </a:r>
          </a:p>
        </p:txBody>
      </p:sp>
      <p:sp>
        <p:nvSpPr>
          <p:cNvPr id="12" name="TextBox 11">
            <a:extLst>
              <a:ext uri="{FF2B5EF4-FFF2-40B4-BE49-F238E27FC236}">
                <a16:creationId xmlns:a16="http://schemas.microsoft.com/office/drawing/2014/main" id="{FB5BEC38-23FD-8690-D5BD-EF5C485834DD}"/>
              </a:ext>
            </a:extLst>
          </p:cNvPr>
          <p:cNvSpPr txBox="1"/>
          <p:nvPr/>
        </p:nvSpPr>
        <p:spPr>
          <a:xfrm>
            <a:off x="186812" y="4762931"/>
            <a:ext cx="9272147" cy="876587"/>
          </a:xfrm>
          <a:prstGeom prst="rect">
            <a:avLst/>
          </a:prstGeom>
          <a:noFill/>
        </p:spPr>
        <p:txBody>
          <a:bodyPr wrap="square">
            <a:spAutoFit/>
          </a:bodyPr>
          <a:lstStyle/>
          <a:p>
            <a:pPr>
              <a:lnSpc>
                <a:spcPct val="150000"/>
              </a:lnSpc>
            </a:pPr>
            <a:r>
              <a:rPr lang="en-US" b="1" dirty="0"/>
              <a:t>3. Visual Studio Code (Optional)</a:t>
            </a:r>
          </a:p>
          <a:p>
            <a:pPr>
              <a:lnSpc>
                <a:spcPct val="150000"/>
              </a:lnSpc>
            </a:pPr>
            <a:r>
              <a:rPr lang="en-US" b="1" dirty="0"/>
              <a:t>	- </a:t>
            </a:r>
            <a:r>
              <a:rPr lang="en-US" dirty="0"/>
              <a:t>https://code.visualstudio.com/</a:t>
            </a:r>
          </a:p>
        </p:txBody>
      </p:sp>
      <p:pic>
        <p:nvPicPr>
          <p:cNvPr id="13" name="Picture 2" descr="Git">
            <a:extLst>
              <a:ext uri="{FF2B5EF4-FFF2-40B4-BE49-F238E27FC236}">
                <a16:creationId xmlns:a16="http://schemas.microsoft.com/office/drawing/2014/main" id="{97DF6842-00CF-28F6-3F2B-4FD76D0FFEF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220678" y="5997677"/>
            <a:ext cx="829367" cy="3468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ome - The GitHub Blog">
            <a:extLst>
              <a:ext uri="{FF2B5EF4-FFF2-40B4-BE49-F238E27FC236}">
                <a16:creationId xmlns:a16="http://schemas.microsoft.com/office/drawing/2014/main" id="{7759E963-6C16-5462-4D72-EF7366CEB76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0" y="5749768"/>
            <a:ext cx="998589" cy="627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68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E1F35-DF94-D636-5AEF-55C98C7111C3}"/>
              </a:ext>
            </a:extLst>
          </p:cNvPr>
          <p:cNvSpPr txBox="1"/>
          <p:nvPr/>
        </p:nvSpPr>
        <p:spPr>
          <a:xfrm>
            <a:off x="0" y="130869"/>
            <a:ext cx="12192000" cy="523220"/>
          </a:xfrm>
          <a:prstGeom prst="rect">
            <a:avLst/>
          </a:prstGeom>
          <a:solidFill>
            <a:schemeClr val="accent6">
              <a:lumMod val="20000"/>
              <a:lumOff val="80000"/>
            </a:schemeClr>
          </a:solidFill>
        </p:spPr>
        <p:txBody>
          <a:bodyPr wrap="square" rtlCol="0">
            <a:spAutoFit/>
          </a:bodyPr>
          <a:lstStyle/>
          <a:p>
            <a:r>
              <a:rPr lang="en-US" sz="2800" b="1" dirty="0"/>
              <a:t>Git Repository</a:t>
            </a:r>
            <a:r>
              <a:rPr lang="en-US" dirty="0"/>
              <a:t> </a:t>
            </a:r>
          </a:p>
        </p:txBody>
      </p:sp>
      <p:pic>
        <p:nvPicPr>
          <p:cNvPr id="13" name="Picture 2" descr="Git">
            <a:extLst>
              <a:ext uri="{FF2B5EF4-FFF2-40B4-BE49-F238E27FC236}">
                <a16:creationId xmlns:a16="http://schemas.microsoft.com/office/drawing/2014/main" id="{97DF6842-00CF-28F6-3F2B-4FD76D0FFEF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220678" y="5997677"/>
            <a:ext cx="829367" cy="3468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ome - The GitHub Blog">
            <a:extLst>
              <a:ext uri="{FF2B5EF4-FFF2-40B4-BE49-F238E27FC236}">
                <a16:creationId xmlns:a16="http://schemas.microsoft.com/office/drawing/2014/main" id="{7759E963-6C16-5462-4D72-EF7366CEB76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5749768"/>
            <a:ext cx="998589" cy="6277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09C3ED-F694-A047-915B-CA71DFF534B9}"/>
              </a:ext>
            </a:extLst>
          </p:cNvPr>
          <p:cNvSpPr txBox="1"/>
          <p:nvPr/>
        </p:nvSpPr>
        <p:spPr>
          <a:xfrm>
            <a:off x="76039" y="1009299"/>
            <a:ext cx="4267198" cy="369332"/>
          </a:xfrm>
          <a:prstGeom prst="rect">
            <a:avLst/>
          </a:prstGeom>
          <a:noFill/>
        </p:spPr>
        <p:txBody>
          <a:bodyPr wrap="square" rtlCol="0">
            <a:spAutoFit/>
          </a:bodyPr>
          <a:lstStyle/>
          <a:p>
            <a:r>
              <a:rPr lang="en-US" b="1" dirty="0"/>
              <a:t>Local Folders to online repository </a:t>
            </a:r>
            <a:endParaRPr lang="en-US" b="1" dirty="0">
              <a:highlight>
                <a:srgbClr val="C0C0C0"/>
              </a:highlight>
            </a:endParaRPr>
          </a:p>
        </p:txBody>
      </p:sp>
      <p:sp>
        <p:nvSpPr>
          <p:cNvPr id="5" name="TextBox 4">
            <a:extLst>
              <a:ext uri="{FF2B5EF4-FFF2-40B4-BE49-F238E27FC236}">
                <a16:creationId xmlns:a16="http://schemas.microsoft.com/office/drawing/2014/main" id="{70C14D6C-848F-F295-7E47-284ADA277D3A}"/>
              </a:ext>
            </a:extLst>
          </p:cNvPr>
          <p:cNvSpPr txBox="1"/>
          <p:nvPr/>
        </p:nvSpPr>
        <p:spPr>
          <a:xfrm>
            <a:off x="499294" y="1608945"/>
            <a:ext cx="7792065" cy="236000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a:t>
            </a:r>
            <a:r>
              <a:rPr lang="en-US" sz="1600" dirty="0" err="1">
                <a:solidFill>
                  <a:prstClr val="black"/>
                </a:solidFill>
                <a:latin typeface="Lucida Console" panose="020B0609040504020204" pitchFamily="49" charset="0"/>
              </a:rPr>
              <a:t>init</a:t>
            </a:r>
            <a:r>
              <a:rPr lang="en-US" sz="1600" dirty="0">
                <a:solidFill>
                  <a:prstClr val="black"/>
                </a:solidFill>
                <a:latin typeface="Lucida Console" panose="020B0609040504020204" pitchFamily="49" charset="0"/>
              </a:rPr>
              <a:t> </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add </a:t>
            </a:r>
            <a:r>
              <a:rPr lang="en-US" dirty="0"/>
              <a:t>.</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commit –m “comment”</a:t>
            </a:r>
          </a:p>
          <a:p>
            <a:pPr marL="342900" indent="-342900">
              <a:lnSpc>
                <a:spcPct val="150000"/>
              </a:lnSpc>
              <a:buFont typeface="Wingdings" panose="05000000000000000000" pitchFamily="2" charset="2"/>
              <a:buChar char="Ø"/>
            </a:pPr>
            <a:r>
              <a:rPr lang="en-US" dirty="0"/>
              <a:t>Create a repo in GitHub and get address. </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remote add origin &lt;link&gt;</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push origin master</a:t>
            </a:r>
            <a:endParaRPr lang="en-US" sz="1600" dirty="0"/>
          </a:p>
        </p:txBody>
      </p:sp>
    </p:spTree>
    <p:extLst>
      <p:ext uri="{BB962C8B-B14F-4D97-AF65-F5344CB8AC3E}">
        <p14:creationId xmlns:p14="http://schemas.microsoft.com/office/powerpoint/2010/main" val="363139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E1F35-DF94-D636-5AEF-55C98C7111C3}"/>
              </a:ext>
            </a:extLst>
          </p:cNvPr>
          <p:cNvSpPr txBox="1"/>
          <p:nvPr/>
        </p:nvSpPr>
        <p:spPr>
          <a:xfrm>
            <a:off x="0" y="130869"/>
            <a:ext cx="12192000" cy="523220"/>
          </a:xfrm>
          <a:prstGeom prst="rect">
            <a:avLst/>
          </a:prstGeom>
          <a:solidFill>
            <a:schemeClr val="accent6">
              <a:lumMod val="20000"/>
              <a:lumOff val="80000"/>
            </a:schemeClr>
          </a:solidFill>
        </p:spPr>
        <p:txBody>
          <a:bodyPr wrap="square" rtlCol="0">
            <a:spAutoFit/>
          </a:bodyPr>
          <a:lstStyle/>
          <a:p>
            <a:r>
              <a:rPr lang="en-US" sz="2800" b="1" dirty="0"/>
              <a:t>Git Repository</a:t>
            </a:r>
            <a:r>
              <a:rPr lang="en-US" dirty="0"/>
              <a:t> </a:t>
            </a:r>
          </a:p>
        </p:txBody>
      </p:sp>
      <p:pic>
        <p:nvPicPr>
          <p:cNvPr id="13" name="Picture 2" descr="Git">
            <a:extLst>
              <a:ext uri="{FF2B5EF4-FFF2-40B4-BE49-F238E27FC236}">
                <a16:creationId xmlns:a16="http://schemas.microsoft.com/office/drawing/2014/main" id="{97DF6842-00CF-28F6-3F2B-4FD76D0FFEF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220678" y="5997677"/>
            <a:ext cx="829367" cy="3468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ome - The GitHub Blog">
            <a:extLst>
              <a:ext uri="{FF2B5EF4-FFF2-40B4-BE49-F238E27FC236}">
                <a16:creationId xmlns:a16="http://schemas.microsoft.com/office/drawing/2014/main" id="{7759E963-6C16-5462-4D72-EF7366CEB76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5749768"/>
            <a:ext cx="998589" cy="6277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16689B6-0087-597B-49D0-B0D8E45958CB}"/>
              </a:ext>
            </a:extLst>
          </p:cNvPr>
          <p:cNvSpPr txBox="1"/>
          <p:nvPr/>
        </p:nvSpPr>
        <p:spPr>
          <a:xfrm>
            <a:off x="499294" y="1583216"/>
            <a:ext cx="7792065" cy="323742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dirty="0"/>
              <a:t>Online GitHub Repository Creation.</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clone </a:t>
            </a:r>
            <a:r>
              <a:rPr lang="en-US" dirty="0"/>
              <a:t>: Cloning online repo to local system</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status </a:t>
            </a:r>
            <a:r>
              <a:rPr lang="en-US" dirty="0"/>
              <a:t>: File/Folder Status</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add </a:t>
            </a:r>
            <a:r>
              <a:rPr lang="en-US" dirty="0"/>
              <a:t>&lt;</a:t>
            </a:r>
            <a:r>
              <a:rPr lang="en-US" dirty="0" err="1"/>
              <a:t>file_name</a:t>
            </a:r>
            <a:r>
              <a:rPr lang="en-US" dirty="0"/>
              <a:t>&gt; (git add .) :Staging files</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diff</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commit –m </a:t>
            </a:r>
            <a:r>
              <a:rPr lang="en-US" dirty="0"/>
              <a:t>&lt;comment&gt;</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config –global</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push</a:t>
            </a:r>
          </a:p>
        </p:txBody>
      </p:sp>
      <p:sp>
        <p:nvSpPr>
          <p:cNvPr id="7" name="TextBox 6">
            <a:extLst>
              <a:ext uri="{FF2B5EF4-FFF2-40B4-BE49-F238E27FC236}">
                <a16:creationId xmlns:a16="http://schemas.microsoft.com/office/drawing/2014/main" id="{FDA7B9E2-5092-A25D-2730-E01BC1257B21}"/>
              </a:ext>
            </a:extLst>
          </p:cNvPr>
          <p:cNvSpPr txBox="1"/>
          <p:nvPr/>
        </p:nvSpPr>
        <p:spPr>
          <a:xfrm>
            <a:off x="76039" y="1011666"/>
            <a:ext cx="3377381" cy="369332"/>
          </a:xfrm>
          <a:prstGeom prst="rect">
            <a:avLst/>
          </a:prstGeom>
          <a:noFill/>
        </p:spPr>
        <p:txBody>
          <a:bodyPr wrap="square" rtlCol="0">
            <a:spAutoFit/>
          </a:bodyPr>
          <a:lstStyle/>
          <a:p>
            <a:r>
              <a:rPr lang="en-US" b="1" dirty="0"/>
              <a:t>Online Repository</a:t>
            </a:r>
            <a:endParaRPr lang="en-US" b="1" dirty="0">
              <a:highlight>
                <a:srgbClr val="C0C0C0"/>
              </a:highlight>
            </a:endParaRPr>
          </a:p>
        </p:txBody>
      </p:sp>
    </p:spTree>
    <p:extLst>
      <p:ext uri="{BB962C8B-B14F-4D97-AF65-F5344CB8AC3E}">
        <p14:creationId xmlns:p14="http://schemas.microsoft.com/office/powerpoint/2010/main" val="173297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E1F35-DF94-D636-5AEF-55C98C7111C3}"/>
              </a:ext>
            </a:extLst>
          </p:cNvPr>
          <p:cNvSpPr txBox="1"/>
          <p:nvPr/>
        </p:nvSpPr>
        <p:spPr>
          <a:xfrm>
            <a:off x="0" y="130869"/>
            <a:ext cx="12192000" cy="523220"/>
          </a:xfrm>
          <a:prstGeom prst="rect">
            <a:avLst/>
          </a:prstGeom>
          <a:solidFill>
            <a:schemeClr val="accent6">
              <a:lumMod val="20000"/>
              <a:lumOff val="80000"/>
            </a:schemeClr>
          </a:solidFill>
        </p:spPr>
        <p:txBody>
          <a:bodyPr wrap="square" rtlCol="0">
            <a:spAutoFit/>
          </a:bodyPr>
          <a:lstStyle/>
          <a:p>
            <a:r>
              <a:rPr lang="en-US" sz="2800" b="1" dirty="0"/>
              <a:t>Git Branches</a:t>
            </a:r>
            <a:r>
              <a:rPr lang="en-US" dirty="0"/>
              <a:t> </a:t>
            </a:r>
          </a:p>
        </p:txBody>
      </p:sp>
      <p:pic>
        <p:nvPicPr>
          <p:cNvPr id="13" name="Picture 2" descr="Git">
            <a:extLst>
              <a:ext uri="{FF2B5EF4-FFF2-40B4-BE49-F238E27FC236}">
                <a16:creationId xmlns:a16="http://schemas.microsoft.com/office/drawing/2014/main" id="{97DF6842-00CF-28F6-3F2B-4FD76D0FFEF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220678" y="5997677"/>
            <a:ext cx="829367" cy="3468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ome - The GitHub Blog">
            <a:extLst>
              <a:ext uri="{FF2B5EF4-FFF2-40B4-BE49-F238E27FC236}">
                <a16:creationId xmlns:a16="http://schemas.microsoft.com/office/drawing/2014/main" id="{7759E963-6C16-5462-4D72-EF7366CEB76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5749768"/>
            <a:ext cx="998589" cy="6277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028D02-FCD7-3771-A1C3-0B550D969725}"/>
              </a:ext>
            </a:extLst>
          </p:cNvPr>
          <p:cNvSpPr txBox="1"/>
          <p:nvPr/>
        </p:nvSpPr>
        <p:spPr>
          <a:xfrm>
            <a:off x="329379" y="1262155"/>
            <a:ext cx="7792065" cy="268342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dirty="0"/>
              <a:t>Master branch and sub-branches</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branch</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checkout –b &lt;</a:t>
            </a:r>
            <a:r>
              <a:rPr lang="en-US" sz="1600" dirty="0" err="1">
                <a:solidFill>
                  <a:prstClr val="black"/>
                </a:solidFill>
                <a:latin typeface="Lucida Console" panose="020B0609040504020204" pitchFamily="49" charset="0"/>
              </a:rPr>
              <a:t>branch_name</a:t>
            </a:r>
            <a:r>
              <a:rPr lang="en-US" sz="1600" dirty="0">
                <a:solidFill>
                  <a:prstClr val="black"/>
                </a:solidFill>
                <a:latin typeface="Lucida Console" panose="020B0609040504020204" pitchFamily="49" charset="0"/>
              </a:rPr>
              <a:t>&gt;</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checkout</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commit –am &lt;“comment”&gt;</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diff &lt;</a:t>
            </a:r>
            <a:r>
              <a:rPr lang="en-US" sz="1600" dirty="0" err="1">
                <a:solidFill>
                  <a:prstClr val="black"/>
                </a:solidFill>
                <a:latin typeface="Lucida Console" panose="020B0609040504020204" pitchFamily="49" charset="0"/>
              </a:rPr>
              <a:t>branch_name</a:t>
            </a:r>
            <a:r>
              <a:rPr lang="en-US" sz="1600" dirty="0">
                <a:solidFill>
                  <a:prstClr val="black"/>
                </a:solidFill>
                <a:latin typeface="Lucida Console" panose="020B0609040504020204" pitchFamily="49" charset="0"/>
              </a:rPr>
              <a:t>&gt;</a:t>
            </a:r>
          </a:p>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merge &lt;</a:t>
            </a:r>
            <a:r>
              <a:rPr lang="en-US" sz="1600" dirty="0" err="1">
                <a:solidFill>
                  <a:prstClr val="black"/>
                </a:solidFill>
                <a:latin typeface="Lucida Console" panose="020B0609040504020204" pitchFamily="49" charset="0"/>
              </a:rPr>
              <a:t>branch_name</a:t>
            </a:r>
            <a:r>
              <a:rPr lang="en-US" sz="1600" dirty="0">
                <a:solidFill>
                  <a:prstClr val="black"/>
                </a:solidFill>
                <a:latin typeface="Lucida Console" panose="020B0609040504020204" pitchFamily="49" charset="0"/>
              </a:rPr>
              <a:t>&gt;</a:t>
            </a:r>
          </a:p>
        </p:txBody>
      </p:sp>
      <p:pic>
        <p:nvPicPr>
          <p:cNvPr id="10" name="Picture 9">
            <a:extLst>
              <a:ext uri="{FF2B5EF4-FFF2-40B4-BE49-F238E27FC236}">
                <a16:creationId xmlns:a16="http://schemas.microsoft.com/office/drawing/2014/main" id="{E9081745-76D4-0EE2-176C-09F396449314}"/>
              </a:ext>
            </a:extLst>
          </p:cNvPr>
          <p:cNvPicPr>
            <a:picLocks noChangeAspect="1"/>
          </p:cNvPicPr>
          <p:nvPr/>
        </p:nvPicPr>
        <p:blipFill>
          <a:blip r:embed="rId4"/>
          <a:stretch>
            <a:fillRect/>
          </a:stretch>
        </p:blipFill>
        <p:spPr>
          <a:xfrm>
            <a:off x="4734211" y="3268421"/>
            <a:ext cx="7315834" cy="586791"/>
          </a:xfrm>
          <a:prstGeom prst="rect">
            <a:avLst/>
          </a:prstGeom>
        </p:spPr>
      </p:pic>
      <p:sp>
        <p:nvSpPr>
          <p:cNvPr id="11" name="TextBox 10">
            <a:extLst>
              <a:ext uri="{FF2B5EF4-FFF2-40B4-BE49-F238E27FC236}">
                <a16:creationId xmlns:a16="http://schemas.microsoft.com/office/drawing/2014/main" id="{E7B52E6B-EC0C-BF66-B6DF-84E3C05EF9D3}"/>
              </a:ext>
            </a:extLst>
          </p:cNvPr>
          <p:cNvSpPr txBox="1"/>
          <p:nvPr/>
        </p:nvSpPr>
        <p:spPr>
          <a:xfrm>
            <a:off x="329379" y="4138438"/>
            <a:ext cx="7792065" cy="166141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600" dirty="0">
                <a:solidFill>
                  <a:prstClr val="black"/>
                </a:solidFill>
                <a:latin typeface="Lucida Console" panose="020B0609040504020204" pitchFamily="49" charset="0"/>
              </a:rPr>
              <a:t>git branch –d &lt;</a:t>
            </a:r>
            <a:r>
              <a:rPr lang="en-US" sz="1600" dirty="0" err="1">
                <a:solidFill>
                  <a:prstClr val="black"/>
                </a:solidFill>
                <a:latin typeface="Lucida Console" panose="020B0609040504020204" pitchFamily="49" charset="0"/>
              </a:rPr>
              <a:t>branch_name</a:t>
            </a:r>
            <a:r>
              <a:rPr lang="en-US" sz="1600" dirty="0">
                <a:solidFill>
                  <a:prstClr val="black"/>
                </a:solidFill>
                <a:latin typeface="Lucida Console" panose="020B0609040504020204" pitchFamily="49" charset="0"/>
              </a:rPr>
              <a:t>&gt;</a:t>
            </a:r>
          </a:p>
          <a:p>
            <a:pPr marL="342900" indent="-342900">
              <a:lnSpc>
                <a:spcPct val="150000"/>
              </a:lnSpc>
              <a:buFont typeface="Wingdings" panose="05000000000000000000" pitchFamily="2" charset="2"/>
              <a:buChar char="Ø"/>
            </a:pPr>
            <a:r>
              <a:rPr lang="en-US" dirty="0"/>
              <a:t>Branch merge conflicts</a:t>
            </a:r>
          </a:p>
          <a:p>
            <a:pPr>
              <a:lnSpc>
                <a:spcPct val="150000"/>
              </a:lnSpc>
            </a:pPr>
            <a:endParaRPr lang="en-US" dirty="0"/>
          </a:p>
          <a:p>
            <a:pPr marL="342900" indent="-342900">
              <a:lnSpc>
                <a:spcPct val="150000"/>
              </a:lnSpc>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D9DF0B16-D41D-F1AA-B8AC-97361E47C42A}"/>
              </a:ext>
            </a:extLst>
          </p:cNvPr>
          <p:cNvSpPr txBox="1"/>
          <p:nvPr/>
        </p:nvSpPr>
        <p:spPr>
          <a:xfrm>
            <a:off x="76039" y="877219"/>
            <a:ext cx="4267198" cy="369332"/>
          </a:xfrm>
          <a:prstGeom prst="rect">
            <a:avLst/>
          </a:prstGeom>
          <a:noFill/>
        </p:spPr>
        <p:txBody>
          <a:bodyPr wrap="square" rtlCol="0">
            <a:spAutoFit/>
          </a:bodyPr>
          <a:lstStyle/>
          <a:p>
            <a:r>
              <a:rPr lang="en-US" b="1" dirty="0"/>
              <a:t>Local Folders to online repository </a:t>
            </a:r>
            <a:endParaRPr lang="en-US" b="1" dirty="0">
              <a:highlight>
                <a:srgbClr val="C0C0C0"/>
              </a:highlight>
            </a:endParaRPr>
          </a:p>
        </p:txBody>
      </p:sp>
    </p:spTree>
    <p:extLst>
      <p:ext uri="{BB962C8B-B14F-4D97-AF65-F5344CB8AC3E}">
        <p14:creationId xmlns:p14="http://schemas.microsoft.com/office/powerpoint/2010/main" val="315979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E1F35-DF94-D636-5AEF-55C98C7111C3}"/>
              </a:ext>
            </a:extLst>
          </p:cNvPr>
          <p:cNvSpPr txBox="1"/>
          <p:nvPr/>
        </p:nvSpPr>
        <p:spPr>
          <a:xfrm>
            <a:off x="0" y="130869"/>
            <a:ext cx="12192000" cy="523220"/>
          </a:xfrm>
          <a:prstGeom prst="rect">
            <a:avLst/>
          </a:prstGeom>
          <a:solidFill>
            <a:schemeClr val="accent6">
              <a:lumMod val="20000"/>
              <a:lumOff val="80000"/>
            </a:schemeClr>
          </a:solidFill>
        </p:spPr>
        <p:txBody>
          <a:bodyPr wrap="square" rtlCol="0">
            <a:spAutoFit/>
          </a:bodyPr>
          <a:lstStyle/>
          <a:p>
            <a:r>
              <a:rPr lang="en-US" sz="2800" b="1" dirty="0"/>
              <a:t>Git Fork</a:t>
            </a:r>
            <a:r>
              <a:rPr lang="en-US" dirty="0"/>
              <a:t> </a:t>
            </a:r>
          </a:p>
        </p:txBody>
      </p:sp>
      <p:pic>
        <p:nvPicPr>
          <p:cNvPr id="13" name="Picture 2" descr="Git">
            <a:extLst>
              <a:ext uri="{FF2B5EF4-FFF2-40B4-BE49-F238E27FC236}">
                <a16:creationId xmlns:a16="http://schemas.microsoft.com/office/drawing/2014/main" id="{97DF6842-00CF-28F6-3F2B-4FD76D0FFEF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220678" y="5997677"/>
            <a:ext cx="829367" cy="3468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ome - The GitHub Blog">
            <a:extLst>
              <a:ext uri="{FF2B5EF4-FFF2-40B4-BE49-F238E27FC236}">
                <a16:creationId xmlns:a16="http://schemas.microsoft.com/office/drawing/2014/main" id="{7759E963-6C16-5462-4D72-EF7366CEB76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5749768"/>
            <a:ext cx="998589" cy="6277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DF0B16-D41D-F1AA-B8AC-97361E47C42A}"/>
              </a:ext>
            </a:extLst>
          </p:cNvPr>
          <p:cNvSpPr txBox="1"/>
          <p:nvPr/>
        </p:nvSpPr>
        <p:spPr>
          <a:xfrm>
            <a:off x="165592" y="713500"/>
            <a:ext cx="11813048" cy="3108543"/>
          </a:xfrm>
          <a:prstGeom prst="rect">
            <a:avLst/>
          </a:prstGeom>
          <a:noFill/>
        </p:spPr>
        <p:txBody>
          <a:bodyPr wrap="square" rtlCol="0">
            <a:spAutoFit/>
          </a:bodyPr>
          <a:lstStyle/>
          <a:p>
            <a:r>
              <a:rPr lang="en-US" b="1" i="1" dirty="0"/>
              <a:t>How fork is different from clone?</a:t>
            </a:r>
          </a:p>
          <a:p>
            <a:endParaRPr lang="en-US" dirty="0"/>
          </a:p>
          <a:p>
            <a:pPr marL="285750" indent="-285750">
              <a:buFont typeface="Arial" panose="020B0604020202020204" pitchFamily="34" charset="0"/>
              <a:buChar char="•"/>
            </a:pPr>
            <a:r>
              <a:rPr lang="en-US" sz="1600" dirty="0"/>
              <a:t>A </a:t>
            </a:r>
            <a:r>
              <a:rPr lang="en-US" sz="1600" b="1" dirty="0"/>
              <a:t>fork</a:t>
            </a:r>
            <a:r>
              <a:rPr lang="en-US" sz="1600" dirty="0"/>
              <a:t> is used on Remote Git platforms like GitHub or Bitbucket to create a copy of a third-party public or open-source repository under your own account. This copy is independent, so any changes you make in your fork do not affect the original repository.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a:t>
            </a:r>
            <a:r>
              <a:rPr lang="en-US" sz="1600" b="1" dirty="0"/>
              <a:t>clone</a:t>
            </a:r>
            <a:r>
              <a:rPr lang="en-US" sz="1600" dirty="0"/>
              <a:t> is used to create a local copy of any repository on your machine, whether it's your own repository, a forked repository, or one you have direct access to. Changes made to a cloned repository can be pushed back to the original repository, and these changes will be reflected in the original repository if you have the necessary permissions.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you fork a repository, you’ll usually need to clone your fork to your local system to begin working on it. This allows you to make changes locally before pushing them to your fork and eventually proposing them to the original project.</a:t>
            </a:r>
          </a:p>
        </p:txBody>
      </p:sp>
      <p:pic>
        <p:nvPicPr>
          <p:cNvPr id="6" name="Picture 5">
            <a:extLst>
              <a:ext uri="{FF2B5EF4-FFF2-40B4-BE49-F238E27FC236}">
                <a16:creationId xmlns:a16="http://schemas.microsoft.com/office/drawing/2014/main" id="{04B4F997-E832-83AC-F771-FECD0F5BD81F}"/>
              </a:ext>
            </a:extLst>
          </p:cNvPr>
          <p:cNvPicPr>
            <a:picLocks noChangeAspect="1"/>
          </p:cNvPicPr>
          <p:nvPr/>
        </p:nvPicPr>
        <p:blipFill>
          <a:blip r:embed="rId4"/>
          <a:stretch>
            <a:fillRect/>
          </a:stretch>
        </p:blipFill>
        <p:spPr>
          <a:xfrm>
            <a:off x="1381365" y="214812"/>
            <a:ext cx="403216" cy="355334"/>
          </a:xfrm>
          <a:prstGeom prst="rect">
            <a:avLst/>
          </a:prstGeom>
        </p:spPr>
      </p:pic>
      <p:sp>
        <p:nvSpPr>
          <p:cNvPr id="2" name="TextBox 1">
            <a:extLst>
              <a:ext uri="{FF2B5EF4-FFF2-40B4-BE49-F238E27FC236}">
                <a16:creationId xmlns:a16="http://schemas.microsoft.com/office/drawing/2014/main" id="{1316ED84-790E-8ACF-7E4F-737BDEF1C0ED}"/>
              </a:ext>
            </a:extLst>
          </p:cNvPr>
          <p:cNvSpPr txBox="1"/>
          <p:nvPr/>
        </p:nvSpPr>
        <p:spPr>
          <a:xfrm>
            <a:off x="203110" y="4001919"/>
            <a:ext cx="11813048" cy="1815882"/>
          </a:xfrm>
          <a:prstGeom prst="rect">
            <a:avLst/>
          </a:prstGeom>
          <a:noFill/>
        </p:spPr>
        <p:txBody>
          <a:bodyPr wrap="square">
            <a:spAutoFit/>
          </a:bodyPr>
          <a:lstStyle/>
          <a:p>
            <a:r>
              <a:rPr lang="en-US" sz="1600" b="1" dirty="0"/>
              <a:t>Workflow Example:</a:t>
            </a:r>
          </a:p>
          <a:p>
            <a:endParaRPr lang="en-US" sz="1600" b="1" dirty="0"/>
          </a:p>
          <a:p>
            <a:pPr marL="285750" indent="-285750">
              <a:buFont typeface="Arial" panose="020B0604020202020204" pitchFamily="34" charset="0"/>
              <a:buChar char="•"/>
            </a:pPr>
            <a:r>
              <a:rPr lang="en-US" sz="1600" b="1" dirty="0"/>
              <a:t>Forking: </a:t>
            </a:r>
            <a:r>
              <a:rPr lang="en-US" sz="1600" dirty="0"/>
              <a:t>You find an interesting project on GitHub. You fork it to your account, clone your fork to your local machine, make changes, push them to your fork, and then create a pull request to suggest your changes to the original project.</a:t>
            </a:r>
          </a:p>
          <a:p>
            <a:endParaRPr lang="en-US" sz="1600" dirty="0"/>
          </a:p>
          <a:p>
            <a:pPr marL="285750" indent="-285750">
              <a:buFont typeface="Arial" panose="020B0604020202020204" pitchFamily="34" charset="0"/>
              <a:buChar char="•"/>
            </a:pPr>
            <a:r>
              <a:rPr lang="en-US" sz="1600" b="1" dirty="0"/>
              <a:t>Cloning: </a:t>
            </a:r>
            <a:r>
              <a:rPr lang="en-US" sz="1600" dirty="0"/>
              <a:t>You have access to a repository (either your own or one you’re a contributor to). You clone it to your local machine, work on it, and push changes directly back to the same repository.</a:t>
            </a:r>
          </a:p>
        </p:txBody>
      </p:sp>
    </p:spTree>
    <p:extLst>
      <p:ext uri="{BB962C8B-B14F-4D97-AF65-F5344CB8AC3E}">
        <p14:creationId xmlns:p14="http://schemas.microsoft.com/office/powerpoint/2010/main" val="204353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E1F35-DF94-D636-5AEF-55C98C7111C3}"/>
              </a:ext>
            </a:extLst>
          </p:cNvPr>
          <p:cNvSpPr txBox="1"/>
          <p:nvPr/>
        </p:nvSpPr>
        <p:spPr>
          <a:xfrm>
            <a:off x="0" y="130869"/>
            <a:ext cx="12192000" cy="523220"/>
          </a:xfrm>
          <a:prstGeom prst="rect">
            <a:avLst/>
          </a:prstGeom>
          <a:solidFill>
            <a:schemeClr val="accent6">
              <a:lumMod val="20000"/>
              <a:lumOff val="80000"/>
            </a:schemeClr>
          </a:solidFill>
        </p:spPr>
        <p:txBody>
          <a:bodyPr wrap="square" rtlCol="0">
            <a:spAutoFit/>
          </a:bodyPr>
          <a:lstStyle/>
          <a:p>
            <a:r>
              <a:rPr lang="en-US" sz="2800" b="1" dirty="0"/>
              <a:t>Git – Document Control (Manuscript Management)</a:t>
            </a:r>
            <a:r>
              <a:rPr lang="en-US" dirty="0"/>
              <a:t> </a:t>
            </a:r>
          </a:p>
        </p:txBody>
      </p:sp>
      <p:pic>
        <p:nvPicPr>
          <p:cNvPr id="13" name="Picture 2" descr="Git">
            <a:extLst>
              <a:ext uri="{FF2B5EF4-FFF2-40B4-BE49-F238E27FC236}">
                <a16:creationId xmlns:a16="http://schemas.microsoft.com/office/drawing/2014/main" id="{97DF6842-00CF-28F6-3F2B-4FD76D0FFEF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220678" y="5997677"/>
            <a:ext cx="829367" cy="3468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ome - The GitHub Blog">
            <a:extLst>
              <a:ext uri="{FF2B5EF4-FFF2-40B4-BE49-F238E27FC236}">
                <a16:creationId xmlns:a16="http://schemas.microsoft.com/office/drawing/2014/main" id="{7759E963-6C16-5462-4D72-EF7366CEB76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5749768"/>
            <a:ext cx="998589" cy="6277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DCAA05-1FF3-0DDB-D004-29F57E377287}"/>
              </a:ext>
            </a:extLst>
          </p:cNvPr>
          <p:cNvSpPr txBox="1"/>
          <p:nvPr/>
        </p:nvSpPr>
        <p:spPr>
          <a:xfrm>
            <a:off x="236997" y="1239044"/>
            <a:ext cx="11813048" cy="2862322"/>
          </a:xfrm>
          <a:prstGeom prst="rect">
            <a:avLst/>
          </a:prstGeom>
          <a:noFill/>
        </p:spPr>
        <p:txBody>
          <a:bodyPr wrap="square">
            <a:spAutoFit/>
          </a:bodyPr>
          <a:lstStyle/>
          <a:p>
            <a:r>
              <a:rPr lang="en-US" dirty="0"/>
              <a:t>Git can be used effectively for writing and managing a manuscript with multiple contributors.</a:t>
            </a:r>
          </a:p>
          <a:p>
            <a:endParaRPr lang="en-US" dirty="0"/>
          </a:p>
          <a:p>
            <a:pPr marL="285750" indent="-285750">
              <a:buFontTx/>
              <a:buChar char="-"/>
            </a:pPr>
            <a:r>
              <a:rPr lang="en-US" dirty="0"/>
              <a:t>Version Control: track changes and commit history.</a:t>
            </a:r>
          </a:p>
          <a:p>
            <a:pPr marL="285750" indent="-285750">
              <a:buFontTx/>
              <a:buChar char="-"/>
            </a:pPr>
            <a:r>
              <a:rPr lang="en-US" dirty="0"/>
              <a:t>Branches : Multiple authors can contribute and easy to identify and resolve conflicts.</a:t>
            </a:r>
          </a:p>
          <a:p>
            <a:pPr marL="285750" indent="-285750">
              <a:buFontTx/>
              <a:buChar char="-"/>
            </a:pPr>
            <a:r>
              <a:rPr lang="en-US" dirty="0"/>
              <a:t>Remote repository :online and easily accessible and data safety.</a:t>
            </a:r>
          </a:p>
          <a:p>
            <a:pPr marL="285750" indent="-285750">
              <a:buFontTx/>
              <a:buChar char="-"/>
            </a:pPr>
            <a:r>
              <a:rPr lang="en-US" dirty="0"/>
              <a:t>Pull request: enables proper QC by Maintainer. </a:t>
            </a:r>
          </a:p>
          <a:p>
            <a:pPr marL="285750" indent="-285750">
              <a:buFontTx/>
              <a:buChar char="-"/>
            </a:pPr>
            <a:r>
              <a:rPr lang="en-US" dirty="0"/>
              <a:t>Supports Latex and Markdown.</a:t>
            </a:r>
          </a:p>
          <a:p>
            <a:pPr marL="285750" indent="-285750">
              <a:buFontTx/>
              <a:buChar char="-"/>
            </a:pPr>
            <a:r>
              <a:rPr lang="en-US" dirty="0"/>
              <a:t>Access control: Different levels of access can be provided.</a:t>
            </a:r>
          </a:p>
          <a:p>
            <a:pPr marL="285750" indent="-285750">
              <a:buFontTx/>
              <a:buChar char="-"/>
            </a:pPr>
            <a:endParaRPr lang="en-US" dirty="0"/>
          </a:p>
          <a:p>
            <a:pPr marL="285750" indent="-285750">
              <a:buFontTx/>
              <a:buChar char="-"/>
            </a:pPr>
            <a:endParaRPr lang="en-US" dirty="0"/>
          </a:p>
        </p:txBody>
      </p:sp>
      <p:sp>
        <p:nvSpPr>
          <p:cNvPr id="5" name="TextBox 4">
            <a:extLst>
              <a:ext uri="{FF2B5EF4-FFF2-40B4-BE49-F238E27FC236}">
                <a16:creationId xmlns:a16="http://schemas.microsoft.com/office/drawing/2014/main" id="{FA21F378-EFA1-A627-820C-993BC742C639}"/>
              </a:ext>
            </a:extLst>
          </p:cNvPr>
          <p:cNvSpPr txBox="1"/>
          <p:nvPr/>
        </p:nvSpPr>
        <p:spPr>
          <a:xfrm>
            <a:off x="236996" y="4101366"/>
            <a:ext cx="8358363" cy="1200329"/>
          </a:xfrm>
          <a:prstGeom prst="rect">
            <a:avLst/>
          </a:prstGeom>
          <a:noFill/>
        </p:spPr>
        <p:txBody>
          <a:bodyPr wrap="square">
            <a:spAutoFit/>
          </a:bodyPr>
          <a:lstStyle/>
          <a:p>
            <a:r>
              <a:rPr lang="en-US" dirty="0"/>
              <a:t>References:</a:t>
            </a:r>
          </a:p>
          <a:p>
            <a:pPr marL="285750" indent="-285750">
              <a:buFont typeface="Arial" panose="020B0604020202020204" pitchFamily="34" charset="0"/>
              <a:buChar char="•"/>
            </a:pPr>
            <a:r>
              <a:rPr lang="en-US" dirty="0">
                <a:hlinkClick r:id="rId4"/>
              </a:rPr>
              <a:t>https://www.theodinproject.com/lessons/foundations-introduction-to-git</a:t>
            </a:r>
            <a:endParaRPr lang="en-US" dirty="0"/>
          </a:p>
          <a:p>
            <a:pPr marL="285750" indent="-285750">
              <a:buFont typeface="Arial" panose="020B0604020202020204" pitchFamily="34" charset="0"/>
              <a:buChar char="•"/>
            </a:pPr>
            <a:r>
              <a:rPr lang="en-US" dirty="0">
                <a:hlinkClick r:id="rId5"/>
              </a:rPr>
              <a:t>https://git-scm.com/book/en/v2/</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89484519"/>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Gradient rise</Template>
  <TotalTime>338</TotalTime>
  <Words>639</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 Next LT Pro Light</vt:lpstr>
      <vt:lpstr>Lucida Console</vt:lpstr>
      <vt:lpstr>Wingdings</vt:lpstr>
      <vt:lpstr>GradientRiseVTI</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Pushpajom thomas, Shan</dc:creator>
  <cp:lastModifiedBy>Pushpajom thomas, Shan</cp:lastModifiedBy>
  <cp:revision>4</cp:revision>
  <dcterms:created xsi:type="dcterms:W3CDTF">2024-08-20T23:06:30Z</dcterms:created>
  <dcterms:modified xsi:type="dcterms:W3CDTF">2024-08-21T19:13:54Z</dcterms:modified>
</cp:coreProperties>
</file>