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Merriweather" pitchFamily="2" charset="77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61b6c2fa4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61b6c2fa4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61b6c2fa4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61b6c2fa4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61b6c2fa4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61b6c2fa4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61b6c2fa4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61b6c2fa4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61b6c2fa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61b6c2fa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61b6c2fa4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61b6c2fa4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61b6c2fa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61b6c2fa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61b6c2fa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61b6c2fa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61b6c2fa4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61b6c2fa4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61b6c2fa4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61b6c2fa4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61b6c2fa4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61b6c2fa4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61b6c2fa4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61b6c2fa4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0" y="0"/>
            <a:ext cx="9144000" cy="5143500"/>
            <a:chOff x="1365975" y="1033600"/>
            <a:chExt cx="5150700" cy="2490600"/>
          </a:xfrm>
        </p:grpSpPr>
        <p:sp>
          <p:nvSpPr>
            <p:cNvPr id="55" name="Google Shape;55;p13"/>
            <p:cNvSpPr/>
            <p:nvPr/>
          </p:nvSpPr>
          <p:spPr>
            <a:xfrm>
              <a:off x="1365975" y="1033600"/>
              <a:ext cx="5150700" cy="249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13"/>
            <p:cNvSpPr txBox="1"/>
            <p:nvPr/>
          </p:nvSpPr>
          <p:spPr>
            <a:xfrm>
              <a:off x="2853875" y="1848638"/>
              <a:ext cx="973800" cy="3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erriweather"/>
                  <a:ea typeface="Merriweather"/>
                  <a:cs typeface="Merriweather"/>
                  <a:sym typeface="Merriweather"/>
                </a:rPr>
                <a:t>🔺</a:t>
              </a:r>
              <a:r>
                <a:rPr lang="en" sz="1100">
                  <a:latin typeface="Merriweather"/>
                  <a:ea typeface="Merriweather"/>
                  <a:cs typeface="Merriweather"/>
                  <a:sym typeface="Merriweather"/>
                </a:rPr>
                <a:t>Industriales</a:t>
              </a:r>
              <a:endParaRPr sz="11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958125" y="1644000"/>
              <a:ext cx="13716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erriweather"/>
                  <a:ea typeface="Merriweather"/>
                  <a:cs typeface="Merriweather"/>
                  <a:sym typeface="Merriweather"/>
                </a:rPr>
                <a:t>🔺</a:t>
              </a:r>
              <a:r>
                <a:rPr lang="en" sz="1100">
                  <a:latin typeface="Merriweather"/>
                  <a:ea typeface="Merriweather"/>
                  <a:cs typeface="Merriweather"/>
                  <a:sym typeface="Merriweather"/>
                </a:rPr>
                <a:t>Ventas al por menor</a:t>
              </a:r>
              <a:endParaRPr sz="11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4417550" y="2058725"/>
              <a:ext cx="1522500" cy="3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erriweather"/>
                  <a:ea typeface="Merriweather"/>
                  <a:cs typeface="Merriweather"/>
                  <a:sym typeface="Merriweather"/>
                </a:rPr>
                <a:t>🔺</a:t>
              </a:r>
              <a:r>
                <a:rPr lang="en" sz="1100">
                  <a:latin typeface="Merriweather"/>
                  <a:ea typeface="Merriweather"/>
                  <a:cs typeface="Merriweather"/>
                  <a:sym typeface="Merriweather"/>
                </a:rPr>
                <a:t>Tech, Media, Telcos</a:t>
              </a:r>
              <a:endParaRPr sz="11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3491075" y="2322750"/>
              <a:ext cx="973800" cy="3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erriweather"/>
                  <a:ea typeface="Merriweather"/>
                  <a:cs typeface="Merriweather"/>
                  <a:sym typeface="Merriweather"/>
                </a:rPr>
                <a:t>🔺</a:t>
              </a:r>
              <a:r>
                <a:rPr lang="en" sz="1100">
                  <a:latin typeface="Merriweather"/>
                  <a:ea typeface="Merriweather"/>
                  <a:cs typeface="Merriweather"/>
                  <a:sym typeface="Merriweather"/>
                </a:rPr>
                <a:t>Financieras</a:t>
              </a:r>
              <a:endParaRPr sz="11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60" name="Google Shape;60;p13"/>
            <p:cNvSpPr txBox="1"/>
            <p:nvPr/>
          </p:nvSpPr>
          <p:spPr>
            <a:xfrm>
              <a:off x="2617600" y="2205625"/>
              <a:ext cx="973800" cy="3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erriweather"/>
                  <a:ea typeface="Merriweather"/>
                  <a:cs typeface="Merriweather"/>
                  <a:sym typeface="Merriweather"/>
                </a:rPr>
                <a:t>🔺</a:t>
              </a:r>
              <a:r>
                <a:rPr lang="en" sz="1100">
                  <a:latin typeface="Merriweather"/>
                  <a:ea typeface="Merriweather"/>
                  <a:cs typeface="Merriweather"/>
                  <a:sym typeface="Merriweather"/>
                </a:rPr>
                <a:t>Salud</a:t>
              </a:r>
              <a:endParaRPr sz="11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2084975" y="1491650"/>
              <a:ext cx="1742700" cy="3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erriweather"/>
                  <a:ea typeface="Merriweather"/>
                  <a:cs typeface="Merriweather"/>
                  <a:sym typeface="Merriweather"/>
                </a:rPr>
                <a:t>🔺</a:t>
              </a:r>
              <a:r>
                <a:rPr lang="en" sz="1100">
                  <a:latin typeface="Merriweather"/>
                  <a:ea typeface="Merriweather"/>
                  <a:cs typeface="Merriweather"/>
                  <a:sym typeface="Merriweather"/>
                </a:rPr>
                <a:t>Gubernamentales y Orden</a:t>
              </a:r>
              <a:endParaRPr sz="11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cxnSp>
          <p:nvCxnSpPr>
            <p:cNvPr id="62" name="Google Shape;62;p13"/>
            <p:cNvCxnSpPr/>
            <p:nvPr/>
          </p:nvCxnSpPr>
          <p:spPr>
            <a:xfrm rot="10800000" flipH="1">
              <a:off x="1947325" y="1382800"/>
              <a:ext cx="7200" cy="179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3" name="Google Shape;63;p13"/>
            <p:cNvCxnSpPr/>
            <p:nvPr/>
          </p:nvCxnSpPr>
          <p:spPr>
            <a:xfrm rot="10800000" flipH="1">
              <a:off x="1940275" y="3153850"/>
              <a:ext cx="4155600" cy="1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4" name="Google Shape;64;p13"/>
            <p:cNvSpPr txBox="1"/>
            <p:nvPr/>
          </p:nvSpPr>
          <p:spPr>
            <a:xfrm>
              <a:off x="2880875" y="3153850"/>
              <a:ext cx="21942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latin typeface="Merriweather"/>
                  <a:ea typeface="Merriweather"/>
                  <a:cs typeface="Merriweather"/>
                  <a:sym typeface="Merriweather"/>
                </a:rPr>
                <a:t>Nivel de madurez tecnológico</a:t>
              </a:r>
              <a:endParaRPr sz="105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65" name="Google Shape;65;p13"/>
            <p:cNvSpPr txBox="1"/>
            <p:nvPr/>
          </p:nvSpPr>
          <p:spPr>
            <a:xfrm rot="-5400000">
              <a:off x="760700" y="2139850"/>
              <a:ext cx="21942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latin typeface="Merriweather"/>
                  <a:ea typeface="Merriweather"/>
                  <a:cs typeface="Merriweather"/>
                  <a:sym typeface="Merriweather"/>
                </a:rPr>
                <a:t>Potencial de datos en cadena de valor</a:t>
              </a:r>
              <a:endParaRPr sz="105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7A79A0FD-8EF2-4B4C-8A10-ED2A89A4E07E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1513150" y="1077050"/>
            <a:chExt cx="4494300" cy="2490600"/>
          </a:xfrm>
        </p:grpSpPr>
        <p:sp>
          <p:nvSpPr>
            <p:cNvPr id="282" name="Google Shape;282;p22"/>
            <p:cNvSpPr/>
            <p:nvPr/>
          </p:nvSpPr>
          <p:spPr>
            <a:xfrm>
              <a:off x="1513150" y="1077050"/>
              <a:ext cx="4494300" cy="249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22"/>
            <p:cNvSpPr txBox="1"/>
            <p:nvPr/>
          </p:nvSpPr>
          <p:spPr>
            <a:xfrm rot="-5400000">
              <a:off x="1312100" y="1747850"/>
              <a:ext cx="909600" cy="18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erriweather"/>
                  <a:ea typeface="Merriweather"/>
                  <a:cs typeface="Merriweather"/>
                  <a:sym typeface="Merriweather"/>
                </a:rPr>
                <a:t>Equipo Táctico</a:t>
              </a:r>
              <a:endParaRPr sz="10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85" name="Google Shape;285;p22"/>
            <p:cNvSpPr txBox="1"/>
            <p:nvPr/>
          </p:nvSpPr>
          <p:spPr>
            <a:xfrm rot="-5400000">
              <a:off x="1233500" y="2900375"/>
              <a:ext cx="1066800" cy="18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erriweather"/>
                  <a:ea typeface="Merriweather"/>
                  <a:cs typeface="Merriweather"/>
                  <a:sym typeface="Merriweather"/>
                </a:rPr>
                <a:t>Equipo Fundacional</a:t>
              </a:r>
              <a:endParaRPr sz="10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2703525" y="1337925"/>
              <a:ext cx="675300" cy="2670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Definición Mínimo Set de Datos Válido</a:t>
              </a:r>
              <a:endParaRPr sz="9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2703525" y="1647475"/>
              <a:ext cx="675300" cy="2670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Definición Experimento</a:t>
              </a:r>
              <a:endParaRPr sz="9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3422650" y="1647475"/>
              <a:ext cx="675300" cy="2670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Definición Mínimo Set de Datos Válido</a:t>
              </a:r>
              <a:endParaRPr sz="9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3422650" y="1942750"/>
              <a:ext cx="675300" cy="2670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Definición Experimento</a:t>
              </a:r>
              <a:endParaRPr sz="9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3422650" y="1337925"/>
              <a:ext cx="675300" cy="2670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Proceso de Ingeniería de datos</a:t>
              </a:r>
              <a:endParaRPr sz="9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4141775" y="1647475"/>
              <a:ext cx="675300" cy="2670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Proceso de Ingeniería de datos</a:t>
              </a:r>
              <a:endParaRPr sz="9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1984400" y="2571750"/>
              <a:ext cx="1394400" cy="2238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Priorización de Datos Maestros</a:t>
              </a:r>
              <a:endParaRPr sz="9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2703525" y="2821800"/>
              <a:ext cx="1350600" cy="2238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Priorización de Gobierno de datos</a:t>
              </a:r>
              <a:endParaRPr sz="9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3422650" y="3081350"/>
              <a:ext cx="1350600" cy="2238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Priorización de Tecnología</a:t>
              </a:r>
              <a:endParaRPr sz="9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4141775" y="1337925"/>
              <a:ext cx="675300" cy="2670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Ejecución Experimento</a:t>
              </a:r>
              <a:endParaRPr sz="9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4860900" y="1337925"/>
              <a:ext cx="675300" cy="2670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Aprendizajes</a:t>
              </a:r>
              <a:endParaRPr sz="9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4141775" y="1957025"/>
              <a:ext cx="675300" cy="2670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Definición Mínimo Set de Datos Válido</a:t>
              </a:r>
              <a:endParaRPr sz="9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4860900" y="1957025"/>
              <a:ext cx="675300" cy="2670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Proceso de Ingeniería de datos</a:t>
              </a:r>
              <a:endParaRPr sz="9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4860900" y="1647475"/>
              <a:ext cx="675300" cy="2670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Ejecución Experimento</a:t>
              </a:r>
              <a:endParaRPr sz="9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1984400" y="1337925"/>
              <a:ext cx="675300" cy="2670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Definición Experimento</a:t>
              </a:r>
              <a:endParaRPr sz="9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4097950" y="2821800"/>
              <a:ext cx="1438200" cy="2238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Priorización de Datos Maestros</a:t>
              </a:r>
              <a:endParaRPr sz="9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4860900" y="3081350"/>
              <a:ext cx="1116000" cy="2238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Priorización de Gobierno de datos</a:t>
              </a:r>
              <a:endParaRPr sz="9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03" name="Google Shape;303;p22"/>
            <p:cNvSpPr txBox="1"/>
            <p:nvPr/>
          </p:nvSpPr>
          <p:spPr>
            <a:xfrm>
              <a:off x="1984400" y="1114475"/>
              <a:ext cx="675300" cy="18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Merriweather"/>
                  <a:ea typeface="Merriweather"/>
                  <a:cs typeface="Merriweather"/>
                  <a:sym typeface="Merriweather"/>
                </a:rPr>
                <a:t>Iteraciones con foco en Aprendizaje</a:t>
              </a:r>
              <a:endParaRPr sz="8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04" name="Google Shape;304;p22"/>
            <p:cNvSpPr txBox="1"/>
            <p:nvPr/>
          </p:nvSpPr>
          <p:spPr>
            <a:xfrm>
              <a:off x="2005700" y="1821665"/>
              <a:ext cx="654000" cy="22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Merriweather"/>
                  <a:ea typeface="Merriweather"/>
                  <a:cs typeface="Merriweather"/>
                  <a:sym typeface="Merriweather"/>
                </a:rPr>
                <a:t>Paralelismo entre equipos y etapas</a:t>
              </a:r>
              <a:endParaRPr sz="8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cxnSp>
          <p:nvCxnSpPr>
            <p:cNvPr id="305" name="Google Shape;305;p22"/>
            <p:cNvCxnSpPr>
              <a:stCxn id="286" idx="2"/>
              <a:endCxn id="292" idx="0"/>
            </p:cNvCxnSpPr>
            <p:nvPr/>
          </p:nvCxnSpPr>
          <p:spPr>
            <a:xfrm rot="5400000">
              <a:off x="2377875" y="1908525"/>
              <a:ext cx="966900" cy="359700"/>
            </a:xfrm>
            <a:prstGeom prst="curvedConnector3">
              <a:avLst>
                <a:gd name="adj1" fmla="val 4999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06" name="Google Shape;306;p22"/>
            <p:cNvCxnSpPr>
              <a:stCxn id="288" idx="1"/>
              <a:endCxn id="292" idx="0"/>
            </p:cNvCxnSpPr>
            <p:nvPr/>
          </p:nvCxnSpPr>
          <p:spPr>
            <a:xfrm flipH="1">
              <a:off x="2681650" y="1780975"/>
              <a:ext cx="741000" cy="7908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07" name="Google Shape;307;p22"/>
            <p:cNvCxnSpPr>
              <a:stCxn id="297" idx="2"/>
              <a:endCxn id="292" idx="0"/>
            </p:cNvCxnSpPr>
            <p:nvPr/>
          </p:nvCxnSpPr>
          <p:spPr>
            <a:xfrm rot="5400000">
              <a:off x="3406625" y="1498925"/>
              <a:ext cx="347700" cy="1797900"/>
            </a:xfrm>
            <a:prstGeom prst="curvedConnector3">
              <a:avLst>
                <a:gd name="adj1" fmla="val 50004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308" name="Google Shape;308;p22"/>
            <p:cNvSpPr txBox="1"/>
            <p:nvPr/>
          </p:nvSpPr>
          <p:spPr>
            <a:xfrm>
              <a:off x="2724825" y="2210440"/>
              <a:ext cx="654000" cy="22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Merriweather"/>
                  <a:ea typeface="Merriweather"/>
                  <a:cs typeface="Merriweather"/>
                  <a:sym typeface="Merriweather"/>
                </a:rPr>
                <a:t>Retroalimentación entre equipos</a:t>
              </a:r>
              <a:endParaRPr sz="8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cxnSp>
          <p:nvCxnSpPr>
            <p:cNvPr id="309" name="Google Shape;309;p22"/>
            <p:cNvCxnSpPr>
              <a:stCxn id="296" idx="3"/>
              <a:endCxn id="293" idx="0"/>
            </p:cNvCxnSpPr>
            <p:nvPr/>
          </p:nvCxnSpPr>
          <p:spPr>
            <a:xfrm flipH="1">
              <a:off x="3378900" y="1471425"/>
              <a:ext cx="2157300" cy="1350300"/>
            </a:xfrm>
            <a:prstGeom prst="curvedConnector4">
              <a:avLst>
                <a:gd name="adj1" fmla="val -11038"/>
                <a:gd name="adj2" fmla="val 5494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310" name="Google Shape;310;p22"/>
            <p:cNvSpPr txBox="1"/>
            <p:nvPr/>
          </p:nvSpPr>
          <p:spPr>
            <a:xfrm>
              <a:off x="3505850" y="2576125"/>
              <a:ext cx="766200" cy="22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Merriweather"/>
                  <a:ea typeface="Merriweather"/>
                  <a:cs typeface="Merriweather"/>
                  <a:sym typeface="Merriweather"/>
                </a:rPr>
                <a:t>Los aprendizajes priorizan el gobierno</a:t>
              </a:r>
              <a:endParaRPr sz="8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cxnSp>
          <p:nvCxnSpPr>
            <p:cNvPr id="311" name="Google Shape;311;p22"/>
            <p:cNvCxnSpPr>
              <a:stCxn id="298" idx="2"/>
              <a:endCxn id="294" idx="3"/>
            </p:cNvCxnSpPr>
            <p:nvPr/>
          </p:nvCxnSpPr>
          <p:spPr>
            <a:xfrm rot="5400000">
              <a:off x="4501200" y="2495975"/>
              <a:ext cx="969300" cy="4254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312" name="Google Shape;312;p22"/>
            <p:cNvSpPr txBox="1"/>
            <p:nvPr/>
          </p:nvSpPr>
          <p:spPr>
            <a:xfrm>
              <a:off x="5153675" y="2483675"/>
              <a:ext cx="766200" cy="22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Merriweather"/>
                  <a:ea typeface="Merriweather"/>
                  <a:cs typeface="Merriweather"/>
                  <a:sym typeface="Merriweather"/>
                </a:rPr>
                <a:t>Los experimentos y los procesos de Ingeniería, priorizan el desarrollo de Herramientas</a:t>
              </a:r>
              <a:endParaRPr sz="8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13" name="Google Shape;313;p22"/>
            <p:cNvSpPr txBox="1"/>
            <p:nvPr/>
          </p:nvSpPr>
          <p:spPr>
            <a:xfrm>
              <a:off x="1984400" y="3321825"/>
              <a:ext cx="1394400" cy="18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Merriweather"/>
                  <a:ea typeface="Merriweather"/>
                  <a:cs typeface="Merriweather"/>
                  <a:sym typeface="Merriweather"/>
                </a:rPr>
                <a:t>Iteraciones más largas con foco en soportar equipos tácticos</a:t>
              </a:r>
              <a:endParaRPr sz="8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DBF6923F-891C-D443-BAD8-7145A1D2F24A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1495950" y="1286625"/>
            <a:chExt cx="4494300" cy="2490600"/>
          </a:xfrm>
        </p:grpSpPr>
        <p:sp>
          <p:nvSpPr>
            <p:cNvPr id="318" name="Google Shape;318;p23"/>
            <p:cNvSpPr/>
            <p:nvPr/>
          </p:nvSpPr>
          <p:spPr>
            <a:xfrm>
              <a:off x="1495950" y="1286625"/>
              <a:ext cx="4494300" cy="249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1785950" y="1367475"/>
              <a:ext cx="1338300" cy="2328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erriweather"/>
                  <a:ea typeface="Merriweather"/>
                  <a:cs typeface="Merriweather"/>
                  <a:sym typeface="Merriweather"/>
                </a:rPr>
                <a:t>Tecnología de Operación </a:t>
              </a:r>
              <a:endParaRPr sz="10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3173600" y="1367475"/>
              <a:ext cx="1338300" cy="2328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erriweather"/>
                  <a:ea typeface="Merriweather"/>
                  <a:cs typeface="Merriweather"/>
                  <a:sym typeface="Merriweather"/>
                </a:rPr>
                <a:t>Tecnología de Comunicación </a:t>
              </a:r>
              <a:endParaRPr sz="10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4561250" y="1367475"/>
              <a:ext cx="1338300" cy="2328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erriweather"/>
                  <a:ea typeface="Merriweather"/>
                  <a:cs typeface="Merriweather"/>
                  <a:sym typeface="Merriweather"/>
                </a:rPr>
                <a:t>Tecnología de Soluciones</a:t>
              </a:r>
              <a:endParaRPr sz="10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23" name="Google Shape;323;p23"/>
            <p:cNvSpPr txBox="1"/>
            <p:nvPr/>
          </p:nvSpPr>
          <p:spPr>
            <a:xfrm rot="-5400000">
              <a:off x="455450" y="2441475"/>
              <a:ext cx="2381400" cy="18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erriweather"/>
                  <a:ea typeface="Merriweather"/>
                  <a:cs typeface="Merriweather"/>
                  <a:sym typeface="Merriweather"/>
                </a:rPr>
                <a:t>(+) Necesidad de desarrollar competencias propias (-)</a:t>
              </a:r>
              <a:endParaRPr sz="10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4635725" y="2419350"/>
              <a:ext cx="698400" cy="1171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Merriweather"/>
                  <a:ea typeface="Merriweather"/>
                  <a:cs typeface="Merriweather"/>
                  <a:sym typeface="Merriweather"/>
                </a:rPr>
                <a:t>Plataforma de Aprendizaje Automático</a:t>
              </a:r>
              <a:endParaRPr sz="9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3254600" y="1624000"/>
              <a:ext cx="620400" cy="4740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Merriweather"/>
                  <a:ea typeface="Merriweather"/>
                  <a:cs typeface="Merriweather"/>
                  <a:sym typeface="Merriweather"/>
                </a:rPr>
                <a:t>Catálogo de datos : Técnico y Negocio</a:t>
              </a:r>
              <a:endParaRPr sz="9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1840150" y="3281375"/>
              <a:ext cx="579300" cy="3099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Merriweather"/>
                  <a:ea typeface="Merriweather"/>
                  <a:cs typeface="Merriweather"/>
                  <a:sym typeface="Merriweather"/>
                </a:rPr>
                <a:t>Operación de Datos</a:t>
              </a:r>
              <a:endParaRPr sz="9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2478313" y="2295525"/>
              <a:ext cx="620400" cy="12957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Merriweather"/>
                  <a:ea typeface="Merriweather"/>
                  <a:cs typeface="Merriweather"/>
                  <a:sym typeface="Merriweather"/>
                </a:rPr>
                <a:t>Plataforma de Logística de datos</a:t>
              </a:r>
              <a:endParaRPr sz="9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3786200" y="1624000"/>
              <a:ext cx="698400" cy="1171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Merriweather"/>
                  <a:ea typeface="Merriweather"/>
                  <a:cs typeface="Merriweather"/>
                  <a:sym typeface="Merriweather"/>
                </a:rPr>
                <a:t>Herramientas de Calidad y Linaje de datos</a:t>
              </a:r>
              <a:endParaRPr sz="9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5104125" y="1662125"/>
              <a:ext cx="698400" cy="10857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Merriweather"/>
                  <a:ea typeface="Merriweather"/>
                  <a:cs typeface="Merriweather"/>
                  <a:sym typeface="Merriweather"/>
                </a:rPr>
                <a:t>Construcción de APIs</a:t>
              </a:r>
              <a:endParaRPr sz="9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1882975" y="1662125"/>
              <a:ext cx="745800" cy="10857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Merriweather"/>
                  <a:ea typeface="Merriweather"/>
                  <a:cs typeface="Merriweather"/>
                  <a:sym typeface="Merriweather"/>
                </a:rPr>
                <a:t>Plataforma de infraestructura</a:t>
              </a:r>
              <a:endParaRPr sz="9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2738450" y="2571750"/>
              <a:ext cx="2314500" cy="10197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Merriweather"/>
                  <a:ea typeface="Merriweather"/>
                  <a:cs typeface="Merriweather"/>
                  <a:sym typeface="Merriweather"/>
                </a:rPr>
                <a:t>Monitoreo y Recuperación de Errores</a:t>
              </a:r>
              <a:endParaRPr sz="9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045D11A2-353B-EE41-B56A-AF9E69DCB9DD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1697825" y="1045500"/>
            <a:chExt cx="4494300" cy="2490600"/>
          </a:xfrm>
        </p:grpSpPr>
        <p:sp>
          <p:nvSpPr>
            <p:cNvPr id="336" name="Google Shape;336;p24"/>
            <p:cNvSpPr/>
            <p:nvPr/>
          </p:nvSpPr>
          <p:spPr>
            <a:xfrm>
              <a:off x="1697825" y="1045500"/>
              <a:ext cx="4494300" cy="249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1800225" y="1767525"/>
              <a:ext cx="1161900" cy="1204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latin typeface="Merriweather"/>
                  <a:ea typeface="Merriweather"/>
                  <a:cs typeface="Merriweather"/>
                  <a:sym typeface="Merriweather"/>
                </a:rPr>
                <a:t>Etapa de Entrada</a:t>
              </a:r>
              <a:endParaRPr sz="105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39" name="Google Shape;339;p24"/>
            <p:cNvSpPr/>
            <p:nvPr/>
          </p:nvSpPr>
          <p:spPr>
            <a:xfrm>
              <a:off x="3260613" y="1767525"/>
              <a:ext cx="1218600" cy="1204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latin typeface="Merriweather"/>
                  <a:ea typeface="Merriweather"/>
                  <a:cs typeface="Merriweather"/>
                  <a:sym typeface="Merriweather"/>
                </a:rPr>
                <a:t>Etapa de Filtros</a:t>
              </a:r>
              <a:endParaRPr sz="105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4777725" y="1767525"/>
              <a:ext cx="1218600" cy="1204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latin typeface="Merriweather"/>
                  <a:ea typeface="Merriweather"/>
                  <a:cs typeface="Merriweather"/>
                  <a:sym typeface="Merriweather"/>
                </a:rPr>
                <a:t>Etapa de Atributos</a:t>
              </a:r>
              <a:endParaRPr sz="105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1957275" y="1343021"/>
              <a:ext cx="847800" cy="2751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Información de Entrada</a:t>
              </a:r>
              <a:endParaRPr sz="105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cxnSp>
          <p:nvCxnSpPr>
            <p:cNvPr id="342" name="Google Shape;342;p24"/>
            <p:cNvCxnSpPr>
              <a:stCxn id="341" idx="2"/>
              <a:endCxn id="338" idx="0"/>
            </p:cNvCxnSpPr>
            <p:nvPr/>
          </p:nvCxnSpPr>
          <p:spPr>
            <a:xfrm>
              <a:off x="2381175" y="1618121"/>
              <a:ext cx="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343" name="Google Shape;343;p24"/>
            <p:cNvSpPr/>
            <p:nvPr/>
          </p:nvSpPr>
          <p:spPr>
            <a:xfrm>
              <a:off x="4806075" y="1233263"/>
              <a:ext cx="1161900" cy="3465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Modelos de Aprendizaje Automático</a:t>
              </a:r>
              <a:endParaRPr sz="105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4101750" y="3122926"/>
              <a:ext cx="940500" cy="3465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Reportes y Explotación de Negocio</a:t>
              </a:r>
              <a:endParaRPr sz="105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cxnSp>
          <p:nvCxnSpPr>
            <p:cNvPr id="345" name="Google Shape;345;p24"/>
            <p:cNvCxnSpPr>
              <a:stCxn id="338" idx="3"/>
              <a:endCxn id="339" idx="1"/>
            </p:cNvCxnSpPr>
            <p:nvPr/>
          </p:nvCxnSpPr>
          <p:spPr>
            <a:xfrm>
              <a:off x="2962125" y="2369625"/>
              <a:ext cx="29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46" name="Google Shape;346;p24"/>
            <p:cNvCxnSpPr>
              <a:stCxn id="339" idx="3"/>
              <a:endCxn id="340" idx="1"/>
            </p:cNvCxnSpPr>
            <p:nvPr/>
          </p:nvCxnSpPr>
          <p:spPr>
            <a:xfrm>
              <a:off x="4479213" y="2369625"/>
              <a:ext cx="29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347" name="Google Shape;347;p24"/>
            <p:cNvSpPr/>
            <p:nvPr/>
          </p:nvSpPr>
          <p:spPr>
            <a:xfrm>
              <a:off x="2928525" y="3121126"/>
              <a:ext cx="940500" cy="3465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Contexto de Negocio</a:t>
              </a:r>
              <a:endParaRPr sz="105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1755300" y="3121126"/>
              <a:ext cx="940500" cy="3465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Calidad de Datos</a:t>
              </a:r>
              <a:endParaRPr sz="105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cxnSp>
          <p:nvCxnSpPr>
            <p:cNvPr id="349" name="Google Shape;349;p24"/>
            <p:cNvCxnSpPr>
              <a:stCxn id="338" idx="2"/>
              <a:endCxn id="348" idx="3"/>
            </p:cNvCxnSpPr>
            <p:nvPr/>
          </p:nvCxnSpPr>
          <p:spPr>
            <a:xfrm rot="-5400000" flipH="1">
              <a:off x="2377125" y="2975775"/>
              <a:ext cx="322800" cy="314700"/>
            </a:xfrm>
            <a:prstGeom prst="curvedConnector4">
              <a:avLst>
                <a:gd name="adj1" fmla="val 23141"/>
                <a:gd name="adj2" fmla="val 13622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350" name="Google Shape;350;p24"/>
            <p:cNvCxnSpPr>
              <a:stCxn id="339" idx="2"/>
              <a:endCxn id="347" idx="0"/>
            </p:cNvCxnSpPr>
            <p:nvPr/>
          </p:nvCxnSpPr>
          <p:spPr>
            <a:xfrm rot="5400000">
              <a:off x="3559713" y="2810925"/>
              <a:ext cx="149400" cy="4710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351" name="Google Shape;351;p24"/>
            <p:cNvCxnSpPr>
              <a:endCxn id="344" idx="0"/>
            </p:cNvCxnSpPr>
            <p:nvPr/>
          </p:nvCxnSpPr>
          <p:spPr>
            <a:xfrm>
              <a:off x="3869100" y="2970826"/>
              <a:ext cx="702900" cy="1521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52" name="Google Shape;352;p24"/>
            <p:cNvCxnSpPr>
              <a:stCxn id="344" idx="3"/>
              <a:endCxn id="340" idx="2"/>
            </p:cNvCxnSpPr>
            <p:nvPr/>
          </p:nvCxnSpPr>
          <p:spPr>
            <a:xfrm rot="10800000" flipH="1">
              <a:off x="5042250" y="2971576"/>
              <a:ext cx="344700" cy="3246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353" name="Google Shape;353;p24"/>
            <p:cNvCxnSpPr>
              <a:stCxn id="340" idx="0"/>
              <a:endCxn id="343" idx="2"/>
            </p:cNvCxnSpPr>
            <p:nvPr/>
          </p:nvCxnSpPr>
          <p:spPr>
            <a:xfrm rot="-5400000">
              <a:off x="5293425" y="1673325"/>
              <a:ext cx="187800" cy="600"/>
            </a:xfrm>
            <a:prstGeom prst="curvedConnector3">
              <a:avLst>
                <a:gd name="adj1" fmla="val 4999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54" name="Google Shape;354;p24"/>
            <p:cNvCxnSpPr>
              <a:stCxn id="348" idx="3"/>
              <a:endCxn id="339" idx="1"/>
            </p:cNvCxnSpPr>
            <p:nvPr/>
          </p:nvCxnSpPr>
          <p:spPr>
            <a:xfrm rot="10800000" flipH="1">
              <a:off x="2695800" y="2369476"/>
              <a:ext cx="564900" cy="924900"/>
            </a:xfrm>
            <a:prstGeom prst="curvedConnector3">
              <a:avLst>
                <a:gd name="adj1" fmla="val 4999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D0F0E2D5-6DBD-5A48-9FCA-F37A3851D055}"/>
              </a:ext>
            </a:extLst>
          </p:cNvPr>
          <p:cNvGrpSpPr/>
          <p:nvPr/>
        </p:nvGrpSpPr>
        <p:grpSpPr>
          <a:xfrm>
            <a:off x="0" y="0"/>
            <a:ext cx="9143999" cy="5143500"/>
            <a:chOff x="2093125" y="538125"/>
            <a:chExt cx="4494300" cy="2490600"/>
          </a:xfrm>
        </p:grpSpPr>
        <p:sp>
          <p:nvSpPr>
            <p:cNvPr id="359" name="Google Shape;359;p25"/>
            <p:cNvSpPr/>
            <p:nvPr/>
          </p:nvSpPr>
          <p:spPr>
            <a:xfrm>
              <a:off x="2093125" y="538125"/>
              <a:ext cx="4494300" cy="249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3132150" y="1376025"/>
              <a:ext cx="675300" cy="2670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Definición Mínimo Set de Datos Válido</a:t>
              </a:r>
              <a:endParaRPr sz="9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3851275" y="1376025"/>
              <a:ext cx="675300" cy="2670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Proceso de Ingeniería de datos</a:t>
              </a:r>
              <a:endParaRPr sz="9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63" name="Google Shape;363;p25"/>
            <p:cNvSpPr/>
            <p:nvPr/>
          </p:nvSpPr>
          <p:spPr>
            <a:xfrm>
              <a:off x="4570400" y="1376025"/>
              <a:ext cx="675300" cy="2670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Ejecución Experimento</a:t>
              </a:r>
              <a:endParaRPr sz="9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5289525" y="1376025"/>
              <a:ext cx="675300" cy="2670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Aprendizajes</a:t>
              </a:r>
              <a:endParaRPr sz="9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2413025" y="1376025"/>
              <a:ext cx="675300" cy="2670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Definición Experimento</a:t>
              </a:r>
              <a:endParaRPr sz="9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cxnSp>
          <p:nvCxnSpPr>
            <p:cNvPr id="366" name="Google Shape;366;p25"/>
            <p:cNvCxnSpPr>
              <a:stCxn id="365" idx="0"/>
              <a:endCxn id="361" idx="0"/>
            </p:cNvCxnSpPr>
            <p:nvPr/>
          </p:nvCxnSpPr>
          <p:spPr>
            <a:xfrm rot="-5400000" flipH="1">
              <a:off x="3109925" y="1016775"/>
              <a:ext cx="600" cy="719100"/>
            </a:xfrm>
            <a:prstGeom prst="curvedConnector3">
              <a:avLst>
                <a:gd name="adj1" fmla="val -22962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67" name="Google Shape;367;p25"/>
            <p:cNvCxnSpPr>
              <a:stCxn id="361" idx="0"/>
              <a:endCxn id="362" idx="0"/>
            </p:cNvCxnSpPr>
            <p:nvPr/>
          </p:nvCxnSpPr>
          <p:spPr>
            <a:xfrm rot="-5400000" flipH="1">
              <a:off x="3829050" y="1016775"/>
              <a:ext cx="600" cy="719100"/>
            </a:xfrm>
            <a:prstGeom prst="curvedConnector3">
              <a:avLst>
                <a:gd name="adj1" fmla="val -2216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68" name="Google Shape;368;p25"/>
            <p:cNvCxnSpPr>
              <a:stCxn id="362" idx="0"/>
              <a:endCxn id="363" idx="0"/>
            </p:cNvCxnSpPr>
            <p:nvPr/>
          </p:nvCxnSpPr>
          <p:spPr>
            <a:xfrm rot="-5400000" flipH="1">
              <a:off x="4548175" y="1016775"/>
              <a:ext cx="600" cy="719100"/>
            </a:xfrm>
            <a:prstGeom prst="curvedConnector3">
              <a:avLst>
                <a:gd name="adj1" fmla="val -237541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69" name="Google Shape;369;p25"/>
            <p:cNvCxnSpPr>
              <a:stCxn id="363" idx="0"/>
              <a:endCxn id="364" idx="0"/>
            </p:cNvCxnSpPr>
            <p:nvPr/>
          </p:nvCxnSpPr>
          <p:spPr>
            <a:xfrm rot="-5400000" flipH="1">
              <a:off x="5267300" y="1016775"/>
              <a:ext cx="600" cy="719100"/>
            </a:xfrm>
            <a:prstGeom prst="curvedConnector3">
              <a:avLst>
                <a:gd name="adj1" fmla="val -237541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370" name="Google Shape;370;p25"/>
            <p:cNvSpPr/>
            <p:nvPr/>
          </p:nvSpPr>
          <p:spPr>
            <a:xfrm>
              <a:off x="5289525" y="1790375"/>
              <a:ext cx="675300" cy="2670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Evaluación Dominios</a:t>
              </a:r>
              <a:endParaRPr sz="9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71" name="Google Shape;371;p25"/>
            <p:cNvSpPr/>
            <p:nvPr/>
          </p:nvSpPr>
          <p:spPr>
            <a:xfrm>
              <a:off x="5289825" y="2309700"/>
              <a:ext cx="675300" cy="2670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Interpretabilidad</a:t>
              </a:r>
              <a:endParaRPr sz="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cxnSp>
          <p:nvCxnSpPr>
            <p:cNvPr id="372" name="Google Shape;372;p25"/>
            <p:cNvCxnSpPr>
              <a:stCxn id="361" idx="2"/>
              <a:endCxn id="370" idx="1"/>
            </p:cNvCxnSpPr>
            <p:nvPr/>
          </p:nvCxnSpPr>
          <p:spPr>
            <a:xfrm rot="-5400000" flipH="1">
              <a:off x="4239300" y="873525"/>
              <a:ext cx="280800" cy="18198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73" name="Google Shape;373;p25"/>
            <p:cNvCxnSpPr>
              <a:stCxn id="364" idx="2"/>
              <a:endCxn id="370" idx="0"/>
            </p:cNvCxnSpPr>
            <p:nvPr/>
          </p:nvCxnSpPr>
          <p:spPr>
            <a:xfrm rot="-5400000" flipH="1">
              <a:off x="5553825" y="1716375"/>
              <a:ext cx="147300" cy="600"/>
            </a:xfrm>
            <a:prstGeom prst="curvedConnector3">
              <a:avLst>
                <a:gd name="adj1" fmla="val 5001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74" name="Google Shape;374;p25"/>
            <p:cNvCxnSpPr>
              <a:stCxn id="362" idx="2"/>
              <a:endCxn id="370" idx="1"/>
            </p:cNvCxnSpPr>
            <p:nvPr/>
          </p:nvCxnSpPr>
          <p:spPr>
            <a:xfrm rot="-5400000" flipH="1">
              <a:off x="4598875" y="1233075"/>
              <a:ext cx="280800" cy="11007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75" name="Google Shape;375;p25"/>
            <p:cNvCxnSpPr>
              <a:stCxn id="363" idx="2"/>
              <a:endCxn id="371" idx="1"/>
            </p:cNvCxnSpPr>
            <p:nvPr/>
          </p:nvCxnSpPr>
          <p:spPr>
            <a:xfrm rot="-5400000" flipH="1">
              <a:off x="4698950" y="1852125"/>
              <a:ext cx="800100" cy="3819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76" name="Google Shape;376;p25"/>
            <p:cNvCxnSpPr>
              <a:stCxn id="370" idx="2"/>
              <a:endCxn id="371" idx="0"/>
            </p:cNvCxnSpPr>
            <p:nvPr/>
          </p:nvCxnSpPr>
          <p:spPr>
            <a:xfrm rot="-5400000" flipH="1">
              <a:off x="5501325" y="2183225"/>
              <a:ext cx="252300" cy="600"/>
            </a:xfrm>
            <a:prstGeom prst="curvedConnector3">
              <a:avLst>
                <a:gd name="adj1" fmla="val 5000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77" name="Google Shape;377;p25"/>
            <p:cNvCxnSpPr>
              <a:stCxn id="371" idx="1"/>
              <a:endCxn id="365" idx="2"/>
            </p:cNvCxnSpPr>
            <p:nvPr/>
          </p:nvCxnSpPr>
          <p:spPr>
            <a:xfrm rot="10800000">
              <a:off x="2750625" y="1643100"/>
              <a:ext cx="2539200" cy="8001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378" name="Google Shape;378;p25"/>
            <p:cNvSpPr txBox="1"/>
            <p:nvPr/>
          </p:nvSpPr>
          <p:spPr>
            <a:xfrm>
              <a:off x="2668625" y="2190225"/>
              <a:ext cx="883200" cy="44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Merriweather"/>
                  <a:ea typeface="Merriweather"/>
                  <a:cs typeface="Merriweather"/>
                  <a:sym typeface="Merriweather"/>
                </a:rPr>
                <a:t>Nueva estrategia en función a los hallazgos guiados por datos </a:t>
              </a:r>
              <a:endParaRPr sz="9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79" name="Google Shape;379;p25"/>
            <p:cNvSpPr txBox="1"/>
            <p:nvPr/>
          </p:nvSpPr>
          <p:spPr>
            <a:xfrm>
              <a:off x="3088325" y="794850"/>
              <a:ext cx="1186500" cy="44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Merriweather"/>
                  <a:ea typeface="Merriweather"/>
                  <a:cs typeface="Merriweather"/>
                  <a:sym typeface="Merriweather"/>
                </a:rPr>
                <a:t>El proceso de definición de MSDV debe ser orientado a las hipótesis a validar y agrupado en dominios</a:t>
              </a:r>
              <a:endParaRPr sz="9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5262575" y="1300175"/>
              <a:ext cx="747600" cy="1357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4FB8310D-1632-974E-B795-64AAC53A2F3D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1485900" y="1326450"/>
            <a:chExt cx="5150700" cy="2490600"/>
          </a:xfrm>
        </p:grpSpPr>
        <p:sp>
          <p:nvSpPr>
            <p:cNvPr id="70" name="Google Shape;70;p14"/>
            <p:cNvSpPr/>
            <p:nvPr/>
          </p:nvSpPr>
          <p:spPr>
            <a:xfrm>
              <a:off x="1485900" y="1326450"/>
              <a:ext cx="5150700" cy="249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619350" y="2360100"/>
              <a:ext cx="952500" cy="4233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Sistemas Operacionales</a:t>
              </a:r>
              <a:endParaRPr sz="105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2924575" y="1806225"/>
              <a:ext cx="952500" cy="423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latin typeface="Merriweather"/>
                  <a:ea typeface="Merriweather"/>
                  <a:cs typeface="Merriweather"/>
                  <a:sym typeface="Merriweather"/>
                </a:rPr>
                <a:t>Adquisición de datos</a:t>
              </a:r>
              <a:endParaRPr sz="105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5238800" y="1806225"/>
              <a:ext cx="952500" cy="423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latin typeface="Merriweather"/>
                  <a:ea typeface="Merriweather"/>
                  <a:cs typeface="Merriweather"/>
                  <a:sym typeface="Merriweather"/>
                </a:rPr>
                <a:t>Logística de datos</a:t>
              </a:r>
              <a:endParaRPr sz="105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5238800" y="2936550"/>
              <a:ext cx="952500" cy="423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latin typeface="Merriweather"/>
                  <a:ea typeface="Merriweather"/>
                  <a:cs typeface="Merriweather"/>
                  <a:sym typeface="Merriweather"/>
                </a:rPr>
                <a:t>Transformación de datos</a:t>
              </a:r>
              <a:endParaRPr sz="105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2924575" y="2936550"/>
              <a:ext cx="952500" cy="423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latin typeface="Merriweather"/>
                  <a:ea typeface="Merriweather"/>
                  <a:cs typeface="Merriweather"/>
                  <a:sym typeface="Merriweather"/>
                </a:rPr>
                <a:t>Transformación de procesos</a:t>
              </a:r>
              <a:endParaRPr sz="105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cxnSp>
          <p:nvCxnSpPr>
            <p:cNvPr id="76" name="Google Shape;76;p14"/>
            <p:cNvCxnSpPr>
              <a:stCxn id="71" idx="3"/>
              <a:endCxn id="72" idx="1"/>
            </p:cNvCxnSpPr>
            <p:nvPr/>
          </p:nvCxnSpPr>
          <p:spPr>
            <a:xfrm rot="10800000" flipH="1">
              <a:off x="2571850" y="2017950"/>
              <a:ext cx="352800" cy="553800"/>
            </a:xfrm>
            <a:prstGeom prst="curvedConnector3">
              <a:avLst>
                <a:gd name="adj1" fmla="val 49989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77" name="Google Shape;77;p14"/>
            <p:cNvCxnSpPr>
              <a:stCxn id="75" idx="1"/>
              <a:endCxn id="71" idx="3"/>
            </p:cNvCxnSpPr>
            <p:nvPr/>
          </p:nvCxnSpPr>
          <p:spPr>
            <a:xfrm rot="10800000">
              <a:off x="2571775" y="2571600"/>
              <a:ext cx="352800" cy="576600"/>
            </a:xfrm>
            <a:prstGeom prst="curvedConnector3">
              <a:avLst>
                <a:gd name="adj1" fmla="val 49989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78" name="Google Shape;78;p14"/>
            <p:cNvCxnSpPr>
              <a:endCxn id="73" idx="1"/>
            </p:cNvCxnSpPr>
            <p:nvPr/>
          </p:nvCxnSpPr>
          <p:spPr>
            <a:xfrm>
              <a:off x="3877100" y="2017875"/>
              <a:ext cx="136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9" name="Google Shape;79;p14"/>
            <p:cNvCxnSpPr>
              <a:stCxn id="73" idx="2"/>
              <a:endCxn id="74" idx="0"/>
            </p:cNvCxnSpPr>
            <p:nvPr/>
          </p:nvCxnSpPr>
          <p:spPr>
            <a:xfrm>
              <a:off x="5715050" y="2229525"/>
              <a:ext cx="0" cy="7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0" name="Google Shape;80;p14"/>
            <p:cNvCxnSpPr>
              <a:stCxn id="74" idx="1"/>
              <a:endCxn id="75" idx="3"/>
            </p:cNvCxnSpPr>
            <p:nvPr/>
          </p:nvCxnSpPr>
          <p:spPr>
            <a:xfrm rot="10800000">
              <a:off x="3877100" y="3148200"/>
              <a:ext cx="1361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1" name="Google Shape;81;p14"/>
            <p:cNvSpPr txBox="1"/>
            <p:nvPr/>
          </p:nvSpPr>
          <p:spPr>
            <a:xfrm>
              <a:off x="2102550" y="1869725"/>
              <a:ext cx="7407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erriweather"/>
                  <a:ea typeface="Merriweather"/>
                  <a:cs typeface="Merriweather"/>
                  <a:sym typeface="Merriweather"/>
                </a:rPr>
                <a:t>Tecnologías de integración </a:t>
              </a:r>
              <a:endParaRPr sz="10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4152313" y="1594650"/>
              <a:ext cx="7407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erriweather"/>
                  <a:ea typeface="Merriweather"/>
                  <a:cs typeface="Merriweather"/>
                  <a:sym typeface="Merriweather"/>
                </a:rPr>
                <a:t>Tecnologías de Ingesta y Big Data</a:t>
              </a:r>
              <a:endParaRPr sz="10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83" name="Google Shape;83;p14"/>
            <p:cNvSpPr txBox="1"/>
            <p:nvPr/>
          </p:nvSpPr>
          <p:spPr>
            <a:xfrm>
              <a:off x="5645238" y="2371375"/>
              <a:ext cx="7407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erriweather"/>
                  <a:ea typeface="Merriweather"/>
                  <a:cs typeface="Merriweather"/>
                  <a:sym typeface="Merriweather"/>
                </a:rPr>
                <a:t>Ingeniería de Datos</a:t>
              </a:r>
              <a:endParaRPr sz="10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84" name="Google Shape;84;p14"/>
            <p:cNvSpPr txBox="1"/>
            <p:nvPr/>
          </p:nvSpPr>
          <p:spPr>
            <a:xfrm>
              <a:off x="4187575" y="2724900"/>
              <a:ext cx="7407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erriweather"/>
                  <a:ea typeface="Merriweather"/>
                  <a:cs typeface="Merriweather"/>
                  <a:sym typeface="Merriweather"/>
                </a:rPr>
                <a:t>Ciencia de datos</a:t>
              </a:r>
              <a:endParaRPr sz="10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2032050" y="2850475"/>
              <a:ext cx="8112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erriweather"/>
                  <a:ea typeface="Merriweather"/>
                  <a:cs typeface="Merriweather"/>
                  <a:sym typeface="Merriweather"/>
                </a:rPr>
                <a:t>Transformación Digital</a:t>
              </a:r>
              <a:endParaRPr sz="10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56E887B4-6D66-F641-8F5A-867681FB8B28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1365975" y="1033600"/>
            <a:chExt cx="5150700" cy="2490600"/>
          </a:xfrm>
        </p:grpSpPr>
        <p:sp>
          <p:nvSpPr>
            <p:cNvPr id="91" name="Google Shape;91;p15"/>
            <p:cNvSpPr/>
            <p:nvPr/>
          </p:nvSpPr>
          <p:spPr>
            <a:xfrm>
              <a:off x="1365975" y="1033600"/>
              <a:ext cx="5150700" cy="249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92" name="Google Shape;92;p15"/>
            <p:cNvSpPr txBox="1"/>
            <p:nvPr/>
          </p:nvSpPr>
          <p:spPr>
            <a:xfrm>
              <a:off x="2853875" y="1848638"/>
              <a:ext cx="973800" cy="3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erriweather"/>
                  <a:ea typeface="Merriweather"/>
                  <a:cs typeface="Merriweather"/>
                  <a:sym typeface="Merriweather"/>
                </a:rPr>
                <a:t>🔺</a:t>
              </a:r>
              <a:r>
                <a:rPr lang="en" sz="1200">
                  <a:latin typeface="Merriweather"/>
                  <a:ea typeface="Merriweather"/>
                  <a:cs typeface="Merriweather"/>
                  <a:sym typeface="Merriweather"/>
                </a:rPr>
                <a:t>Industriales</a:t>
              </a:r>
              <a:endParaRPr sz="12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93" name="Google Shape;93;p15"/>
            <p:cNvSpPr txBox="1"/>
            <p:nvPr/>
          </p:nvSpPr>
          <p:spPr>
            <a:xfrm>
              <a:off x="3958125" y="1644000"/>
              <a:ext cx="13716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erriweather"/>
                  <a:ea typeface="Merriweather"/>
                  <a:cs typeface="Merriweather"/>
                  <a:sym typeface="Merriweather"/>
                </a:rPr>
                <a:t>🔺</a:t>
              </a:r>
              <a:r>
                <a:rPr lang="en" sz="1200">
                  <a:latin typeface="Merriweather"/>
                  <a:ea typeface="Merriweather"/>
                  <a:cs typeface="Merriweather"/>
                  <a:sym typeface="Merriweather"/>
                </a:rPr>
                <a:t>Ventas al por menor</a:t>
              </a:r>
              <a:endParaRPr sz="12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94" name="Google Shape;94;p15"/>
            <p:cNvSpPr txBox="1"/>
            <p:nvPr/>
          </p:nvSpPr>
          <p:spPr>
            <a:xfrm>
              <a:off x="4417550" y="2058725"/>
              <a:ext cx="1522500" cy="3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erriweather"/>
                  <a:ea typeface="Merriweather"/>
                  <a:cs typeface="Merriweather"/>
                  <a:sym typeface="Merriweather"/>
                </a:rPr>
                <a:t>🔺</a:t>
              </a:r>
              <a:r>
                <a:rPr lang="en" sz="1200">
                  <a:latin typeface="Merriweather"/>
                  <a:ea typeface="Merriweather"/>
                  <a:cs typeface="Merriweather"/>
                  <a:sym typeface="Merriweather"/>
                </a:rPr>
                <a:t>Tech, Media, Telcos</a:t>
              </a:r>
              <a:endParaRPr sz="12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95" name="Google Shape;95;p15"/>
            <p:cNvSpPr txBox="1"/>
            <p:nvPr/>
          </p:nvSpPr>
          <p:spPr>
            <a:xfrm>
              <a:off x="3491075" y="2322750"/>
              <a:ext cx="973800" cy="3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erriweather"/>
                  <a:ea typeface="Merriweather"/>
                  <a:cs typeface="Merriweather"/>
                  <a:sym typeface="Merriweather"/>
                </a:rPr>
                <a:t>🔺</a:t>
              </a:r>
              <a:r>
                <a:rPr lang="en" sz="1200">
                  <a:latin typeface="Merriweather"/>
                  <a:ea typeface="Merriweather"/>
                  <a:cs typeface="Merriweather"/>
                  <a:sym typeface="Merriweather"/>
                </a:rPr>
                <a:t>Financieras</a:t>
              </a:r>
              <a:endParaRPr sz="12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96" name="Google Shape;96;p15"/>
            <p:cNvSpPr txBox="1"/>
            <p:nvPr/>
          </p:nvSpPr>
          <p:spPr>
            <a:xfrm>
              <a:off x="2617600" y="2205625"/>
              <a:ext cx="973800" cy="3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erriweather"/>
                  <a:ea typeface="Merriweather"/>
                  <a:cs typeface="Merriweather"/>
                  <a:sym typeface="Merriweather"/>
                </a:rPr>
                <a:t>🔺</a:t>
              </a:r>
              <a:r>
                <a:rPr lang="en" sz="1200">
                  <a:latin typeface="Merriweather"/>
                  <a:ea typeface="Merriweather"/>
                  <a:cs typeface="Merriweather"/>
                  <a:sym typeface="Merriweather"/>
                </a:rPr>
                <a:t>Salud</a:t>
              </a:r>
              <a:endParaRPr sz="12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97" name="Google Shape;97;p15"/>
            <p:cNvSpPr txBox="1"/>
            <p:nvPr/>
          </p:nvSpPr>
          <p:spPr>
            <a:xfrm>
              <a:off x="2084975" y="1491650"/>
              <a:ext cx="1742700" cy="3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erriweather"/>
                  <a:ea typeface="Merriweather"/>
                  <a:cs typeface="Merriweather"/>
                  <a:sym typeface="Merriweather"/>
                </a:rPr>
                <a:t>🔺</a:t>
              </a:r>
              <a:r>
                <a:rPr lang="en" sz="1200">
                  <a:latin typeface="Merriweather"/>
                  <a:ea typeface="Merriweather"/>
                  <a:cs typeface="Merriweather"/>
                  <a:sym typeface="Merriweather"/>
                </a:rPr>
                <a:t>Gubernamentales y Orden</a:t>
              </a:r>
              <a:endParaRPr sz="12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cxnSp>
          <p:nvCxnSpPr>
            <p:cNvPr id="98" name="Google Shape;98;p15"/>
            <p:cNvCxnSpPr/>
            <p:nvPr/>
          </p:nvCxnSpPr>
          <p:spPr>
            <a:xfrm rot="10800000" flipH="1">
              <a:off x="1947325" y="1164100"/>
              <a:ext cx="7200" cy="2010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9" name="Google Shape;99;p15"/>
            <p:cNvCxnSpPr/>
            <p:nvPr/>
          </p:nvCxnSpPr>
          <p:spPr>
            <a:xfrm rot="10800000" flipH="1">
              <a:off x="1940275" y="3153850"/>
              <a:ext cx="4155600" cy="1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0" name="Google Shape;100;p15"/>
            <p:cNvSpPr txBox="1"/>
            <p:nvPr/>
          </p:nvSpPr>
          <p:spPr>
            <a:xfrm>
              <a:off x="2880875" y="3153850"/>
              <a:ext cx="21942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Merriweather"/>
                  <a:ea typeface="Merriweather"/>
                  <a:cs typeface="Merriweather"/>
                  <a:sym typeface="Merriweather"/>
                </a:rPr>
                <a:t>Nivel de madurez tecnológico</a:t>
              </a:r>
              <a:endParaRPr sz="11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01" name="Google Shape;101;p15"/>
            <p:cNvSpPr txBox="1"/>
            <p:nvPr/>
          </p:nvSpPr>
          <p:spPr>
            <a:xfrm rot="-5400000">
              <a:off x="829375" y="2139850"/>
              <a:ext cx="19437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Merriweather"/>
                  <a:ea typeface="Merriweather"/>
                  <a:cs typeface="Merriweather"/>
                  <a:sym typeface="Merriweather"/>
                </a:rPr>
                <a:t>Potencial de datos en cadena de valor</a:t>
              </a:r>
              <a:endParaRPr sz="11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 rot="1818840">
              <a:off x="1849323" y="1697801"/>
              <a:ext cx="2214018" cy="1046447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4" name="Google Shape;104;p15"/>
            <p:cNvSpPr/>
            <p:nvPr/>
          </p:nvSpPr>
          <p:spPr>
            <a:xfrm rot="1818840">
              <a:off x="2911073" y="1697801"/>
              <a:ext cx="2214018" cy="1046447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5" name="Google Shape;105;p15"/>
            <p:cNvSpPr/>
            <p:nvPr/>
          </p:nvSpPr>
          <p:spPr>
            <a:xfrm rot="1818840">
              <a:off x="3896848" y="1668976"/>
              <a:ext cx="2214018" cy="1046447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6" name="Google Shape;106;p15"/>
            <p:cNvSpPr txBox="1"/>
            <p:nvPr/>
          </p:nvSpPr>
          <p:spPr>
            <a:xfrm>
              <a:off x="2438788" y="2786950"/>
              <a:ext cx="861000" cy="3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Merriweather"/>
                  <a:ea typeface="Merriweather"/>
                  <a:cs typeface="Merriweather"/>
                  <a:sym typeface="Merriweather"/>
                </a:rPr>
                <a:t>Estrategia defensiva</a:t>
              </a:r>
              <a:endParaRPr sz="1200" b="1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07" name="Google Shape;107;p15"/>
            <p:cNvSpPr txBox="1"/>
            <p:nvPr/>
          </p:nvSpPr>
          <p:spPr>
            <a:xfrm>
              <a:off x="3125538" y="1210625"/>
              <a:ext cx="861000" cy="3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Merriweather"/>
                  <a:ea typeface="Merriweather"/>
                  <a:cs typeface="Merriweather"/>
                  <a:sym typeface="Merriweather"/>
                </a:rPr>
                <a:t>Estrategia ofensiva</a:t>
              </a:r>
              <a:endParaRPr sz="1200" b="1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08" name="Google Shape;108;p15"/>
            <p:cNvSpPr txBox="1"/>
            <p:nvPr/>
          </p:nvSpPr>
          <p:spPr>
            <a:xfrm>
              <a:off x="5147638" y="2571750"/>
              <a:ext cx="861000" cy="3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Merriweather"/>
                  <a:ea typeface="Merriweather"/>
                  <a:cs typeface="Merriweather"/>
                  <a:sym typeface="Merriweather"/>
                </a:rPr>
                <a:t>Estrategia innovación</a:t>
              </a:r>
              <a:endParaRPr sz="1200" b="1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00D64004-7D56-2F41-A8B8-E030D93B8259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2060225" y="1121825"/>
            <a:chExt cx="5150700" cy="2490600"/>
          </a:xfrm>
        </p:grpSpPr>
        <p:sp>
          <p:nvSpPr>
            <p:cNvPr id="113" name="Google Shape;113;p16"/>
            <p:cNvSpPr/>
            <p:nvPr/>
          </p:nvSpPr>
          <p:spPr>
            <a:xfrm>
              <a:off x="2060225" y="1121825"/>
              <a:ext cx="5150700" cy="249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5411025" y="1215400"/>
              <a:ext cx="1703100" cy="2305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erriweather"/>
                  <a:ea typeface="Merriweather"/>
                  <a:cs typeface="Merriweather"/>
                  <a:sym typeface="Merriweather"/>
                </a:rPr>
                <a:t>Ecosistema Fundacional</a:t>
              </a:r>
              <a:endParaRPr sz="12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3459450" y="1215400"/>
              <a:ext cx="1703100" cy="2305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erriweather"/>
                  <a:ea typeface="Merriweather"/>
                  <a:cs typeface="Merriweather"/>
                  <a:sym typeface="Merriweather"/>
                </a:rPr>
                <a:t>Ecosistema Táctico</a:t>
              </a:r>
              <a:endParaRPr sz="12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3640650" y="1613325"/>
              <a:ext cx="1340700" cy="177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latin typeface="Merriweather"/>
                  <a:ea typeface="Merriweather"/>
                  <a:cs typeface="Merriweather"/>
                  <a:sym typeface="Merriweather"/>
                </a:rPr>
                <a:t>Dominio de Negocio</a:t>
              </a:r>
              <a:endParaRPr sz="105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5592225" y="1613325"/>
              <a:ext cx="1340700" cy="842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latin typeface="Merriweather"/>
                  <a:ea typeface="Merriweather"/>
                  <a:cs typeface="Merriweather"/>
                  <a:sym typeface="Merriweather"/>
                </a:rPr>
                <a:t>Dominio Gobernado</a:t>
              </a:r>
              <a:endParaRPr sz="105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5592225" y="2511775"/>
              <a:ext cx="1340700" cy="902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latin typeface="Merriweather"/>
                  <a:ea typeface="Merriweather"/>
                  <a:cs typeface="Merriweather"/>
                  <a:sym typeface="Merriweather"/>
                </a:rPr>
                <a:t>Arquitectura Empresarial</a:t>
              </a:r>
              <a:endParaRPr sz="105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5786325" y="1933225"/>
              <a:ext cx="952500" cy="4233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Datos Maestros</a:t>
              </a:r>
              <a:endParaRPr sz="105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3834750" y="1933225"/>
              <a:ext cx="952500" cy="4233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Datos Tácticos</a:t>
              </a:r>
              <a:endParaRPr sz="105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3834750" y="2781150"/>
              <a:ext cx="952500" cy="4233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Herramientas Tácticas</a:t>
              </a:r>
              <a:endParaRPr sz="105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5786325" y="2781150"/>
              <a:ext cx="952500" cy="4233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Herramientas Fundacionales</a:t>
              </a:r>
              <a:endParaRPr sz="105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3488225" y="2329575"/>
              <a:ext cx="197700" cy="345600"/>
            </a:xfrm>
            <a:prstGeom prst="curvedRigh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16"/>
            <p:cNvSpPr/>
            <p:nvPr/>
          </p:nvSpPr>
          <p:spPr>
            <a:xfrm rot="10800000">
              <a:off x="4936075" y="2286025"/>
              <a:ext cx="197700" cy="345600"/>
            </a:xfrm>
            <a:prstGeom prst="curvedRigh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25" name="Google Shape;125;p16"/>
            <p:cNvCxnSpPr>
              <a:stCxn id="122" idx="1"/>
              <a:endCxn id="121" idx="3"/>
            </p:cNvCxnSpPr>
            <p:nvPr/>
          </p:nvCxnSpPr>
          <p:spPr>
            <a:xfrm rot="10800000">
              <a:off x="4787325" y="2992800"/>
              <a:ext cx="999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6" name="Google Shape;126;p16"/>
            <p:cNvCxnSpPr>
              <a:stCxn id="121" idx="0"/>
              <a:endCxn id="120" idx="2"/>
            </p:cNvCxnSpPr>
            <p:nvPr/>
          </p:nvCxnSpPr>
          <p:spPr>
            <a:xfrm rot="10800000">
              <a:off x="4311000" y="2356650"/>
              <a:ext cx="0" cy="4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7" name="Google Shape;127;p16"/>
            <p:cNvCxnSpPr>
              <a:stCxn id="119" idx="1"/>
              <a:endCxn id="120" idx="3"/>
            </p:cNvCxnSpPr>
            <p:nvPr/>
          </p:nvCxnSpPr>
          <p:spPr>
            <a:xfrm rot="10800000">
              <a:off x="4787325" y="2144875"/>
              <a:ext cx="999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" name="Google Shape;128;p16"/>
            <p:cNvCxnSpPr>
              <a:stCxn id="120" idx="1"/>
              <a:endCxn id="129" idx="3"/>
            </p:cNvCxnSpPr>
            <p:nvPr/>
          </p:nvCxnSpPr>
          <p:spPr>
            <a:xfrm rot="10800000">
              <a:off x="3097350" y="2144875"/>
              <a:ext cx="737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9" name="Google Shape;129;p16"/>
            <p:cNvSpPr/>
            <p:nvPr/>
          </p:nvSpPr>
          <p:spPr>
            <a:xfrm>
              <a:off x="2144850" y="1933225"/>
              <a:ext cx="952500" cy="4233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Valor de Negocio</a:t>
              </a:r>
              <a:endParaRPr sz="105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281A92C6-E445-2145-8779-DB65B95783DA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1693350" y="1122700"/>
            <a:chExt cx="4494300" cy="2490600"/>
          </a:xfrm>
        </p:grpSpPr>
        <p:sp>
          <p:nvSpPr>
            <p:cNvPr id="135" name="Google Shape;135;p17"/>
            <p:cNvSpPr/>
            <p:nvPr/>
          </p:nvSpPr>
          <p:spPr>
            <a:xfrm>
              <a:off x="1693350" y="1122700"/>
              <a:ext cx="4494300" cy="249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1785125" y="1215400"/>
              <a:ext cx="3210300" cy="2305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erriweather"/>
                  <a:ea typeface="Merriweather"/>
                  <a:cs typeface="Merriweather"/>
                  <a:sym typeface="Merriweather"/>
                </a:rPr>
                <a:t>Ecosistema Táctico</a:t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1915500" y="1528650"/>
              <a:ext cx="2967000" cy="1914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Merriweather"/>
                  <a:ea typeface="Merriweather"/>
                  <a:cs typeface="Merriweather"/>
                  <a:sym typeface="Merriweather"/>
                </a:rPr>
                <a:t>Dominio de Negocio</a:t>
              </a:r>
              <a:endParaRPr sz="11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2118325" y="1862725"/>
              <a:ext cx="1716300" cy="9807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Datos Tácticos</a:t>
              </a:r>
              <a:endParaRPr sz="11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2118325" y="2936425"/>
              <a:ext cx="1716300" cy="4233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Herramientas Tácticas</a:t>
              </a:r>
              <a:endParaRPr sz="11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1965025" y="2666900"/>
              <a:ext cx="802500" cy="423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latin typeface="Merriweather"/>
                  <a:ea typeface="Merriweather"/>
                  <a:cs typeface="Merriweather"/>
                  <a:sym typeface="Merriweather"/>
                </a:rPr>
                <a:t>Minería de datos</a:t>
              </a:r>
              <a:endParaRPr sz="105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2575225" y="2199975"/>
              <a:ext cx="802500" cy="423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latin typeface="Merriweather"/>
                  <a:ea typeface="Merriweather"/>
                  <a:cs typeface="Merriweather"/>
                  <a:sym typeface="Merriweather"/>
                </a:rPr>
                <a:t>Transformador de datos</a:t>
              </a:r>
              <a:endParaRPr sz="105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3264075" y="1733200"/>
              <a:ext cx="802500" cy="423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latin typeface="Merriweather"/>
                  <a:ea typeface="Merriweather"/>
                  <a:cs typeface="Merriweather"/>
                  <a:sym typeface="Merriweather"/>
                </a:rPr>
                <a:t>Explotador de datos</a:t>
              </a:r>
              <a:endParaRPr sz="105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5178775" y="1733200"/>
              <a:ext cx="619200" cy="423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latin typeface="Merriweather"/>
                  <a:ea typeface="Merriweather"/>
                  <a:cs typeface="Merriweather"/>
                  <a:sym typeface="Merriweather"/>
                </a:rPr>
                <a:t>Rol disrupción</a:t>
              </a:r>
              <a:endParaRPr sz="105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5115225" y="2666900"/>
              <a:ext cx="952500" cy="4233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Valor de Negocio</a:t>
              </a:r>
              <a:endParaRPr sz="11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cxnSp>
          <p:nvCxnSpPr>
            <p:cNvPr id="146" name="Google Shape;146;p17"/>
            <p:cNvCxnSpPr>
              <a:stCxn id="141" idx="0"/>
              <a:endCxn id="142" idx="1"/>
            </p:cNvCxnSpPr>
            <p:nvPr/>
          </p:nvCxnSpPr>
          <p:spPr>
            <a:xfrm rot="-5400000">
              <a:off x="2343175" y="2434700"/>
              <a:ext cx="255300" cy="209100"/>
            </a:xfrm>
            <a:prstGeom prst="curvedConnector2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47" name="Google Shape;147;p17"/>
            <p:cNvCxnSpPr>
              <a:stCxn id="142" idx="0"/>
              <a:endCxn id="143" idx="1"/>
            </p:cNvCxnSpPr>
            <p:nvPr/>
          </p:nvCxnSpPr>
          <p:spPr>
            <a:xfrm rot="-5400000">
              <a:off x="2992825" y="1928625"/>
              <a:ext cx="255000" cy="287700"/>
            </a:xfrm>
            <a:prstGeom prst="curvedConnector2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48" name="Google Shape;148;p17"/>
            <p:cNvCxnSpPr>
              <a:stCxn id="143" idx="3"/>
              <a:endCxn id="149" idx="1"/>
            </p:cNvCxnSpPr>
            <p:nvPr/>
          </p:nvCxnSpPr>
          <p:spPr>
            <a:xfrm>
              <a:off x="4066575" y="1944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50" name="Google Shape;150;p17"/>
            <p:cNvCxnSpPr>
              <a:stCxn id="144" idx="3"/>
              <a:endCxn id="145" idx="0"/>
            </p:cNvCxnSpPr>
            <p:nvPr/>
          </p:nvCxnSpPr>
          <p:spPr>
            <a:xfrm flipH="1">
              <a:off x="5591575" y="1944850"/>
              <a:ext cx="206400" cy="722100"/>
            </a:xfrm>
            <a:prstGeom prst="curvedConnector4">
              <a:avLst>
                <a:gd name="adj1" fmla="val -115371"/>
                <a:gd name="adj2" fmla="val 6465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149" name="Google Shape;149;p17"/>
            <p:cNvSpPr/>
            <p:nvPr/>
          </p:nvSpPr>
          <p:spPr>
            <a:xfrm>
              <a:off x="4221400" y="1733200"/>
              <a:ext cx="570600" cy="423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latin typeface="Merriweather"/>
                  <a:ea typeface="Merriweather"/>
                  <a:cs typeface="Merriweather"/>
                  <a:sym typeface="Merriweather"/>
                </a:rPr>
                <a:t>Traductor de datos</a:t>
              </a:r>
              <a:endParaRPr sz="105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cxnSp>
          <p:nvCxnSpPr>
            <p:cNvPr id="151" name="Google Shape;151;p17"/>
            <p:cNvCxnSpPr>
              <a:stCxn id="149" idx="3"/>
              <a:endCxn id="144" idx="1"/>
            </p:cNvCxnSpPr>
            <p:nvPr/>
          </p:nvCxnSpPr>
          <p:spPr>
            <a:xfrm>
              <a:off x="4792000" y="1944850"/>
              <a:ext cx="386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95A3E0AD-0FF8-F048-881B-EFA88F3CD2BB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4494300" cy="2490600"/>
          </a:xfrm>
        </p:grpSpPr>
        <p:sp>
          <p:nvSpPr>
            <p:cNvPr id="156" name="Google Shape;156;p18"/>
            <p:cNvSpPr/>
            <p:nvPr/>
          </p:nvSpPr>
          <p:spPr>
            <a:xfrm>
              <a:off x="0" y="0"/>
              <a:ext cx="4494300" cy="249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59" name="Google Shape;159;p18"/>
            <p:cNvCxnSpPr>
              <a:cxnSpLocks/>
            </p:cNvCxnSpPr>
            <p:nvPr/>
          </p:nvCxnSpPr>
          <p:spPr>
            <a:xfrm rot="10800000" flipH="1">
              <a:off x="310450" y="2193400"/>
              <a:ext cx="4155600" cy="1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0" name="Google Shape;160;p18"/>
            <p:cNvCxnSpPr>
              <a:cxnSpLocks/>
            </p:cNvCxnSpPr>
            <p:nvPr/>
          </p:nvCxnSpPr>
          <p:spPr>
            <a:xfrm rot="10800000" flipH="1">
              <a:off x="317475" y="182375"/>
              <a:ext cx="300" cy="203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1" name="Google Shape;161;p18"/>
            <p:cNvSpPr txBox="1"/>
            <p:nvPr/>
          </p:nvSpPr>
          <p:spPr>
            <a:xfrm rot="-5400000">
              <a:off x="-800450" y="1059425"/>
              <a:ext cx="19437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latin typeface="Merriweather"/>
                  <a:ea typeface="Merriweather"/>
                  <a:cs typeface="Merriweather"/>
                  <a:sym typeface="Merriweather"/>
                </a:rPr>
                <a:t>Nivel de datos en decisiones</a:t>
              </a:r>
              <a:endParaRPr sz="105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62" name="Google Shape;162;p18"/>
            <p:cNvSpPr txBox="1"/>
            <p:nvPr/>
          </p:nvSpPr>
          <p:spPr>
            <a:xfrm>
              <a:off x="1083700" y="2193400"/>
              <a:ext cx="26091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latin typeface="Merriweather"/>
                  <a:ea typeface="Merriweather"/>
                  <a:cs typeface="Merriweather"/>
                  <a:sym typeface="Merriweather"/>
                </a:rPr>
                <a:t>Conocimiento y nivel de automatización procesos</a:t>
              </a:r>
              <a:endParaRPr sz="105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369100" y="351900"/>
              <a:ext cx="1281900" cy="181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latin typeface="Merriweather"/>
                  <a:ea typeface="Merriweather"/>
                  <a:cs typeface="Merriweather"/>
                  <a:sym typeface="Merriweather"/>
                </a:rPr>
                <a:t>Etapa de descubrimiento</a:t>
              </a:r>
              <a:endParaRPr sz="105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1702325" y="351900"/>
              <a:ext cx="1281900" cy="181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latin typeface="Merriweather"/>
                  <a:ea typeface="Merriweather"/>
                  <a:cs typeface="Merriweather"/>
                  <a:sym typeface="Merriweather"/>
                </a:rPr>
                <a:t>Etapa de asentamiento</a:t>
              </a:r>
              <a:endParaRPr sz="105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3019750" y="351900"/>
              <a:ext cx="1281900" cy="181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latin typeface="Merriweather"/>
                  <a:ea typeface="Merriweather"/>
                  <a:cs typeface="Merriweather"/>
                  <a:sym typeface="Merriweather"/>
                </a:rPr>
                <a:t>Etapa de consolidación</a:t>
              </a:r>
              <a:endParaRPr sz="105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525675" y="1734800"/>
              <a:ext cx="730200" cy="3246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Existe unidad de datos</a:t>
              </a:r>
              <a:endParaRPr sz="1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1153288" y="1355538"/>
              <a:ext cx="730200" cy="3246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Existe unidad de gobierno</a:t>
              </a:r>
              <a:endParaRPr sz="1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2796575" y="828175"/>
              <a:ext cx="730200" cy="4233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Existen procesos digitalizados</a:t>
              </a:r>
              <a:endParaRPr sz="1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1552613" y="926875"/>
              <a:ext cx="730200" cy="3246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Existe unidad tecnológica de datos</a:t>
              </a:r>
              <a:endParaRPr sz="1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1840600" y="1734800"/>
              <a:ext cx="730200" cy="3246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Existe un catálogo de datos</a:t>
              </a:r>
              <a:endParaRPr sz="1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2440325" y="1355550"/>
              <a:ext cx="730200" cy="3246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Existe una plataforma de datos</a:t>
              </a:r>
              <a:endParaRPr sz="1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3612425" y="602275"/>
              <a:ext cx="642900" cy="4233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Existen procesos guiados por datos</a:t>
              </a:r>
              <a:endParaRPr sz="1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50BD9509-48DF-0040-B0B0-CD8DC2AD97AD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1464100" y="1286625"/>
            <a:chExt cx="4494300" cy="2490600"/>
          </a:xfrm>
        </p:grpSpPr>
        <p:sp>
          <p:nvSpPr>
            <p:cNvPr id="177" name="Google Shape;177;p19"/>
            <p:cNvSpPr/>
            <p:nvPr/>
          </p:nvSpPr>
          <p:spPr>
            <a:xfrm>
              <a:off x="1464100" y="1286625"/>
              <a:ext cx="4494300" cy="249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1921350" y="1622775"/>
              <a:ext cx="1281900" cy="181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erriweather"/>
                  <a:ea typeface="Merriweather"/>
                  <a:cs typeface="Merriweather"/>
                  <a:sym typeface="Merriweather"/>
                </a:rPr>
                <a:t>Gobierno de datos Federado</a:t>
              </a:r>
              <a:endParaRPr sz="10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3254575" y="1622775"/>
              <a:ext cx="1281900" cy="181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erriweather"/>
                  <a:ea typeface="Merriweather"/>
                  <a:cs typeface="Merriweather"/>
                  <a:sym typeface="Merriweather"/>
                </a:rPr>
                <a:t>Gobierno de datos Centralizado</a:t>
              </a:r>
              <a:endParaRPr sz="10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4572000" y="1622775"/>
              <a:ext cx="1281900" cy="181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erriweather"/>
                  <a:ea typeface="Merriweather"/>
                  <a:cs typeface="Merriweather"/>
                  <a:sym typeface="Merriweather"/>
                </a:rPr>
                <a:t>Gobierno de datos Híbrido</a:t>
              </a:r>
              <a:endParaRPr sz="10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2421750" y="2116650"/>
              <a:ext cx="281100" cy="162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2032000" y="2353700"/>
              <a:ext cx="281100" cy="162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2421750" y="2353700"/>
              <a:ext cx="281100" cy="162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2811488" y="2353700"/>
              <a:ext cx="281100" cy="162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3747075" y="2116650"/>
              <a:ext cx="281100" cy="162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5072400" y="2116650"/>
              <a:ext cx="281100" cy="162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3348575" y="2353700"/>
              <a:ext cx="281100" cy="162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3747075" y="2353700"/>
              <a:ext cx="281100" cy="162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4145575" y="2353700"/>
              <a:ext cx="281100" cy="162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4682650" y="2353700"/>
              <a:ext cx="281100" cy="162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5081150" y="2353700"/>
              <a:ext cx="281100" cy="162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5479650" y="2353700"/>
              <a:ext cx="281100" cy="162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2032000" y="3000000"/>
              <a:ext cx="281100" cy="162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2421750" y="3000000"/>
              <a:ext cx="281100" cy="162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2838163" y="3000000"/>
              <a:ext cx="281100" cy="162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3365225" y="3000000"/>
              <a:ext cx="281100" cy="162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3754975" y="3000000"/>
              <a:ext cx="281100" cy="162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4144725" y="3000000"/>
              <a:ext cx="281100" cy="162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4698450" y="3000000"/>
              <a:ext cx="281100" cy="162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5088200" y="3000000"/>
              <a:ext cx="281100" cy="162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5477950" y="3000000"/>
              <a:ext cx="281100" cy="162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203" name="Google Shape;203;p19"/>
            <p:cNvSpPr txBox="1"/>
            <p:nvPr/>
          </p:nvSpPr>
          <p:spPr>
            <a:xfrm rot="-5400000">
              <a:off x="1330325" y="2028450"/>
              <a:ext cx="740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erriweather"/>
                  <a:ea typeface="Merriweather"/>
                  <a:cs typeface="Merriweather"/>
                  <a:sym typeface="Merriweather"/>
                </a:rPr>
                <a:t>Unidades de Gobierno</a:t>
              </a:r>
              <a:endParaRPr sz="10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04" name="Google Shape;204;p19"/>
            <p:cNvSpPr txBox="1"/>
            <p:nvPr/>
          </p:nvSpPr>
          <p:spPr>
            <a:xfrm rot="-5400000">
              <a:off x="1330325" y="2911800"/>
              <a:ext cx="740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erriweather"/>
                  <a:ea typeface="Merriweather"/>
                  <a:cs typeface="Merriweather"/>
                  <a:sym typeface="Merriweather"/>
                </a:rPr>
                <a:t>Otras áreas compañía</a:t>
              </a:r>
              <a:endParaRPr sz="10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921350" y="3563050"/>
              <a:ext cx="153000" cy="1059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206" name="Google Shape;206;p19"/>
            <p:cNvSpPr txBox="1"/>
            <p:nvPr/>
          </p:nvSpPr>
          <p:spPr>
            <a:xfrm>
              <a:off x="2032000" y="3534850"/>
              <a:ext cx="740700" cy="16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Merriweather"/>
                  <a:ea typeface="Merriweather"/>
                  <a:cs typeface="Merriweather"/>
                  <a:sym typeface="Merriweather"/>
                </a:rPr>
                <a:t>Roles de datos</a:t>
              </a:r>
              <a:endParaRPr sz="9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3747075" y="2116650"/>
              <a:ext cx="281100" cy="1623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3399425" y="2405850"/>
              <a:ext cx="230400" cy="1059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3797775" y="2405850"/>
              <a:ext cx="230400" cy="1059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4196275" y="2405850"/>
              <a:ext cx="230400" cy="1059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3555125" y="3098400"/>
              <a:ext cx="91200" cy="639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3944875" y="3098400"/>
              <a:ext cx="91200" cy="639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4335475" y="3098400"/>
              <a:ext cx="91200" cy="639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2221900" y="2452100"/>
              <a:ext cx="91200" cy="639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2618700" y="2452100"/>
              <a:ext cx="91200" cy="639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3009063" y="2452100"/>
              <a:ext cx="91200" cy="639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2473963" y="2173050"/>
              <a:ext cx="230400" cy="1059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2887413" y="3056400"/>
              <a:ext cx="230400" cy="1059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2469963" y="3056400"/>
              <a:ext cx="230400" cy="1059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2082725" y="3056400"/>
              <a:ext cx="230400" cy="1059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5124600" y="2173050"/>
              <a:ext cx="230400" cy="1059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4872550" y="2452100"/>
              <a:ext cx="91200" cy="639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4888350" y="3098400"/>
              <a:ext cx="91200" cy="639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5271050" y="2452100"/>
              <a:ext cx="91200" cy="639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5667850" y="2452100"/>
              <a:ext cx="91200" cy="639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5271050" y="3098400"/>
              <a:ext cx="91200" cy="639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5667850" y="3098400"/>
              <a:ext cx="91200" cy="639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C6D167BF-F1BF-4242-9BDD-29BC82C3C3EB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1816900" y="1196125"/>
            <a:chExt cx="4494300" cy="2490600"/>
          </a:xfrm>
        </p:grpSpPr>
        <p:sp>
          <p:nvSpPr>
            <p:cNvPr id="232" name="Google Shape;232;p20"/>
            <p:cNvSpPr/>
            <p:nvPr/>
          </p:nvSpPr>
          <p:spPr>
            <a:xfrm>
              <a:off x="1816900" y="1196125"/>
              <a:ext cx="4494300" cy="249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34" name="Google Shape;234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16962" y="1430637"/>
              <a:ext cx="3256073" cy="20215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B33D8475-AD48-BB47-AEC2-0DF47C675B41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1890575" y="1326450"/>
            <a:chExt cx="4494300" cy="2490600"/>
          </a:xfrm>
        </p:grpSpPr>
        <p:sp>
          <p:nvSpPr>
            <p:cNvPr id="239" name="Google Shape;239;p21"/>
            <p:cNvSpPr/>
            <p:nvPr/>
          </p:nvSpPr>
          <p:spPr>
            <a:xfrm>
              <a:off x="1890575" y="1326450"/>
              <a:ext cx="4494300" cy="249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2163550" y="1532275"/>
              <a:ext cx="1281900" cy="1563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Merriweather"/>
                  <a:ea typeface="Merriweather"/>
                  <a:cs typeface="Merriweather"/>
                  <a:sym typeface="Merriweather"/>
                </a:rPr>
                <a:t>Roles de Tecnología e Ingeniería</a:t>
              </a:r>
              <a:endParaRPr sz="9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3496775" y="1532275"/>
              <a:ext cx="1281900" cy="1563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Merriweather"/>
                  <a:ea typeface="Merriweather"/>
                  <a:cs typeface="Merriweather"/>
                  <a:sym typeface="Merriweather"/>
                </a:rPr>
                <a:t>Roles de Gobierno de datos</a:t>
              </a:r>
              <a:endParaRPr sz="9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4814200" y="1532275"/>
              <a:ext cx="1281900" cy="1563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Merriweather"/>
                  <a:ea typeface="Merriweather"/>
                  <a:cs typeface="Merriweather"/>
                  <a:sym typeface="Merriweather"/>
                </a:rPr>
                <a:t>Roles de Analítica Avanzada</a:t>
              </a:r>
              <a:endParaRPr sz="9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2163550" y="3151525"/>
              <a:ext cx="1941600" cy="5061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Merriweather"/>
                  <a:ea typeface="Merriweather"/>
                  <a:cs typeface="Merriweather"/>
                  <a:sym typeface="Merriweather"/>
                </a:rPr>
                <a:t>Roles de liderazgo en áreas de Datos</a:t>
              </a:r>
              <a:endParaRPr sz="9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4154500" y="3151525"/>
              <a:ext cx="1941600" cy="5061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Merriweather"/>
                  <a:ea typeface="Merriweather"/>
                  <a:cs typeface="Merriweather"/>
                  <a:sym typeface="Merriweather"/>
                </a:rPr>
                <a:t>Roles de liderazgo de datos en Otras áreas</a:t>
              </a:r>
              <a:endParaRPr sz="9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2257876" y="1773924"/>
              <a:ext cx="818700" cy="1788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Desarrollador Software</a:t>
              </a:r>
              <a:endParaRPr sz="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5012451" y="2132337"/>
              <a:ext cx="818700" cy="1788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Científico de datos</a:t>
              </a:r>
              <a:endParaRPr sz="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3615726" y="2764749"/>
              <a:ext cx="818700" cy="1788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Especialista de Conocimiento de datos</a:t>
              </a:r>
              <a:endParaRPr sz="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3819601" y="2428787"/>
              <a:ext cx="818700" cy="1788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Analista de Calidad de datos</a:t>
              </a:r>
              <a:endParaRPr sz="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5167751" y="3397974"/>
              <a:ext cx="818700" cy="1788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Líder Analítica de Negocio</a:t>
              </a:r>
              <a:endParaRPr sz="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2257876" y="3397974"/>
              <a:ext cx="818700" cy="1788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CTO Data</a:t>
              </a:r>
              <a:endParaRPr sz="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3206188" y="3397974"/>
              <a:ext cx="818700" cy="1788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CDO Data</a:t>
              </a:r>
              <a:endParaRPr sz="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4227101" y="3397974"/>
              <a:ext cx="818700" cy="1788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Líder Digital</a:t>
              </a:r>
              <a:endParaRPr sz="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2257876" y="2009112"/>
              <a:ext cx="818700" cy="1788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Ingeniero de Datos</a:t>
              </a:r>
              <a:endParaRPr sz="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2257876" y="2835999"/>
              <a:ext cx="818700" cy="1788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Ingeniero de Aprendizaje Automático</a:t>
              </a:r>
              <a:endParaRPr sz="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3615726" y="1830299"/>
              <a:ext cx="818700" cy="1788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Analísta de BI</a:t>
              </a:r>
              <a:endParaRPr sz="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2257876" y="2585949"/>
              <a:ext cx="818700" cy="1788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Arquitecto de Datos</a:t>
              </a:r>
              <a:endParaRPr sz="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2257876" y="2297537"/>
              <a:ext cx="818700" cy="1788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Especialista Big Data</a:t>
              </a:r>
              <a:endParaRPr sz="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5012451" y="2585949"/>
              <a:ext cx="818700" cy="1788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Investigador Ciencia de Datos</a:t>
              </a:r>
              <a:endParaRPr sz="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cxnSp>
          <p:nvCxnSpPr>
            <p:cNvPr id="260" name="Google Shape;260;p21"/>
            <p:cNvCxnSpPr>
              <a:stCxn id="247" idx="0"/>
              <a:endCxn id="247" idx="3"/>
            </p:cNvCxnSpPr>
            <p:nvPr/>
          </p:nvCxnSpPr>
          <p:spPr>
            <a:xfrm rot="-5400000" flipH="1">
              <a:off x="5581851" y="1972287"/>
              <a:ext cx="89400" cy="409500"/>
            </a:xfrm>
            <a:prstGeom prst="curvedConnector4">
              <a:avLst>
                <a:gd name="adj1" fmla="val -266359"/>
                <a:gd name="adj2" fmla="val 158114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61" name="Google Shape;261;p21"/>
            <p:cNvCxnSpPr>
              <a:stCxn id="254" idx="1"/>
              <a:endCxn id="258" idx="1"/>
            </p:cNvCxnSpPr>
            <p:nvPr/>
          </p:nvCxnSpPr>
          <p:spPr>
            <a:xfrm>
              <a:off x="2257876" y="2098512"/>
              <a:ext cx="600" cy="2883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62" name="Google Shape;262;p21"/>
            <p:cNvCxnSpPr>
              <a:stCxn id="254" idx="1"/>
              <a:endCxn id="257" idx="1"/>
            </p:cNvCxnSpPr>
            <p:nvPr/>
          </p:nvCxnSpPr>
          <p:spPr>
            <a:xfrm>
              <a:off x="2257876" y="2098512"/>
              <a:ext cx="600" cy="5769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63" name="Google Shape;263;p21"/>
            <p:cNvCxnSpPr>
              <a:stCxn id="246" idx="3"/>
              <a:endCxn id="254" idx="3"/>
            </p:cNvCxnSpPr>
            <p:nvPr/>
          </p:nvCxnSpPr>
          <p:spPr>
            <a:xfrm>
              <a:off x="3076576" y="1863324"/>
              <a:ext cx="600" cy="235200"/>
            </a:xfrm>
            <a:prstGeom prst="curvedConnector3">
              <a:avLst>
                <a:gd name="adj1" fmla="val 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64" name="Google Shape;264;p21"/>
            <p:cNvCxnSpPr>
              <a:endCxn id="247" idx="1"/>
            </p:cNvCxnSpPr>
            <p:nvPr/>
          </p:nvCxnSpPr>
          <p:spPr>
            <a:xfrm rot="10800000" flipH="1">
              <a:off x="3095751" y="2221737"/>
              <a:ext cx="1916700" cy="1785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65" name="Google Shape;265;p21"/>
            <p:cNvCxnSpPr>
              <a:stCxn id="256" idx="3"/>
              <a:endCxn id="247" idx="0"/>
            </p:cNvCxnSpPr>
            <p:nvPr/>
          </p:nvCxnSpPr>
          <p:spPr>
            <a:xfrm>
              <a:off x="4434426" y="1919699"/>
              <a:ext cx="987300" cy="2127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66" name="Google Shape;266;p21"/>
            <p:cNvCxnSpPr>
              <a:stCxn id="256" idx="3"/>
              <a:endCxn id="259" idx="1"/>
            </p:cNvCxnSpPr>
            <p:nvPr/>
          </p:nvCxnSpPr>
          <p:spPr>
            <a:xfrm>
              <a:off x="4434426" y="1919699"/>
              <a:ext cx="578100" cy="755700"/>
            </a:xfrm>
            <a:prstGeom prst="curvedConnector3">
              <a:avLst>
                <a:gd name="adj1" fmla="val 49994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67" name="Google Shape;267;p21"/>
            <p:cNvCxnSpPr>
              <a:stCxn id="249" idx="1"/>
              <a:endCxn id="248" idx="1"/>
            </p:cNvCxnSpPr>
            <p:nvPr/>
          </p:nvCxnSpPr>
          <p:spPr>
            <a:xfrm flipH="1">
              <a:off x="3615601" y="2518187"/>
              <a:ext cx="204000" cy="336000"/>
            </a:xfrm>
            <a:prstGeom prst="curvedConnector3">
              <a:avLst>
                <a:gd name="adj1" fmla="val 2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68" name="Google Shape;268;p21"/>
            <p:cNvCxnSpPr>
              <a:stCxn id="257" idx="3"/>
              <a:endCxn id="251" idx="3"/>
            </p:cNvCxnSpPr>
            <p:nvPr/>
          </p:nvCxnSpPr>
          <p:spPr>
            <a:xfrm>
              <a:off x="3076576" y="2675349"/>
              <a:ext cx="600" cy="812100"/>
            </a:xfrm>
            <a:prstGeom prst="curvedConnector3">
              <a:avLst>
                <a:gd name="adj1" fmla="val 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69" name="Google Shape;269;p21"/>
            <p:cNvCxnSpPr>
              <a:stCxn id="247" idx="1"/>
              <a:endCxn id="255" idx="3"/>
            </p:cNvCxnSpPr>
            <p:nvPr/>
          </p:nvCxnSpPr>
          <p:spPr>
            <a:xfrm flipH="1">
              <a:off x="3076551" y="2221737"/>
              <a:ext cx="1935900" cy="703800"/>
            </a:xfrm>
            <a:prstGeom prst="curvedConnector3">
              <a:avLst>
                <a:gd name="adj1" fmla="val 49999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70" name="Google Shape;270;p21"/>
            <p:cNvCxnSpPr>
              <a:stCxn id="247" idx="2"/>
              <a:endCxn id="259" idx="0"/>
            </p:cNvCxnSpPr>
            <p:nvPr/>
          </p:nvCxnSpPr>
          <p:spPr>
            <a:xfrm rot="-5400000" flipH="1">
              <a:off x="5284701" y="2448237"/>
              <a:ext cx="274800" cy="600"/>
            </a:xfrm>
            <a:prstGeom prst="curvedConnector3">
              <a:avLst>
                <a:gd name="adj1" fmla="val 5000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271" name="Google Shape;271;p21"/>
            <p:cNvSpPr txBox="1"/>
            <p:nvPr/>
          </p:nvSpPr>
          <p:spPr>
            <a:xfrm rot="-2103">
              <a:off x="5508004" y="1901058"/>
              <a:ext cx="490500" cy="17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Merriweather"/>
                  <a:ea typeface="Merriweather"/>
                  <a:cs typeface="Merriweather"/>
                  <a:sym typeface="Merriweather"/>
                </a:rPr>
                <a:t>Aumento de Experiencia</a:t>
              </a:r>
              <a:endParaRPr sz="8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cxnSp>
          <p:nvCxnSpPr>
            <p:cNvPr id="272" name="Google Shape;272;p21"/>
            <p:cNvCxnSpPr>
              <a:stCxn id="256" idx="1"/>
              <a:endCxn id="249" idx="1"/>
            </p:cNvCxnSpPr>
            <p:nvPr/>
          </p:nvCxnSpPr>
          <p:spPr>
            <a:xfrm>
              <a:off x="3615726" y="1919699"/>
              <a:ext cx="204000" cy="598500"/>
            </a:xfrm>
            <a:prstGeom prst="curvedConnector3">
              <a:avLst>
                <a:gd name="adj1" fmla="val -11672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73" name="Google Shape;273;p21"/>
            <p:cNvCxnSpPr>
              <a:stCxn id="258" idx="3"/>
              <a:endCxn id="255" idx="3"/>
            </p:cNvCxnSpPr>
            <p:nvPr/>
          </p:nvCxnSpPr>
          <p:spPr>
            <a:xfrm>
              <a:off x="3076576" y="2386937"/>
              <a:ext cx="600" cy="538500"/>
            </a:xfrm>
            <a:prstGeom prst="curvedConnector3">
              <a:avLst>
                <a:gd name="adj1" fmla="val 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74" name="Google Shape;274;p21"/>
            <p:cNvCxnSpPr>
              <a:stCxn id="255" idx="1"/>
              <a:endCxn id="251" idx="1"/>
            </p:cNvCxnSpPr>
            <p:nvPr/>
          </p:nvCxnSpPr>
          <p:spPr>
            <a:xfrm>
              <a:off x="2257876" y="2925399"/>
              <a:ext cx="600" cy="5619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75" name="Google Shape;275;p21"/>
            <p:cNvCxnSpPr>
              <a:stCxn id="247" idx="1"/>
              <a:endCxn id="252" idx="3"/>
            </p:cNvCxnSpPr>
            <p:nvPr/>
          </p:nvCxnSpPr>
          <p:spPr>
            <a:xfrm flipH="1">
              <a:off x="4024851" y="2221737"/>
              <a:ext cx="987600" cy="1265700"/>
            </a:xfrm>
            <a:prstGeom prst="curvedConnector3">
              <a:avLst>
                <a:gd name="adj1" fmla="val 4999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76" name="Google Shape;276;p21"/>
            <p:cNvCxnSpPr>
              <a:stCxn id="248" idx="3"/>
              <a:endCxn id="250" idx="0"/>
            </p:cNvCxnSpPr>
            <p:nvPr/>
          </p:nvCxnSpPr>
          <p:spPr>
            <a:xfrm>
              <a:off x="4434426" y="2854149"/>
              <a:ext cx="1142700" cy="5439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77" name="Google Shape;277;p21"/>
            <p:cNvCxnSpPr>
              <a:stCxn id="256" idx="3"/>
              <a:endCxn id="253" idx="0"/>
            </p:cNvCxnSpPr>
            <p:nvPr/>
          </p:nvCxnSpPr>
          <p:spPr>
            <a:xfrm>
              <a:off x="4434426" y="1919699"/>
              <a:ext cx="201900" cy="14784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534</Words>
  <Application>Microsoft Macintosh PowerPoint</Application>
  <PresentationFormat>Presentación en pantalla (16:9)</PresentationFormat>
  <Paragraphs>141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Merriweather</vt:lpstr>
      <vt:lpstr>Arial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Karim Touma</cp:lastModifiedBy>
  <cp:revision>9</cp:revision>
  <dcterms:modified xsi:type="dcterms:W3CDTF">2020-07-02T20:54:30Z</dcterms:modified>
</cp:coreProperties>
</file>