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7" r:id="rId2"/>
    <p:sldMasterId id="2147483824" r:id="rId3"/>
  </p:sldMasterIdLst>
  <p:notesMasterIdLst>
    <p:notesMasterId r:id="rId49"/>
  </p:notesMasterIdLst>
  <p:sldIdLst>
    <p:sldId id="256" r:id="rId4"/>
    <p:sldId id="258" r:id="rId5"/>
    <p:sldId id="269" r:id="rId6"/>
    <p:sldId id="270" r:id="rId7"/>
    <p:sldId id="271" r:id="rId8"/>
    <p:sldId id="272" r:id="rId9"/>
    <p:sldId id="260" r:id="rId10"/>
    <p:sldId id="261" r:id="rId11"/>
    <p:sldId id="279" r:id="rId12"/>
    <p:sldId id="278" r:id="rId13"/>
    <p:sldId id="314" r:id="rId14"/>
    <p:sldId id="262" r:id="rId15"/>
    <p:sldId id="273" r:id="rId16"/>
    <p:sldId id="274" r:id="rId17"/>
    <p:sldId id="275" r:id="rId18"/>
    <p:sldId id="277" r:id="rId19"/>
    <p:sldId id="280" r:id="rId20"/>
    <p:sldId id="281" r:id="rId21"/>
    <p:sldId id="282" r:id="rId22"/>
    <p:sldId id="283" r:id="rId23"/>
    <p:sldId id="290" r:id="rId24"/>
    <p:sldId id="284"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291" r:id="rId47"/>
    <p:sldId id="31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F5903"/>
    <a:srgbClr val="660033"/>
    <a:srgbClr val="FFCCFF"/>
    <a:srgbClr val="FF99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98"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4202C-83C5-4A59-9E91-74A2E0EB24B0}" type="datetimeFigureOut">
              <a:rPr lang="es-AR" smtClean="0"/>
              <a:t>3/8/2018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AECC7-69C4-498A-8825-9DF667C60008}" type="slidenum">
              <a:rPr lang="es-AR" smtClean="0"/>
              <a:t>‹Nº›</a:t>
            </a:fld>
            <a:endParaRPr lang="es-AR"/>
          </a:p>
        </p:txBody>
      </p:sp>
    </p:spTree>
    <p:extLst>
      <p:ext uri="{BB962C8B-B14F-4D97-AF65-F5344CB8AC3E}">
        <p14:creationId xmlns:p14="http://schemas.microsoft.com/office/powerpoint/2010/main" val="2895849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1" i="1" dirty="0"/>
              <a:t>Statistical Package for the Social Sciences</a:t>
            </a:r>
            <a:r>
              <a:rPr lang="en-US" b="1" dirty="0"/>
              <a:t> o SPSS </a:t>
            </a:r>
            <a:r>
              <a:rPr lang="es-ES" sz="1200" b="0" i="0" kern="1200" dirty="0">
                <a:solidFill>
                  <a:schemeClr val="tx1"/>
                </a:solidFill>
                <a:effectLst/>
                <a:latin typeface="+mn-lt"/>
                <a:ea typeface="+mn-ea"/>
                <a:cs typeface="+mn-cs"/>
              </a:rPr>
              <a:t>es un software originalmente desarrollado para las ciencias sociales, por lo que el acceso a los datos, el uso de las opciones y la generación de resultados y gráficos es relativamente sencillo. Su interfaz gráfica es bastante intuitiva, y como puede utilizarse de forma exclusiva a través de los botones resulta mucho más amigable.</a:t>
            </a:r>
          </a:p>
          <a:p>
            <a:r>
              <a:rPr lang="es-ES" sz="1200" b="0" i="0" kern="1200" dirty="0">
                <a:solidFill>
                  <a:schemeClr val="tx1"/>
                </a:solidFill>
                <a:effectLst/>
                <a:latin typeface="+mn-lt"/>
                <a:ea typeface="+mn-ea"/>
                <a:cs typeface="+mn-cs"/>
              </a:rPr>
              <a:t>Por igual razón, la curva de aprendizaje es más empinada, en poco tiempo pueden manejarse los comandos básicos para realizar tareas sencillas. </a:t>
            </a:r>
          </a:p>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2</a:t>
            </a:fld>
            <a:endParaRPr lang="es-AR"/>
          </a:p>
        </p:txBody>
      </p:sp>
    </p:spTree>
    <p:extLst>
      <p:ext uri="{BB962C8B-B14F-4D97-AF65-F5344CB8AC3E}">
        <p14:creationId xmlns:p14="http://schemas.microsoft.com/office/powerpoint/2010/main" val="172957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err="1">
                <a:solidFill>
                  <a:schemeClr val="tx1"/>
                </a:solidFill>
                <a:effectLst/>
                <a:latin typeface="+mn-lt"/>
                <a:ea typeface="+mn-ea"/>
                <a:cs typeface="+mn-cs"/>
              </a:rPr>
              <a:t>Environment</a:t>
            </a:r>
            <a:r>
              <a:rPr lang="es-ES" sz="1200" b="0" i="0" kern="1200" dirty="0">
                <a:solidFill>
                  <a:schemeClr val="tx1"/>
                </a:solidFill>
                <a:effectLst/>
                <a:latin typeface="+mn-lt"/>
                <a:ea typeface="+mn-ea"/>
                <a:cs typeface="+mn-cs"/>
              </a:rPr>
              <a:t>: Es donde parecerán listados los objetos que fuimos creando durante los análisis: como data </a:t>
            </a:r>
            <a:r>
              <a:rPr lang="es-ES" sz="1200" b="0" i="0" kern="1200" dirty="0" err="1">
                <a:solidFill>
                  <a:schemeClr val="tx1"/>
                </a:solidFill>
                <a:effectLst/>
                <a:latin typeface="+mn-lt"/>
                <a:ea typeface="+mn-ea"/>
                <a:cs typeface="+mn-cs"/>
              </a:rPr>
              <a:t>frames</a:t>
            </a:r>
            <a:r>
              <a:rPr lang="es-ES" sz="1200" b="0" i="0" kern="1200" dirty="0">
                <a:solidFill>
                  <a:schemeClr val="tx1"/>
                </a:solidFill>
                <a:effectLst/>
                <a:latin typeface="+mn-lt"/>
                <a:ea typeface="+mn-ea"/>
                <a:cs typeface="+mn-cs"/>
              </a:rPr>
              <a:t>, vectores y listas.</a:t>
            </a:r>
          </a:p>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14</a:t>
            </a:fld>
            <a:endParaRPr lang="es-AR"/>
          </a:p>
        </p:txBody>
      </p:sp>
    </p:spTree>
    <p:extLst>
      <p:ext uri="{BB962C8B-B14F-4D97-AF65-F5344CB8AC3E}">
        <p14:creationId xmlns:p14="http://schemas.microsoft.com/office/powerpoint/2010/main" val="1866402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Consola: Es donde van a imprimirse los resultados de correr nuestro código. </a:t>
            </a:r>
          </a:p>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15</a:t>
            </a:fld>
            <a:endParaRPr lang="es-AR"/>
          </a:p>
        </p:txBody>
      </p:sp>
    </p:spTree>
    <p:extLst>
      <p:ext uri="{BB962C8B-B14F-4D97-AF65-F5344CB8AC3E}">
        <p14:creationId xmlns:p14="http://schemas.microsoft.com/office/powerpoint/2010/main" val="2482698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Pestaña Files: Permite explorar las carpetas y archivos de nuestra computadora.</a:t>
            </a:r>
          </a:p>
          <a:p>
            <a:r>
              <a:rPr lang="es-ES" sz="1200" b="0" i="0" kern="1200" dirty="0">
                <a:solidFill>
                  <a:schemeClr val="tx1"/>
                </a:solidFill>
                <a:effectLst/>
                <a:latin typeface="+mn-lt"/>
                <a:ea typeface="+mn-ea"/>
                <a:cs typeface="+mn-cs"/>
              </a:rPr>
              <a:t>Pestaña </a:t>
            </a:r>
            <a:r>
              <a:rPr lang="es-ES" sz="1200" b="0" i="0" kern="1200" dirty="0" err="1">
                <a:solidFill>
                  <a:schemeClr val="tx1"/>
                </a:solidFill>
                <a:effectLst/>
                <a:latin typeface="+mn-lt"/>
                <a:ea typeface="+mn-ea"/>
                <a:cs typeface="+mn-cs"/>
              </a:rPr>
              <a:t>Plots</a:t>
            </a:r>
            <a:r>
              <a:rPr lang="es-ES" sz="1200" b="0" i="0" kern="1200" dirty="0">
                <a:solidFill>
                  <a:schemeClr val="tx1"/>
                </a:solidFill>
                <a:effectLst/>
                <a:latin typeface="+mn-lt"/>
                <a:ea typeface="+mn-ea"/>
                <a:cs typeface="+mn-cs"/>
              </a:rPr>
              <a:t>: Donde se imprimen los gráficos.</a:t>
            </a:r>
          </a:p>
          <a:p>
            <a:r>
              <a:rPr lang="es-ES" sz="1200" b="0" i="0" kern="1200" dirty="0">
                <a:solidFill>
                  <a:schemeClr val="tx1"/>
                </a:solidFill>
                <a:effectLst/>
                <a:latin typeface="+mn-lt"/>
                <a:ea typeface="+mn-ea"/>
                <a:cs typeface="+mn-cs"/>
              </a:rPr>
              <a:t>Pestaña </a:t>
            </a:r>
            <a:r>
              <a:rPr lang="es-ES" sz="1200" b="0" i="0" kern="1200" dirty="0" err="1">
                <a:solidFill>
                  <a:schemeClr val="tx1"/>
                </a:solidFill>
                <a:effectLst/>
                <a:latin typeface="+mn-lt"/>
                <a:ea typeface="+mn-ea"/>
                <a:cs typeface="+mn-cs"/>
              </a:rPr>
              <a:t>Packages</a:t>
            </a:r>
            <a:r>
              <a:rPr lang="es-ES" sz="1200" b="0" i="0" kern="1200" dirty="0">
                <a:solidFill>
                  <a:schemeClr val="tx1"/>
                </a:solidFill>
                <a:effectLst/>
                <a:latin typeface="+mn-lt"/>
                <a:ea typeface="+mn-ea"/>
                <a:cs typeface="+mn-cs"/>
              </a:rPr>
              <a:t>: Lista de paquetes instalados, donde instalar nuevos paquetes y actualizar los ya instalados. </a:t>
            </a:r>
          </a:p>
          <a:p>
            <a:r>
              <a:rPr lang="es-ES" sz="1200" b="0" i="0" kern="1200" dirty="0">
                <a:solidFill>
                  <a:schemeClr val="tx1"/>
                </a:solidFill>
                <a:effectLst/>
                <a:latin typeface="+mn-lt"/>
                <a:ea typeface="+mn-ea"/>
                <a:cs typeface="+mn-cs"/>
              </a:rPr>
              <a:t>Pestaña </a:t>
            </a:r>
            <a:r>
              <a:rPr lang="es-ES" sz="1200" b="0" i="0" kern="1200" dirty="0" err="1">
                <a:solidFill>
                  <a:schemeClr val="tx1"/>
                </a:solidFill>
                <a:effectLst/>
                <a:latin typeface="+mn-lt"/>
                <a:ea typeface="+mn-ea"/>
                <a:cs typeface="+mn-cs"/>
              </a:rPr>
              <a:t>Help</a:t>
            </a:r>
            <a:r>
              <a:rPr lang="es-ES" sz="1200" b="0" i="0" kern="1200" dirty="0">
                <a:solidFill>
                  <a:schemeClr val="tx1"/>
                </a:solidFill>
                <a:effectLst/>
                <a:latin typeface="+mn-lt"/>
                <a:ea typeface="+mn-ea"/>
                <a:cs typeface="+mn-cs"/>
              </a:rPr>
              <a:t>: Ventana para buscar ayuda acerca de los paquetes y funciones </a:t>
            </a:r>
          </a:p>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16</a:t>
            </a:fld>
            <a:endParaRPr lang="es-AR"/>
          </a:p>
        </p:txBody>
      </p:sp>
    </p:spTree>
    <p:extLst>
      <p:ext uri="{BB962C8B-B14F-4D97-AF65-F5344CB8AC3E}">
        <p14:creationId xmlns:p14="http://schemas.microsoft.com/office/powerpoint/2010/main" val="2559641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23</a:t>
            </a:fld>
            <a:endParaRPr lang="es-AR"/>
          </a:p>
        </p:txBody>
      </p:sp>
    </p:spTree>
    <p:extLst>
      <p:ext uri="{BB962C8B-B14F-4D97-AF65-F5344CB8AC3E}">
        <p14:creationId xmlns:p14="http://schemas.microsoft.com/office/powerpoint/2010/main" val="200093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26</a:t>
            </a:fld>
            <a:endParaRPr lang="es-AR"/>
          </a:p>
        </p:txBody>
      </p:sp>
    </p:spTree>
    <p:extLst>
      <p:ext uri="{BB962C8B-B14F-4D97-AF65-F5344CB8AC3E}">
        <p14:creationId xmlns:p14="http://schemas.microsoft.com/office/powerpoint/2010/main" val="250745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La multicolinealidad en regresión es una condición que ocurre cuando algunas variables predictoras incluidas en el modelo están correlacionadas con otras variables predictoras. La multicolinealidad severa es problemática, porque puede incrementar la varianza de los coeficientes de regresión, haciéndolos inestables. Las siguientes son algunas de las consecuencias de los coeficientes </a:t>
            </a:r>
            <a:r>
              <a:rPr lang="es-ES" sz="1200" b="0" i="0" kern="1200" dirty="0" err="1">
                <a:solidFill>
                  <a:schemeClr val="tx1"/>
                </a:solidFill>
                <a:effectLst/>
                <a:latin typeface="+mn-lt"/>
                <a:ea typeface="+mn-ea"/>
                <a:cs typeface="+mn-cs"/>
              </a:rPr>
              <a:t>inestables:Los</a:t>
            </a:r>
            <a:r>
              <a:rPr lang="es-ES" sz="1200" b="0" i="0" kern="1200" dirty="0">
                <a:solidFill>
                  <a:schemeClr val="tx1"/>
                </a:solidFill>
                <a:effectLst/>
                <a:latin typeface="+mn-lt"/>
                <a:ea typeface="+mn-ea"/>
                <a:cs typeface="+mn-cs"/>
              </a:rPr>
              <a:t> coeficientes pueden parecer insignificantes incluso cuando exista una relación significativa entre el predictor y la respuesta.</a:t>
            </a:r>
          </a:p>
          <a:p>
            <a:r>
              <a:rPr lang="es-ES" sz="1200" b="0" i="0" kern="1200" dirty="0">
                <a:solidFill>
                  <a:schemeClr val="tx1"/>
                </a:solidFill>
                <a:effectLst/>
                <a:latin typeface="+mn-lt"/>
                <a:ea typeface="+mn-ea"/>
                <a:cs typeface="+mn-cs"/>
              </a:rPr>
              <a:t>Los coeficientes de los predictores muy correlacionados variarán ampliamente de una muestra a otra.</a:t>
            </a:r>
          </a:p>
          <a:p>
            <a:r>
              <a:rPr lang="es-ES" sz="1200" b="0" i="0" kern="1200" dirty="0">
                <a:solidFill>
                  <a:schemeClr val="tx1"/>
                </a:solidFill>
                <a:effectLst/>
                <a:latin typeface="+mn-lt"/>
                <a:ea typeface="+mn-ea"/>
                <a:cs typeface="+mn-cs"/>
              </a:rPr>
              <a:t>La eliminación de cualquier término muy correlacionado del modelo afectará considerablemente los coeficientes estimados de los demás términos muy correlacionados. Los coeficientes de los términos muy correlacionados incluso pueden tener el signo equivocado.</a:t>
            </a:r>
          </a:p>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41</a:t>
            </a:fld>
            <a:endParaRPr lang="es-AR"/>
          </a:p>
        </p:txBody>
      </p:sp>
    </p:spTree>
    <p:extLst>
      <p:ext uri="{BB962C8B-B14F-4D97-AF65-F5344CB8AC3E}">
        <p14:creationId xmlns:p14="http://schemas.microsoft.com/office/powerpoint/2010/main" val="82079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3</a:t>
            </a:fld>
            <a:endParaRPr lang="es-AR"/>
          </a:p>
        </p:txBody>
      </p:sp>
    </p:spTree>
    <p:extLst>
      <p:ext uri="{BB962C8B-B14F-4D97-AF65-F5344CB8AC3E}">
        <p14:creationId xmlns:p14="http://schemas.microsoft.com/office/powerpoint/2010/main" val="493744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4</a:t>
            </a:fld>
            <a:endParaRPr lang="es-AR"/>
          </a:p>
        </p:txBody>
      </p:sp>
    </p:spTree>
    <p:extLst>
      <p:ext uri="{BB962C8B-B14F-4D97-AF65-F5344CB8AC3E}">
        <p14:creationId xmlns:p14="http://schemas.microsoft.com/office/powerpoint/2010/main" val="137207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5</a:t>
            </a:fld>
            <a:endParaRPr lang="es-AR"/>
          </a:p>
        </p:txBody>
      </p:sp>
    </p:spTree>
    <p:extLst>
      <p:ext uri="{BB962C8B-B14F-4D97-AF65-F5344CB8AC3E}">
        <p14:creationId xmlns:p14="http://schemas.microsoft.com/office/powerpoint/2010/main" val="67459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6</a:t>
            </a:fld>
            <a:endParaRPr lang="es-AR"/>
          </a:p>
        </p:txBody>
      </p:sp>
    </p:spTree>
    <p:extLst>
      <p:ext uri="{BB962C8B-B14F-4D97-AF65-F5344CB8AC3E}">
        <p14:creationId xmlns:p14="http://schemas.microsoft.com/office/powerpoint/2010/main" val="33248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R, por otro lado, es un programa estadístico y un lenguaje de programación de uso libre, de distribución gratuita. </a:t>
            </a:r>
          </a:p>
          <a:p>
            <a:r>
              <a:rPr lang="es-ES" sz="1200" b="0" i="0" kern="1200" dirty="0">
                <a:solidFill>
                  <a:schemeClr val="tx1"/>
                </a:solidFill>
                <a:effectLst/>
                <a:latin typeface="+mn-lt"/>
                <a:ea typeface="+mn-ea"/>
                <a:cs typeface="+mn-cs"/>
              </a:rPr>
              <a:t>Para SPSS uno debe comprar una licencia y, además, pagar para su actualización. </a:t>
            </a:r>
          </a:p>
          <a:p>
            <a:r>
              <a:rPr lang="es-ES" sz="1200" b="0" i="0" kern="1200" dirty="0">
                <a:solidFill>
                  <a:schemeClr val="tx1"/>
                </a:solidFill>
                <a:effectLst/>
                <a:latin typeface="+mn-lt"/>
                <a:ea typeface="+mn-ea"/>
                <a:cs typeface="+mn-cs"/>
              </a:rPr>
              <a:t>Es de código abierto, es decir que el código fuente del programa esta disponible para los usuarios: existe una gran comunidad de voluntarios trabajando para mejorarlo. </a:t>
            </a:r>
          </a:p>
          <a:p>
            <a:r>
              <a:rPr lang="es-ES" sz="1200" b="0" i="0" kern="1200" dirty="0">
                <a:solidFill>
                  <a:schemeClr val="tx1"/>
                </a:solidFill>
                <a:effectLst/>
                <a:latin typeface="+mn-lt"/>
                <a:ea typeface="+mn-ea"/>
                <a:cs typeface="+mn-cs"/>
              </a:rPr>
              <a:t>Esta comunidad de usuarios hace que se actualice constantemente. Es así que todo el tiempo se generan paquetes de análisis de datos que tienden a mejorar la experiencia del usuario, y es así también como se crean paquetes para nuevos análisis apenas se publica la teoría. </a:t>
            </a:r>
          </a:p>
          <a:p>
            <a:r>
              <a:rPr lang="es-ES" sz="1200" b="0" i="0" kern="1200" dirty="0">
                <a:solidFill>
                  <a:schemeClr val="tx1"/>
                </a:solidFill>
                <a:effectLst/>
                <a:latin typeface="+mn-lt"/>
                <a:ea typeface="+mn-ea"/>
                <a:cs typeface="+mn-cs"/>
              </a:rPr>
              <a:t>Las personas que diseñan los paquetes son muy accesibles. </a:t>
            </a:r>
          </a:p>
          <a:p>
            <a:r>
              <a:rPr lang="es-ES" sz="1200" b="0" i="0" kern="1200" dirty="0">
                <a:solidFill>
                  <a:schemeClr val="tx1"/>
                </a:solidFill>
                <a:effectLst/>
                <a:latin typeface="+mn-lt"/>
                <a:ea typeface="+mn-ea"/>
                <a:cs typeface="+mn-cs"/>
              </a:rPr>
              <a:t>Reproductibilidad de los análisis realizados: se crean scripts breves con todos los pasos realizados y estos pueden ser inspeccionados por cualquier otra persona. Los pasos detallados pueden repetirse una y otra vez simplemente corriendo el script. </a:t>
            </a:r>
          </a:p>
          <a:p>
            <a:r>
              <a:rPr lang="es-ES" sz="1200" b="0" i="0" kern="1200" dirty="0">
                <a:solidFill>
                  <a:schemeClr val="tx1"/>
                </a:solidFill>
                <a:effectLst/>
                <a:latin typeface="+mn-lt"/>
                <a:ea typeface="+mn-ea"/>
                <a:cs typeface="+mn-cs"/>
              </a:rPr>
              <a:t>Visualización de datos: R ofrece muchas más oportunidades para personalizar y optimizar gráficos utilizando una serie de paquetes diseñados con ese fin.  El más utilizado en este momento es ggplot2. Los gráficos, además, son fácilmente manipulable lo que le permite al usuario perder mucho tiempo modificándolos para que queden lindos. Es totalmente adictivo.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Si bien el uso de programación por líneas de comando resulta menos amigable, al programar se termina conociendo con mayor profundidad la base de los análisis que utilizamos regularmente para nuestros datos. </a:t>
            </a:r>
          </a:p>
          <a:p>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C8CAECC7-69C4-498A-8825-9DF667C60008}" type="slidenum">
              <a:rPr lang="es-AR" smtClean="0"/>
              <a:t>7</a:t>
            </a:fld>
            <a:endParaRPr lang="es-AR"/>
          </a:p>
        </p:txBody>
      </p:sp>
    </p:spTree>
    <p:extLst>
      <p:ext uri="{BB962C8B-B14F-4D97-AF65-F5344CB8AC3E}">
        <p14:creationId xmlns:p14="http://schemas.microsoft.com/office/powerpoint/2010/main" val="278089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C8CAECC7-69C4-498A-8825-9DF667C60008}" type="slidenum">
              <a:rPr lang="es-AR" smtClean="0"/>
              <a:t>8</a:t>
            </a:fld>
            <a:endParaRPr lang="es-AR"/>
          </a:p>
        </p:txBody>
      </p:sp>
    </p:spTree>
    <p:extLst>
      <p:ext uri="{BB962C8B-B14F-4D97-AF65-F5344CB8AC3E}">
        <p14:creationId xmlns:p14="http://schemas.microsoft.com/office/powerpoint/2010/main" val="57214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C8CAECC7-69C4-498A-8825-9DF667C60008}" type="slidenum">
              <a:rPr lang="es-AR" smtClean="0"/>
              <a:t>12</a:t>
            </a:fld>
            <a:endParaRPr lang="es-AR"/>
          </a:p>
        </p:txBody>
      </p:sp>
    </p:spTree>
    <p:extLst>
      <p:ext uri="{BB962C8B-B14F-4D97-AF65-F5344CB8AC3E}">
        <p14:creationId xmlns:p14="http://schemas.microsoft.com/office/powerpoint/2010/main" val="2860390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Editor de código:  Editor de texto que nos permite armar, correr secciones del mismo, modificarlo. Es lo que efectivamente se va a guardar de los análisis que hagamos. </a:t>
            </a:r>
          </a:p>
          <a:p>
            <a:endParaRPr lang="es-AR" dirty="0"/>
          </a:p>
        </p:txBody>
      </p:sp>
      <p:sp>
        <p:nvSpPr>
          <p:cNvPr id="4" name="Marcador de número de diapositiva 3"/>
          <p:cNvSpPr>
            <a:spLocks noGrp="1"/>
          </p:cNvSpPr>
          <p:nvPr>
            <p:ph type="sldNum" sz="quarter" idx="10"/>
          </p:nvPr>
        </p:nvSpPr>
        <p:spPr/>
        <p:txBody>
          <a:bodyPr/>
          <a:lstStyle/>
          <a:p>
            <a:fld id="{C8CAECC7-69C4-498A-8825-9DF667C60008}" type="slidenum">
              <a:rPr lang="es-AR" smtClean="0"/>
              <a:t>13</a:t>
            </a:fld>
            <a:endParaRPr lang="es-AR"/>
          </a:p>
        </p:txBody>
      </p:sp>
    </p:spTree>
    <p:extLst>
      <p:ext uri="{BB962C8B-B14F-4D97-AF65-F5344CB8AC3E}">
        <p14:creationId xmlns:p14="http://schemas.microsoft.com/office/powerpoint/2010/main" val="63155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142327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175594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69763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80753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899910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50F84E2-2D7A-43CF-AC90-352A289A783A}" type="datetime1">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6221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215928B-F3FB-41DC-A489-0DBD85459A15}" type="datetimeFigureOut">
              <a:rPr lang="es-AR" smtClean="0"/>
              <a:t>3/8/2018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168765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215928B-F3FB-41DC-A489-0DBD85459A15}" type="datetimeFigureOut">
              <a:rPr lang="es-AR" smtClean="0"/>
              <a:t>3/8/2018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762B964-C964-4C85-BA4B-9588A6577A99}" type="slidenum">
              <a:rPr lang="es-AR" smtClean="0"/>
              <a:t>‹Nº›</a:t>
            </a:fld>
            <a:endParaRPr lang="es-AR"/>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39859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215928B-F3FB-41DC-A489-0DBD85459A15}" type="datetimeFigureOut">
              <a:rPr lang="es-AR" smtClean="0"/>
              <a:t>3/8/2018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7762B964-C964-4C85-BA4B-9588A6577A99}" type="slidenum">
              <a:rPr lang="es-AR" smtClean="0"/>
              <a:t>‹Nº›</a:t>
            </a:fld>
            <a:endParaRPr lang="es-AR"/>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59598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5928B-F3FB-41DC-A489-0DBD85459A15}" type="datetimeFigureOut">
              <a:rPr lang="es-AR" smtClean="0"/>
              <a:t>3/8/2018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9904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215928B-F3FB-41DC-A489-0DBD85459A15}" type="datetimeFigureOut">
              <a:rPr lang="es-AR" smtClean="0"/>
              <a:t>3/8/2018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292009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2756134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215928B-F3FB-41DC-A489-0DBD85459A15}" type="datetimeFigureOut">
              <a:rPr lang="es-AR" smtClean="0"/>
              <a:t>3/8/2018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2805284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2685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61987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1994064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11797202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2180506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215928B-F3FB-41DC-A489-0DBD85459A15}" type="datetimeFigureOut">
              <a:rPr lang="es-AR" smtClean="0"/>
              <a:t>3/8/2018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3449001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215928B-F3FB-41DC-A489-0DBD85459A15}" type="datetimeFigureOut">
              <a:rPr lang="es-AR" smtClean="0"/>
              <a:t>3/8/2018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762B964-C964-4C85-BA4B-9588A6577A99}" type="slidenum">
              <a:rPr lang="es-AR" smtClean="0"/>
              <a:t>‹Nº›</a:t>
            </a:fld>
            <a:endParaRPr lang="es-AR"/>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7704112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215928B-F3FB-41DC-A489-0DBD85459A15}" type="datetimeFigureOut">
              <a:rPr lang="es-AR" smtClean="0"/>
              <a:t>3/8/2018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7762B964-C964-4C85-BA4B-9588A6577A99}" type="slidenum">
              <a:rPr lang="es-AR" smtClean="0"/>
              <a:t>‹Nº›</a:t>
            </a:fld>
            <a:endParaRPr lang="es-AR"/>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02770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5928B-F3FB-41DC-A489-0DBD85459A15}" type="datetimeFigureOut">
              <a:rPr lang="es-AR" smtClean="0"/>
              <a:t>3/8/2018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27694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11119126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215928B-F3FB-41DC-A489-0DBD85459A15}" type="datetimeFigureOut">
              <a:rPr lang="es-AR" smtClean="0"/>
              <a:t>3/8/2018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18737737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215928B-F3FB-41DC-A489-0DBD85459A15}" type="datetimeFigureOut">
              <a:rPr lang="es-AR" smtClean="0"/>
              <a:t>3/8/2018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7839967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3852443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215928B-F3FB-41DC-A489-0DBD85459A15}" type="datetimeFigureOut">
              <a:rPr lang="es-AR" smtClean="0"/>
              <a:t>3/8/2018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401618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215928B-F3FB-41DC-A489-0DBD85459A15}" type="datetimeFigureOut">
              <a:rPr lang="es-AR" smtClean="0"/>
              <a:t>3/8/2018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325185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215928B-F3FB-41DC-A489-0DBD85459A15}" type="datetimeFigureOut">
              <a:rPr lang="es-AR" smtClean="0"/>
              <a:t>3/8/2018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762B964-C964-4C85-BA4B-9588A6577A99}" type="slidenum">
              <a:rPr lang="es-AR" smtClean="0"/>
              <a:t>‹Nº›</a:t>
            </a:fld>
            <a:endParaRPr lang="es-AR"/>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30992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215928B-F3FB-41DC-A489-0DBD85459A15}" type="datetimeFigureOut">
              <a:rPr lang="es-AR" smtClean="0"/>
              <a:t>3/8/2018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7762B964-C964-4C85-BA4B-9588A6577A99}" type="slidenum">
              <a:rPr lang="es-AR" smtClean="0"/>
              <a:t>‹Nº›</a:t>
            </a:fld>
            <a:endParaRPr lang="es-AR"/>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30098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5928B-F3FB-41DC-A489-0DBD85459A15}" type="datetimeFigureOut">
              <a:rPr lang="es-AR" smtClean="0"/>
              <a:t>3/8/2018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240361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215928B-F3FB-41DC-A489-0DBD85459A15}" type="datetimeFigureOut">
              <a:rPr lang="es-AR" smtClean="0"/>
              <a:t>3/8/2018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71881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215928B-F3FB-41DC-A489-0DBD85459A15}" type="datetimeFigureOut">
              <a:rPr lang="es-AR" smtClean="0"/>
              <a:t>3/8/2018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62B964-C964-4C85-BA4B-9588A6577A99}" type="slidenum">
              <a:rPr lang="es-AR" smtClean="0"/>
              <a:t>‹Nº›</a:t>
            </a:fld>
            <a:endParaRPr lang="es-AR"/>
          </a:p>
        </p:txBody>
      </p:sp>
    </p:spTree>
    <p:extLst>
      <p:ext uri="{BB962C8B-B14F-4D97-AF65-F5344CB8AC3E}">
        <p14:creationId xmlns:p14="http://schemas.microsoft.com/office/powerpoint/2010/main" val="229553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215928B-F3FB-41DC-A489-0DBD85459A15}" type="datetimeFigureOut">
              <a:rPr lang="es-AR" smtClean="0"/>
              <a:t>3/8/2018</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762B964-C964-4C85-BA4B-9588A6577A99}" type="slidenum">
              <a:rPr lang="es-AR" smtClean="0"/>
              <a:t>‹Nº›</a:t>
            </a:fld>
            <a:endParaRPr lang="es-AR"/>
          </a:p>
        </p:txBody>
      </p:sp>
    </p:spTree>
    <p:extLst>
      <p:ext uri="{BB962C8B-B14F-4D97-AF65-F5344CB8AC3E}">
        <p14:creationId xmlns:p14="http://schemas.microsoft.com/office/powerpoint/2010/main" val="975672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215928B-F3FB-41DC-A489-0DBD85459A15}" type="datetimeFigureOut">
              <a:rPr lang="es-AR" smtClean="0"/>
              <a:t>3/8/2018</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762B964-C964-4C85-BA4B-9588A6577A99}" type="slidenum">
              <a:rPr lang="es-AR" smtClean="0"/>
              <a:t>‹Nº›</a:t>
            </a:fld>
            <a:endParaRPr lang="es-AR"/>
          </a:p>
        </p:txBody>
      </p:sp>
    </p:spTree>
    <p:extLst>
      <p:ext uri="{BB962C8B-B14F-4D97-AF65-F5344CB8AC3E}">
        <p14:creationId xmlns:p14="http://schemas.microsoft.com/office/powerpoint/2010/main" val="1177609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215928B-F3FB-41DC-A489-0DBD85459A15}" type="datetimeFigureOut">
              <a:rPr lang="es-AR" smtClean="0"/>
              <a:t>3/8/2018</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762B964-C964-4C85-BA4B-9588A6577A99}" type="slidenum">
              <a:rPr lang="es-AR" smtClean="0"/>
              <a:t>‹Nº›</a:t>
            </a:fld>
            <a:endParaRPr lang="es-AR"/>
          </a:p>
        </p:txBody>
      </p:sp>
    </p:spTree>
    <p:extLst>
      <p:ext uri="{BB962C8B-B14F-4D97-AF65-F5344CB8AC3E}">
        <p14:creationId xmlns:p14="http://schemas.microsoft.com/office/powerpoint/2010/main" val="3390884403"/>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4.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7AD2BE-8D4A-4071-B51B-434BAB935BC6}"/>
              </a:ext>
            </a:extLst>
          </p:cNvPr>
          <p:cNvSpPr>
            <a:spLocks noGrp="1"/>
          </p:cNvSpPr>
          <p:nvPr>
            <p:ph type="ctrTitle"/>
          </p:nvPr>
        </p:nvSpPr>
        <p:spPr>
          <a:xfrm>
            <a:off x="8174735" y="609854"/>
            <a:ext cx="3377183" cy="3533753"/>
          </a:xfrm>
          <a:noFill/>
        </p:spPr>
        <p:txBody>
          <a:bodyPr>
            <a:normAutofit/>
          </a:bodyPr>
          <a:lstStyle/>
          <a:p>
            <a:pPr algn="l"/>
            <a:r>
              <a:rPr lang="es-AR" sz="6600" dirty="0">
                <a:latin typeface="+mn-lt"/>
              </a:rPr>
              <a:t>SPSS a R</a:t>
            </a:r>
          </a:p>
        </p:txBody>
      </p:sp>
      <p:sp>
        <p:nvSpPr>
          <p:cNvPr id="5" name="Subtítulo 4">
            <a:extLst>
              <a:ext uri="{FF2B5EF4-FFF2-40B4-BE49-F238E27FC236}">
                <a16:creationId xmlns:a16="http://schemas.microsoft.com/office/drawing/2014/main" id="{D1BA9A84-3703-47C8-87D0-55046A2CA7E2}"/>
              </a:ext>
            </a:extLst>
          </p:cNvPr>
          <p:cNvSpPr>
            <a:spLocks noGrp="1"/>
          </p:cNvSpPr>
          <p:nvPr>
            <p:ph type="subTitle" idx="1"/>
          </p:nvPr>
        </p:nvSpPr>
        <p:spPr>
          <a:xfrm>
            <a:off x="8174735" y="4356099"/>
            <a:ext cx="3377184" cy="1568197"/>
          </a:xfrm>
          <a:noFill/>
        </p:spPr>
        <p:txBody>
          <a:bodyPr>
            <a:normAutofit/>
          </a:bodyPr>
          <a:lstStyle/>
          <a:p>
            <a:pPr algn="l"/>
            <a:r>
              <a:rPr lang="es-AR" dirty="0"/>
              <a:t>Jesica Formoso</a:t>
            </a:r>
          </a:p>
          <a:p>
            <a:pPr algn="l"/>
            <a:r>
              <a:rPr lang="es-AR" dirty="0"/>
              <a:t>jformoso@psi.uba.ar</a:t>
            </a:r>
          </a:p>
        </p:txBody>
      </p:sp>
      <p:pic>
        <p:nvPicPr>
          <p:cNvPr id="7" name="Picture 2" descr="Resultado de imagen para Rstudio">
            <a:extLst>
              <a:ext uri="{FF2B5EF4-FFF2-40B4-BE49-F238E27FC236}">
                <a16:creationId xmlns:a16="http://schemas.microsoft.com/office/drawing/2014/main" id="{1346C28D-3D2D-4E4E-86B8-495637FA3B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33" r="1" b="1"/>
          <a:stretch/>
        </p:blipFill>
        <p:spPr bwMode="auto">
          <a:xfrm>
            <a:off x="20" y="10"/>
            <a:ext cx="7534636" cy="653414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96FEC4E5-D47D-44A7-BA31-852197E3F23D}"/>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9760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Algunas nociones básicas: </a:t>
            </a:r>
            <a:r>
              <a:rPr lang="es-AR" b="1" i="1" dirty="0"/>
              <a:t>Objetos</a:t>
            </a:r>
          </a:p>
        </p:txBody>
      </p:sp>
      <p:sp>
        <p:nvSpPr>
          <p:cNvPr id="7" name="Marcador de contenido 2">
            <a:extLst>
              <a:ext uri="{FF2B5EF4-FFF2-40B4-BE49-F238E27FC236}">
                <a16:creationId xmlns:a16="http://schemas.microsoft.com/office/drawing/2014/main" id="{30482CD8-FBD6-4136-9650-CEA4BC3790CB}"/>
              </a:ext>
            </a:extLst>
          </p:cNvPr>
          <p:cNvSpPr txBox="1">
            <a:spLocks/>
          </p:cNvSpPr>
          <p:nvPr/>
        </p:nvSpPr>
        <p:spPr>
          <a:xfrm>
            <a:off x="845127" y="1765494"/>
            <a:ext cx="10985803" cy="4930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nSpc>
                <a:spcPct val="150000"/>
              </a:lnSpc>
              <a:buNone/>
            </a:pPr>
            <a:r>
              <a:rPr lang="es-ES" sz="2600" b="1" i="1" dirty="0"/>
              <a:t>Vectores:</a:t>
            </a:r>
            <a:r>
              <a:rPr lang="es-ES" sz="2600" dirty="0"/>
              <a:t> lista de objetos de una misma clase (variables). </a:t>
            </a:r>
          </a:p>
          <a:p>
            <a:pPr marL="0" indent="0">
              <a:lnSpc>
                <a:spcPct val="150000"/>
              </a:lnSpc>
              <a:buNone/>
            </a:pPr>
            <a:r>
              <a:rPr lang="es-ES" sz="2200" dirty="0"/>
              <a:t>[1] 1 4 6 3 9</a:t>
            </a:r>
          </a:p>
          <a:p>
            <a:pPr marL="0" indent="0">
              <a:lnSpc>
                <a:spcPct val="150000"/>
              </a:lnSpc>
              <a:buNone/>
            </a:pPr>
            <a:r>
              <a:rPr lang="es-ES" sz="2200" dirty="0"/>
              <a:t>[1] "Juana"  "Laura"  "Silvia" "Ana"    "Julia" </a:t>
            </a:r>
          </a:p>
          <a:p>
            <a:pPr marL="0" indent="0">
              <a:lnSpc>
                <a:spcPct val="150000"/>
              </a:lnSpc>
              <a:spcBef>
                <a:spcPts val="0"/>
              </a:spcBef>
              <a:buNone/>
            </a:pPr>
            <a:r>
              <a:rPr lang="es-ES" sz="2600" b="1" i="1" dirty="0"/>
              <a:t>Data </a:t>
            </a:r>
            <a:r>
              <a:rPr lang="es-ES" sz="2600" b="1" i="1" dirty="0" err="1"/>
              <a:t>Frames</a:t>
            </a:r>
            <a:r>
              <a:rPr lang="es-ES" sz="2600" b="1" i="1" dirty="0"/>
              <a:t>: </a:t>
            </a:r>
            <a:r>
              <a:rPr lang="es-ES" sz="2600" dirty="0"/>
              <a:t>Conjunto de vectores de igual longitud. </a:t>
            </a:r>
          </a:p>
          <a:p>
            <a:pPr marL="0" indent="0">
              <a:lnSpc>
                <a:spcPct val="150000"/>
              </a:lnSpc>
              <a:spcBef>
                <a:spcPts val="0"/>
              </a:spcBef>
              <a:buNone/>
            </a:pPr>
            <a:r>
              <a:rPr lang="es-ES" sz="2600" dirty="0"/>
              <a:t>Objeto en que almacenar tablas de datos.</a:t>
            </a:r>
          </a:p>
          <a:p>
            <a:pPr marL="0" indent="0">
              <a:lnSpc>
                <a:spcPct val="150000"/>
              </a:lnSpc>
              <a:buNone/>
            </a:pPr>
            <a:endParaRPr lang="es-ES" sz="2600" dirty="0"/>
          </a:p>
          <a:p>
            <a:pPr marL="0" indent="0">
              <a:lnSpc>
                <a:spcPct val="150000"/>
              </a:lnSpc>
              <a:buNone/>
            </a:pPr>
            <a:r>
              <a:rPr lang="es-ES" sz="2600" b="1" i="1" dirty="0"/>
              <a:t>Listas: </a:t>
            </a:r>
            <a:r>
              <a:rPr lang="es-ES" sz="2600" dirty="0"/>
              <a:t>vector genérico que contiene otros objetos que no son del mismo tipo. </a:t>
            </a:r>
            <a:endParaRPr lang="es-ES" sz="2600" b="1" i="1" dirty="0"/>
          </a:p>
          <a:p>
            <a:pPr lvl="1"/>
            <a:endParaRPr lang="es-AR" dirty="0"/>
          </a:p>
        </p:txBody>
      </p:sp>
      <p:pic>
        <p:nvPicPr>
          <p:cNvPr id="10" name="Imagen 9">
            <a:extLst>
              <a:ext uri="{FF2B5EF4-FFF2-40B4-BE49-F238E27FC236}">
                <a16:creationId xmlns:a16="http://schemas.microsoft.com/office/drawing/2014/main" id="{E29D53A7-64BD-42EB-948E-19B61D8850D2}"/>
              </a:ext>
            </a:extLst>
          </p:cNvPr>
          <p:cNvPicPr>
            <a:picLocks noChangeAspect="1"/>
          </p:cNvPicPr>
          <p:nvPr/>
        </p:nvPicPr>
        <p:blipFill rotWithShape="1">
          <a:blip r:embed="rId2"/>
          <a:srcRect l="21597" t="17625" r="50761" b="43572"/>
          <a:stretch/>
        </p:blipFill>
        <p:spPr>
          <a:xfrm>
            <a:off x="8510722" y="3009482"/>
            <a:ext cx="2173237" cy="1715188"/>
          </a:xfrm>
          <a:prstGeom prst="rect">
            <a:avLst/>
          </a:prstGeom>
        </p:spPr>
      </p:pic>
      <p:sp>
        <p:nvSpPr>
          <p:cNvPr id="5" name="Rectángulo 4">
            <a:extLst>
              <a:ext uri="{FF2B5EF4-FFF2-40B4-BE49-F238E27FC236}">
                <a16:creationId xmlns:a16="http://schemas.microsoft.com/office/drawing/2014/main" id="{E7E47C74-7AA8-46D8-A901-45A9443C1D30}"/>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BFAA41BF-0054-41FC-983C-B725267A97A6}"/>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964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Algunas nociones básicas: </a:t>
            </a:r>
            <a:r>
              <a:rPr lang="es-AR" b="1" i="1" dirty="0"/>
              <a:t>Datos</a:t>
            </a:r>
          </a:p>
        </p:txBody>
      </p:sp>
      <p:sp>
        <p:nvSpPr>
          <p:cNvPr id="7" name="Marcador de contenido 2">
            <a:extLst>
              <a:ext uri="{FF2B5EF4-FFF2-40B4-BE49-F238E27FC236}">
                <a16:creationId xmlns:a16="http://schemas.microsoft.com/office/drawing/2014/main" id="{30482CD8-FBD6-4136-9650-CEA4BC3790CB}"/>
              </a:ext>
            </a:extLst>
          </p:cNvPr>
          <p:cNvSpPr txBox="1">
            <a:spLocks/>
          </p:cNvSpPr>
          <p:nvPr/>
        </p:nvSpPr>
        <p:spPr>
          <a:xfrm>
            <a:off x="845127" y="1765494"/>
            <a:ext cx="10985803" cy="4930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nSpc>
                <a:spcPct val="150000"/>
              </a:lnSpc>
              <a:buNone/>
            </a:pPr>
            <a:r>
              <a:rPr lang="es-ES" sz="2600" b="1" i="1" dirty="0" err="1"/>
              <a:t>Numeric</a:t>
            </a:r>
            <a:r>
              <a:rPr lang="es-ES" sz="2600" b="1" i="1" dirty="0"/>
              <a:t>:</a:t>
            </a:r>
            <a:r>
              <a:rPr lang="es-ES" sz="2600" dirty="0"/>
              <a:t> Números con valores decimales. Aunque los enteros suelen guardarse como numéricos también. Forzar una variable a numérica: </a:t>
            </a:r>
            <a:r>
              <a:rPr lang="es-ES" sz="2600" i="1" dirty="0" err="1"/>
              <a:t>as.numeric</a:t>
            </a:r>
            <a:r>
              <a:rPr lang="es-ES" sz="2600" i="1" dirty="0"/>
              <a:t>(variable)</a:t>
            </a:r>
            <a:r>
              <a:rPr lang="es-ES" sz="2200" i="1" dirty="0"/>
              <a:t> </a:t>
            </a:r>
          </a:p>
          <a:p>
            <a:pPr marL="0" indent="0">
              <a:lnSpc>
                <a:spcPct val="150000"/>
              </a:lnSpc>
              <a:spcBef>
                <a:spcPts val="0"/>
              </a:spcBef>
              <a:buNone/>
            </a:pPr>
            <a:r>
              <a:rPr lang="es-ES" sz="2600" b="1" i="1" dirty="0" err="1"/>
              <a:t>Interger</a:t>
            </a:r>
            <a:r>
              <a:rPr lang="es-ES" sz="2600" b="1" i="1" dirty="0"/>
              <a:t>: </a:t>
            </a:r>
            <a:r>
              <a:rPr lang="es-ES" sz="2600" dirty="0"/>
              <a:t>Números enteros. </a:t>
            </a:r>
            <a:r>
              <a:rPr lang="es-ES" sz="2600" i="1" dirty="0" err="1"/>
              <a:t>as.interger</a:t>
            </a:r>
            <a:r>
              <a:rPr lang="es-ES" sz="2600" i="1" dirty="0"/>
              <a:t>(variable)</a:t>
            </a:r>
            <a:r>
              <a:rPr lang="es-ES" sz="2200" i="1" dirty="0"/>
              <a:t> </a:t>
            </a:r>
            <a:endParaRPr lang="es-ES" sz="2600" i="1" dirty="0"/>
          </a:p>
          <a:p>
            <a:pPr marL="0" indent="0">
              <a:lnSpc>
                <a:spcPct val="150000"/>
              </a:lnSpc>
              <a:spcBef>
                <a:spcPts val="0"/>
              </a:spcBef>
              <a:buNone/>
            </a:pPr>
            <a:r>
              <a:rPr lang="es-ES" sz="2600" b="1" i="1" dirty="0" err="1"/>
              <a:t>Complex</a:t>
            </a:r>
            <a:r>
              <a:rPr lang="es-ES" sz="2600" b="1" i="1" dirty="0"/>
              <a:t>:</a:t>
            </a:r>
            <a:r>
              <a:rPr lang="es-ES" sz="2600" i="1" dirty="0"/>
              <a:t> </a:t>
            </a:r>
            <a:r>
              <a:rPr lang="es-ES" sz="2600" dirty="0"/>
              <a:t>Valor imaginario i</a:t>
            </a:r>
          </a:p>
          <a:p>
            <a:pPr marL="0" indent="0">
              <a:lnSpc>
                <a:spcPct val="150000"/>
              </a:lnSpc>
              <a:spcBef>
                <a:spcPts val="0"/>
              </a:spcBef>
              <a:buNone/>
            </a:pPr>
            <a:r>
              <a:rPr lang="es-AR" sz="2600" b="1" i="1" dirty="0" err="1"/>
              <a:t>Logical</a:t>
            </a:r>
            <a:r>
              <a:rPr lang="es-AR" sz="2600" b="1" i="1" dirty="0"/>
              <a:t>:</a:t>
            </a:r>
            <a:r>
              <a:rPr lang="es-AR" sz="2600" dirty="0"/>
              <a:t> TRUE o FALSE al comparar una variable con otra variable, o una condición.</a:t>
            </a:r>
          </a:p>
          <a:p>
            <a:pPr marL="0" indent="0">
              <a:lnSpc>
                <a:spcPct val="150000"/>
              </a:lnSpc>
              <a:spcBef>
                <a:spcPts val="0"/>
              </a:spcBef>
              <a:buNone/>
            </a:pPr>
            <a:r>
              <a:rPr lang="es-AR" sz="2600" b="1" i="1" dirty="0" err="1"/>
              <a:t>Character</a:t>
            </a:r>
            <a:r>
              <a:rPr lang="es-AR" sz="2600" b="1" i="1" dirty="0"/>
              <a:t>:</a:t>
            </a:r>
            <a:r>
              <a:rPr lang="es-AR" sz="2600" dirty="0"/>
              <a:t> Secuencia de caracteres o números con los que no se puede operar.</a:t>
            </a:r>
          </a:p>
          <a:p>
            <a:pPr marL="0" indent="0">
              <a:lnSpc>
                <a:spcPct val="150000"/>
              </a:lnSpc>
              <a:spcBef>
                <a:spcPts val="0"/>
              </a:spcBef>
              <a:buNone/>
            </a:pPr>
            <a:r>
              <a:rPr lang="es-AR" sz="2600" b="1" i="1" dirty="0"/>
              <a:t>NA: </a:t>
            </a:r>
            <a:r>
              <a:rPr lang="es-AR" sz="2600" dirty="0"/>
              <a:t>datos perdidos, “</a:t>
            </a:r>
            <a:r>
              <a:rPr lang="es-AR" sz="2600" dirty="0" err="1"/>
              <a:t>missing</a:t>
            </a:r>
            <a:r>
              <a:rPr lang="es-AR" sz="2600" dirty="0"/>
              <a:t> </a:t>
            </a:r>
            <a:r>
              <a:rPr lang="es-AR" sz="2600" dirty="0" err="1"/>
              <a:t>values</a:t>
            </a:r>
            <a:r>
              <a:rPr lang="es-AR" sz="2600" dirty="0"/>
              <a:t>”.</a:t>
            </a:r>
          </a:p>
        </p:txBody>
      </p:sp>
      <p:sp>
        <p:nvSpPr>
          <p:cNvPr id="5" name="Rectángulo 4">
            <a:extLst>
              <a:ext uri="{FF2B5EF4-FFF2-40B4-BE49-F238E27FC236}">
                <a16:creationId xmlns:a16="http://schemas.microsoft.com/office/drawing/2014/main" id="{E7E47C74-7AA8-46D8-A901-45A9443C1D30}"/>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BFAA41BF-0054-41FC-983C-B725267A97A6}"/>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71759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7F53B2-2C12-4B24-8976-4D516F4AEBC4}"/>
              </a:ext>
            </a:extLst>
          </p:cNvPr>
          <p:cNvSpPr>
            <a:spLocks noGrp="1"/>
          </p:cNvSpPr>
          <p:nvPr>
            <p:ph idx="1"/>
          </p:nvPr>
        </p:nvSpPr>
        <p:spPr/>
        <p:txBody>
          <a:bodyPr/>
          <a:lstStyle/>
          <a:p>
            <a:endParaRPr lang="es-AR" dirty="0"/>
          </a:p>
          <a:p>
            <a:pPr lvl="1"/>
            <a:endParaRPr lang="es-AR" dirty="0"/>
          </a:p>
        </p:txBody>
      </p:sp>
      <p:pic>
        <p:nvPicPr>
          <p:cNvPr id="9" name="Imagen 8">
            <a:extLst>
              <a:ext uri="{FF2B5EF4-FFF2-40B4-BE49-F238E27FC236}">
                <a16:creationId xmlns:a16="http://schemas.microsoft.com/office/drawing/2014/main" id="{80C86182-72EA-46D7-8412-5C7AC571A12F}"/>
              </a:ext>
            </a:extLst>
          </p:cNvPr>
          <p:cNvPicPr>
            <a:picLocks noChangeAspect="1"/>
          </p:cNvPicPr>
          <p:nvPr/>
        </p:nvPicPr>
        <p:blipFill rotWithShape="1">
          <a:blip r:embed="rId3"/>
          <a:srcRect b="5486"/>
          <a:stretch/>
        </p:blipFill>
        <p:spPr>
          <a:xfrm>
            <a:off x="1418827" y="1249251"/>
            <a:ext cx="9612699" cy="5108039"/>
          </a:xfrm>
          <a:prstGeom prst="rect">
            <a:avLst/>
          </a:prstGeom>
          <a:ln>
            <a:solidFill>
              <a:schemeClr val="tx1"/>
            </a:solidFill>
          </a:ln>
        </p:spPr>
      </p:pic>
      <p:sp>
        <p:nvSpPr>
          <p:cNvPr id="10" name="Rectángulo 9">
            <a:extLst>
              <a:ext uri="{FF2B5EF4-FFF2-40B4-BE49-F238E27FC236}">
                <a16:creationId xmlns:a16="http://schemas.microsoft.com/office/drawing/2014/main" id="{15828790-50FF-41B6-BCAE-A54F0BD6909B}"/>
              </a:ext>
            </a:extLst>
          </p:cNvPr>
          <p:cNvSpPr/>
          <p:nvPr/>
        </p:nvSpPr>
        <p:spPr>
          <a:xfrm>
            <a:off x="2506394" y="2835543"/>
            <a:ext cx="2550942" cy="393894"/>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600" dirty="0">
                <a:solidFill>
                  <a:sysClr val="windowText" lastClr="000000"/>
                </a:solidFill>
              </a:rPr>
              <a:t>Editor de código</a:t>
            </a:r>
          </a:p>
        </p:txBody>
      </p:sp>
      <p:sp>
        <p:nvSpPr>
          <p:cNvPr id="13" name="Rectángulo 12">
            <a:extLst>
              <a:ext uri="{FF2B5EF4-FFF2-40B4-BE49-F238E27FC236}">
                <a16:creationId xmlns:a16="http://schemas.microsoft.com/office/drawing/2014/main" id="{94213E95-D120-489C-B5F4-9F4A795D287D}"/>
              </a:ext>
            </a:extLst>
          </p:cNvPr>
          <p:cNvSpPr/>
          <p:nvPr/>
        </p:nvSpPr>
        <p:spPr>
          <a:xfrm>
            <a:off x="6749655" y="3887011"/>
            <a:ext cx="2153713" cy="393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600" dirty="0">
              <a:solidFill>
                <a:sysClr val="windowText" lastClr="000000"/>
              </a:solidFill>
            </a:endParaRPr>
          </a:p>
        </p:txBody>
      </p:sp>
      <p:sp>
        <p:nvSpPr>
          <p:cNvPr id="8" name="Rectángulo 7">
            <a:extLst>
              <a:ext uri="{FF2B5EF4-FFF2-40B4-BE49-F238E27FC236}">
                <a16:creationId xmlns:a16="http://schemas.microsoft.com/office/drawing/2014/main" id="{3AD0CE63-E9B4-4C5D-9541-8897C1F57AB4}"/>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2BAEE91E-CE0D-45FD-B0CA-E49F8FE72FBF}"/>
              </a:ext>
            </a:extLst>
          </p:cNvPr>
          <p:cNvSpPr/>
          <p:nvPr/>
        </p:nvSpPr>
        <p:spPr>
          <a:xfrm>
            <a:off x="7627897" y="2835543"/>
            <a:ext cx="2550942" cy="393894"/>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600" dirty="0" err="1">
                <a:solidFill>
                  <a:sysClr val="windowText" lastClr="000000"/>
                </a:solidFill>
              </a:rPr>
              <a:t>Environment</a:t>
            </a:r>
            <a:endParaRPr lang="es-AR" sz="2600" dirty="0">
              <a:solidFill>
                <a:sysClr val="windowText" lastClr="000000"/>
              </a:solidFill>
            </a:endParaRPr>
          </a:p>
        </p:txBody>
      </p:sp>
      <p:sp>
        <p:nvSpPr>
          <p:cNvPr id="15" name="Rectángulo 14">
            <a:extLst>
              <a:ext uri="{FF2B5EF4-FFF2-40B4-BE49-F238E27FC236}">
                <a16:creationId xmlns:a16="http://schemas.microsoft.com/office/drawing/2014/main" id="{46A81F19-E404-4937-9AA4-B03FD1903037}"/>
              </a:ext>
            </a:extLst>
          </p:cNvPr>
          <p:cNvSpPr/>
          <p:nvPr/>
        </p:nvSpPr>
        <p:spPr>
          <a:xfrm>
            <a:off x="2506394" y="5002236"/>
            <a:ext cx="2550942" cy="393894"/>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600" dirty="0">
                <a:solidFill>
                  <a:sysClr val="windowText" lastClr="000000"/>
                </a:solidFill>
              </a:rPr>
              <a:t>Consola</a:t>
            </a:r>
          </a:p>
        </p:txBody>
      </p:sp>
    </p:spTree>
    <p:extLst>
      <p:ext uri="{BB962C8B-B14F-4D97-AF65-F5344CB8AC3E}">
        <p14:creationId xmlns:p14="http://schemas.microsoft.com/office/powerpoint/2010/main" val="337436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Editor de código</a:t>
            </a:r>
          </a:p>
        </p:txBody>
      </p:sp>
      <p:pic>
        <p:nvPicPr>
          <p:cNvPr id="4" name="Imagen 3">
            <a:extLst>
              <a:ext uri="{FF2B5EF4-FFF2-40B4-BE49-F238E27FC236}">
                <a16:creationId xmlns:a16="http://schemas.microsoft.com/office/drawing/2014/main" id="{CEA7D846-BAD2-4736-AF8B-50E6225EAFD8}"/>
              </a:ext>
            </a:extLst>
          </p:cNvPr>
          <p:cNvPicPr>
            <a:picLocks noChangeAspect="1"/>
          </p:cNvPicPr>
          <p:nvPr/>
        </p:nvPicPr>
        <p:blipFill rotWithShape="1">
          <a:blip r:embed="rId3"/>
          <a:srcRect l="-1" r="43162" b="48141"/>
          <a:stretch/>
        </p:blipFill>
        <p:spPr>
          <a:xfrm>
            <a:off x="659409" y="2208629"/>
            <a:ext cx="5976919" cy="3065966"/>
          </a:xfrm>
          <a:prstGeom prst="rect">
            <a:avLst/>
          </a:prstGeom>
          <a:ln>
            <a:solidFill>
              <a:schemeClr val="tx1"/>
            </a:solidFill>
          </a:ln>
        </p:spPr>
      </p:pic>
      <p:sp>
        <p:nvSpPr>
          <p:cNvPr id="5" name="Marcador de contenido 2">
            <a:extLst>
              <a:ext uri="{FF2B5EF4-FFF2-40B4-BE49-F238E27FC236}">
                <a16:creationId xmlns:a16="http://schemas.microsoft.com/office/drawing/2014/main" id="{2F74E321-7D36-45DB-B849-ECEE71D083B5}"/>
              </a:ext>
            </a:extLst>
          </p:cNvPr>
          <p:cNvSpPr txBox="1">
            <a:spLocks/>
          </p:cNvSpPr>
          <p:nvPr/>
        </p:nvSpPr>
        <p:spPr>
          <a:xfrm>
            <a:off x="7359176" y="2099285"/>
            <a:ext cx="4173415" cy="3065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nSpc>
                <a:spcPct val="160000"/>
              </a:lnSpc>
              <a:buNone/>
            </a:pPr>
            <a:r>
              <a:rPr lang="es-ES" dirty="0"/>
              <a:t>Editor de texto que nos permite armar nuestro script, correr secciones del mismo y modificarlo. </a:t>
            </a:r>
            <a:endParaRPr lang="es-AR" dirty="0">
              <a:latin typeface="+mj-lt"/>
            </a:endParaRPr>
          </a:p>
          <a:p>
            <a:pPr lvl="1"/>
            <a:endParaRPr lang="es-AR" dirty="0"/>
          </a:p>
        </p:txBody>
      </p:sp>
      <p:sp>
        <p:nvSpPr>
          <p:cNvPr id="6" name="Rectángulo 5">
            <a:extLst>
              <a:ext uri="{FF2B5EF4-FFF2-40B4-BE49-F238E27FC236}">
                <a16:creationId xmlns:a16="http://schemas.microsoft.com/office/drawing/2014/main" id="{617CCB03-37BF-4430-A18B-1B3677216678}"/>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a16="http://schemas.microsoft.com/office/drawing/2014/main" id="{8D5232C9-E18B-44DB-A040-AB3C35861F1C}"/>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1304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err="1"/>
              <a:t>Environment</a:t>
            </a:r>
            <a:endParaRPr lang="es-AR" dirty="0"/>
          </a:p>
        </p:txBody>
      </p:sp>
      <p:sp>
        <p:nvSpPr>
          <p:cNvPr id="5" name="Marcador de contenido 2">
            <a:extLst>
              <a:ext uri="{FF2B5EF4-FFF2-40B4-BE49-F238E27FC236}">
                <a16:creationId xmlns:a16="http://schemas.microsoft.com/office/drawing/2014/main" id="{2F74E321-7D36-45DB-B849-ECEE71D083B5}"/>
              </a:ext>
            </a:extLst>
          </p:cNvPr>
          <p:cNvSpPr txBox="1">
            <a:spLocks/>
          </p:cNvSpPr>
          <p:nvPr/>
        </p:nvSpPr>
        <p:spPr>
          <a:xfrm>
            <a:off x="845127" y="2296237"/>
            <a:ext cx="4880424" cy="3065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nSpc>
                <a:spcPct val="160000"/>
              </a:lnSpc>
              <a:buNone/>
            </a:pPr>
            <a:r>
              <a:rPr lang="es-ES" dirty="0"/>
              <a:t>Se muestra la lista de objetos que creamos: data </a:t>
            </a:r>
            <a:r>
              <a:rPr lang="es-ES" dirty="0" err="1"/>
              <a:t>frames</a:t>
            </a:r>
            <a:r>
              <a:rPr lang="es-ES" dirty="0"/>
              <a:t>, listas y vectores. </a:t>
            </a:r>
          </a:p>
          <a:p>
            <a:pPr marL="0" indent="0">
              <a:lnSpc>
                <a:spcPct val="160000"/>
              </a:lnSpc>
              <a:buNone/>
            </a:pPr>
            <a:r>
              <a:rPr lang="es-ES" dirty="0"/>
              <a:t> </a:t>
            </a:r>
            <a:endParaRPr lang="es-AR" sz="4000" dirty="0"/>
          </a:p>
          <a:p>
            <a:pPr lvl="1"/>
            <a:endParaRPr lang="es-AR" dirty="0"/>
          </a:p>
        </p:txBody>
      </p:sp>
      <p:pic>
        <p:nvPicPr>
          <p:cNvPr id="6" name="Imagen 5">
            <a:extLst>
              <a:ext uri="{FF2B5EF4-FFF2-40B4-BE49-F238E27FC236}">
                <a16:creationId xmlns:a16="http://schemas.microsoft.com/office/drawing/2014/main" id="{D872FC0C-C0D3-4ECD-BF48-39DECC67D04B}"/>
              </a:ext>
            </a:extLst>
          </p:cNvPr>
          <p:cNvPicPr>
            <a:picLocks noChangeAspect="1"/>
          </p:cNvPicPr>
          <p:nvPr/>
        </p:nvPicPr>
        <p:blipFill rotWithShape="1">
          <a:blip r:embed="rId3"/>
          <a:srcRect l="52720" t="9022" b="43528"/>
          <a:stretch/>
        </p:blipFill>
        <p:spPr>
          <a:xfrm>
            <a:off x="6629339" y="2419641"/>
            <a:ext cx="4971818" cy="2805307"/>
          </a:xfrm>
          <a:prstGeom prst="rect">
            <a:avLst/>
          </a:prstGeom>
          <a:ln>
            <a:solidFill>
              <a:schemeClr val="tx1"/>
            </a:solidFill>
          </a:ln>
        </p:spPr>
      </p:pic>
      <p:sp>
        <p:nvSpPr>
          <p:cNvPr id="7" name="Rectángulo 6">
            <a:extLst>
              <a:ext uri="{FF2B5EF4-FFF2-40B4-BE49-F238E27FC236}">
                <a16:creationId xmlns:a16="http://schemas.microsoft.com/office/drawing/2014/main" id="{2859A231-0335-4913-8086-ECA623B325D4}"/>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D09788F3-7A81-4E7D-888C-E1EF5964AFF7}"/>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9731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Consola</a:t>
            </a:r>
          </a:p>
        </p:txBody>
      </p:sp>
      <p:sp>
        <p:nvSpPr>
          <p:cNvPr id="5" name="Marcador de contenido 2">
            <a:extLst>
              <a:ext uri="{FF2B5EF4-FFF2-40B4-BE49-F238E27FC236}">
                <a16:creationId xmlns:a16="http://schemas.microsoft.com/office/drawing/2014/main" id="{2F74E321-7D36-45DB-B849-ECEE71D083B5}"/>
              </a:ext>
            </a:extLst>
          </p:cNvPr>
          <p:cNvSpPr txBox="1">
            <a:spLocks/>
          </p:cNvSpPr>
          <p:nvPr/>
        </p:nvSpPr>
        <p:spPr>
          <a:xfrm>
            <a:off x="7311576" y="2110952"/>
            <a:ext cx="4880424" cy="2029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nSpc>
                <a:spcPct val="150000"/>
              </a:lnSpc>
              <a:buNone/>
            </a:pPr>
            <a:r>
              <a:rPr lang="es-ES" dirty="0"/>
              <a:t>Es donde van a imprimirse los resultados que se obtengan al correr nuestro código. </a:t>
            </a:r>
          </a:p>
          <a:p>
            <a:pPr marL="0" indent="0">
              <a:lnSpc>
                <a:spcPct val="160000"/>
              </a:lnSpc>
              <a:buNone/>
            </a:pPr>
            <a:endParaRPr lang="es-AR" sz="4000" dirty="0"/>
          </a:p>
          <a:p>
            <a:pPr lvl="1"/>
            <a:endParaRPr lang="es-AR" dirty="0"/>
          </a:p>
        </p:txBody>
      </p:sp>
      <p:pic>
        <p:nvPicPr>
          <p:cNvPr id="7" name="Imagen 6">
            <a:extLst>
              <a:ext uri="{FF2B5EF4-FFF2-40B4-BE49-F238E27FC236}">
                <a16:creationId xmlns:a16="http://schemas.microsoft.com/office/drawing/2014/main" id="{28887EF7-0D13-42B9-917B-7A42AC8B9FD5}"/>
              </a:ext>
            </a:extLst>
          </p:cNvPr>
          <p:cNvPicPr>
            <a:picLocks noChangeAspect="1"/>
          </p:cNvPicPr>
          <p:nvPr/>
        </p:nvPicPr>
        <p:blipFill rotWithShape="1">
          <a:blip r:embed="rId3"/>
          <a:srcRect t="43380" r="44229" b="5485"/>
          <a:stretch/>
        </p:blipFill>
        <p:spPr>
          <a:xfrm>
            <a:off x="845127" y="2353510"/>
            <a:ext cx="5864624" cy="3023177"/>
          </a:xfrm>
          <a:prstGeom prst="rect">
            <a:avLst/>
          </a:prstGeom>
          <a:ln>
            <a:solidFill>
              <a:schemeClr val="tx1"/>
            </a:solidFill>
          </a:ln>
        </p:spPr>
      </p:pic>
      <p:sp>
        <p:nvSpPr>
          <p:cNvPr id="6" name="Rectángulo 5">
            <a:extLst>
              <a:ext uri="{FF2B5EF4-FFF2-40B4-BE49-F238E27FC236}">
                <a16:creationId xmlns:a16="http://schemas.microsoft.com/office/drawing/2014/main" id="{C124CDE5-9338-4021-98B4-354895F94AB5}"/>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6EAC67F9-F89C-4804-8606-592B24DD0FDB}"/>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9805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Pestañas</a:t>
            </a:r>
          </a:p>
        </p:txBody>
      </p:sp>
      <p:sp>
        <p:nvSpPr>
          <p:cNvPr id="5" name="Marcador de contenido 2">
            <a:extLst>
              <a:ext uri="{FF2B5EF4-FFF2-40B4-BE49-F238E27FC236}">
                <a16:creationId xmlns:a16="http://schemas.microsoft.com/office/drawing/2014/main" id="{2F74E321-7D36-45DB-B849-ECEE71D083B5}"/>
              </a:ext>
            </a:extLst>
          </p:cNvPr>
          <p:cNvSpPr txBox="1">
            <a:spLocks/>
          </p:cNvSpPr>
          <p:nvPr/>
        </p:nvSpPr>
        <p:spPr>
          <a:xfrm>
            <a:off x="845126" y="1882790"/>
            <a:ext cx="9930725" cy="47501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nSpc>
                <a:spcPct val="150000"/>
              </a:lnSpc>
            </a:pPr>
            <a:r>
              <a:rPr lang="es-ES" dirty="0"/>
              <a:t>Files: Permite explorar las carpetas y archivos de nuestra computadora.</a:t>
            </a:r>
          </a:p>
          <a:p>
            <a:pPr>
              <a:lnSpc>
                <a:spcPct val="150000"/>
              </a:lnSpc>
            </a:pPr>
            <a:r>
              <a:rPr lang="es-ES" dirty="0" err="1"/>
              <a:t>Plots</a:t>
            </a:r>
            <a:r>
              <a:rPr lang="es-ES" dirty="0"/>
              <a:t>: Visualización de los gráficos.</a:t>
            </a:r>
          </a:p>
          <a:p>
            <a:pPr>
              <a:lnSpc>
                <a:spcPct val="150000"/>
              </a:lnSpc>
            </a:pPr>
            <a:r>
              <a:rPr lang="es-ES" dirty="0" err="1"/>
              <a:t>Packages</a:t>
            </a:r>
            <a:r>
              <a:rPr lang="es-ES" dirty="0"/>
              <a:t>: Lista de paquetes instalados, donde instalar nuevos donde actualizarlos. </a:t>
            </a:r>
          </a:p>
          <a:p>
            <a:pPr>
              <a:lnSpc>
                <a:spcPct val="150000"/>
              </a:lnSpc>
            </a:pPr>
            <a:r>
              <a:rPr lang="es-ES" dirty="0" err="1"/>
              <a:t>Help</a:t>
            </a:r>
            <a:r>
              <a:rPr lang="es-ES" dirty="0"/>
              <a:t>: Ventana para buscar ayuda acerca de los paquetes y sus funciones. </a:t>
            </a:r>
          </a:p>
          <a:p>
            <a:pPr marL="0" indent="0">
              <a:lnSpc>
                <a:spcPct val="160000"/>
              </a:lnSpc>
              <a:buNone/>
            </a:pPr>
            <a:r>
              <a:rPr lang="es-ES" dirty="0"/>
              <a:t> </a:t>
            </a:r>
            <a:endParaRPr lang="es-AR" sz="4000" dirty="0"/>
          </a:p>
          <a:p>
            <a:pPr lvl="1"/>
            <a:endParaRPr lang="es-AR" dirty="0"/>
          </a:p>
        </p:txBody>
      </p:sp>
      <p:grpSp>
        <p:nvGrpSpPr>
          <p:cNvPr id="6" name="Grupo 5">
            <a:extLst>
              <a:ext uri="{FF2B5EF4-FFF2-40B4-BE49-F238E27FC236}">
                <a16:creationId xmlns:a16="http://schemas.microsoft.com/office/drawing/2014/main" id="{B5DE13F3-B07E-4A9A-80B0-4309341BFA80}"/>
              </a:ext>
            </a:extLst>
          </p:cNvPr>
          <p:cNvGrpSpPr/>
          <p:nvPr/>
        </p:nvGrpSpPr>
        <p:grpSpPr>
          <a:xfrm>
            <a:off x="5693663" y="5206568"/>
            <a:ext cx="5082188" cy="1062879"/>
            <a:chOff x="6547104" y="3655426"/>
            <a:chExt cx="5082188" cy="1062879"/>
          </a:xfrm>
        </p:grpSpPr>
        <p:pic>
          <p:nvPicPr>
            <p:cNvPr id="8" name="Imagen 7">
              <a:extLst>
                <a:ext uri="{FF2B5EF4-FFF2-40B4-BE49-F238E27FC236}">
                  <a16:creationId xmlns:a16="http://schemas.microsoft.com/office/drawing/2014/main" id="{9B285CF8-0394-4645-BA2C-BC23EC205E15}"/>
                </a:ext>
              </a:extLst>
            </p:cNvPr>
            <p:cNvPicPr>
              <a:picLocks noChangeAspect="1"/>
            </p:cNvPicPr>
            <p:nvPr/>
          </p:nvPicPr>
          <p:blipFill rotWithShape="1">
            <a:blip r:embed="rId3"/>
            <a:srcRect l="51670" t="48330" b="34813"/>
            <a:stretch/>
          </p:blipFill>
          <p:spPr>
            <a:xfrm>
              <a:off x="6547104" y="3721687"/>
              <a:ext cx="5082188" cy="996618"/>
            </a:xfrm>
            <a:prstGeom prst="rect">
              <a:avLst/>
            </a:prstGeom>
            <a:ln>
              <a:solidFill>
                <a:schemeClr val="tx1"/>
              </a:solidFill>
            </a:ln>
          </p:spPr>
        </p:pic>
        <p:sp>
          <p:nvSpPr>
            <p:cNvPr id="9" name="Rectángulo 8">
              <a:extLst>
                <a:ext uri="{FF2B5EF4-FFF2-40B4-BE49-F238E27FC236}">
                  <a16:creationId xmlns:a16="http://schemas.microsoft.com/office/drawing/2014/main" id="{BE152D82-467D-4E13-ACC7-D610801372C8}"/>
                </a:ext>
              </a:extLst>
            </p:cNvPr>
            <p:cNvSpPr/>
            <p:nvPr/>
          </p:nvSpPr>
          <p:spPr>
            <a:xfrm>
              <a:off x="6749655" y="3655426"/>
              <a:ext cx="2153713" cy="67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600" dirty="0">
                <a:solidFill>
                  <a:sysClr val="windowText" lastClr="000000"/>
                </a:solidFill>
              </a:endParaRPr>
            </a:p>
          </p:txBody>
        </p:sp>
      </p:gr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44895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08D51907-C5E3-46CD-A98C-6FF3FA2EA189}"/>
              </a:ext>
            </a:extLst>
          </p:cNvPr>
          <p:cNvPicPr>
            <a:picLocks noChangeAspect="1"/>
          </p:cNvPicPr>
          <p:nvPr/>
        </p:nvPicPr>
        <p:blipFill rotWithShape="1">
          <a:blip r:embed="rId2"/>
          <a:srcRect r="4346" b="9519"/>
          <a:stretch/>
        </p:blipFill>
        <p:spPr>
          <a:xfrm>
            <a:off x="1882620" y="1910215"/>
            <a:ext cx="8496886" cy="4518837"/>
          </a:xfrm>
          <a:prstGeom prst="rect">
            <a:avLst/>
          </a:prstGeom>
        </p:spPr>
      </p:pic>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Abrir un nuevo script</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Flecha: a la derecha 3">
            <a:extLst>
              <a:ext uri="{FF2B5EF4-FFF2-40B4-BE49-F238E27FC236}">
                <a16:creationId xmlns:a16="http://schemas.microsoft.com/office/drawing/2014/main" id="{A63C6816-33C2-4090-A70D-C6925C44F7BB}"/>
              </a:ext>
            </a:extLst>
          </p:cNvPr>
          <p:cNvSpPr/>
          <p:nvPr/>
        </p:nvSpPr>
        <p:spPr>
          <a:xfrm>
            <a:off x="575603" y="1852985"/>
            <a:ext cx="1265027" cy="543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Flecha: hacia la izquierda 10">
            <a:extLst>
              <a:ext uri="{FF2B5EF4-FFF2-40B4-BE49-F238E27FC236}">
                <a16:creationId xmlns:a16="http://schemas.microsoft.com/office/drawing/2014/main" id="{C98585A7-DF2F-4B20-BD61-81F9E739982B}"/>
              </a:ext>
            </a:extLst>
          </p:cNvPr>
          <p:cNvSpPr/>
          <p:nvPr/>
        </p:nvSpPr>
        <p:spPr>
          <a:xfrm>
            <a:off x="3545058" y="2337041"/>
            <a:ext cx="1069144" cy="464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56253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Determinar el directorio de trabajo</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 name="Imagen 2">
            <a:extLst>
              <a:ext uri="{FF2B5EF4-FFF2-40B4-BE49-F238E27FC236}">
                <a16:creationId xmlns:a16="http://schemas.microsoft.com/office/drawing/2014/main" id="{E81E80F3-3B86-4451-BC9F-A484C63720AE}"/>
              </a:ext>
            </a:extLst>
          </p:cNvPr>
          <p:cNvPicPr>
            <a:picLocks noChangeAspect="1"/>
          </p:cNvPicPr>
          <p:nvPr/>
        </p:nvPicPr>
        <p:blipFill rotWithShape="1">
          <a:blip r:embed="rId2"/>
          <a:srcRect t="-517" b="13180"/>
          <a:stretch/>
        </p:blipFill>
        <p:spPr>
          <a:xfrm>
            <a:off x="2039816" y="1967242"/>
            <a:ext cx="8900160" cy="4370258"/>
          </a:xfrm>
          <a:prstGeom prst="rect">
            <a:avLst/>
          </a:prstGeom>
        </p:spPr>
      </p:pic>
      <p:sp>
        <p:nvSpPr>
          <p:cNvPr id="4" name="Flecha: a la derecha 3">
            <a:extLst>
              <a:ext uri="{FF2B5EF4-FFF2-40B4-BE49-F238E27FC236}">
                <a16:creationId xmlns:a16="http://schemas.microsoft.com/office/drawing/2014/main" id="{A63C6816-33C2-4090-A70D-C6925C44F7BB}"/>
              </a:ext>
            </a:extLst>
          </p:cNvPr>
          <p:cNvSpPr/>
          <p:nvPr/>
        </p:nvSpPr>
        <p:spPr>
          <a:xfrm>
            <a:off x="957667" y="5046785"/>
            <a:ext cx="1265027" cy="543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Flecha: hacia la izquierda 10">
            <a:extLst>
              <a:ext uri="{FF2B5EF4-FFF2-40B4-BE49-F238E27FC236}">
                <a16:creationId xmlns:a16="http://schemas.microsoft.com/office/drawing/2014/main" id="{C98585A7-DF2F-4B20-BD61-81F9E739982B}"/>
              </a:ext>
            </a:extLst>
          </p:cNvPr>
          <p:cNvSpPr/>
          <p:nvPr/>
        </p:nvSpPr>
        <p:spPr>
          <a:xfrm>
            <a:off x="6808762" y="3263704"/>
            <a:ext cx="1069144" cy="464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 name="Imagen 12">
            <a:extLst>
              <a:ext uri="{FF2B5EF4-FFF2-40B4-BE49-F238E27FC236}">
                <a16:creationId xmlns:a16="http://schemas.microsoft.com/office/drawing/2014/main" id="{8B091ADF-6B49-4D50-8460-706EB8DF746A}"/>
              </a:ext>
            </a:extLst>
          </p:cNvPr>
          <p:cNvPicPr>
            <a:picLocks noChangeAspect="1"/>
          </p:cNvPicPr>
          <p:nvPr/>
        </p:nvPicPr>
        <p:blipFill>
          <a:blip r:embed="rId3"/>
          <a:stretch>
            <a:fillRect/>
          </a:stretch>
        </p:blipFill>
        <p:spPr>
          <a:xfrm>
            <a:off x="8939244" y="631779"/>
            <a:ext cx="635577" cy="863556"/>
          </a:xfrm>
          <a:prstGeom prst="rect">
            <a:avLst/>
          </a:prstGeom>
        </p:spPr>
      </p:pic>
    </p:spTree>
    <p:extLst>
      <p:ext uri="{BB962C8B-B14F-4D97-AF65-F5344CB8AC3E}">
        <p14:creationId xmlns:p14="http://schemas.microsoft.com/office/powerpoint/2010/main" val="40400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Importar una base de datos</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 name="Imagen 4">
            <a:extLst>
              <a:ext uri="{FF2B5EF4-FFF2-40B4-BE49-F238E27FC236}">
                <a16:creationId xmlns:a16="http://schemas.microsoft.com/office/drawing/2014/main" id="{49AB6386-7491-4D72-B9B1-DB9E98A2FED1}"/>
              </a:ext>
            </a:extLst>
          </p:cNvPr>
          <p:cNvPicPr>
            <a:picLocks noChangeAspect="1"/>
          </p:cNvPicPr>
          <p:nvPr/>
        </p:nvPicPr>
        <p:blipFill rotWithShape="1">
          <a:blip r:embed="rId2"/>
          <a:srcRect b="15880"/>
          <a:stretch/>
        </p:blipFill>
        <p:spPr>
          <a:xfrm>
            <a:off x="1842761" y="2032933"/>
            <a:ext cx="8520332" cy="4029603"/>
          </a:xfrm>
          <a:prstGeom prst="rect">
            <a:avLst/>
          </a:prstGeom>
        </p:spPr>
      </p:pic>
      <p:sp>
        <p:nvSpPr>
          <p:cNvPr id="4" name="Flecha: a la derecha 3">
            <a:extLst>
              <a:ext uri="{FF2B5EF4-FFF2-40B4-BE49-F238E27FC236}">
                <a16:creationId xmlns:a16="http://schemas.microsoft.com/office/drawing/2014/main" id="{A63C6816-33C2-4090-A70D-C6925C44F7BB}"/>
              </a:ext>
            </a:extLst>
          </p:cNvPr>
          <p:cNvSpPr/>
          <p:nvPr/>
        </p:nvSpPr>
        <p:spPr>
          <a:xfrm>
            <a:off x="5951698" y="2642010"/>
            <a:ext cx="1265027" cy="543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Flecha: hacia la izquierda 10">
            <a:extLst>
              <a:ext uri="{FF2B5EF4-FFF2-40B4-BE49-F238E27FC236}">
                <a16:creationId xmlns:a16="http://schemas.microsoft.com/office/drawing/2014/main" id="{C98585A7-DF2F-4B20-BD61-81F9E739982B}"/>
              </a:ext>
            </a:extLst>
          </p:cNvPr>
          <p:cNvSpPr/>
          <p:nvPr/>
        </p:nvSpPr>
        <p:spPr>
          <a:xfrm>
            <a:off x="8145193" y="3444187"/>
            <a:ext cx="1069144" cy="464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8060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7F53B2-2C12-4B24-8976-4D516F4AEBC4}"/>
              </a:ext>
            </a:extLst>
          </p:cNvPr>
          <p:cNvSpPr>
            <a:spLocks noGrp="1"/>
          </p:cNvSpPr>
          <p:nvPr>
            <p:ph idx="1"/>
          </p:nvPr>
        </p:nvSpPr>
        <p:spPr>
          <a:xfrm>
            <a:off x="911068" y="2019300"/>
            <a:ext cx="10899931" cy="4351337"/>
          </a:xfrm>
        </p:spPr>
        <p:txBody>
          <a:bodyPr/>
          <a:lstStyle/>
          <a:p>
            <a:pPr marL="0" indent="0">
              <a:lnSpc>
                <a:spcPct val="150000"/>
              </a:lnSpc>
              <a:buNone/>
            </a:pPr>
            <a:r>
              <a:rPr lang="es-AR" sz="2600" b="1" i="1" dirty="0"/>
              <a:t>Ventajas:</a:t>
            </a:r>
          </a:p>
          <a:p>
            <a:pPr>
              <a:lnSpc>
                <a:spcPct val="150000"/>
              </a:lnSpc>
            </a:pPr>
            <a:r>
              <a:rPr lang="es-AR" sz="2600" dirty="0"/>
              <a:t>La carga de datos, análisis y obtención de resultados es relativamente sencillo.  </a:t>
            </a:r>
          </a:p>
          <a:p>
            <a:pPr>
              <a:lnSpc>
                <a:spcPct val="150000"/>
              </a:lnSpc>
            </a:pPr>
            <a:r>
              <a:rPr lang="es-AR" sz="2600" dirty="0"/>
              <a:t>Interfaz gráfica amigable e intuitiva.</a:t>
            </a:r>
          </a:p>
          <a:p>
            <a:pPr>
              <a:lnSpc>
                <a:spcPct val="150000"/>
              </a:lnSpc>
            </a:pPr>
            <a:r>
              <a:rPr lang="es-AR" sz="2600" dirty="0"/>
              <a:t>No requiere conocimientos de programación.</a:t>
            </a:r>
          </a:p>
          <a:p>
            <a:pPr>
              <a:lnSpc>
                <a:spcPct val="150000"/>
              </a:lnSpc>
            </a:pPr>
            <a:r>
              <a:rPr lang="es-AR" sz="2600" dirty="0"/>
              <a:t>Curva de aprendizaje más empinada. </a:t>
            </a:r>
          </a:p>
          <a:p>
            <a:pPr lvl="1"/>
            <a:endParaRPr lang="es-AR" dirty="0"/>
          </a:p>
        </p:txBody>
      </p:sp>
      <p:pic>
        <p:nvPicPr>
          <p:cNvPr id="2050" name="Picture 2" descr="Resultado de imagen para SPSS">
            <a:extLst>
              <a:ext uri="{FF2B5EF4-FFF2-40B4-BE49-F238E27FC236}">
                <a16:creationId xmlns:a16="http://schemas.microsoft.com/office/drawing/2014/main" id="{94A7BC5E-CBB3-4B57-AE8E-485CF771C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0"/>
            <a:ext cx="8077200" cy="2019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1F552235-A659-42DE-BEEC-2F9C1D4E57AE}"/>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7D8CCD53-A6E3-4F19-9598-69D2882FAAAA}"/>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0814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Importar una base de datos</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 name="Imagen 2">
            <a:extLst>
              <a:ext uri="{FF2B5EF4-FFF2-40B4-BE49-F238E27FC236}">
                <a16:creationId xmlns:a16="http://schemas.microsoft.com/office/drawing/2014/main" id="{EF6990BC-A996-46AA-B3A0-1F993462822B}"/>
              </a:ext>
            </a:extLst>
          </p:cNvPr>
          <p:cNvPicPr>
            <a:picLocks noChangeAspect="1"/>
          </p:cNvPicPr>
          <p:nvPr/>
        </p:nvPicPr>
        <p:blipFill rotWithShape="1">
          <a:blip r:embed="rId2"/>
          <a:srcRect l="8423" t="9211" r="8270" b="7928"/>
          <a:stretch/>
        </p:blipFill>
        <p:spPr>
          <a:xfrm>
            <a:off x="2297723" y="2019085"/>
            <a:ext cx="7596553" cy="4248073"/>
          </a:xfrm>
          <a:prstGeom prst="rect">
            <a:avLst/>
          </a:prstGeom>
        </p:spPr>
      </p:pic>
      <p:sp>
        <p:nvSpPr>
          <p:cNvPr id="4" name="Flecha: a la derecha 3">
            <a:extLst>
              <a:ext uri="{FF2B5EF4-FFF2-40B4-BE49-F238E27FC236}">
                <a16:creationId xmlns:a16="http://schemas.microsoft.com/office/drawing/2014/main" id="{A63C6816-33C2-4090-A70D-C6925C44F7BB}"/>
              </a:ext>
            </a:extLst>
          </p:cNvPr>
          <p:cNvSpPr/>
          <p:nvPr/>
        </p:nvSpPr>
        <p:spPr>
          <a:xfrm rot="10800000">
            <a:off x="6533320" y="3079110"/>
            <a:ext cx="925737" cy="38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Flecha: hacia la izquierda 10">
            <a:extLst>
              <a:ext uri="{FF2B5EF4-FFF2-40B4-BE49-F238E27FC236}">
                <a16:creationId xmlns:a16="http://schemas.microsoft.com/office/drawing/2014/main" id="{C98585A7-DF2F-4B20-BD61-81F9E739982B}"/>
              </a:ext>
            </a:extLst>
          </p:cNvPr>
          <p:cNvSpPr/>
          <p:nvPr/>
        </p:nvSpPr>
        <p:spPr>
          <a:xfrm>
            <a:off x="9775210" y="2397265"/>
            <a:ext cx="1069144" cy="464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Flecha: a la derecha 8">
            <a:extLst>
              <a:ext uri="{FF2B5EF4-FFF2-40B4-BE49-F238E27FC236}">
                <a16:creationId xmlns:a16="http://schemas.microsoft.com/office/drawing/2014/main" id="{F4DB5A0F-DD10-43BB-89E0-0009B4DB3561}"/>
              </a:ext>
            </a:extLst>
          </p:cNvPr>
          <p:cNvSpPr/>
          <p:nvPr/>
        </p:nvSpPr>
        <p:spPr>
          <a:xfrm>
            <a:off x="7404131" y="5877512"/>
            <a:ext cx="925737" cy="38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31406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Buscar o remplazar algo en el script</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 name="Imagen 4">
            <a:extLst>
              <a:ext uri="{FF2B5EF4-FFF2-40B4-BE49-F238E27FC236}">
                <a16:creationId xmlns:a16="http://schemas.microsoft.com/office/drawing/2014/main" id="{1FBCCAFF-ED18-486A-8EC5-A7342219195C}"/>
              </a:ext>
            </a:extLst>
          </p:cNvPr>
          <p:cNvPicPr>
            <a:picLocks noChangeAspect="1"/>
          </p:cNvPicPr>
          <p:nvPr/>
        </p:nvPicPr>
        <p:blipFill rotWithShape="1">
          <a:blip r:embed="rId2"/>
          <a:srcRect t="-1" r="37024" b="33961"/>
          <a:stretch/>
        </p:blipFill>
        <p:spPr>
          <a:xfrm>
            <a:off x="2685092" y="1958607"/>
            <a:ext cx="7090118" cy="4180150"/>
          </a:xfrm>
          <a:prstGeom prst="rect">
            <a:avLst/>
          </a:prstGeom>
        </p:spPr>
      </p:pic>
      <p:sp>
        <p:nvSpPr>
          <p:cNvPr id="4" name="Flecha: a la derecha 3">
            <a:extLst>
              <a:ext uri="{FF2B5EF4-FFF2-40B4-BE49-F238E27FC236}">
                <a16:creationId xmlns:a16="http://schemas.microsoft.com/office/drawing/2014/main" id="{A63C6816-33C2-4090-A70D-C6925C44F7BB}"/>
              </a:ext>
            </a:extLst>
          </p:cNvPr>
          <p:cNvSpPr/>
          <p:nvPr/>
        </p:nvSpPr>
        <p:spPr>
          <a:xfrm rot="10800000">
            <a:off x="5231844" y="2695658"/>
            <a:ext cx="925737" cy="38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Flecha: hacia la izquierda 10">
            <a:extLst>
              <a:ext uri="{FF2B5EF4-FFF2-40B4-BE49-F238E27FC236}">
                <a16:creationId xmlns:a16="http://schemas.microsoft.com/office/drawing/2014/main" id="{C98585A7-DF2F-4B20-BD61-81F9E739982B}"/>
              </a:ext>
            </a:extLst>
          </p:cNvPr>
          <p:cNvSpPr/>
          <p:nvPr/>
        </p:nvSpPr>
        <p:spPr>
          <a:xfrm>
            <a:off x="7656124" y="2964766"/>
            <a:ext cx="1069144" cy="464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Flecha: a la derecha 8">
            <a:extLst>
              <a:ext uri="{FF2B5EF4-FFF2-40B4-BE49-F238E27FC236}">
                <a16:creationId xmlns:a16="http://schemas.microsoft.com/office/drawing/2014/main" id="{F4DB5A0F-DD10-43BB-89E0-0009B4DB3561}"/>
              </a:ext>
            </a:extLst>
          </p:cNvPr>
          <p:cNvSpPr/>
          <p:nvPr/>
        </p:nvSpPr>
        <p:spPr>
          <a:xfrm>
            <a:off x="1759355" y="2964766"/>
            <a:ext cx="925737" cy="38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6282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CE7AC824-72C5-461E-BEA2-CAD15C37AE52}"/>
              </a:ext>
            </a:extLst>
          </p:cNvPr>
          <p:cNvSpPr/>
          <p:nvPr/>
        </p:nvSpPr>
        <p:spPr>
          <a:xfrm>
            <a:off x="845127" y="1907708"/>
            <a:ext cx="7090116" cy="4355038"/>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1. Vector: Usar c() para concatenar elementos.</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4</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6</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3</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9</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s-AR" dirty="0">
                <a:latin typeface="Consolas" panose="020B0609020204030204" pitchFamily="49" charset="0"/>
                <a:ea typeface="Cambria" panose="02040503050406030204" pitchFamily="18" charset="0"/>
                <a:cs typeface="Times New Roman" panose="02020603050405020304" pitchFamily="18" charset="0"/>
              </a:rPr>
              <a:t>## [1] 1 4 6 3 9</a:t>
            </a:r>
          </a:p>
          <a:p>
            <a:pPr latinLnBrk="1">
              <a:spcAft>
                <a:spcPts val="1000"/>
              </a:spcAft>
            </a:pPr>
            <a:r>
              <a:rPr lang="es-AR" dirty="0">
                <a:latin typeface="Consolas" panose="020B0609020204030204" pitchFamily="49" charset="0"/>
                <a:ea typeface="Cambria" panose="02040503050406030204" pitchFamily="18" charset="0"/>
                <a:cs typeface="Times New Roman" panose="02020603050405020304" pitchFamily="18" charset="0"/>
              </a:rPr>
              <a:t>Vector1&lt;-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4</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6</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3</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9</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Vector2&lt;-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200</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crea secuencia de 1 a 200</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Vector2&lt;-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as.numeric</a:t>
            </a:r>
            <a:r>
              <a:rPr lang="es-AR" dirty="0">
                <a:latin typeface="Consolas" panose="020B0609020204030204" pitchFamily="49" charset="0"/>
                <a:ea typeface="Cambria" panose="02040503050406030204" pitchFamily="18" charset="0"/>
                <a:cs typeface="Times New Roman" panose="02020603050405020304" pitchFamily="18" charset="0"/>
              </a:rPr>
              <a:t>(Vector2) </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Vector3&lt;-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"Juana"</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"Laura"</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"Silvia"</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"Ana"</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"Julia"</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Vector3[</a:t>
            </a:r>
            <a:r>
              <a:rPr lang="es-AR" dirty="0">
                <a:solidFill>
                  <a:srgbClr val="0000FF"/>
                </a:solidFill>
                <a:latin typeface="Consolas" panose="020B0609020204030204" pitchFamily="49" charset="0"/>
                <a:ea typeface="Cambria" panose="02040503050406030204" pitchFamily="18" charset="0"/>
                <a:cs typeface="Times New Roman" panose="02020603050405020304" pitchFamily="18" charset="0"/>
              </a:rPr>
              <a:t>3</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s-AR" dirty="0">
                <a:latin typeface="Consolas" panose="020B0609020204030204" pitchFamily="49" charset="0"/>
                <a:ea typeface="Cambria" panose="02040503050406030204" pitchFamily="18" charset="0"/>
                <a:cs typeface="Times New Roman" panose="02020603050405020304" pitchFamily="18" charset="0"/>
              </a:rPr>
              <a:t>## [1] "Silvia"</a:t>
            </a:r>
          </a:p>
        </p:txBody>
      </p:sp>
    </p:spTree>
    <p:extLst>
      <p:ext uri="{BB962C8B-B14F-4D97-AF65-F5344CB8AC3E}">
        <p14:creationId xmlns:p14="http://schemas.microsoft.com/office/powerpoint/2010/main" val="1257764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03D86DAF-2B97-4296-8764-724331A23E88}"/>
              </a:ext>
            </a:extLst>
          </p:cNvPr>
          <p:cNvSpPr/>
          <p:nvPr/>
        </p:nvSpPr>
        <p:spPr>
          <a:xfrm>
            <a:off x="845127" y="1843029"/>
            <a:ext cx="7654977" cy="4909036"/>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#2. Data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frame</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dirty="0">
                <a:latin typeface="Consolas" panose="020B0609020204030204" pitchFamily="49" charset="0"/>
                <a:ea typeface="Cambria" panose="02040503050406030204" pitchFamily="18" charset="0"/>
                <a:cs typeface="Times New Roman" panose="02020603050405020304" pitchFamily="18" charset="0"/>
              </a:rPr>
              <a:t>Base&lt;-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data.frame</a:t>
            </a:r>
            <a:r>
              <a:rPr lang="es-AR" dirty="0">
                <a:latin typeface="Consolas" panose="020B0609020204030204" pitchFamily="49" charset="0"/>
                <a:ea typeface="Cambria" panose="02040503050406030204" pitchFamily="18" charset="0"/>
                <a:cs typeface="Times New Roman" panose="02020603050405020304" pitchFamily="18" charset="0"/>
              </a:rPr>
              <a:t>(Vector1, Vector3)</a:t>
            </a: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View</a:t>
            </a:r>
            <a:r>
              <a:rPr lang="es-AR" dirty="0">
                <a:latin typeface="Consolas" panose="020B0609020204030204" pitchFamily="49" charset="0"/>
                <a:ea typeface="Cambria" panose="02040503050406030204" pitchFamily="18" charset="0"/>
                <a:cs typeface="Times New Roman" panose="02020603050405020304" pitchFamily="18" charset="0"/>
              </a:rPr>
              <a:t>(Base)</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summary</a:t>
            </a:r>
            <a:r>
              <a:rPr lang="es-AR" dirty="0">
                <a:latin typeface="Consolas" panose="020B0609020204030204" pitchFamily="49" charset="0"/>
                <a:ea typeface="Cambria" panose="02040503050406030204" pitchFamily="18" charset="0"/>
                <a:cs typeface="Times New Roman" panose="02020603050405020304" pitchFamily="18" charset="0"/>
              </a:rPr>
              <a:t>(Base)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Descriptivos generales de las variables</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dirty="0">
                <a:latin typeface="Consolas" panose="020B0609020204030204" pitchFamily="49" charset="0"/>
                <a:ea typeface="Cambria" panose="02040503050406030204" pitchFamily="18" charset="0"/>
                <a:cs typeface="Times New Roman" panose="02020603050405020304" pitchFamily="18" charset="0"/>
              </a:rPr>
              <a:t>##     Vector1      Vector3 </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Min.   :1.0   Ana   :1  </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1st Qu.:3.0   Juana :1  </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Median :4.0   Julia :1  </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Mean   :4.6   Laura :1  </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3rd Qu.:6.0   Silvia:1  </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Max.   :9.0</a:t>
            </a:r>
          </a:p>
          <a:p>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Borrar todo lo almacenado.</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rm</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list</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ls</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endParaRPr lang="es-AR" dirty="0"/>
          </a:p>
        </p:txBody>
      </p:sp>
      <p:pic>
        <p:nvPicPr>
          <p:cNvPr id="4" name="Imagen 3">
            <a:extLst>
              <a:ext uri="{FF2B5EF4-FFF2-40B4-BE49-F238E27FC236}">
                <a16:creationId xmlns:a16="http://schemas.microsoft.com/office/drawing/2014/main" id="{1F55BE65-2836-4118-BC05-AA9FDD115B45}"/>
              </a:ext>
            </a:extLst>
          </p:cNvPr>
          <p:cNvPicPr>
            <a:picLocks noChangeAspect="1"/>
          </p:cNvPicPr>
          <p:nvPr/>
        </p:nvPicPr>
        <p:blipFill rotWithShape="1">
          <a:blip r:embed="rId3"/>
          <a:srcRect l="20901" t="17252" r="50000" b="43833"/>
          <a:stretch/>
        </p:blipFill>
        <p:spPr>
          <a:xfrm>
            <a:off x="8139659" y="1978703"/>
            <a:ext cx="3547672" cy="2667502"/>
          </a:xfrm>
          <a:prstGeom prst="rect">
            <a:avLst/>
          </a:prstGeom>
        </p:spPr>
      </p:pic>
    </p:spTree>
    <p:extLst>
      <p:ext uri="{BB962C8B-B14F-4D97-AF65-F5344CB8AC3E}">
        <p14:creationId xmlns:p14="http://schemas.microsoft.com/office/powerpoint/2010/main" val="2386073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1D23212B-5981-44DE-AA01-3C36A6F5BA7E}"/>
              </a:ext>
            </a:extLst>
          </p:cNvPr>
          <p:cNvSpPr/>
          <p:nvPr/>
        </p:nvSpPr>
        <p:spPr>
          <a:xfrm>
            <a:off x="845126" y="2090172"/>
            <a:ext cx="10515599" cy="3785652"/>
          </a:xfrm>
          <a:prstGeom prst="rect">
            <a:avLst/>
          </a:prstGeom>
        </p:spPr>
        <p:txBody>
          <a:bodyPr wrap="square">
            <a:spAutoFit/>
          </a:bodyPr>
          <a:lstStyle/>
          <a:p>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Setear</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el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working</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directory</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setwd</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"C:/Users/Jesi/Desktop/RLadies"</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Importar un archivo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csv</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&lt;-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read.csv</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"Comptxt.csv"</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sep</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dec</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 </a:t>
            </a:r>
            <a:br>
              <a:rPr lang="es-AR" sz="2000" dirty="0">
                <a:latin typeface="Cambria" panose="02040503050406030204" pitchFamily="18" charset="0"/>
                <a:ea typeface="Cambria" panose="02040503050406030204" pitchFamily="18" charset="0"/>
                <a:cs typeface="Times New Roman" panose="02020603050405020304" pitchFamily="18" charset="0"/>
              </a:rPr>
            </a:br>
            <a:endParaRPr lang="es-AR" sz="2000" dirty="0">
              <a:latin typeface="Cambria" panose="02040503050406030204" pitchFamily="18" charset="0"/>
              <a:ea typeface="Cambria" panose="02040503050406030204" pitchFamily="18" charset="0"/>
              <a:cs typeface="Times New Roman" panose="02020603050405020304" pitchFamily="18" charset="0"/>
            </a:endParaRPr>
          </a:p>
          <a:p>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Importar un archivo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txt</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Comp1&lt;-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read.table</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"Comptxt.txt"</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sep</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“\t"</a:t>
            </a:r>
            <a:r>
              <a:rPr lang="es-AR" dirty="0">
                <a:latin typeface="Consolas" panose="020B0609020204030204" pitchFamily="49" charset="0"/>
                <a:ea typeface="Cambria" panose="02040503050406030204" pitchFamily="18" charset="0"/>
                <a:cs typeface="Times New Roman" panose="02020603050405020304" pitchFamily="18" charset="0"/>
              </a:rPr>
              <a:t>)</a:t>
            </a:r>
          </a:p>
          <a:p>
            <a:endParaRPr lang="es-AR" dirty="0">
              <a:latin typeface="Consolas" panose="020B0609020204030204" pitchFamily="49" charset="0"/>
              <a:cs typeface="Times New Roman" panose="02020603050405020304" pitchFamily="18" charset="0"/>
            </a:endParaRPr>
          </a:p>
          <a:p>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Importar un archivo xlsx</a:t>
            </a:r>
          </a:p>
          <a:p>
            <a:r>
              <a:rPr lang="es-AR"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library</a:t>
            </a:r>
            <a:r>
              <a:rPr lang="es-AR" sz="2000" dirty="0">
                <a:latin typeface="Consolas" panose="020B0609020204030204" pitchFamily="49" charset="0"/>
                <a:ea typeface="Cambria" panose="02040503050406030204" pitchFamily="18" charset="0"/>
                <a:cs typeface="Times New Roman" panose="02020603050405020304" pitchFamily="18" charset="0"/>
              </a:rPr>
              <a:t>(</a:t>
            </a:r>
            <a:r>
              <a:rPr lang="es-AR" sz="2000" dirty="0" err="1">
                <a:latin typeface="Consolas" panose="020B0609020204030204" pitchFamily="49" charset="0"/>
                <a:ea typeface="Cambria" panose="02040503050406030204" pitchFamily="18" charset="0"/>
                <a:cs typeface="Times New Roman" panose="02020603050405020304" pitchFamily="18" charset="0"/>
              </a:rPr>
              <a:t>readxl</a:t>
            </a:r>
            <a:r>
              <a:rPr lang="es-AR" sz="2000"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Comp2&lt;-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read_excel</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"Comptxt.xlsx”</a:t>
            </a:r>
            <a:r>
              <a:rPr lang="es-AR" dirty="0">
                <a:latin typeface="Consolas" panose="020B0609020204030204" pitchFamily="49" charset="0"/>
                <a:ea typeface="Cambria" panose="02040503050406030204" pitchFamily="18" charset="0"/>
                <a:cs typeface="Times New Roman" panose="02020603050405020304" pitchFamily="18" charset="0"/>
              </a:rPr>
              <a:t>)</a:t>
            </a:r>
            <a:endParaRPr lang="es-AR" dirty="0"/>
          </a:p>
          <a:p>
            <a:endParaRPr lang="es-AR" dirty="0"/>
          </a:p>
        </p:txBody>
      </p:sp>
    </p:spTree>
    <p:extLst>
      <p:ext uri="{BB962C8B-B14F-4D97-AF65-F5344CB8AC3E}">
        <p14:creationId xmlns:p14="http://schemas.microsoft.com/office/powerpoint/2010/main" val="2646834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966601E9-1139-480E-A9F6-BF326F98BED4}"/>
              </a:ext>
            </a:extLst>
          </p:cNvPr>
          <p:cNvSpPr/>
          <p:nvPr/>
        </p:nvSpPr>
        <p:spPr>
          <a:xfrm>
            <a:off x="994117" y="1847741"/>
            <a:ext cx="10366610" cy="4985980"/>
          </a:xfrm>
          <a:prstGeom prst="rect">
            <a:avLst/>
          </a:prstGeom>
        </p:spPr>
        <p:txBody>
          <a:bodyPr wrap="square">
            <a:spAutoFit/>
          </a:bodyPr>
          <a:lstStyle/>
          <a:p>
            <a:pPr latinLnBrk="1"/>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Seleccionar una variable: $x o [,x]</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ID</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Bef>
                <a:spcPts val="600"/>
              </a:spcBef>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Seleccionar todas las observaciones de una misma fila</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3</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Bef>
                <a:spcPts val="600"/>
              </a:spcBef>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Seleccionar un único valor de la fila 4, y la columna 3</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4</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3</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Bef>
                <a:spcPts val="600"/>
              </a:spcBef>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Seleccionar las columnas 1 y 4</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4</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Bef>
                <a:spcPts val="600"/>
              </a:spcBef>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Devuelve las posiciones de los valores de memoria mayores a 15</a:t>
            </a:r>
          </a:p>
          <a:p>
            <a:pPr latinLnBrk="1"/>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Which</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Memoria</a:t>
            </a:r>
            <a:r>
              <a:rPr lang="es-AR" dirty="0">
                <a:latin typeface="Consolas" panose="020B0609020204030204" pitchFamily="49" charset="0"/>
                <a:ea typeface="Cambria" panose="02040503050406030204" pitchFamily="18" charset="0"/>
                <a:cs typeface="Times New Roman" panose="02020603050405020304" pitchFamily="18" charset="0"/>
              </a:rPr>
              <a:t>&gt;</a:t>
            </a:r>
            <a:r>
              <a:rPr lang="es-AR" dirty="0">
                <a:solidFill>
                  <a:srgbClr val="0000FF"/>
                </a:solidFill>
                <a:latin typeface="Consolas" panose="020B0609020204030204" pitchFamily="49" charset="0"/>
                <a:ea typeface="Cambria" panose="02040503050406030204" pitchFamily="18" charset="0"/>
                <a:cs typeface="Times New Roman" panose="02020603050405020304" pitchFamily="18" charset="0"/>
              </a:rPr>
              <a:t>15</a:t>
            </a:r>
            <a:r>
              <a:rPr lang="es-AR" dirty="0">
                <a:latin typeface="Consolas" panose="020B0609020204030204" pitchFamily="49" charset="0"/>
                <a:ea typeface="Cambria" panose="02040503050406030204" pitchFamily="18" charset="0"/>
                <a:cs typeface="Times New Roman" panose="02020603050405020304" pitchFamily="18" charset="0"/>
              </a:rPr>
              <a:t>)</a:t>
            </a:r>
            <a:endPar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endParaRPr>
          </a:p>
          <a:p>
            <a:pPr latinLnBrk="1">
              <a:spcBef>
                <a:spcPts val="600"/>
              </a:spcBef>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Devuelve cuales son esos valores</a:t>
            </a:r>
          </a:p>
          <a:p>
            <a:pPr latinLnBrk="1"/>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Memoria</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Which</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Memoria</a:t>
            </a:r>
            <a:r>
              <a:rPr lang="es-AR" dirty="0">
                <a:latin typeface="Consolas" panose="020B0609020204030204" pitchFamily="49" charset="0"/>
                <a:ea typeface="Cambria" panose="02040503050406030204" pitchFamily="18" charset="0"/>
                <a:cs typeface="Times New Roman" panose="02020603050405020304" pitchFamily="18" charset="0"/>
              </a:rPr>
              <a:t>&gt;</a:t>
            </a:r>
            <a:r>
              <a:rPr lang="es-AR" dirty="0">
                <a:solidFill>
                  <a:srgbClr val="0000FF"/>
                </a:solidFill>
                <a:latin typeface="Consolas" panose="020B0609020204030204" pitchFamily="49" charset="0"/>
                <a:ea typeface="Cambria" panose="02040503050406030204" pitchFamily="18" charset="0"/>
                <a:cs typeface="Times New Roman" panose="02020603050405020304" pitchFamily="18" charset="0"/>
              </a:rPr>
              <a:t>15</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Bef>
                <a:spcPts val="600"/>
              </a:spcBef>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Devuelve Los valores de una variable condicionado por los valores de otra</a:t>
            </a:r>
          </a:p>
          <a:p>
            <a:pPr latinLnBrk="1"/>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Memoria</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Sexo</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F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a:t>
            </a:r>
            <a:endParaRPr lang="es-AR" dirty="0"/>
          </a:p>
          <a:p>
            <a:pPr latinLnBrk="1"/>
            <a:endParaRPr lang="es-AR" dirty="0"/>
          </a:p>
        </p:txBody>
      </p:sp>
    </p:spTree>
    <p:extLst>
      <p:ext uri="{BB962C8B-B14F-4D97-AF65-F5344CB8AC3E}">
        <p14:creationId xmlns:p14="http://schemas.microsoft.com/office/powerpoint/2010/main" val="3950416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D8CE039E-4449-421F-9853-0BE70140531B}"/>
              </a:ext>
            </a:extLst>
          </p:cNvPr>
          <p:cNvSpPr/>
          <p:nvPr/>
        </p:nvSpPr>
        <p:spPr>
          <a:xfrm>
            <a:off x="845127" y="1678009"/>
            <a:ext cx="10802230" cy="3913892"/>
          </a:xfrm>
          <a:prstGeom prst="rect">
            <a:avLst/>
          </a:prstGeom>
        </p:spPr>
        <p:txBody>
          <a:bodyPr wrap="square">
            <a:spAutoFit/>
          </a:bodyPr>
          <a:lstStyle/>
          <a:p>
            <a:pPr latinLnBrk="1">
              <a:spcAft>
                <a:spcPts val="1000"/>
              </a:spcAft>
            </a:pPr>
            <a:endParaRPr lang="es-AR" dirty="0">
              <a:latin typeface="Consolas" panose="020B0609020204030204" pitchFamily="49" charset="0"/>
              <a:ea typeface="Cambria" panose="02040503050406030204" pitchFamily="18" charset="0"/>
              <a:cs typeface="Times New Roman" panose="02020603050405020304" pitchFamily="18" charset="0"/>
            </a:endParaRPr>
          </a:p>
          <a:p>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Seleccionar las columnas 1,2 y 3 y asignarlas a un nuevo objeto "Comp_1"</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Comp_</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&lt;-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3</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Crear un data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frame</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nuevo con las variables ID, Memoria y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Comp</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llamarlo Comp_2 </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Comp_</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2</a:t>
            </a:r>
            <a:r>
              <a:rPr lang="es-AR" dirty="0">
                <a:latin typeface="Consolas" panose="020B0609020204030204" pitchFamily="49" charset="0"/>
                <a:ea typeface="Cambria" panose="02040503050406030204" pitchFamily="18" charset="0"/>
                <a:cs typeface="Times New Roman" panose="02020603050405020304" pitchFamily="18" charset="0"/>
              </a:rPr>
              <a:t>&lt;-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data.frame</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4</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7</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Cambiar el nombre de las variables de Comp_2</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names</a:t>
            </a:r>
            <a:r>
              <a:rPr lang="es-AR" dirty="0">
                <a:latin typeface="Consolas" panose="020B0609020204030204" pitchFamily="49" charset="0"/>
                <a:ea typeface="Cambria" panose="02040503050406030204" pitchFamily="18" charset="0"/>
                <a:cs typeface="Times New Roman" panose="02020603050405020304" pitchFamily="18" charset="0"/>
              </a:rPr>
              <a:t>(Comp_</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2</a:t>
            </a:r>
            <a:r>
              <a:rPr lang="es-AR" dirty="0">
                <a:latin typeface="Consolas" panose="020B0609020204030204" pitchFamily="49" charset="0"/>
                <a:ea typeface="Cambria" panose="02040503050406030204" pitchFamily="18" charset="0"/>
                <a:cs typeface="Times New Roman" panose="02020603050405020304" pitchFamily="18" charset="0"/>
              </a:rPr>
              <a:t>)&lt;-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"ID"</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"Memoria"</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Comprension</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 </a:t>
            </a:r>
            <a:br>
              <a:rPr lang="es-AR" sz="2000" dirty="0">
                <a:latin typeface="Cambria" panose="02040503050406030204" pitchFamily="18" charset="0"/>
                <a:ea typeface="Cambria" panose="02040503050406030204" pitchFamily="18" charset="0"/>
                <a:cs typeface="Times New Roman" panose="02020603050405020304" pitchFamily="18" charset="0"/>
              </a:rPr>
            </a:b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Eliminar los objetos Comp_1 y Comp_2</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rm</a:t>
            </a:r>
            <a:r>
              <a:rPr lang="es-AR" dirty="0">
                <a:latin typeface="Consolas" panose="020B0609020204030204" pitchFamily="49" charset="0"/>
                <a:ea typeface="Cambria" panose="02040503050406030204" pitchFamily="18" charset="0"/>
                <a:cs typeface="Times New Roman" panose="02020603050405020304" pitchFamily="18" charset="0"/>
              </a:rPr>
              <a:t>(Comp_</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 Comp_</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2</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endParaRPr lang="es-AR" dirty="0"/>
          </a:p>
        </p:txBody>
      </p:sp>
      <p:pic>
        <p:nvPicPr>
          <p:cNvPr id="4" name="Imagen 3">
            <a:extLst>
              <a:ext uri="{FF2B5EF4-FFF2-40B4-BE49-F238E27FC236}">
                <a16:creationId xmlns:a16="http://schemas.microsoft.com/office/drawing/2014/main" id="{F4C9EDAA-7B45-4DC0-A65E-3FDB21D11061}"/>
              </a:ext>
            </a:extLst>
          </p:cNvPr>
          <p:cNvPicPr>
            <a:picLocks noChangeAspect="1"/>
          </p:cNvPicPr>
          <p:nvPr/>
        </p:nvPicPr>
        <p:blipFill rotWithShape="1">
          <a:blip r:embed="rId3"/>
          <a:srcRect l="20779" t="15940" r="42827" b="46554"/>
          <a:stretch/>
        </p:blipFill>
        <p:spPr>
          <a:xfrm>
            <a:off x="7345182" y="3604975"/>
            <a:ext cx="4437088" cy="2570973"/>
          </a:xfrm>
          <a:prstGeom prst="rect">
            <a:avLst/>
          </a:prstGeom>
        </p:spPr>
      </p:pic>
    </p:spTree>
    <p:extLst>
      <p:ext uri="{BB962C8B-B14F-4D97-AF65-F5344CB8AC3E}">
        <p14:creationId xmlns:p14="http://schemas.microsoft.com/office/powerpoint/2010/main" val="282213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A55AB922-304D-469F-9ED3-4E7DFEEB49C8}"/>
              </a:ext>
            </a:extLst>
          </p:cNvPr>
          <p:cNvSpPr/>
          <p:nvPr/>
        </p:nvSpPr>
        <p:spPr>
          <a:xfrm>
            <a:off x="845127" y="1946155"/>
            <a:ext cx="9443803" cy="3672800"/>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Explorar la base</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summary</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Observá</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que se obtienen los descriptivos de Sexo e ID.</a:t>
            </a:r>
          </a:p>
          <a:p>
            <a:pPr latinLnBrk="1">
              <a:spcAft>
                <a:spcPts val="1000"/>
              </a:spcAft>
            </a:pP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ï..ID</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Edad</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Sexo</a:t>
            </a:r>
            <a:r>
              <a:rPr lang="en-US" dirty="0">
                <a:latin typeface="Consolas" panose="020B0609020204030204" pitchFamily="49" charset="0"/>
                <a:ea typeface="Cambria" panose="02040503050406030204" pitchFamily="18" charset="0"/>
                <a:cs typeface="Times New Roman" panose="02020603050405020304" pitchFamily="18" charset="0"/>
              </a:rPr>
              <a:t>         Memoria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Min.   :  1.00   Min.   :10   Min.   :0.00   Min.   : 5.00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1st Qu.: 25.75   1st Qu.:10   1st Qu.:0.00   1st Qu.:19.00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Median : 50.50   Median :12   Median :1.00   Median :27.00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Mean   : 50.50   Mean   :12   Mean   :0.58   Mean   :27.37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3rd Qu.: 75.25   3rd Qu.:14   3rd Qu.:1.00   3rd Qu.:35.00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Max.   :100.00   Max.   :14   Max.   :1.00   Max.   :51.00  </a:t>
            </a:r>
            <a:br>
              <a:rPr lang="en-US" dirty="0">
                <a:latin typeface="Consolas" panose="020B0609020204030204" pitchFamily="49" charset="0"/>
                <a:ea typeface="Cambria" panose="02040503050406030204" pitchFamily="18" charset="0"/>
                <a:cs typeface="Times New Roman" panose="02020603050405020304" pitchFamily="18" charset="0"/>
              </a:rPr>
            </a:br>
            <a:endParaRPr lang="es-AR" dirty="0">
              <a:latin typeface="Consolas" panose="020B0609020204030204" pitchFamily="49" charset="0"/>
              <a:ea typeface="Cambria" panose="02040503050406030204" pitchFamily="18" charset="0"/>
              <a:cs typeface="Times New Roman" panose="02020603050405020304" pitchFamily="18" charset="0"/>
            </a:endParaRPr>
          </a:p>
        </p:txBody>
      </p:sp>
      <p:sp>
        <p:nvSpPr>
          <p:cNvPr id="4" name="Rectángulo 3">
            <a:extLst>
              <a:ext uri="{FF2B5EF4-FFF2-40B4-BE49-F238E27FC236}">
                <a16:creationId xmlns:a16="http://schemas.microsoft.com/office/drawing/2014/main" id="{27AB0A3D-89D5-4AEA-8AAB-D70BF0798AE6}"/>
              </a:ext>
            </a:extLst>
          </p:cNvPr>
          <p:cNvSpPr/>
          <p:nvPr/>
        </p:nvSpPr>
        <p:spPr>
          <a:xfrm>
            <a:off x="1379095" y="3297837"/>
            <a:ext cx="1993692" cy="2233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6EA372FC-C552-47D8-A738-55362A98F164}"/>
              </a:ext>
            </a:extLst>
          </p:cNvPr>
          <p:cNvSpPr/>
          <p:nvPr/>
        </p:nvSpPr>
        <p:spPr>
          <a:xfrm>
            <a:off x="5096425" y="3297836"/>
            <a:ext cx="1993692" cy="2233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395899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9599F389-B496-43FC-ADA5-9206970B508B}"/>
              </a:ext>
            </a:extLst>
          </p:cNvPr>
          <p:cNvSpPr/>
          <p:nvPr/>
        </p:nvSpPr>
        <p:spPr>
          <a:xfrm>
            <a:off x="845126" y="2053652"/>
            <a:ext cx="10515599" cy="4375557"/>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convertir la variable sexo en factor</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Sexo</a:t>
            </a:r>
            <a:r>
              <a:rPr lang="es-AR" dirty="0">
                <a:latin typeface="Consolas" panose="020B0609020204030204" pitchFamily="49" charset="0"/>
                <a:ea typeface="Cambria" panose="02040503050406030204" pitchFamily="18" charset="0"/>
                <a:cs typeface="Times New Roman" panose="02020603050405020304" pitchFamily="18" charset="0"/>
              </a:rPr>
              <a:t>&lt;-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as.factor</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Sexo</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Volver a pedir descriptivos</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summary</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Al ser factor se registra la frecuencia</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ï..ID</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Edad</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Sexo</a:t>
            </a:r>
            <a:r>
              <a:rPr lang="en-US" dirty="0">
                <a:latin typeface="Consolas" panose="020B0609020204030204" pitchFamily="49" charset="0"/>
                <a:ea typeface="Cambria" panose="02040503050406030204" pitchFamily="18" charset="0"/>
                <a:cs typeface="Times New Roman" panose="02020603050405020304" pitchFamily="18" charset="0"/>
              </a:rPr>
              <a:t>      Memoria         </a:t>
            </a:r>
            <a:r>
              <a:rPr lang="en-US" dirty="0" err="1">
                <a:latin typeface="Consolas" panose="020B0609020204030204" pitchFamily="49" charset="0"/>
                <a:ea typeface="Cambria" panose="02040503050406030204" pitchFamily="18" charset="0"/>
                <a:cs typeface="Times New Roman" panose="02020603050405020304" pitchFamily="18" charset="0"/>
              </a:rPr>
              <a:t>Atencion</a:t>
            </a:r>
            <a:r>
              <a:rPr lang="en-US" dirty="0">
                <a:latin typeface="Consolas" panose="020B0609020204030204" pitchFamily="49" charset="0"/>
                <a:ea typeface="Cambria" panose="02040503050406030204" pitchFamily="18" charset="0"/>
                <a:cs typeface="Times New Roman" panose="02020603050405020304" pitchFamily="18" charset="0"/>
              </a:rPr>
              <a:t>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Min.   :  1.00   Min.   :10   0:42   Min.   : 5.00   Min.   : 5.00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1st Qu.: 25.75   1st Qu.:10   1:58   1st Qu.:19.00   1st Qu.:11.00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Median : 50.50   Median :12          Median :27.00   Median :23.00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Mean   : 50.50   Mean   :12          Mean   :27.37   Mean   :24.57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3rd Qu.: 75.25   3rd Qu.:14          3rd Qu.:35.00   3rd Qu.:35.00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Max.   :100.00   Max.   :14          Max.   :51.00   Max.   :59.00  </a:t>
            </a:r>
            <a:br>
              <a:rPr lang="en-US" dirty="0">
                <a:latin typeface="Consolas" panose="020B0609020204030204" pitchFamily="49" charset="0"/>
                <a:ea typeface="Cambria" panose="02040503050406030204" pitchFamily="18" charset="0"/>
                <a:cs typeface="Times New Roman" panose="02020603050405020304" pitchFamily="18" charset="0"/>
              </a:rPr>
            </a:br>
            <a:endParaRPr lang="es-AR" dirty="0">
              <a:latin typeface="Consolas" panose="020B0609020204030204" pitchFamily="49" charset="0"/>
              <a:ea typeface="Cambria" panose="02040503050406030204" pitchFamily="18" charset="0"/>
              <a:cs typeface="Times New Roman" panose="02020603050405020304" pitchFamily="18" charset="0"/>
            </a:endParaRPr>
          </a:p>
        </p:txBody>
      </p:sp>
      <p:sp>
        <p:nvSpPr>
          <p:cNvPr id="6" name="Rectángulo 5">
            <a:extLst>
              <a:ext uri="{FF2B5EF4-FFF2-40B4-BE49-F238E27FC236}">
                <a16:creationId xmlns:a16="http://schemas.microsoft.com/office/drawing/2014/main" id="{9BB174DE-40E2-4600-9185-6B6D0282A874}"/>
              </a:ext>
            </a:extLst>
          </p:cNvPr>
          <p:cNvSpPr/>
          <p:nvPr/>
        </p:nvSpPr>
        <p:spPr>
          <a:xfrm>
            <a:off x="5096425" y="4077325"/>
            <a:ext cx="764729" cy="10797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8963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378964EF-3388-4486-8231-6DD4B7D47BDC}"/>
              </a:ext>
            </a:extLst>
          </p:cNvPr>
          <p:cNvSpPr/>
          <p:nvPr/>
        </p:nvSpPr>
        <p:spPr>
          <a:xfrm>
            <a:off x="845126" y="1929255"/>
            <a:ext cx="10862192" cy="4375557"/>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Pedir descriptivos específicos para la variable Memoria</a:t>
            </a: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mean</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Memoria</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Media</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sz="1400" dirty="0">
                <a:latin typeface="Consolas" panose="020B0609020204030204" pitchFamily="49" charset="0"/>
                <a:ea typeface="Cambria" panose="02040503050406030204" pitchFamily="18" charset="0"/>
                <a:cs typeface="Times New Roman" panose="02020603050405020304" pitchFamily="18" charset="0"/>
              </a:rPr>
              <a:t>## [1] 27.37</a:t>
            </a:r>
          </a:p>
          <a:p>
            <a:pPr latinLnBrk="1">
              <a:spcAft>
                <a:spcPts val="1000"/>
              </a:spcAft>
            </a:pP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sd</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Memoria</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Desvío Estándar</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sz="1400" dirty="0">
                <a:latin typeface="Consolas" panose="020B0609020204030204" pitchFamily="49" charset="0"/>
                <a:ea typeface="Cambria" panose="02040503050406030204" pitchFamily="18" charset="0"/>
                <a:cs typeface="Times New Roman" panose="02020603050405020304" pitchFamily="18" charset="0"/>
              </a:rPr>
              <a:t>## [1] 10.2727</a:t>
            </a:r>
          </a:p>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Frecuencias</a:t>
            </a: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table</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Edad</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Sexo</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 de niños de cada edad y cada sexo.</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sz="1400" dirty="0">
                <a:latin typeface="Consolas" panose="020B0609020204030204" pitchFamily="49" charset="0"/>
                <a:ea typeface="Cambria" panose="02040503050406030204" pitchFamily="18" charset="0"/>
                <a:cs typeface="Times New Roman" panose="02020603050405020304" pitchFamily="18" charset="0"/>
              </a:rPr>
              <a:t>##       0  1</a:t>
            </a:r>
            <a:br>
              <a:rPr lang="es-AR" sz="1400" dirty="0">
                <a:latin typeface="Consolas" panose="020B0609020204030204" pitchFamily="49" charset="0"/>
                <a:ea typeface="Cambria" panose="02040503050406030204" pitchFamily="18" charset="0"/>
                <a:cs typeface="Times New Roman" panose="02020603050405020304" pitchFamily="18" charset="0"/>
              </a:rPr>
            </a:br>
            <a:r>
              <a:rPr lang="es-AR" sz="1400" dirty="0">
                <a:latin typeface="Consolas" panose="020B0609020204030204" pitchFamily="49" charset="0"/>
                <a:ea typeface="Cambria" panose="02040503050406030204" pitchFamily="18" charset="0"/>
                <a:cs typeface="Times New Roman" panose="02020603050405020304" pitchFamily="18" charset="0"/>
              </a:rPr>
              <a:t>##   10 23 27</a:t>
            </a:r>
            <a:br>
              <a:rPr lang="es-AR" sz="1400" dirty="0">
                <a:latin typeface="Consolas" panose="020B0609020204030204" pitchFamily="49" charset="0"/>
                <a:ea typeface="Cambria" panose="02040503050406030204" pitchFamily="18" charset="0"/>
                <a:cs typeface="Times New Roman" panose="02020603050405020304" pitchFamily="18" charset="0"/>
              </a:rPr>
            </a:br>
            <a:r>
              <a:rPr lang="es-AR" sz="1400" dirty="0">
                <a:latin typeface="Consolas" panose="020B0609020204030204" pitchFamily="49" charset="0"/>
                <a:ea typeface="Cambria" panose="02040503050406030204" pitchFamily="18" charset="0"/>
                <a:cs typeface="Times New Roman" panose="02020603050405020304" pitchFamily="18" charset="0"/>
              </a:rPr>
              <a:t>##   14 19 31</a:t>
            </a:r>
          </a:p>
          <a:p>
            <a:pPr latinLnBrk="1">
              <a:spcAft>
                <a:spcPts val="1000"/>
              </a:spcAft>
            </a:pP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prop.table</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table</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Edad</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Sexo</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margin</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Proporción de sexo según edad</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sz="1400" dirty="0">
                <a:latin typeface="Consolas" panose="020B0609020204030204" pitchFamily="49" charset="0"/>
                <a:ea typeface="Cambria" panose="02040503050406030204" pitchFamily="18" charset="0"/>
                <a:cs typeface="Times New Roman" panose="02020603050405020304" pitchFamily="18" charset="0"/>
              </a:rPr>
              <a:t>##         0    1</a:t>
            </a:r>
            <a:br>
              <a:rPr lang="es-AR" sz="1400" dirty="0">
                <a:latin typeface="Consolas" panose="020B0609020204030204" pitchFamily="49" charset="0"/>
                <a:ea typeface="Cambria" panose="02040503050406030204" pitchFamily="18" charset="0"/>
                <a:cs typeface="Times New Roman" panose="02020603050405020304" pitchFamily="18" charset="0"/>
              </a:rPr>
            </a:br>
            <a:r>
              <a:rPr lang="es-AR" sz="1400" dirty="0">
                <a:latin typeface="Consolas" panose="020B0609020204030204" pitchFamily="49" charset="0"/>
                <a:ea typeface="Cambria" panose="02040503050406030204" pitchFamily="18" charset="0"/>
                <a:cs typeface="Times New Roman" panose="02020603050405020304" pitchFamily="18" charset="0"/>
              </a:rPr>
              <a:t>##   10 0.46 0.54</a:t>
            </a:r>
            <a:br>
              <a:rPr lang="es-AR" sz="1400" dirty="0">
                <a:latin typeface="Consolas" panose="020B0609020204030204" pitchFamily="49" charset="0"/>
                <a:ea typeface="Cambria" panose="02040503050406030204" pitchFamily="18" charset="0"/>
                <a:cs typeface="Times New Roman" panose="02020603050405020304" pitchFamily="18" charset="0"/>
              </a:rPr>
            </a:br>
            <a:r>
              <a:rPr lang="es-AR" sz="1400" dirty="0">
                <a:latin typeface="Consolas" panose="020B0609020204030204" pitchFamily="49" charset="0"/>
                <a:ea typeface="Cambria" panose="02040503050406030204" pitchFamily="18" charset="0"/>
                <a:cs typeface="Times New Roman" panose="02020603050405020304" pitchFamily="18" charset="0"/>
              </a:rPr>
              <a:t>##   14 0.38 0.62</a:t>
            </a:r>
          </a:p>
        </p:txBody>
      </p:sp>
    </p:spTree>
    <p:extLst>
      <p:ext uri="{BB962C8B-B14F-4D97-AF65-F5344CB8AC3E}">
        <p14:creationId xmlns:p14="http://schemas.microsoft.com/office/powerpoint/2010/main" val="313481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SPSS">
            <a:extLst>
              <a:ext uri="{FF2B5EF4-FFF2-40B4-BE49-F238E27FC236}">
                <a16:creationId xmlns:a16="http://schemas.microsoft.com/office/drawing/2014/main" id="{94A7BC5E-CBB3-4B57-AE8E-485CF771C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0"/>
            <a:ext cx="80772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descr="Imagen que contiene captura de pantalla&#10;&#10;Descripción generada con confianza muy alta">
            <a:extLst>
              <a:ext uri="{FF2B5EF4-FFF2-40B4-BE49-F238E27FC236}">
                <a16:creationId xmlns:a16="http://schemas.microsoft.com/office/drawing/2014/main" id="{72BE9D06-B9FB-41FA-AC9A-8F4D9AA9CC06}"/>
              </a:ext>
            </a:extLst>
          </p:cNvPr>
          <p:cNvPicPr>
            <a:picLocks noChangeAspect="1"/>
          </p:cNvPicPr>
          <p:nvPr/>
        </p:nvPicPr>
        <p:blipFill rotWithShape="1">
          <a:blip r:embed="rId4">
            <a:extLst>
              <a:ext uri="{28A0092B-C50C-407E-A947-70E740481C1C}">
                <a14:useLocalDpi xmlns:a14="http://schemas.microsoft.com/office/drawing/2010/main" val="0"/>
              </a:ext>
            </a:extLst>
          </a:blip>
          <a:srcRect r="30625" b="47689"/>
          <a:stretch/>
        </p:blipFill>
        <p:spPr>
          <a:xfrm>
            <a:off x="1760883" y="2183255"/>
            <a:ext cx="8458200" cy="3582500"/>
          </a:xfrm>
          <a:prstGeom prst="rect">
            <a:avLst/>
          </a:prstGeom>
        </p:spPr>
      </p:pic>
      <p:sp>
        <p:nvSpPr>
          <p:cNvPr id="8" name="Elipse 7">
            <a:extLst>
              <a:ext uri="{FF2B5EF4-FFF2-40B4-BE49-F238E27FC236}">
                <a16:creationId xmlns:a16="http://schemas.microsoft.com/office/drawing/2014/main" id="{988602FE-6367-4588-9B97-E6BA07383AD8}"/>
              </a:ext>
            </a:extLst>
          </p:cNvPr>
          <p:cNvSpPr/>
          <p:nvPr/>
        </p:nvSpPr>
        <p:spPr>
          <a:xfrm>
            <a:off x="4896677" y="3535301"/>
            <a:ext cx="2398645" cy="70236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ysClr val="windowText" lastClr="000000"/>
                </a:solidFill>
              </a:rPr>
              <a:t>Variables</a:t>
            </a:r>
          </a:p>
        </p:txBody>
      </p:sp>
      <p:sp>
        <p:nvSpPr>
          <p:cNvPr id="10" name="Elipse 9">
            <a:extLst>
              <a:ext uri="{FF2B5EF4-FFF2-40B4-BE49-F238E27FC236}">
                <a16:creationId xmlns:a16="http://schemas.microsoft.com/office/drawing/2014/main" id="{29902392-FA9B-4492-9999-C094886AEA84}"/>
              </a:ext>
            </a:extLst>
          </p:cNvPr>
          <p:cNvSpPr/>
          <p:nvPr/>
        </p:nvSpPr>
        <p:spPr>
          <a:xfrm>
            <a:off x="2223464" y="4294702"/>
            <a:ext cx="2398645" cy="70236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ysClr val="windowText" lastClr="000000"/>
                </a:solidFill>
              </a:rPr>
              <a:t>Sujetos</a:t>
            </a:r>
          </a:p>
        </p:txBody>
      </p:sp>
      <p:sp>
        <p:nvSpPr>
          <p:cNvPr id="9" name="Cerrar corchete 8">
            <a:extLst>
              <a:ext uri="{FF2B5EF4-FFF2-40B4-BE49-F238E27FC236}">
                <a16:creationId xmlns:a16="http://schemas.microsoft.com/office/drawing/2014/main" id="{38B3BDFF-306C-43E9-8726-11D1F4842D8A}"/>
              </a:ext>
            </a:extLst>
          </p:cNvPr>
          <p:cNvSpPr/>
          <p:nvPr/>
        </p:nvSpPr>
        <p:spPr>
          <a:xfrm rot="5400000">
            <a:off x="5984604" y="492141"/>
            <a:ext cx="166220" cy="6086320"/>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2" name="Cerrar corchete 11">
            <a:extLst>
              <a:ext uri="{FF2B5EF4-FFF2-40B4-BE49-F238E27FC236}">
                <a16:creationId xmlns:a16="http://schemas.microsoft.com/office/drawing/2014/main" id="{563172E4-2249-455C-8267-872B258BC733}"/>
              </a:ext>
            </a:extLst>
          </p:cNvPr>
          <p:cNvSpPr/>
          <p:nvPr/>
        </p:nvSpPr>
        <p:spPr>
          <a:xfrm>
            <a:off x="2676938" y="3730946"/>
            <a:ext cx="119271" cy="194241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1" name="Rectángulo 10">
            <a:extLst>
              <a:ext uri="{FF2B5EF4-FFF2-40B4-BE49-F238E27FC236}">
                <a16:creationId xmlns:a16="http://schemas.microsoft.com/office/drawing/2014/main" id="{3843920B-F3DC-4A6D-94EC-0099D7DB050B}"/>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ángulo 12">
            <a:extLst>
              <a:ext uri="{FF2B5EF4-FFF2-40B4-BE49-F238E27FC236}">
                <a16:creationId xmlns:a16="http://schemas.microsoft.com/office/drawing/2014/main" id="{C18A89E9-B7F3-48C2-8905-C84A97AE2351}"/>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Rectángulo 1">
            <a:extLst>
              <a:ext uri="{FF2B5EF4-FFF2-40B4-BE49-F238E27FC236}">
                <a16:creationId xmlns:a16="http://schemas.microsoft.com/office/drawing/2014/main" id="{E6031DD5-D54F-44BE-A64D-BD76B5D0F47C}"/>
              </a:ext>
            </a:extLst>
          </p:cNvPr>
          <p:cNvSpPr/>
          <p:nvPr/>
        </p:nvSpPr>
        <p:spPr>
          <a:xfrm>
            <a:off x="7942592" y="4997067"/>
            <a:ext cx="2336563" cy="51826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200" dirty="0">
                <a:solidFill>
                  <a:sysClr val="windowText" lastClr="000000"/>
                </a:solidFill>
              </a:rPr>
              <a:t>Vista de datos</a:t>
            </a:r>
          </a:p>
        </p:txBody>
      </p:sp>
    </p:spTree>
    <p:extLst>
      <p:ext uri="{BB962C8B-B14F-4D97-AF65-F5344CB8AC3E}">
        <p14:creationId xmlns:p14="http://schemas.microsoft.com/office/powerpoint/2010/main" val="35212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a:extLst>
              <a:ext uri="{FF2B5EF4-FFF2-40B4-BE49-F238E27FC236}">
                <a16:creationId xmlns:a16="http://schemas.microsoft.com/office/drawing/2014/main" id="{060402BE-27B1-48C7-9069-E669B99D9B7E}"/>
              </a:ext>
            </a:extLst>
          </p:cNvPr>
          <p:cNvSpPr/>
          <p:nvPr/>
        </p:nvSpPr>
        <p:spPr>
          <a:xfrm>
            <a:off x="845127" y="1912961"/>
            <a:ext cx="10936005" cy="4929555"/>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Descriptivos por sexo:</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library</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psych</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describeBy</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group</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Sexo</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 group: 0</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vars</a:t>
            </a:r>
            <a:r>
              <a:rPr lang="en-US" dirty="0">
                <a:latin typeface="Consolas" panose="020B0609020204030204" pitchFamily="49" charset="0"/>
                <a:ea typeface="Cambria" panose="02040503050406030204" pitchFamily="18" charset="0"/>
                <a:cs typeface="Times New Roman" panose="02020603050405020304" pitchFamily="18" charset="0"/>
              </a:rPr>
              <a:t>  n  mean    </a:t>
            </a:r>
            <a:r>
              <a:rPr lang="en-US" dirty="0" err="1">
                <a:latin typeface="Consolas" panose="020B0609020204030204" pitchFamily="49" charset="0"/>
                <a:ea typeface="Cambria" panose="02040503050406030204" pitchFamily="18" charset="0"/>
                <a:cs typeface="Times New Roman" panose="02020603050405020304" pitchFamily="18" charset="0"/>
              </a:rPr>
              <a:t>sd</a:t>
            </a:r>
            <a:r>
              <a:rPr lang="en-US" dirty="0">
                <a:latin typeface="Consolas" panose="020B0609020204030204" pitchFamily="49" charset="0"/>
                <a:ea typeface="Cambria" panose="02040503050406030204" pitchFamily="18" charset="0"/>
                <a:cs typeface="Times New Roman" panose="02020603050405020304" pitchFamily="18" charset="0"/>
              </a:rPr>
              <a:t> median trimmed   mad min max range  skew</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ï..ID</a:t>
            </a:r>
            <a:r>
              <a:rPr lang="en-US" dirty="0">
                <a:latin typeface="Consolas" panose="020B0609020204030204" pitchFamily="49" charset="0"/>
                <a:ea typeface="Cambria" panose="02040503050406030204" pitchFamily="18" charset="0"/>
                <a:cs typeface="Times New Roman" panose="02020603050405020304" pitchFamily="18" charset="0"/>
              </a:rPr>
              <a:t>          1 42 48.14 28.79   47.5   47.85 28.91   2  97    95  0.10</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Edad</a:t>
            </a:r>
            <a:r>
              <a:rPr lang="en-US" dirty="0">
                <a:latin typeface="Consolas" panose="020B0609020204030204" pitchFamily="49" charset="0"/>
                <a:ea typeface="Cambria" panose="02040503050406030204" pitchFamily="18" charset="0"/>
                <a:cs typeface="Times New Roman" panose="02020603050405020304" pitchFamily="18" charset="0"/>
              </a:rPr>
              <a:t>           2 42 11.81  2.02   10.0   11.76  0.00  10  14     4  0.18</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Sexo</a:t>
            </a:r>
            <a:r>
              <a:rPr lang="en-US" dirty="0">
                <a:latin typeface="Consolas" panose="020B0609020204030204" pitchFamily="49" charset="0"/>
                <a:ea typeface="Cambria" panose="02040503050406030204" pitchFamily="18" charset="0"/>
                <a:cs typeface="Times New Roman" panose="02020603050405020304" pitchFamily="18" charset="0"/>
              </a:rPr>
              <a:t>*          3 42  1.00  0.00    1.0    1.00  0.00   1   1     0   </a:t>
            </a:r>
            <a:r>
              <a:rPr lang="en-US" dirty="0" err="1">
                <a:latin typeface="Consolas" panose="020B0609020204030204" pitchFamily="49" charset="0"/>
                <a:ea typeface="Cambria" panose="02040503050406030204" pitchFamily="18" charset="0"/>
                <a:cs typeface="Times New Roman" panose="02020603050405020304" pitchFamily="18" charset="0"/>
              </a:rPr>
              <a:t>NaN</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group: 1</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vars</a:t>
            </a:r>
            <a:r>
              <a:rPr lang="en-US" dirty="0">
                <a:latin typeface="Consolas" panose="020B0609020204030204" pitchFamily="49" charset="0"/>
                <a:ea typeface="Cambria" panose="02040503050406030204" pitchFamily="18" charset="0"/>
                <a:cs typeface="Times New Roman" panose="02020603050405020304" pitchFamily="18" charset="0"/>
              </a:rPr>
              <a:t>  n  mean    </a:t>
            </a:r>
            <a:r>
              <a:rPr lang="en-US" dirty="0" err="1">
                <a:latin typeface="Consolas" panose="020B0609020204030204" pitchFamily="49" charset="0"/>
                <a:ea typeface="Cambria" panose="02040503050406030204" pitchFamily="18" charset="0"/>
                <a:cs typeface="Times New Roman" panose="02020603050405020304" pitchFamily="18" charset="0"/>
              </a:rPr>
              <a:t>sd</a:t>
            </a:r>
            <a:r>
              <a:rPr lang="en-US" dirty="0">
                <a:latin typeface="Consolas" panose="020B0609020204030204" pitchFamily="49" charset="0"/>
                <a:ea typeface="Cambria" panose="02040503050406030204" pitchFamily="18" charset="0"/>
                <a:cs typeface="Times New Roman" panose="02020603050405020304" pitchFamily="18" charset="0"/>
              </a:rPr>
              <a:t> median trimmed   mad min max range  skew</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ï..ID</a:t>
            </a:r>
            <a:r>
              <a:rPr lang="en-US" dirty="0">
                <a:latin typeface="Consolas" panose="020B0609020204030204" pitchFamily="49" charset="0"/>
                <a:ea typeface="Cambria" panose="02040503050406030204" pitchFamily="18" charset="0"/>
                <a:cs typeface="Times New Roman" panose="02020603050405020304" pitchFamily="18" charset="0"/>
              </a:rPr>
              <a:t>          1 58 52.21 29.30   52.5   52.38 37.06   1 100    99 -0.08</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Edad</a:t>
            </a:r>
            <a:r>
              <a:rPr lang="en-US" dirty="0">
                <a:latin typeface="Consolas" panose="020B0609020204030204" pitchFamily="49" charset="0"/>
                <a:ea typeface="Cambria" panose="02040503050406030204" pitchFamily="18" charset="0"/>
                <a:cs typeface="Times New Roman" panose="02020603050405020304" pitchFamily="18" charset="0"/>
              </a:rPr>
              <a:t>           2 58 12.14  2.01   14.0   12.17  0.00  10  14     4 -0.13</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Sexo</a:t>
            </a:r>
            <a:r>
              <a:rPr lang="en-US" dirty="0">
                <a:latin typeface="Consolas" panose="020B0609020204030204" pitchFamily="49" charset="0"/>
                <a:ea typeface="Cambria" panose="02040503050406030204" pitchFamily="18" charset="0"/>
                <a:cs typeface="Times New Roman" panose="02020603050405020304" pitchFamily="18" charset="0"/>
              </a:rPr>
              <a:t>*          3 58  2.00  0.00    2.0    2.00  0.00   2   2     0   </a:t>
            </a:r>
            <a:r>
              <a:rPr lang="en-US" dirty="0" err="1">
                <a:latin typeface="Consolas" panose="020B0609020204030204" pitchFamily="49" charset="0"/>
                <a:ea typeface="Cambria" panose="02040503050406030204" pitchFamily="18" charset="0"/>
                <a:cs typeface="Times New Roman" panose="02020603050405020304" pitchFamily="18" charset="0"/>
              </a:rPr>
              <a:t>NaN</a:t>
            </a:r>
            <a:br>
              <a:rPr lang="en-US" dirty="0">
                <a:latin typeface="Consolas" panose="020B0609020204030204" pitchFamily="49" charset="0"/>
                <a:ea typeface="Cambria" panose="02040503050406030204" pitchFamily="18" charset="0"/>
                <a:cs typeface="Times New Roman" panose="02020603050405020304" pitchFamily="18" charset="0"/>
              </a:rPr>
            </a:br>
            <a:endParaRPr lang="es-AR" dirty="0"/>
          </a:p>
        </p:txBody>
      </p:sp>
      <p:sp>
        <p:nvSpPr>
          <p:cNvPr id="8" name="Rectángulo 7">
            <a:extLst>
              <a:ext uri="{FF2B5EF4-FFF2-40B4-BE49-F238E27FC236}">
                <a16:creationId xmlns:a16="http://schemas.microsoft.com/office/drawing/2014/main" id="{B49DAA32-2D4F-4F61-ABC5-455F7751BD86}"/>
              </a:ext>
            </a:extLst>
          </p:cNvPr>
          <p:cNvSpPr/>
          <p:nvPr/>
        </p:nvSpPr>
        <p:spPr>
          <a:xfrm>
            <a:off x="1258949" y="3942415"/>
            <a:ext cx="764729" cy="10797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04701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CED53631-3A88-4163-9099-AA3063F98C0F}"/>
              </a:ext>
            </a:extLst>
          </p:cNvPr>
          <p:cNvSpPr/>
          <p:nvPr/>
        </p:nvSpPr>
        <p:spPr>
          <a:xfrm>
            <a:off x="831273" y="1512606"/>
            <a:ext cx="10501746" cy="4714111"/>
          </a:xfrm>
          <a:prstGeom prst="rect">
            <a:avLst/>
          </a:prstGeom>
        </p:spPr>
        <p:txBody>
          <a:bodyPr wrap="square">
            <a:spAutoFit/>
          </a:bodyPr>
          <a:lstStyle/>
          <a:p>
            <a:pPr latinLnBrk="1">
              <a:spcAft>
                <a:spcPts val="1000"/>
              </a:spcAft>
            </a:pP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describeBy</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3</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group</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Sexo</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No pido descriptivos</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para sexo o  ID. Resto esas columnas. Uso c() para más de una.</a:t>
            </a:r>
            <a:br>
              <a:rPr lang="es-AR" dirty="0">
                <a:latin typeface="Consolas" panose="020B0609020204030204" pitchFamily="49" charset="0"/>
                <a:ea typeface="Cambria" panose="02040503050406030204" pitchFamily="18" charset="0"/>
                <a:cs typeface="Times New Roman" panose="02020603050405020304" pitchFamily="18" charset="0"/>
              </a:rPr>
            </a:b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group: 0</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a:t>
            </a:r>
            <a:r>
              <a:rPr lang="en-US" sz="1400" dirty="0" err="1">
                <a:latin typeface="Consolas" panose="020B0609020204030204" pitchFamily="49" charset="0"/>
                <a:ea typeface="Cambria" panose="02040503050406030204" pitchFamily="18" charset="0"/>
                <a:cs typeface="Times New Roman" panose="02020603050405020304" pitchFamily="18" charset="0"/>
              </a:rPr>
              <a:t>vars</a:t>
            </a:r>
            <a:r>
              <a:rPr lang="en-US" sz="1400" dirty="0">
                <a:latin typeface="Consolas" panose="020B0609020204030204" pitchFamily="49" charset="0"/>
                <a:ea typeface="Cambria" panose="02040503050406030204" pitchFamily="18" charset="0"/>
                <a:cs typeface="Times New Roman" panose="02020603050405020304" pitchFamily="18" charset="0"/>
              </a:rPr>
              <a:t>  n  mean    </a:t>
            </a:r>
            <a:r>
              <a:rPr lang="en-US" sz="1400" dirty="0" err="1">
                <a:latin typeface="Consolas" panose="020B0609020204030204" pitchFamily="49" charset="0"/>
                <a:ea typeface="Cambria" panose="02040503050406030204" pitchFamily="18" charset="0"/>
                <a:cs typeface="Times New Roman" panose="02020603050405020304" pitchFamily="18" charset="0"/>
              </a:rPr>
              <a:t>sd</a:t>
            </a:r>
            <a:r>
              <a:rPr lang="en-US" sz="1400" dirty="0">
                <a:latin typeface="Consolas" panose="020B0609020204030204" pitchFamily="49" charset="0"/>
                <a:ea typeface="Cambria" panose="02040503050406030204" pitchFamily="18" charset="0"/>
                <a:cs typeface="Times New Roman" panose="02020603050405020304" pitchFamily="18" charset="0"/>
              </a:rPr>
              <a:t> median trimmed   mad min max range  skew</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a:t>
            </a:r>
            <a:r>
              <a:rPr lang="en-US" sz="1400" dirty="0" err="1">
                <a:latin typeface="Consolas" panose="020B0609020204030204" pitchFamily="49" charset="0"/>
                <a:ea typeface="Cambria" panose="02040503050406030204" pitchFamily="18" charset="0"/>
                <a:cs typeface="Times New Roman" panose="02020603050405020304" pitchFamily="18" charset="0"/>
              </a:rPr>
              <a:t>Edad</a:t>
            </a:r>
            <a:r>
              <a:rPr lang="en-US" sz="1400" dirty="0">
                <a:latin typeface="Consolas" panose="020B0609020204030204" pitchFamily="49" charset="0"/>
                <a:ea typeface="Cambria" panose="02040503050406030204" pitchFamily="18" charset="0"/>
                <a:cs typeface="Times New Roman" panose="02020603050405020304" pitchFamily="18" charset="0"/>
              </a:rPr>
              <a:t>           1 42 11.81  2.02   10.0   11.76  0.00  10  14     4  0.18</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Memoria        2 42 27.14 10.77   27.0   27.24 11.86   5  47    42  0.04</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a:t>
            </a:r>
            <a:r>
              <a:rPr lang="en-US" sz="1400" dirty="0" err="1">
                <a:latin typeface="Consolas" panose="020B0609020204030204" pitchFamily="49" charset="0"/>
                <a:ea typeface="Cambria" panose="02040503050406030204" pitchFamily="18" charset="0"/>
                <a:cs typeface="Times New Roman" panose="02020603050405020304" pitchFamily="18" charset="0"/>
              </a:rPr>
              <a:t>Atencion</a:t>
            </a:r>
            <a:r>
              <a:rPr lang="en-US" sz="1400" dirty="0">
                <a:latin typeface="Consolas" panose="020B0609020204030204" pitchFamily="49" charset="0"/>
                <a:ea typeface="Cambria" panose="02040503050406030204" pitchFamily="18" charset="0"/>
                <a:cs typeface="Times New Roman" panose="02020603050405020304" pitchFamily="18" charset="0"/>
              </a:rPr>
              <a:t>       3 42 24.62 13.95   23.0   23.65 17.79   5  53    48  0.59</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a:t>
            </a:r>
            <a:r>
              <a:rPr lang="en-US" sz="1400" dirty="0" err="1">
                <a:latin typeface="Consolas" panose="020B0609020204030204" pitchFamily="49" charset="0"/>
                <a:ea typeface="Cambria" panose="02040503050406030204" pitchFamily="18" charset="0"/>
                <a:cs typeface="Times New Roman" panose="02020603050405020304" pitchFamily="18" charset="0"/>
              </a:rPr>
              <a:t>Vocabulario</a:t>
            </a:r>
            <a:r>
              <a:rPr lang="en-US" sz="1400" dirty="0">
                <a:latin typeface="Consolas" panose="020B0609020204030204" pitchFamily="49" charset="0"/>
                <a:ea typeface="Cambria" panose="02040503050406030204" pitchFamily="18" charset="0"/>
                <a:cs typeface="Times New Roman" panose="02020603050405020304" pitchFamily="18" charset="0"/>
              </a:rPr>
              <a:t>    4 42 17.17  4.40   18.0   17.18  5.19  10  25    15  0.03</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Comp           5 42 17.93  5.74   18.5   18.06  6.67   5  27    22 -0.17</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 </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group: 1</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a:t>
            </a:r>
            <a:r>
              <a:rPr lang="en-US" sz="1400" dirty="0" err="1">
                <a:latin typeface="Consolas" panose="020B0609020204030204" pitchFamily="49" charset="0"/>
                <a:ea typeface="Cambria" panose="02040503050406030204" pitchFamily="18" charset="0"/>
                <a:cs typeface="Times New Roman" panose="02020603050405020304" pitchFamily="18" charset="0"/>
              </a:rPr>
              <a:t>vars</a:t>
            </a:r>
            <a:r>
              <a:rPr lang="en-US" sz="1400" dirty="0">
                <a:latin typeface="Consolas" panose="020B0609020204030204" pitchFamily="49" charset="0"/>
                <a:ea typeface="Cambria" panose="02040503050406030204" pitchFamily="18" charset="0"/>
                <a:cs typeface="Times New Roman" panose="02020603050405020304" pitchFamily="18" charset="0"/>
              </a:rPr>
              <a:t>  n  mean    </a:t>
            </a:r>
            <a:r>
              <a:rPr lang="en-US" sz="1400" dirty="0" err="1">
                <a:latin typeface="Consolas" panose="020B0609020204030204" pitchFamily="49" charset="0"/>
                <a:ea typeface="Cambria" panose="02040503050406030204" pitchFamily="18" charset="0"/>
                <a:cs typeface="Times New Roman" panose="02020603050405020304" pitchFamily="18" charset="0"/>
              </a:rPr>
              <a:t>sd</a:t>
            </a:r>
            <a:r>
              <a:rPr lang="en-US" sz="1400" dirty="0">
                <a:latin typeface="Consolas" panose="020B0609020204030204" pitchFamily="49" charset="0"/>
                <a:ea typeface="Cambria" panose="02040503050406030204" pitchFamily="18" charset="0"/>
                <a:cs typeface="Times New Roman" panose="02020603050405020304" pitchFamily="18" charset="0"/>
              </a:rPr>
              <a:t> median trimmed   mad min max range  skew</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a:t>
            </a:r>
            <a:r>
              <a:rPr lang="en-US" sz="1400" dirty="0" err="1">
                <a:latin typeface="Consolas" panose="020B0609020204030204" pitchFamily="49" charset="0"/>
                <a:ea typeface="Cambria" panose="02040503050406030204" pitchFamily="18" charset="0"/>
                <a:cs typeface="Times New Roman" panose="02020603050405020304" pitchFamily="18" charset="0"/>
              </a:rPr>
              <a:t>Edad</a:t>
            </a:r>
            <a:r>
              <a:rPr lang="en-US" sz="1400" dirty="0">
                <a:latin typeface="Consolas" panose="020B0609020204030204" pitchFamily="49" charset="0"/>
                <a:ea typeface="Cambria" panose="02040503050406030204" pitchFamily="18" charset="0"/>
                <a:cs typeface="Times New Roman" panose="02020603050405020304" pitchFamily="18" charset="0"/>
              </a:rPr>
              <a:t>           1 58 12.14  2.01   14.0   12.17  0.00  10  14     4 -0.13</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Memoria        2 58 27.53  9.99   27.0   27.25 11.86   6  51    45  0.14</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a:t>
            </a:r>
            <a:r>
              <a:rPr lang="en-US" sz="1400" dirty="0" err="1">
                <a:latin typeface="Consolas" panose="020B0609020204030204" pitchFamily="49" charset="0"/>
                <a:ea typeface="Cambria" panose="02040503050406030204" pitchFamily="18" charset="0"/>
                <a:cs typeface="Times New Roman" panose="02020603050405020304" pitchFamily="18" charset="0"/>
              </a:rPr>
              <a:t>Atencion</a:t>
            </a:r>
            <a:r>
              <a:rPr lang="en-US" sz="1400" dirty="0">
                <a:latin typeface="Consolas" panose="020B0609020204030204" pitchFamily="49" charset="0"/>
                <a:ea typeface="Cambria" panose="02040503050406030204" pitchFamily="18" charset="0"/>
                <a:cs typeface="Times New Roman" panose="02020603050405020304" pitchFamily="18" charset="0"/>
              </a:rPr>
              <a:t>       3 58 24.53 13.88   23.0   23.73 17.79   5  59    54  0.40</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a:t>
            </a:r>
            <a:r>
              <a:rPr lang="en-US" sz="1400" dirty="0" err="1">
                <a:latin typeface="Consolas" panose="020B0609020204030204" pitchFamily="49" charset="0"/>
                <a:ea typeface="Cambria" panose="02040503050406030204" pitchFamily="18" charset="0"/>
                <a:cs typeface="Times New Roman" panose="02020603050405020304" pitchFamily="18" charset="0"/>
              </a:rPr>
              <a:t>Vocabulario</a:t>
            </a:r>
            <a:r>
              <a:rPr lang="en-US" sz="1400" dirty="0">
                <a:latin typeface="Consolas" panose="020B0609020204030204" pitchFamily="49" charset="0"/>
                <a:ea typeface="Cambria" panose="02040503050406030204" pitchFamily="18" charset="0"/>
                <a:cs typeface="Times New Roman" panose="02020603050405020304" pitchFamily="18" charset="0"/>
              </a:rPr>
              <a:t>    4 58 16.98  4.25   17.0   17.00  4.45  10  25    15 -0.13</a:t>
            </a:r>
            <a:br>
              <a:rPr lang="en-US" sz="1400" dirty="0">
                <a:latin typeface="Cambria" panose="02040503050406030204" pitchFamily="18"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Comp           5 58 18.62  5.86   18.5   18.56  6.67   6  31    25  0.09</a:t>
            </a:r>
            <a:br>
              <a:rPr lang="en-US" sz="1400" dirty="0">
                <a:latin typeface="Cambria" panose="02040503050406030204" pitchFamily="18" charset="0"/>
                <a:ea typeface="Cambria" panose="02040503050406030204" pitchFamily="18" charset="0"/>
                <a:cs typeface="Times New Roman" panose="02020603050405020304" pitchFamily="18" charset="0"/>
              </a:rPr>
            </a:br>
            <a:endParaRPr lang="es-AR" sz="1400" dirty="0"/>
          </a:p>
        </p:txBody>
      </p:sp>
    </p:spTree>
    <p:extLst>
      <p:ext uri="{BB962C8B-B14F-4D97-AF65-F5344CB8AC3E}">
        <p14:creationId xmlns:p14="http://schemas.microsoft.com/office/powerpoint/2010/main" val="4099372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56F78255-1384-4C0E-A63D-04EB51B3A2C8}"/>
              </a:ext>
            </a:extLst>
          </p:cNvPr>
          <p:cNvSpPr/>
          <p:nvPr/>
        </p:nvSpPr>
        <p:spPr>
          <a:xfrm>
            <a:off x="845126" y="1861155"/>
            <a:ext cx="11206965" cy="4842351"/>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Aggregate</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permite aplicar funciones a todas las columnas de un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df</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Comp_desc</a:t>
            </a:r>
            <a:r>
              <a:rPr lang="es-AR" dirty="0">
                <a:latin typeface="Consolas" panose="020B0609020204030204" pitchFamily="49" charset="0"/>
                <a:ea typeface="Cambria" panose="02040503050406030204" pitchFamily="18" charset="0"/>
                <a:cs typeface="Times New Roman" panose="02020603050405020304" pitchFamily="18" charset="0"/>
              </a:rPr>
              <a:t> &lt;-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aggregate</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Edad, </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function</a:t>
            </a:r>
            <a:r>
              <a:rPr lang="es-AR" dirty="0">
                <a:latin typeface="Consolas" panose="020B0609020204030204" pitchFamily="49" charset="0"/>
                <a:ea typeface="Cambria" panose="02040503050406030204" pitchFamily="18" charset="0"/>
                <a:cs typeface="Times New Roman" panose="02020603050405020304" pitchFamily="18" charset="0"/>
              </a:rPr>
              <a:t>(x) </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mean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mean</a:t>
            </a:r>
            <a:r>
              <a:rPr lang="es-AR" dirty="0">
                <a:latin typeface="Consolas" panose="020B0609020204030204" pitchFamily="49" charset="0"/>
                <a:ea typeface="Cambria" panose="02040503050406030204" pitchFamily="18" charset="0"/>
                <a:cs typeface="Times New Roman" panose="02020603050405020304" pitchFamily="18" charset="0"/>
              </a:rPr>
              <a:t>(x),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sd</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sd</a:t>
            </a:r>
            <a:r>
              <a:rPr lang="es-AR" dirty="0">
                <a:latin typeface="Consolas" panose="020B0609020204030204" pitchFamily="49" charset="0"/>
                <a:ea typeface="Cambria" panose="02040503050406030204" pitchFamily="18" charset="0"/>
                <a:cs typeface="Times New Roman" panose="02020603050405020304" pitchFamily="18" charset="0"/>
              </a:rPr>
              <a:t>(x)))</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Comp_desc</a:t>
            </a:r>
            <a:r>
              <a:rPr lang="es-AR" dirty="0">
                <a:latin typeface="Consolas" panose="020B0609020204030204" pitchFamily="49" charset="0"/>
                <a:ea typeface="Cambria" panose="02040503050406030204" pitchFamily="18" charset="0"/>
                <a:cs typeface="Times New Roman" panose="02020603050405020304" pitchFamily="18" charset="0"/>
              </a:rPr>
              <a:t>&lt;-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do.call</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data.frame</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latin typeface="Consolas" panose="020B0609020204030204" pitchFamily="49" charset="0"/>
                <a:ea typeface="Cambria" panose="02040503050406030204" pitchFamily="18" charset="0"/>
                <a:cs typeface="Times New Roman" panose="02020603050405020304" pitchFamily="18" charset="0"/>
              </a:rPr>
              <a:t>Comp_desc</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Comp2&lt;-Recodificar la variable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Comp</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en "Bajo" (&lt; media) y "Alto" (&gt; media)</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mean</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Obtengo la media</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dirty="0">
                <a:latin typeface="Consolas" panose="020B0609020204030204" pitchFamily="49" charset="0"/>
                <a:ea typeface="Cambria" panose="02040503050406030204" pitchFamily="18" charset="0"/>
                <a:cs typeface="Times New Roman" panose="02020603050405020304" pitchFamily="18" charset="0"/>
              </a:rPr>
              <a:t>## [1] 18.33</a:t>
            </a:r>
          </a:p>
          <a:p>
            <a:r>
              <a:rPr lang="es-AR" dirty="0">
                <a:latin typeface="Consolas" panose="020B0609020204030204" pitchFamily="49" charset="0"/>
                <a:ea typeface="Cambria" panose="02040503050406030204" pitchFamily="18" charset="0"/>
                <a:cs typeface="Times New Roman" panose="02020603050405020304" pitchFamily="18" charset="0"/>
              </a:rPr>
              <a:t>Comp</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Comp2[</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&gt;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18</a:t>
            </a:r>
            <a:r>
              <a:rPr lang="es-AR" dirty="0">
                <a:latin typeface="Consolas" panose="020B0609020204030204" pitchFamily="49" charset="0"/>
                <a:ea typeface="Cambria" panose="02040503050406030204" pitchFamily="18" charset="0"/>
                <a:cs typeface="Times New Roman" panose="02020603050405020304" pitchFamily="18" charset="0"/>
              </a:rPr>
              <a:t>] &lt;-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 "Bajo"</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Indico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cond</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asigno nuevo valor</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Comp</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Comp2[</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&lt;=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18</a:t>
            </a:r>
            <a:r>
              <a:rPr lang="es-AR" dirty="0">
                <a:latin typeface="Consolas" panose="020B0609020204030204" pitchFamily="49" charset="0"/>
                <a:ea typeface="Cambria" panose="02040503050406030204" pitchFamily="18" charset="0"/>
                <a:cs typeface="Times New Roman" panose="02020603050405020304" pitchFamily="18" charset="0"/>
              </a:rPr>
              <a:t>] &lt;-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"Alto"</a:t>
            </a:r>
            <a:br>
              <a:rPr lang="es-AR" sz="2000" dirty="0">
                <a:latin typeface="Cambria" panose="02040503050406030204" pitchFamily="18" charset="0"/>
                <a:ea typeface="Cambria" panose="02040503050406030204" pitchFamily="18" charset="0"/>
                <a:cs typeface="Times New Roman" panose="02020603050405020304" pitchFamily="18" charset="0"/>
              </a:rPr>
            </a:b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Otra forma de recodificar una variable numérica como categórica en nueva variable</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Comp</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Comp3 &lt;-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cut</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breaks</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Inf</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mean</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Inf</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labels</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Bajo"</a:t>
            </a:r>
            <a:r>
              <a:rPr lang="es-AR" dirty="0" err="1">
                <a:latin typeface="Consolas" panose="020B0609020204030204" pitchFamily="49" charset="0"/>
                <a:ea typeface="Cambria" panose="02040503050406030204" pitchFamily="18" charset="0"/>
                <a:cs typeface="Times New Roman" panose="02020603050405020304" pitchFamily="18" charset="0"/>
              </a:rPr>
              <a:t>,</a:t>
            </a:r>
            <a:r>
              <a:rPr lang="es-AR"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"Alto</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br>
              <a:rPr lang="es-AR" sz="2000" dirty="0">
                <a:latin typeface="Cambria" panose="02040503050406030204" pitchFamily="18" charset="0"/>
                <a:ea typeface="Cambria" panose="02040503050406030204" pitchFamily="18" charset="0"/>
                <a:cs typeface="Times New Roman" panose="02020603050405020304" pitchFamily="18" charset="0"/>
              </a:rPr>
            </a:br>
            <a:endParaRPr lang="es-AR" dirty="0"/>
          </a:p>
        </p:txBody>
      </p:sp>
    </p:spTree>
    <p:extLst>
      <p:ext uri="{BB962C8B-B14F-4D97-AF65-F5344CB8AC3E}">
        <p14:creationId xmlns:p14="http://schemas.microsoft.com/office/powerpoint/2010/main" val="145107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89EB322C-E9B7-4DD5-8DBF-F0DB5BE91639}"/>
              </a:ext>
            </a:extLst>
          </p:cNvPr>
          <p:cNvSpPr/>
          <p:nvPr/>
        </p:nvSpPr>
        <p:spPr>
          <a:xfrm>
            <a:off x="845127" y="1896657"/>
            <a:ext cx="11025947" cy="4955203"/>
          </a:xfrm>
          <a:prstGeom prst="rect">
            <a:avLst/>
          </a:prstGeom>
        </p:spPr>
        <p:txBody>
          <a:bodyPr wrap="square">
            <a:spAutoFit/>
          </a:bodyPr>
          <a:lstStyle/>
          <a:p>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Eliminar una fila específica</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&lt;-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8</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Eliminar una fila según alguna condición</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&lt;-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Memoria</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27</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&amp;</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Comp</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Comp3</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"Bajo"</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Elimar</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una columna</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&lt;-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8</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Comp</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Comp3&lt;-</a:t>
            </a:r>
            <a:r>
              <a:rPr lang="es-AR" dirty="0">
                <a:solidFill>
                  <a:srgbClr val="8F5902"/>
                </a:solidFill>
                <a:latin typeface="Consolas" panose="020B0609020204030204" pitchFamily="49" charset="0"/>
                <a:ea typeface="Cambria" panose="02040503050406030204" pitchFamily="18" charset="0"/>
                <a:cs typeface="Times New Roman" panose="02020603050405020304" pitchFamily="18" charset="0"/>
              </a:rPr>
              <a:t>NULL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otra forma de eliminar una columna</a:t>
            </a:r>
            <a:br>
              <a:rPr lang="es-AR" sz="2000" dirty="0">
                <a:latin typeface="Cambria" panose="02040503050406030204" pitchFamily="18" charset="0"/>
                <a:ea typeface="Cambria" panose="02040503050406030204" pitchFamily="18" charset="0"/>
                <a:cs typeface="Times New Roman" panose="02020603050405020304" pitchFamily="18" charset="0"/>
              </a:rPr>
            </a:b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Subset</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obtener un nuevo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df</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seleccionando casos en base a una variable</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Comp_10a&lt;-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subset</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 Edad</a:t>
            </a:r>
            <a:r>
              <a:rPr lang="es-AR"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10</a:t>
            </a:r>
            <a:r>
              <a:rPr lang="es-AR" dirty="0">
                <a:latin typeface="Consolas" panose="020B0609020204030204" pitchFamily="49" charset="0"/>
                <a:ea typeface="Cambria" panose="02040503050406030204" pitchFamily="18" charset="0"/>
                <a:cs typeface="Times New Roman" panose="02020603050405020304" pitchFamily="18" charset="0"/>
              </a:rPr>
              <a:t>) </a:t>
            </a:r>
            <a:br>
              <a:rPr lang="es-AR" sz="2000" dirty="0">
                <a:latin typeface="Cambria" panose="02040503050406030204" pitchFamily="18" charset="0"/>
                <a:ea typeface="Cambria" panose="02040503050406030204" pitchFamily="18" charset="0"/>
                <a:cs typeface="Times New Roman" panose="02020603050405020304" pitchFamily="18" charset="0"/>
              </a:rPr>
            </a:br>
            <a:endParaRPr lang="es-AR" sz="2000" dirty="0">
              <a:latin typeface="Cambria" panose="02040503050406030204" pitchFamily="18" charset="0"/>
              <a:ea typeface="Cambria" panose="02040503050406030204" pitchFamily="18" charset="0"/>
              <a:cs typeface="Times New Roman" panose="02020603050405020304" pitchFamily="18" charset="0"/>
            </a:endParaRPr>
          </a:p>
          <a:p>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Unir dos data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frames</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con columnas iguales</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Comp4&lt;-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rbind</a:t>
            </a:r>
            <a:r>
              <a:rPr lang="es-AR" dirty="0">
                <a:latin typeface="Consolas" panose="020B0609020204030204" pitchFamily="49" charset="0"/>
                <a:ea typeface="Cambria" panose="02040503050406030204" pitchFamily="18" charset="0"/>
                <a:cs typeface="Times New Roman" panose="02020603050405020304" pitchFamily="18" charset="0"/>
              </a:rPr>
              <a:t>(Comp_10a, Comp_14a)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rbind</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Row</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Bind</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(Unir filas).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cbind</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columnas</a:t>
            </a:r>
            <a:br>
              <a:rPr lang="es-AR" sz="2000" dirty="0">
                <a:latin typeface="Cambria" panose="02040503050406030204" pitchFamily="18" charset="0"/>
                <a:ea typeface="Cambria" panose="02040503050406030204" pitchFamily="18" charset="0"/>
                <a:cs typeface="Times New Roman" panose="02020603050405020304" pitchFamily="18" charset="0"/>
              </a:rPr>
            </a:br>
            <a:br>
              <a:rPr lang="es-AR" sz="2000" dirty="0">
                <a:latin typeface="Cambria" panose="02040503050406030204" pitchFamily="18" charset="0"/>
                <a:ea typeface="Cambria" panose="02040503050406030204" pitchFamily="18" charset="0"/>
                <a:cs typeface="Times New Roman" panose="02020603050405020304" pitchFamily="18" charset="0"/>
              </a:rPr>
            </a:br>
            <a:endParaRPr lang="es-AR" dirty="0"/>
          </a:p>
        </p:txBody>
      </p:sp>
    </p:spTree>
    <p:extLst>
      <p:ext uri="{BB962C8B-B14F-4D97-AF65-F5344CB8AC3E}">
        <p14:creationId xmlns:p14="http://schemas.microsoft.com/office/powerpoint/2010/main" val="148053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5BD56054-C08E-4BA9-80A5-1CB6FFC23CB9}"/>
              </a:ext>
            </a:extLst>
          </p:cNvPr>
          <p:cNvSpPr/>
          <p:nvPr/>
        </p:nvSpPr>
        <p:spPr>
          <a:xfrm>
            <a:off x="845127" y="1936107"/>
            <a:ext cx="10877181" cy="2564805"/>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Ejercicio 4:</a:t>
            </a:r>
            <a:r>
              <a:rPr lang="es-AR" dirty="0">
                <a:latin typeface="Consolas" panose="020B0609020204030204" pitchFamily="49" charset="0"/>
                <a:ea typeface="Cambria" panose="02040503050406030204" pitchFamily="18" charset="0"/>
                <a:cs typeface="Times New Roman" panose="02020603050405020304" pitchFamily="18" charset="0"/>
              </a:rPr>
              <a:t> </a:t>
            </a:r>
            <a:br>
              <a:rPr lang="es-AR" dirty="0">
                <a:latin typeface="Consolas" panose="020B0609020204030204" pitchFamily="49"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Importar base de datos "Trat.csv". Llamar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Trat</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al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df</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Trat</a:t>
            </a:r>
            <a:r>
              <a:rPr lang="en-US" dirty="0">
                <a:latin typeface="Consolas" panose="020B0609020204030204" pitchFamily="49" charset="0"/>
                <a:ea typeface="Cambria" panose="02040503050406030204" pitchFamily="18" charset="0"/>
                <a:cs typeface="Times New Roman" panose="02020603050405020304" pitchFamily="18" charset="0"/>
              </a:rPr>
              <a:t>&lt;-</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read.csv</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"Trat.csv"</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sep</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br>
              <a:rPr lang="en-US" dirty="0">
                <a:latin typeface="Consolas" panose="020B0609020204030204" pitchFamily="49" charset="0"/>
                <a:ea typeface="Cambria" panose="02040503050406030204" pitchFamily="18" charset="0"/>
                <a:cs typeface="Times New Roman" panose="02020603050405020304" pitchFamily="18" charset="0"/>
              </a:rPr>
            </a:b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n-US"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Modificar</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 wide a long. </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library</a:t>
            </a:r>
            <a:r>
              <a:rPr lang="es-AR" dirty="0">
                <a:latin typeface="Consolas" panose="020B0609020204030204" pitchFamily="49" charset="0"/>
                <a:ea typeface="Cambria" panose="02040503050406030204" pitchFamily="18" charset="0"/>
                <a:cs typeface="Times New Roman" panose="02020603050405020304" pitchFamily="18" charset="0"/>
              </a:rPr>
              <a:t>(reshape2)</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TratL</a:t>
            </a:r>
            <a:r>
              <a:rPr lang="es-AR" dirty="0">
                <a:latin typeface="Consolas" panose="020B0609020204030204" pitchFamily="49" charset="0"/>
                <a:ea typeface="Cambria" panose="02040503050406030204" pitchFamily="18" charset="0"/>
                <a:cs typeface="Times New Roman" panose="02020603050405020304" pitchFamily="18" charset="0"/>
              </a:rPr>
              <a:t> &lt;-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melt</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Trat</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variable.name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"Tratamiento"</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value.name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"Valor"</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endParaRPr lang="es-AR" dirty="0">
              <a:latin typeface="Consolas" panose="020B0609020204030204" pitchFamily="49" charset="0"/>
              <a:ea typeface="Cambria" panose="020405030504060302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F66B13AC-DBA8-4ABE-95C2-F2B937445A9F}"/>
              </a:ext>
            </a:extLst>
          </p:cNvPr>
          <p:cNvPicPr>
            <a:picLocks noChangeAspect="1"/>
          </p:cNvPicPr>
          <p:nvPr/>
        </p:nvPicPr>
        <p:blipFill rotWithShape="1">
          <a:blip r:embed="rId2"/>
          <a:srcRect t="12222" r="73443" b="55335"/>
          <a:stretch/>
        </p:blipFill>
        <p:spPr>
          <a:xfrm>
            <a:off x="845127" y="4255326"/>
            <a:ext cx="3237875" cy="2223806"/>
          </a:xfrm>
          <a:prstGeom prst="rect">
            <a:avLst/>
          </a:prstGeom>
        </p:spPr>
      </p:pic>
      <p:pic>
        <p:nvPicPr>
          <p:cNvPr id="5" name="Imagen 4">
            <a:extLst>
              <a:ext uri="{FF2B5EF4-FFF2-40B4-BE49-F238E27FC236}">
                <a16:creationId xmlns:a16="http://schemas.microsoft.com/office/drawing/2014/main" id="{9837CB87-8E34-44E4-B1B8-AB24027A7231}"/>
              </a:ext>
            </a:extLst>
          </p:cNvPr>
          <p:cNvPicPr>
            <a:picLocks noChangeAspect="1"/>
          </p:cNvPicPr>
          <p:nvPr/>
        </p:nvPicPr>
        <p:blipFill rotWithShape="1">
          <a:blip r:embed="rId3"/>
          <a:srcRect t="17908" r="73443" b="50000"/>
          <a:stretch/>
        </p:blipFill>
        <p:spPr>
          <a:xfrm>
            <a:off x="4871125" y="4334636"/>
            <a:ext cx="3237875" cy="2199807"/>
          </a:xfrm>
          <a:prstGeom prst="rect">
            <a:avLst/>
          </a:prstGeom>
        </p:spPr>
      </p:pic>
    </p:spTree>
    <p:extLst>
      <p:ext uri="{BB962C8B-B14F-4D97-AF65-F5344CB8AC3E}">
        <p14:creationId xmlns:p14="http://schemas.microsoft.com/office/powerpoint/2010/main" val="1892436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AE794552-4D06-40F7-824E-AF7D31D6021E}"/>
              </a:ext>
            </a:extLst>
          </p:cNvPr>
          <p:cNvSpPr/>
          <p:nvPr/>
        </p:nvSpPr>
        <p:spPr>
          <a:xfrm>
            <a:off x="845127" y="1846165"/>
            <a:ext cx="11027083" cy="4739759"/>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El ejemplo de ANOVA</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Modelo1&lt;-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lm</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Valor</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Tratamiento</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data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latin typeface="Consolas" panose="020B0609020204030204" pitchFamily="49" charset="0"/>
                <a:ea typeface="Cambria" panose="02040503050406030204" pitchFamily="18" charset="0"/>
                <a:cs typeface="Times New Roman" panose="02020603050405020304" pitchFamily="18" charset="0"/>
              </a:rPr>
              <a:t>TratL</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anova</a:t>
            </a:r>
            <a:r>
              <a:rPr lang="es-AR" dirty="0">
                <a:latin typeface="Consolas" panose="020B0609020204030204" pitchFamily="49" charset="0"/>
                <a:ea typeface="Cambria" panose="02040503050406030204" pitchFamily="18" charset="0"/>
                <a:cs typeface="Times New Roman" panose="02020603050405020304" pitchFamily="18" charset="0"/>
              </a:rPr>
              <a:t>(Modelo1)</a:t>
            </a:r>
          </a:p>
          <a:p>
            <a:pPr latinLnBrk="1">
              <a:spcAft>
                <a:spcPts val="1000"/>
              </a:spcAft>
            </a:pP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Df</a:t>
            </a:r>
            <a:r>
              <a:rPr lang="en-US" dirty="0">
                <a:latin typeface="Consolas" panose="020B0609020204030204" pitchFamily="49" charset="0"/>
                <a:ea typeface="Cambria" panose="02040503050406030204" pitchFamily="18" charset="0"/>
                <a:cs typeface="Times New Roman" panose="02020603050405020304" pitchFamily="18" charset="0"/>
              </a:rPr>
              <a:t> Sum </a:t>
            </a:r>
            <a:r>
              <a:rPr lang="en-US" dirty="0" err="1">
                <a:latin typeface="Consolas" panose="020B0609020204030204" pitchFamily="49" charset="0"/>
                <a:ea typeface="Cambria" panose="02040503050406030204" pitchFamily="18" charset="0"/>
                <a:cs typeface="Times New Roman" panose="02020603050405020304" pitchFamily="18" charset="0"/>
              </a:rPr>
              <a:t>Sq</a:t>
            </a:r>
            <a:r>
              <a:rPr lang="en-US" dirty="0">
                <a:latin typeface="Consolas" panose="020B0609020204030204" pitchFamily="49" charset="0"/>
                <a:ea typeface="Cambria" panose="02040503050406030204" pitchFamily="18" charset="0"/>
                <a:cs typeface="Times New Roman" panose="02020603050405020304" pitchFamily="18" charset="0"/>
              </a:rPr>
              <a:t> Mean </a:t>
            </a:r>
            <a:r>
              <a:rPr lang="en-US" dirty="0" err="1">
                <a:latin typeface="Consolas" panose="020B0609020204030204" pitchFamily="49" charset="0"/>
                <a:ea typeface="Cambria" panose="02040503050406030204" pitchFamily="18" charset="0"/>
                <a:cs typeface="Times New Roman" panose="02020603050405020304" pitchFamily="18" charset="0"/>
              </a:rPr>
              <a:t>Sq</a:t>
            </a:r>
            <a:r>
              <a:rPr lang="en-US" dirty="0">
                <a:latin typeface="Consolas" panose="020B0609020204030204" pitchFamily="49" charset="0"/>
                <a:ea typeface="Cambria" panose="02040503050406030204" pitchFamily="18" charset="0"/>
                <a:cs typeface="Times New Roman" panose="02020603050405020304" pitchFamily="18" charset="0"/>
              </a:rPr>
              <a:t> F value </a:t>
            </a:r>
            <a:r>
              <a:rPr lang="en-US" dirty="0" err="1">
                <a:latin typeface="Consolas" panose="020B0609020204030204" pitchFamily="49" charset="0"/>
                <a:ea typeface="Cambria" panose="02040503050406030204" pitchFamily="18" charset="0"/>
                <a:cs typeface="Times New Roman" panose="02020603050405020304" pitchFamily="18" charset="0"/>
              </a:rPr>
              <a:t>Pr</a:t>
            </a:r>
            <a:r>
              <a:rPr lang="en-US" dirty="0">
                <a:latin typeface="Consolas" panose="020B0609020204030204" pitchFamily="49" charset="0"/>
                <a:ea typeface="Cambria" panose="02040503050406030204" pitchFamily="18" charset="0"/>
                <a:cs typeface="Times New Roman" panose="02020603050405020304" pitchFamily="18" charset="0"/>
              </a:rPr>
              <a:t>(&gt;F)</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Tratamiento</a:t>
            </a:r>
            <a:r>
              <a:rPr lang="en-US" dirty="0">
                <a:latin typeface="Consolas" panose="020B0609020204030204" pitchFamily="49" charset="0"/>
                <a:ea typeface="Cambria" panose="02040503050406030204" pitchFamily="18" charset="0"/>
                <a:cs typeface="Times New Roman" panose="02020603050405020304" pitchFamily="18" charset="0"/>
              </a:rPr>
              <a:t>  2  163.7  81.848  2.0631 0.1447</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Residuals   30 1190.2  39.673</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Ejercicio 5: Pedir descriptivos de la base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TratL</a:t>
            </a:r>
            <a:b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summary</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TratL</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endPar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Ejercicio 6: Pedir descriptivos por tratamiento</a:t>
            </a:r>
            <a:b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describeBy</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TratL</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group</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latin typeface="Consolas" panose="020B0609020204030204" pitchFamily="49" charset="0"/>
                <a:ea typeface="Cambria" panose="02040503050406030204" pitchFamily="18" charset="0"/>
                <a:cs typeface="Times New Roman" panose="02020603050405020304" pitchFamily="18" charset="0"/>
              </a:rPr>
              <a:t>TratL</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Tratamiento</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endParaRPr lang="es-AR" dirty="0">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84807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F7D7375D-15CF-42C5-B2F2-154DB3435E0D}"/>
              </a:ext>
            </a:extLst>
          </p:cNvPr>
          <p:cNvSpPr/>
          <p:nvPr/>
        </p:nvSpPr>
        <p:spPr>
          <a:xfrm>
            <a:off x="845127" y="2023860"/>
            <a:ext cx="10861055" cy="3524042"/>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Separar el data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frame</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en varios según condición tratamiento:</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a&lt;-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split</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TratL</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latin typeface="Consolas" panose="020B0609020204030204" pitchFamily="49" charset="0"/>
                <a:ea typeface="Cambria" panose="02040503050406030204" pitchFamily="18" charset="0"/>
                <a:cs typeface="Times New Roman" panose="02020603050405020304" pitchFamily="18" charset="0"/>
              </a:rPr>
              <a:t>TratL</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Tratamiento</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3"/>
                </a:solidFill>
                <a:latin typeface="Consolas" panose="020B0609020204030204" pitchFamily="49" charset="0"/>
                <a:ea typeface="Cambria" panose="02040503050406030204" pitchFamily="18" charset="0"/>
                <a:cs typeface="Times New Roman" panose="02020603050405020304" pitchFamily="18" charset="0"/>
              </a:rPr>
              <a:t># se genera una lista con los </a:t>
            </a:r>
            <a:r>
              <a:rPr lang="es-AR" i="1" dirty="0" err="1">
                <a:solidFill>
                  <a:srgbClr val="8F5903"/>
                </a:solidFill>
                <a:latin typeface="Consolas" panose="020B0609020204030204" pitchFamily="49" charset="0"/>
                <a:ea typeface="Cambria" panose="02040503050406030204" pitchFamily="18" charset="0"/>
                <a:cs typeface="Times New Roman" panose="02020603050405020304" pitchFamily="18" charset="0"/>
              </a:rPr>
              <a:t>df</a:t>
            </a:r>
            <a:r>
              <a:rPr lang="es-AR" i="1" dirty="0">
                <a:solidFill>
                  <a:srgbClr val="8F5903"/>
                </a:solidFill>
                <a:latin typeface="Consolas" panose="020B0609020204030204" pitchFamily="49" charset="0"/>
                <a:ea typeface="Cambria" panose="02040503050406030204" pitchFamily="18" charset="0"/>
                <a:cs typeface="Times New Roman" panose="02020603050405020304" pitchFamily="18" charset="0"/>
              </a:rPr>
              <a:t> por tratamiento</a:t>
            </a:r>
          </a:p>
          <a:p>
            <a:pPr latinLnBrk="1">
              <a:spcAft>
                <a:spcPts val="1000"/>
              </a:spcAft>
            </a:pPr>
            <a:r>
              <a:rPr lang="es-AR" dirty="0">
                <a:latin typeface="Consolas" panose="020B0609020204030204" pitchFamily="49" charset="0"/>
                <a:ea typeface="Cambria" panose="02040503050406030204" pitchFamily="18" charset="0"/>
                <a:cs typeface="Times New Roman" panose="02020603050405020304" pitchFamily="18" charset="0"/>
              </a:rPr>
              <a:t> </a:t>
            </a:r>
            <a:br>
              <a:rPr lang="es-AR" dirty="0">
                <a:latin typeface="Consolas" panose="020B0609020204030204" pitchFamily="49"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Obtener el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df</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del tratamiento A. </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a</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Trat_A</a:t>
            </a:r>
            <a:r>
              <a:rPr lang="es-AR" dirty="0">
                <a:latin typeface="Consolas" panose="020B0609020204030204" pitchFamily="49" charset="0"/>
                <a:ea typeface="Cambria" panose="02040503050406030204" pitchFamily="18" charset="0"/>
                <a:cs typeface="Times New Roman" panose="02020603050405020304" pitchFamily="18" charset="0"/>
              </a:rPr>
              <a:t> </a:t>
            </a:r>
          </a:p>
          <a:p>
            <a:pPr latinLnBrk="1">
              <a:spcAft>
                <a:spcPts val="1000"/>
              </a:spcAft>
            </a:pPr>
            <a:r>
              <a:rPr lang="es-AR" dirty="0">
                <a:latin typeface="Consolas" panose="020B0609020204030204" pitchFamily="49" charset="0"/>
                <a:ea typeface="Cambria" panose="02040503050406030204" pitchFamily="18" charset="0"/>
                <a:cs typeface="Times New Roman" panose="02020603050405020304" pitchFamily="18" charset="0"/>
              </a:rPr>
              <a:t>a[[</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Otra forma de obtener un elemento de una lista</a:t>
            </a:r>
            <a:endParaRPr lang="es-AR" dirty="0">
              <a:latin typeface="Consolas" panose="020B0609020204030204" pitchFamily="49" charset="0"/>
              <a:ea typeface="Cambria" panose="02040503050406030204" pitchFamily="18" charset="0"/>
              <a:cs typeface="Times New Roman" panose="02020603050405020304" pitchFamily="18" charset="0"/>
            </a:endParaRPr>
          </a:p>
          <a:p>
            <a:r>
              <a:rPr lang="es-AR" dirty="0">
                <a:latin typeface="Consolas" panose="020B0609020204030204" pitchFamily="49" charset="0"/>
                <a:ea typeface="Cambria" panose="02040503050406030204" pitchFamily="18" charset="0"/>
                <a:cs typeface="Times New Roman" panose="02020603050405020304" pitchFamily="18" charset="0"/>
              </a:rPr>
              <a:t>##    Tratamiento Valor</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1       </a:t>
            </a:r>
            <a:r>
              <a:rPr lang="es-AR" dirty="0" err="1">
                <a:latin typeface="Consolas" panose="020B0609020204030204" pitchFamily="49" charset="0"/>
                <a:ea typeface="Cambria" panose="02040503050406030204" pitchFamily="18" charset="0"/>
                <a:cs typeface="Times New Roman" panose="02020603050405020304" pitchFamily="18" charset="0"/>
              </a:rPr>
              <a:t>Trat_A</a:t>
            </a:r>
            <a:r>
              <a:rPr lang="es-AR" dirty="0">
                <a:latin typeface="Consolas" panose="020B0609020204030204" pitchFamily="49" charset="0"/>
                <a:ea typeface="Cambria" panose="02040503050406030204" pitchFamily="18" charset="0"/>
                <a:cs typeface="Times New Roman" panose="02020603050405020304" pitchFamily="18" charset="0"/>
              </a:rPr>
              <a:t>     9</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2       </a:t>
            </a:r>
            <a:r>
              <a:rPr lang="es-AR" dirty="0" err="1">
                <a:latin typeface="Consolas" panose="020B0609020204030204" pitchFamily="49" charset="0"/>
                <a:ea typeface="Cambria" panose="02040503050406030204" pitchFamily="18" charset="0"/>
                <a:cs typeface="Times New Roman" panose="02020603050405020304" pitchFamily="18" charset="0"/>
              </a:rPr>
              <a:t>Trat_A</a:t>
            </a:r>
            <a:r>
              <a:rPr lang="es-AR" dirty="0">
                <a:latin typeface="Consolas" panose="020B0609020204030204" pitchFamily="49" charset="0"/>
                <a:ea typeface="Cambria" panose="02040503050406030204" pitchFamily="18" charset="0"/>
                <a:cs typeface="Times New Roman" panose="02020603050405020304" pitchFamily="18" charset="0"/>
              </a:rPr>
              <a:t>    12</a:t>
            </a:r>
            <a:br>
              <a:rPr lang="es-AR" sz="2000" dirty="0">
                <a:latin typeface="Cambria" panose="02040503050406030204" pitchFamily="18"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3       </a:t>
            </a:r>
            <a:r>
              <a:rPr lang="es-AR" dirty="0" err="1">
                <a:latin typeface="Consolas" panose="020B0609020204030204" pitchFamily="49" charset="0"/>
                <a:ea typeface="Cambria" panose="02040503050406030204" pitchFamily="18" charset="0"/>
                <a:cs typeface="Times New Roman" panose="02020603050405020304" pitchFamily="18" charset="0"/>
              </a:rPr>
              <a:t>Trat_A</a:t>
            </a:r>
            <a:r>
              <a:rPr lang="es-AR" dirty="0">
                <a:latin typeface="Consolas" panose="020B0609020204030204" pitchFamily="49" charset="0"/>
                <a:ea typeface="Cambria" panose="02040503050406030204" pitchFamily="18" charset="0"/>
                <a:cs typeface="Times New Roman" panose="02020603050405020304" pitchFamily="18" charset="0"/>
              </a:rPr>
              <a:t>     9</a:t>
            </a:r>
            <a:br>
              <a:rPr lang="es-AR" sz="2000" dirty="0">
                <a:latin typeface="Cambria" panose="02040503050406030204" pitchFamily="18" charset="0"/>
                <a:ea typeface="Cambria" panose="02040503050406030204" pitchFamily="18" charset="0"/>
                <a:cs typeface="Times New Roman" panose="02020603050405020304" pitchFamily="18" charset="0"/>
              </a:rPr>
            </a:br>
            <a:endParaRPr lang="es-AR" dirty="0"/>
          </a:p>
        </p:txBody>
      </p:sp>
    </p:spTree>
    <p:extLst>
      <p:ext uri="{BB962C8B-B14F-4D97-AF65-F5344CB8AC3E}">
        <p14:creationId xmlns:p14="http://schemas.microsoft.com/office/powerpoint/2010/main" val="3552489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4337" name="Picture">
            <a:extLst>
              <a:ext uri="{FF2B5EF4-FFF2-40B4-BE49-F238E27FC236}">
                <a16:creationId xmlns:a16="http://schemas.microsoft.com/office/drawing/2014/main" id="{FFC8E8C9-4E63-467A-9352-13C492F61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48600"/>
            <a:ext cx="4619625" cy="3695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CD2E9976-8BE8-4559-B263-793297E404FC}"/>
              </a:ext>
            </a:extLst>
          </p:cNvPr>
          <p:cNvSpPr>
            <a:spLocks noChangeArrowheads="1"/>
          </p:cNvSpPr>
          <p:nvPr/>
        </p:nvSpPr>
        <p:spPr bwMode="auto">
          <a:xfrm>
            <a:off x="0" y="7962900"/>
            <a:ext cx="12192000" cy="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AR" sz="1100" b="1" i="0" u="none" strike="noStrike" cap="none" normalizeH="0" baseline="0">
                <a:ln>
                  <a:noFill/>
                </a:ln>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plot</a:t>
            </a:r>
            <a:r>
              <a:rPr kumimoji="0" lang="en-US" altLang="es-AR" sz="1100" b="0" i="0" u="none" strike="noStrike" cap="none" normalizeH="0" baseline="0">
                <a:ln>
                  <a:noFill/>
                </a:ln>
                <a:solidFill>
                  <a:schemeClr val="tx1"/>
                </a:solidFill>
                <a:effectLst/>
                <a:latin typeface="Consolas" panose="020B0609020204030204" pitchFamily="49" charset="0"/>
                <a:ea typeface="Cambria" panose="02040503050406030204" pitchFamily="18" charset="0"/>
                <a:cs typeface="Times New Roman" panose="02020603050405020304" pitchFamily="18" charset="0"/>
              </a:rPr>
              <a:t>(Comp</a:t>
            </a:r>
            <a:r>
              <a:rPr kumimoji="0" lang="en-US" altLang="es-AR" sz="1100" b="1" i="0" u="none" strike="noStrike" cap="none" normalizeH="0" baseline="0">
                <a:ln>
                  <a:noFill/>
                </a:ln>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kumimoji="0" lang="en-US" altLang="es-AR" sz="1100" b="0" i="0" u="none" strike="noStrike" cap="none" normalizeH="0" baseline="0">
                <a:ln>
                  <a:noFill/>
                </a:ln>
                <a:solidFill>
                  <a:schemeClr val="tx1"/>
                </a:solidFill>
                <a:effectLst/>
                <a:latin typeface="Consolas" panose="020B0609020204030204" pitchFamily="49" charset="0"/>
                <a:ea typeface="Cambria" panose="02040503050406030204" pitchFamily="18" charset="0"/>
                <a:cs typeface="Times New Roman" panose="02020603050405020304" pitchFamily="18" charset="0"/>
              </a:rPr>
              <a:t>Vocabulario, Comp</a:t>
            </a:r>
            <a:r>
              <a:rPr kumimoji="0" lang="en-US" altLang="es-AR" sz="1100" b="1" i="0" u="none" strike="noStrike" cap="none" normalizeH="0" baseline="0">
                <a:ln>
                  <a:noFill/>
                </a:ln>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kumimoji="0" lang="en-US" altLang="es-AR" sz="1100" b="0" i="0" u="none" strike="noStrike" cap="none" normalizeH="0" baseline="0">
                <a:ln>
                  <a:noFill/>
                </a:ln>
                <a:solidFill>
                  <a:schemeClr val="tx1"/>
                </a:solidFill>
                <a:effectLst/>
                <a:latin typeface="Consolas" panose="020B0609020204030204" pitchFamily="49" charset="0"/>
                <a:ea typeface="Cambria" panose="02040503050406030204" pitchFamily="18" charset="0"/>
                <a:cs typeface="Times New Roman" panose="02020603050405020304" pitchFamily="18" charset="0"/>
              </a:rPr>
              <a:t>Comp)</a:t>
            </a:r>
            <a:endParaRPr kumimoji="0" lang="en-US" altLang="es-AR" sz="1800" b="0" i="0" u="none" strike="noStrike" cap="none" normalizeH="0" baseline="0">
              <a:ln>
                <a:noFill/>
              </a:ln>
              <a:solidFill>
                <a:schemeClr val="tx1"/>
              </a:solidFill>
              <a:effectLst/>
              <a:latin typeface="Arial" panose="020B0604020202020204" pitchFamily="34" charset="0"/>
            </a:endParaRPr>
          </a:p>
        </p:txBody>
      </p:sp>
      <p:sp>
        <p:nvSpPr>
          <p:cNvPr id="6" name="Rectángulo 5">
            <a:extLst>
              <a:ext uri="{FF2B5EF4-FFF2-40B4-BE49-F238E27FC236}">
                <a16:creationId xmlns:a16="http://schemas.microsoft.com/office/drawing/2014/main" id="{1DE40089-517E-4C1C-8CD4-4276801BE509}"/>
              </a:ext>
            </a:extLst>
          </p:cNvPr>
          <p:cNvSpPr/>
          <p:nvPr/>
        </p:nvSpPr>
        <p:spPr>
          <a:xfrm>
            <a:off x="845127" y="1934290"/>
            <a:ext cx="10847201" cy="2693045"/>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Ejercicio 7: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Importá</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el archivo Comptxt.csv.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recordá</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incluir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header</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 TRUE)</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read.table</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"Comptxt.csv"</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sep</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header</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8F5902"/>
                </a:solidFill>
                <a:latin typeface="Consolas" panose="020B0609020204030204" pitchFamily="49" charset="0"/>
                <a:ea typeface="Cambria" panose="02040503050406030204" pitchFamily="18" charset="0"/>
                <a:cs typeface="Times New Roman" panose="02020603050405020304" pitchFamily="18" charset="0"/>
              </a:rPr>
              <a:t>TRUE</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¿Hay una relación lineal entre Memoria y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Comp</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(comprensión de texto)?</a:t>
            </a: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plot</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Atencion</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Comp</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Memoria</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Comp</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Comp</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Comp</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Vocabulario</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Comp</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Comp</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s-AR" dirty="0">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89089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 name="Picture">
            <a:extLst>
              <a:ext uri="{FF2B5EF4-FFF2-40B4-BE49-F238E27FC236}">
                <a16:creationId xmlns:a16="http://schemas.microsoft.com/office/drawing/2014/main" id="{36748D2E-0144-4718-BE55-D88D3D496B44}"/>
              </a:ext>
            </a:extLst>
          </p:cNvPr>
          <p:cNvPicPr/>
          <p:nvPr/>
        </p:nvPicPr>
        <p:blipFill>
          <a:blip r:embed="rId2"/>
          <a:stretch>
            <a:fillRect/>
          </a:stretch>
        </p:blipFill>
        <p:spPr bwMode="auto">
          <a:xfrm>
            <a:off x="837459" y="2239136"/>
            <a:ext cx="3600000" cy="2880000"/>
          </a:xfrm>
          <a:prstGeom prst="rect">
            <a:avLst/>
          </a:prstGeom>
          <a:noFill/>
          <a:ln w="9525">
            <a:noFill/>
            <a:headEnd/>
            <a:tailEnd/>
          </a:ln>
        </p:spPr>
      </p:pic>
      <p:pic>
        <p:nvPicPr>
          <p:cNvPr id="6" name="Picture">
            <a:extLst>
              <a:ext uri="{FF2B5EF4-FFF2-40B4-BE49-F238E27FC236}">
                <a16:creationId xmlns:a16="http://schemas.microsoft.com/office/drawing/2014/main" id="{397B270A-1A9A-4D94-9CC8-FDC8CC795A2E}"/>
              </a:ext>
            </a:extLst>
          </p:cNvPr>
          <p:cNvPicPr/>
          <p:nvPr/>
        </p:nvPicPr>
        <p:blipFill>
          <a:blip r:embed="rId3"/>
          <a:stretch>
            <a:fillRect/>
          </a:stretch>
        </p:blipFill>
        <p:spPr bwMode="auto">
          <a:xfrm>
            <a:off x="4370801" y="2224769"/>
            <a:ext cx="3600000" cy="2880000"/>
          </a:xfrm>
          <a:prstGeom prst="rect">
            <a:avLst/>
          </a:prstGeom>
          <a:noFill/>
          <a:ln w="9525">
            <a:noFill/>
            <a:headEnd/>
            <a:tailEnd/>
          </a:ln>
        </p:spPr>
      </p:pic>
      <p:pic>
        <p:nvPicPr>
          <p:cNvPr id="8" name="Picture">
            <a:extLst>
              <a:ext uri="{FF2B5EF4-FFF2-40B4-BE49-F238E27FC236}">
                <a16:creationId xmlns:a16="http://schemas.microsoft.com/office/drawing/2014/main" id="{CE45B29D-B31D-4B58-BA6C-6E9FB21467E4}"/>
              </a:ext>
            </a:extLst>
          </p:cNvPr>
          <p:cNvPicPr/>
          <p:nvPr/>
        </p:nvPicPr>
        <p:blipFill>
          <a:blip r:embed="rId4"/>
          <a:stretch>
            <a:fillRect/>
          </a:stretch>
        </p:blipFill>
        <p:spPr bwMode="auto">
          <a:xfrm>
            <a:off x="7970801" y="2239134"/>
            <a:ext cx="3600000" cy="2880001"/>
          </a:xfrm>
          <a:prstGeom prst="rect">
            <a:avLst/>
          </a:prstGeom>
          <a:noFill/>
          <a:ln w="9525">
            <a:noFill/>
            <a:headEnd/>
            <a:tailEnd/>
          </a:ln>
        </p:spPr>
      </p:pic>
    </p:spTree>
    <p:extLst>
      <p:ext uri="{BB962C8B-B14F-4D97-AF65-F5344CB8AC3E}">
        <p14:creationId xmlns:p14="http://schemas.microsoft.com/office/powerpoint/2010/main" val="2697089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BA30C5BD-9666-4320-87B2-3A7B90A47FBC}"/>
              </a:ext>
            </a:extLst>
          </p:cNvPr>
          <p:cNvSpPr/>
          <p:nvPr/>
        </p:nvSpPr>
        <p:spPr>
          <a:xfrm>
            <a:off x="845127" y="1861155"/>
            <a:ext cx="10862191" cy="5001369"/>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Plantear un modelo de regresión con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Atencion</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como predictora y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Comp</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como respuesta.</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Ajuste&lt;-</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lm</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Atencion</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Memoria</a:t>
            </a:r>
            <a:r>
              <a:rPr lang="es-AR"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s-AR" dirty="0" err="1">
                <a:latin typeface="Consolas" panose="020B0609020204030204" pitchFamily="49" charset="0"/>
                <a:ea typeface="Cambria" panose="02040503050406030204" pitchFamily="18" charset="0"/>
                <a:cs typeface="Times New Roman" panose="02020603050405020304" pitchFamily="18" charset="0"/>
              </a:rPr>
              <a:t>Vocabulario</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data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latin typeface="Consolas" panose="020B0609020204030204" pitchFamily="49" charset="0"/>
                <a:ea typeface="Cambria" panose="02040503050406030204" pitchFamily="18" charset="0"/>
                <a:cs typeface="Times New Roman" panose="02020603050405020304" pitchFamily="18" charset="0"/>
              </a:rPr>
              <a:t>Comp</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summary</a:t>
            </a:r>
            <a:r>
              <a:rPr lang="es-AR" dirty="0">
                <a:latin typeface="Consolas" panose="020B0609020204030204" pitchFamily="49" charset="0"/>
                <a:ea typeface="Cambria" panose="02040503050406030204" pitchFamily="18" charset="0"/>
                <a:cs typeface="Times New Roman" panose="02020603050405020304" pitchFamily="18" charset="0"/>
              </a:rPr>
              <a:t>(Ajuste)</a:t>
            </a:r>
          </a:p>
          <a:p>
            <a:pPr latinLnBrk="1">
              <a:spcAft>
                <a:spcPts val="1000"/>
              </a:spcAft>
            </a:pP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sz="1700" dirty="0">
                <a:latin typeface="Consolas" panose="020B0609020204030204" pitchFamily="49" charset="0"/>
                <a:ea typeface="Cambria" panose="02040503050406030204" pitchFamily="18" charset="0"/>
                <a:cs typeface="Times New Roman" panose="02020603050405020304" pitchFamily="18" charset="0"/>
              </a:rPr>
              <a:t># </a:t>
            </a:r>
            <a:r>
              <a:rPr lang="es-AR" sz="1700" dirty="0" err="1">
                <a:latin typeface="Consolas" panose="020B0609020204030204" pitchFamily="49" charset="0"/>
                <a:ea typeface="Cambria" panose="02040503050406030204" pitchFamily="18" charset="0"/>
                <a:cs typeface="Times New Roman" panose="02020603050405020304" pitchFamily="18" charset="0"/>
              </a:rPr>
              <a:t>Coefficients</a:t>
            </a:r>
            <a:r>
              <a:rPr lang="es-AR" sz="1700" dirty="0">
                <a:latin typeface="Consolas" panose="020B0609020204030204" pitchFamily="49" charset="0"/>
                <a:ea typeface="Cambria" panose="02040503050406030204" pitchFamily="18" charset="0"/>
                <a:cs typeface="Times New Roman" panose="02020603050405020304" pitchFamily="18" charset="0"/>
              </a:rPr>
              <a:t>:</a:t>
            </a:r>
            <a:br>
              <a:rPr lang="es-AR" sz="1700" dirty="0">
                <a:latin typeface="Consolas" panose="020B0609020204030204" pitchFamily="49" charset="0"/>
                <a:ea typeface="Cambria" panose="02040503050406030204" pitchFamily="18" charset="0"/>
                <a:cs typeface="Times New Roman" panose="02020603050405020304" pitchFamily="18" charset="0"/>
              </a:rPr>
            </a:br>
            <a:r>
              <a:rPr lang="es-AR" sz="1700" dirty="0">
                <a:latin typeface="Consolas" panose="020B0609020204030204" pitchFamily="49" charset="0"/>
                <a:ea typeface="Cambria" panose="02040503050406030204" pitchFamily="18" charset="0"/>
                <a:cs typeface="Times New Roman" panose="02020603050405020304" pitchFamily="18" charset="0"/>
              </a:rPr>
              <a:t>##             </a:t>
            </a:r>
            <a:r>
              <a:rPr lang="es-AR" sz="1700" dirty="0" err="1">
                <a:latin typeface="Consolas" panose="020B0609020204030204" pitchFamily="49" charset="0"/>
                <a:ea typeface="Cambria" panose="02040503050406030204" pitchFamily="18" charset="0"/>
                <a:cs typeface="Times New Roman" panose="02020603050405020304" pitchFamily="18" charset="0"/>
              </a:rPr>
              <a:t>Estimate</a:t>
            </a:r>
            <a:r>
              <a:rPr lang="es-AR" sz="1700" dirty="0">
                <a:latin typeface="Consolas" panose="020B0609020204030204" pitchFamily="49" charset="0"/>
                <a:ea typeface="Cambria" panose="02040503050406030204" pitchFamily="18" charset="0"/>
                <a:cs typeface="Times New Roman" panose="02020603050405020304" pitchFamily="18" charset="0"/>
              </a:rPr>
              <a:t> </a:t>
            </a:r>
            <a:r>
              <a:rPr lang="es-AR" sz="1700" dirty="0" err="1">
                <a:latin typeface="Consolas" panose="020B0609020204030204" pitchFamily="49" charset="0"/>
                <a:ea typeface="Cambria" panose="02040503050406030204" pitchFamily="18" charset="0"/>
                <a:cs typeface="Times New Roman" panose="02020603050405020304" pitchFamily="18" charset="0"/>
              </a:rPr>
              <a:t>Std</a:t>
            </a:r>
            <a:r>
              <a:rPr lang="es-AR" sz="1700" dirty="0">
                <a:latin typeface="Consolas" panose="020B0609020204030204" pitchFamily="49" charset="0"/>
                <a:ea typeface="Cambria" panose="02040503050406030204" pitchFamily="18" charset="0"/>
                <a:cs typeface="Times New Roman" panose="02020603050405020304" pitchFamily="18" charset="0"/>
              </a:rPr>
              <a:t>. Error t </a:t>
            </a:r>
            <a:r>
              <a:rPr lang="es-AR" sz="1700" dirty="0" err="1">
                <a:latin typeface="Consolas" panose="020B0609020204030204" pitchFamily="49" charset="0"/>
                <a:ea typeface="Cambria" panose="02040503050406030204" pitchFamily="18" charset="0"/>
                <a:cs typeface="Times New Roman" panose="02020603050405020304" pitchFamily="18" charset="0"/>
              </a:rPr>
              <a:t>value</a:t>
            </a:r>
            <a:r>
              <a:rPr lang="es-AR" sz="1700" dirty="0">
                <a:latin typeface="Consolas" panose="020B0609020204030204" pitchFamily="49" charset="0"/>
                <a:ea typeface="Cambria" panose="02040503050406030204" pitchFamily="18" charset="0"/>
                <a:cs typeface="Times New Roman" panose="02020603050405020304" pitchFamily="18" charset="0"/>
              </a:rPr>
              <a:t> Pr(&gt;|t|)   </a:t>
            </a:r>
            <a:br>
              <a:rPr lang="es-AR" sz="1700" dirty="0">
                <a:latin typeface="Consolas" panose="020B0609020204030204" pitchFamily="49" charset="0"/>
                <a:ea typeface="Cambria" panose="02040503050406030204" pitchFamily="18" charset="0"/>
                <a:cs typeface="Times New Roman" panose="02020603050405020304" pitchFamily="18" charset="0"/>
              </a:rPr>
            </a:br>
            <a:r>
              <a:rPr lang="es-AR" sz="1700" dirty="0">
                <a:latin typeface="Consolas" panose="020B0609020204030204" pitchFamily="49" charset="0"/>
                <a:ea typeface="Cambria" panose="02040503050406030204" pitchFamily="18" charset="0"/>
                <a:cs typeface="Times New Roman" panose="02020603050405020304" pitchFamily="18" charset="0"/>
              </a:rPr>
              <a:t>## (</a:t>
            </a:r>
            <a:r>
              <a:rPr lang="es-AR" sz="1700" dirty="0" err="1">
                <a:latin typeface="Consolas" panose="020B0609020204030204" pitchFamily="49" charset="0"/>
                <a:ea typeface="Cambria" panose="02040503050406030204" pitchFamily="18" charset="0"/>
                <a:cs typeface="Times New Roman" panose="02020603050405020304" pitchFamily="18" charset="0"/>
              </a:rPr>
              <a:t>Intercept</a:t>
            </a:r>
            <a:r>
              <a:rPr lang="es-AR" sz="1700" dirty="0">
                <a:latin typeface="Consolas" panose="020B0609020204030204" pitchFamily="49" charset="0"/>
                <a:ea typeface="Cambria" panose="02040503050406030204" pitchFamily="18" charset="0"/>
                <a:cs typeface="Times New Roman" panose="02020603050405020304" pitchFamily="18" charset="0"/>
              </a:rPr>
              <a:t>)  7.01397    2.89456   2.423  0.01726 * </a:t>
            </a:r>
            <a:br>
              <a:rPr lang="es-AR" sz="1700" dirty="0">
                <a:latin typeface="Consolas" panose="020B0609020204030204" pitchFamily="49" charset="0"/>
                <a:ea typeface="Cambria" panose="02040503050406030204" pitchFamily="18" charset="0"/>
                <a:cs typeface="Times New Roman" panose="02020603050405020304" pitchFamily="18" charset="0"/>
              </a:rPr>
            </a:br>
            <a:r>
              <a:rPr lang="es-AR" sz="1700" dirty="0">
                <a:latin typeface="Consolas" panose="020B0609020204030204" pitchFamily="49" charset="0"/>
                <a:ea typeface="Cambria" panose="02040503050406030204" pitchFamily="18" charset="0"/>
                <a:cs typeface="Times New Roman" panose="02020603050405020304" pitchFamily="18" charset="0"/>
              </a:rPr>
              <a:t>## </a:t>
            </a:r>
            <a:r>
              <a:rPr lang="es-AR" sz="1700" dirty="0" err="1">
                <a:latin typeface="Consolas" panose="020B0609020204030204" pitchFamily="49" charset="0"/>
                <a:ea typeface="Cambria" panose="02040503050406030204" pitchFamily="18" charset="0"/>
                <a:cs typeface="Times New Roman" panose="02020603050405020304" pitchFamily="18" charset="0"/>
              </a:rPr>
              <a:t>Atencion</a:t>
            </a:r>
            <a:r>
              <a:rPr lang="es-AR" sz="1700" dirty="0">
                <a:latin typeface="Consolas" panose="020B0609020204030204" pitchFamily="49" charset="0"/>
                <a:ea typeface="Cambria" panose="02040503050406030204" pitchFamily="18" charset="0"/>
                <a:cs typeface="Times New Roman" panose="02020603050405020304" pitchFamily="18" charset="0"/>
              </a:rPr>
              <a:t>     0.12549    0.16074   0.781  0.43690   </a:t>
            </a:r>
            <a:br>
              <a:rPr lang="es-AR" sz="1700" dirty="0">
                <a:latin typeface="Consolas" panose="020B0609020204030204" pitchFamily="49" charset="0"/>
                <a:ea typeface="Cambria" panose="02040503050406030204" pitchFamily="18" charset="0"/>
                <a:cs typeface="Times New Roman" panose="02020603050405020304" pitchFamily="18" charset="0"/>
              </a:rPr>
            </a:br>
            <a:r>
              <a:rPr lang="es-AR" sz="1700" dirty="0">
                <a:latin typeface="Consolas" panose="020B0609020204030204" pitchFamily="49" charset="0"/>
                <a:ea typeface="Cambria" panose="02040503050406030204" pitchFamily="18" charset="0"/>
                <a:cs typeface="Times New Roman" panose="02020603050405020304" pitchFamily="18" charset="0"/>
              </a:rPr>
              <a:t>## Memoria      0.06452    0.21628   0.298  0.76609   </a:t>
            </a:r>
            <a:br>
              <a:rPr lang="es-AR" sz="1700" dirty="0">
                <a:latin typeface="Consolas" panose="020B0609020204030204" pitchFamily="49" charset="0"/>
                <a:ea typeface="Cambria" panose="02040503050406030204" pitchFamily="18" charset="0"/>
                <a:cs typeface="Times New Roman" panose="02020603050405020304" pitchFamily="18" charset="0"/>
              </a:rPr>
            </a:br>
            <a:r>
              <a:rPr lang="es-AR" sz="1700" dirty="0">
                <a:latin typeface="Consolas" panose="020B0609020204030204" pitchFamily="49" charset="0"/>
                <a:ea typeface="Cambria" panose="02040503050406030204" pitchFamily="18" charset="0"/>
                <a:cs typeface="Times New Roman" panose="02020603050405020304" pitchFamily="18" charset="0"/>
              </a:rPr>
              <a:t>## Vocabulario  0.37906    0.11858   3.197  0.00188 **</a:t>
            </a:r>
            <a:br>
              <a:rPr lang="es-AR" sz="1700" dirty="0">
                <a:latin typeface="Consolas" panose="020B0609020204030204" pitchFamily="49" charset="0"/>
                <a:ea typeface="Cambria" panose="02040503050406030204" pitchFamily="18" charset="0"/>
                <a:cs typeface="Times New Roman" panose="02020603050405020304" pitchFamily="18" charset="0"/>
              </a:rPr>
            </a:br>
            <a:r>
              <a:rPr lang="es-AR" sz="1700" dirty="0">
                <a:latin typeface="Consolas" panose="020B0609020204030204" pitchFamily="49" charset="0"/>
                <a:ea typeface="Cambria" panose="02040503050406030204" pitchFamily="18" charset="0"/>
                <a:cs typeface="Times New Roman" panose="02020603050405020304" pitchFamily="18" charset="0"/>
              </a:rPr>
              <a:t>## ---</a:t>
            </a:r>
            <a:br>
              <a:rPr lang="es-AR" sz="1700" dirty="0">
                <a:latin typeface="Consolas" panose="020B0609020204030204" pitchFamily="49" charset="0"/>
                <a:ea typeface="Cambria" panose="02040503050406030204" pitchFamily="18" charset="0"/>
                <a:cs typeface="Times New Roman" panose="02020603050405020304" pitchFamily="18" charset="0"/>
              </a:rPr>
            </a:br>
            <a:r>
              <a:rPr lang="es-AR" sz="1700" dirty="0">
                <a:latin typeface="Consolas" panose="020B0609020204030204" pitchFamily="49" charset="0"/>
                <a:ea typeface="Cambria" panose="02040503050406030204" pitchFamily="18" charset="0"/>
                <a:cs typeface="Times New Roman" panose="02020603050405020304" pitchFamily="18" charset="0"/>
              </a:rPr>
              <a:t>## </a:t>
            </a:r>
            <a:r>
              <a:rPr lang="es-AR" sz="1700" dirty="0" err="1">
                <a:latin typeface="Consolas" panose="020B0609020204030204" pitchFamily="49" charset="0"/>
                <a:ea typeface="Cambria" panose="02040503050406030204" pitchFamily="18" charset="0"/>
                <a:cs typeface="Times New Roman" panose="02020603050405020304" pitchFamily="18" charset="0"/>
              </a:rPr>
              <a:t>Signif</a:t>
            </a:r>
            <a:r>
              <a:rPr lang="es-AR" sz="1700" dirty="0">
                <a:latin typeface="Consolas" panose="020B0609020204030204" pitchFamily="49" charset="0"/>
                <a:ea typeface="Cambria" panose="02040503050406030204" pitchFamily="18" charset="0"/>
                <a:cs typeface="Times New Roman" panose="02020603050405020304" pitchFamily="18" charset="0"/>
              </a:rPr>
              <a:t>. </a:t>
            </a:r>
            <a:r>
              <a:rPr lang="es-AR" sz="1700" dirty="0" err="1">
                <a:latin typeface="Consolas" panose="020B0609020204030204" pitchFamily="49" charset="0"/>
                <a:ea typeface="Cambria" panose="02040503050406030204" pitchFamily="18" charset="0"/>
                <a:cs typeface="Times New Roman" panose="02020603050405020304" pitchFamily="18" charset="0"/>
              </a:rPr>
              <a:t>codes</a:t>
            </a:r>
            <a:r>
              <a:rPr lang="es-AR" sz="1700" dirty="0">
                <a:latin typeface="Consolas" panose="020B0609020204030204" pitchFamily="49" charset="0"/>
                <a:ea typeface="Cambria" panose="02040503050406030204" pitchFamily="18" charset="0"/>
                <a:cs typeface="Times New Roman" panose="02020603050405020304" pitchFamily="18" charset="0"/>
              </a:rPr>
              <a:t>:  0 '***' 0.001 '**' 0.01 '*' 0.05 '.' </a:t>
            </a:r>
            <a:r>
              <a:rPr lang="en-US" sz="1700" dirty="0">
                <a:latin typeface="Consolas" panose="020B0609020204030204" pitchFamily="49" charset="0"/>
                <a:ea typeface="Cambria" panose="02040503050406030204" pitchFamily="18" charset="0"/>
                <a:cs typeface="Times New Roman" panose="02020603050405020304" pitchFamily="18" charset="0"/>
              </a:rPr>
              <a:t>0.1 ' ' 1</a:t>
            </a:r>
            <a:br>
              <a:rPr lang="en-US" sz="1700" dirty="0">
                <a:latin typeface="Consolas" panose="020B0609020204030204" pitchFamily="49" charset="0"/>
                <a:ea typeface="Cambria" panose="02040503050406030204" pitchFamily="18" charset="0"/>
                <a:cs typeface="Times New Roman" panose="02020603050405020304" pitchFamily="18" charset="0"/>
              </a:rPr>
            </a:br>
            <a:r>
              <a:rPr lang="en-US" sz="1700" dirty="0">
                <a:latin typeface="Consolas" panose="020B0609020204030204" pitchFamily="49" charset="0"/>
                <a:ea typeface="Cambria" panose="02040503050406030204" pitchFamily="18" charset="0"/>
                <a:cs typeface="Times New Roman" panose="02020603050405020304" pitchFamily="18" charset="0"/>
              </a:rPr>
              <a:t>## </a:t>
            </a:r>
            <a:br>
              <a:rPr lang="en-US" sz="1700" dirty="0">
                <a:latin typeface="Consolas" panose="020B0609020204030204" pitchFamily="49" charset="0"/>
                <a:ea typeface="Cambria" panose="02040503050406030204" pitchFamily="18" charset="0"/>
                <a:cs typeface="Times New Roman" panose="02020603050405020304" pitchFamily="18" charset="0"/>
              </a:rPr>
            </a:br>
            <a:r>
              <a:rPr lang="en-US" sz="1700" dirty="0">
                <a:latin typeface="Consolas" panose="020B0609020204030204" pitchFamily="49" charset="0"/>
                <a:ea typeface="Cambria" panose="02040503050406030204" pitchFamily="18" charset="0"/>
                <a:cs typeface="Times New Roman" panose="02020603050405020304" pitchFamily="18" charset="0"/>
              </a:rPr>
              <a:t>## Residual standard error: 4.887 on 96 degrees of freedom</a:t>
            </a:r>
            <a:br>
              <a:rPr lang="en-US" sz="1700" dirty="0">
                <a:latin typeface="Consolas" panose="020B0609020204030204" pitchFamily="49" charset="0"/>
                <a:ea typeface="Cambria" panose="02040503050406030204" pitchFamily="18" charset="0"/>
                <a:cs typeface="Times New Roman" panose="02020603050405020304" pitchFamily="18" charset="0"/>
              </a:rPr>
            </a:br>
            <a:r>
              <a:rPr lang="en-US" sz="1700" dirty="0">
                <a:latin typeface="Consolas" panose="020B0609020204030204" pitchFamily="49" charset="0"/>
                <a:ea typeface="Cambria" panose="02040503050406030204" pitchFamily="18" charset="0"/>
                <a:cs typeface="Times New Roman" panose="02020603050405020304" pitchFamily="18" charset="0"/>
              </a:rPr>
              <a:t>## Multiple R-squared:   0.31,  Adjusted R-squared:  0.2884 </a:t>
            </a:r>
            <a:br>
              <a:rPr lang="en-US" sz="1700" dirty="0">
                <a:latin typeface="Consolas" panose="020B0609020204030204" pitchFamily="49" charset="0"/>
                <a:ea typeface="Cambria" panose="02040503050406030204" pitchFamily="18" charset="0"/>
                <a:cs typeface="Times New Roman" panose="02020603050405020304" pitchFamily="18" charset="0"/>
              </a:rPr>
            </a:br>
            <a:r>
              <a:rPr lang="en-US" sz="1700" dirty="0">
                <a:latin typeface="Consolas" panose="020B0609020204030204" pitchFamily="49" charset="0"/>
                <a:ea typeface="Cambria" panose="02040503050406030204" pitchFamily="18" charset="0"/>
                <a:cs typeface="Times New Roman" panose="02020603050405020304" pitchFamily="18" charset="0"/>
              </a:rPr>
              <a:t>## F-statistic: 14.37 on 3 and 96 DF,  p-value: 8.276e-08</a:t>
            </a:r>
            <a:endParaRPr lang="es-AR" sz="1700"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endParaRPr lang="es-AR" dirty="0">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530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SPSS">
            <a:extLst>
              <a:ext uri="{FF2B5EF4-FFF2-40B4-BE49-F238E27FC236}">
                <a16:creationId xmlns:a16="http://schemas.microsoft.com/office/drawing/2014/main" id="{94A7BC5E-CBB3-4B57-AE8E-485CF771C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0"/>
            <a:ext cx="8077200" cy="2019300"/>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a:extLst>
              <a:ext uri="{FF2B5EF4-FFF2-40B4-BE49-F238E27FC236}">
                <a16:creationId xmlns:a16="http://schemas.microsoft.com/office/drawing/2014/main" id="{988602FE-6367-4588-9B97-E6BA07383AD8}"/>
              </a:ext>
            </a:extLst>
          </p:cNvPr>
          <p:cNvSpPr/>
          <p:nvPr/>
        </p:nvSpPr>
        <p:spPr>
          <a:xfrm>
            <a:off x="6326671" y="3512130"/>
            <a:ext cx="2398645" cy="70236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ysClr val="windowText" lastClr="000000"/>
                </a:solidFill>
              </a:rPr>
              <a:t>Variables</a:t>
            </a:r>
          </a:p>
        </p:txBody>
      </p:sp>
      <p:pic>
        <p:nvPicPr>
          <p:cNvPr id="3" name="Imagen 2" descr="Imagen que contiene captura de pantalla&#10;&#10;Descripción generada con confianza muy alta">
            <a:extLst>
              <a:ext uri="{FF2B5EF4-FFF2-40B4-BE49-F238E27FC236}">
                <a16:creationId xmlns:a16="http://schemas.microsoft.com/office/drawing/2014/main" id="{5B67F607-6E26-4ADC-A6E1-3C9190647EB8}"/>
              </a:ext>
            </a:extLst>
          </p:cNvPr>
          <p:cNvPicPr>
            <a:picLocks noChangeAspect="1"/>
          </p:cNvPicPr>
          <p:nvPr/>
        </p:nvPicPr>
        <p:blipFill rotWithShape="1">
          <a:blip r:embed="rId4">
            <a:extLst>
              <a:ext uri="{28A0092B-C50C-407E-A947-70E740481C1C}">
                <a14:useLocalDpi xmlns:a14="http://schemas.microsoft.com/office/drawing/2010/main" val="0"/>
              </a:ext>
            </a:extLst>
          </a:blip>
          <a:srcRect r="50000" b="42944"/>
          <a:stretch/>
        </p:blipFill>
        <p:spPr>
          <a:xfrm>
            <a:off x="2893113" y="2254766"/>
            <a:ext cx="6096000" cy="3907458"/>
          </a:xfrm>
          <a:prstGeom prst="rect">
            <a:avLst/>
          </a:prstGeom>
        </p:spPr>
      </p:pic>
      <p:sp>
        <p:nvSpPr>
          <p:cNvPr id="10" name="Elipse 9">
            <a:extLst>
              <a:ext uri="{FF2B5EF4-FFF2-40B4-BE49-F238E27FC236}">
                <a16:creationId xmlns:a16="http://schemas.microsoft.com/office/drawing/2014/main" id="{29902392-FA9B-4492-9999-C094886AEA84}"/>
              </a:ext>
            </a:extLst>
          </p:cNvPr>
          <p:cNvSpPr/>
          <p:nvPr/>
        </p:nvSpPr>
        <p:spPr>
          <a:xfrm>
            <a:off x="3542468" y="4208495"/>
            <a:ext cx="2398645" cy="70236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ysClr val="windowText" lastClr="000000"/>
                </a:solidFill>
              </a:rPr>
              <a:t>Variables</a:t>
            </a:r>
          </a:p>
        </p:txBody>
      </p:sp>
      <p:sp>
        <p:nvSpPr>
          <p:cNvPr id="9" name="Cerrar corchete 8">
            <a:extLst>
              <a:ext uri="{FF2B5EF4-FFF2-40B4-BE49-F238E27FC236}">
                <a16:creationId xmlns:a16="http://schemas.microsoft.com/office/drawing/2014/main" id="{38B3BDFF-306C-43E9-8726-11D1F4842D8A}"/>
              </a:ext>
            </a:extLst>
          </p:cNvPr>
          <p:cNvSpPr/>
          <p:nvPr/>
        </p:nvSpPr>
        <p:spPr>
          <a:xfrm>
            <a:off x="3750368" y="3396314"/>
            <a:ext cx="92762" cy="2765910"/>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7" name="Rectángulo 6">
            <a:extLst>
              <a:ext uri="{FF2B5EF4-FFF2-40B4-BE49-F238E27FC236}">
                <a16:creationId xmlns:a16="http://schemas.microsoft.com/office/drawing/2014/main" id="{FAC02372-86AE-43AB-94F4-E92D22ED7FE7}"/>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a:extLst>
              <a:ext uri="{FF2B5EF4-FFF2-40B4-BE49-F238E27FC236}">
                <a16:creationId xmlns:a16="http://schemas.microsoft.com/office/drawing/2014/main" id="{7C98645D-B869-4C7D-B061-570F112B7455}"/>
              </a:ext>
            </a:extLst>
          </p:cNvPr>
          <p:cNvSpPr/>
          <p:nvPr/>
        </p:nvSpPr>
        <p:spPr>
          <a:xfrm>
            <a:off x="7942592" y="4997067"/>
            <a:ext cx="2985238" cy="51826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200" dirty="0">
                <a:solidFill>
                  <a:sysClr val="windowText" lastClr="000000"/>
                </a:solidFill>
              </a:rPr>
              <a:t>Vista de variables</a:t>
            </a:r>
          </a:p>
        </p:txBody>
      </p:sp>
    </p:spTree>
    <p:extLst>
      <p:ext uri="{BB962C8B-B14F-4D97-AF65-F5344CB8AC3E}">
        <p14:creationId xmlns:p14="http://schemas.microsoft.com/office/powerpoint/2010/main" val="412505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B3302F36-F433-400E-A218-150A033291DC}"/>
              </a:ext>
            </a:extLst>
          </p:cNvPr>
          <p:cNvSpPr/>
          <p:nvPr/>
        </p:nvSpPr>
        <p:spPr>
          <a:xfrm>
            <a:off x="845126" y="1521237"/>
            <a:ext cx="7090117" cy="3118803"/>
          </a:xfrm>
          <a:prstGeom prst="rect">
            <a:avLst/>
          </a:prstGeom>
        </p:spPr>
        <p:txBody>
          <a:bodyPr wrap="square">
            <a:spAutoFit/>
          </a:bodyPr>
          <a:lstStyle/>
          <a:p>
            <a:pPr latinLnBrk="1">
              <a:spcAft>
                <a:spcPts val="1000"/>
              </a:spcAft>
            </a:pP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#Correlaciones con una tabla que se guarda en </a:t>
            </a:r>
            <a:r>
              <a:rPr lang="es-AR"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word</a:t>
            </a: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library</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sjPlot</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sjt.corr</a:t>
            </a:r>
            <a:r>
              <a:rPr lang="en-US" dirty="0">
                <a:latin typeface="Consolas" panose="020B0609020204030204" pitchFamily="49" charset="0"/>
                <a:ea typeface="Cambria" panose="02040503050406030204" pitchFamily="18" charset="0"/>
                <a:cs typeface="Times New Roman" panose="02020603050405020304" pitchFamily="18" charset="0"/>
              </a:rPr>
              <a:t>(Comp[,</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0000CF"/>
                </a:solidFill>
                <a:latin typeface="Consolas" panose="020B0609020204030204" pitchFamily="49" charset="0"/>
                <a:ea typeface="Cambria" panose="02040503050406030204" pitchFamily="18" charset="0"/>
                <a:cs typeface="Times New Roman" panose="02020603050405020304" pitchFamily="18" charset="0"/>
              </a:rPr>
              <a:t>3</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title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Tabla</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2.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Correlaciones"</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fade.ns</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8F5902"/>
                </a:solidFill>
                <a:latin typeface="Consolas" panose="020B0609020204030204" pitchFamily="49" charset="0"/>
                <a:ea typeface="Cambria" panose="02040503050406030204" pitchFamily="18" charset="0"/>
                <a:cs typeface="Times New Roman" panose="02020603050405020304" pitchFamily="18" charset="0"/>
              </a:rPr>
              <a:t>FALSE</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p.numeric</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8F5902"/>
                </a:solidFill>
                <a:latin typeface="Consolas" panose="020B0609020204030204" pitchFamily="49" charset="0"/>
                <a:ea typeface="Cambria" panose="02040503050406030204" pitchFamily="18" charset="0"/>
                <a:cs typeface="Times New Roman" panose="02020603050405020304" pitchFamily="18" charset="0"/>
              </a:rPr>
              <a:t>TRUE</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triangle</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upper</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file=</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"Correlaciones.doc"</a:t>
            </a:r>
            <a:r>
              <a:rPr lang="es-AR" dirty="0">
                <a:latin typeface="Consolas" panose="020B0609020204030204" pitchFamily="49" charset="0"/>
                <a:ea typeface="Cambria" panose="02040503050406030204" pitchFamily="18" charset="0"/>
                <a:cs typeface="Times New Roman" panose="02020603050405020304" pitchFamily="18" charset="0"/>
              </a:rPr>
              <a:t>)</a:t>
            </a:r>
          </a:p>
        </p:txBody>
      </p:sp>
      <p:pic>
        <p:nvPicPr>
          <p:cNvPr id="5" name="Imagen 4">
            <a:extLst>
              <a:ext uri="{FF2B5EF4-FFF2-40B4-BE49-F238E27FC236}">
                <a16:creationId xmlns:a16="http://schemas.microsoft.com/office/drawing/2014/main" id="{BAFED12A-FBF2-4BB4-AF5E-CBEC2C1652C0}"/>
              </a:ext>
            </a:extLst>
          </p:cNvPr>
          <p:cNvPicPr>
            <a:picLocks noChangeAspect="1"/>
          </p:cNvPicPr>
          <p:nvPr/>
        </p:nvPicPr>
        <p:blipFill>
          <a:blip r:embed="rId2"/>
          <a:stretch>
            <a:fillRect/>
          </a:stretch>
        </p:blipFill>
        <p:spPr>
          <a:xfrm>
            <a:off x="7090117" y="2654630"/>
            <a:ext cx="5401525" cy="2861193"/>
          </a:xfrm>
          <a:prstGeom prst="rect">
            <a:avLst/>
          </a:prstGeom>
        </p:spPr>
      </p:pic>
    </p:spTree>
    <p:extLst>
      <p:ext uri="{BB962C8B-B14F-4D97-AF65-F5344CB8AC3E}">
        <p14:creationId xmlns:p14="http://schemas.microsoft.com/office/powerpoint/2010/main" val="2666632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597557AE-F669-4C7A-8365-B82CB0835A41}"/>
              </a:ext>
            </a:extLst>
          </p:cNvPr>
          <p:cNvSpPr/>
          <p:nvPr/>
        </p:nvSpPr>
        <p:spPr>
          <a:xfrm>
            <a:off x="845127" y="2064338"/>
            <a:ext cx="10515600" cy="2092881"/>
          </a:xfrm>
          <a:prstGeom prst="rect">
            <a:avLst/>
          </a:prstGeom>
        </p:spPr>
        <p:txBody>
          <a:bodyPr wrap="square">
            <a:spAutoFit/>
          </a:bodyPr>
          <a:lstStyle/>
          <a:p>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Gráficos diagnósticos</a:t>
            </a:r>
            <a:br>
              <a:rPr lang="es-AR" sz="2000" dirty="0">
                <a:latin typeface="Cambria" panose="02040503050406030204" pitchFamily="18" charset="0"/>
                <a:ea typeface="Cambria" panose="02040503050406030204" pitchFamily="18" charset="0"/>
                <a:cs typeface="Times New Roman" panose="02020603050405020304" pitchFamily="18" charset="0"/>
              </a:rPr>
            </a:br>
            <a:endParaRPr lang="es-AR" sz="2000" dirty="0">
              <a:latin typeface="Cambria" panose="02040503050406030204" pitchFamily="18" charset="0"/>
              <a:ea typeface="Cambria" panose="02040503050406030204" pitchFamily="18" charset="0"/>
              <a:cs typeface="Times New Roman" panose="02020603050405020304" pitchFamily="18" charset="0"/>
            </a:endParaRPr>
          </a:p>
          <a:p>
            <a:r>
              <a:rPr lang="es-AR" dirty="0">
                <a:latin typeface="Consolas" panose="020B0609020204030204" pitchFamily="49" charset="0"/>
                <a:ea typeface="Cambria" panose="02040503050406030204" pitchFamily="18" charset="0"/>
                <a:cs typeface="Times New Roman" panose="02020603050405020304" pitchFamily="18" charset="0"/>
              </a:rPr>
              <a:t>p&lt;-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plot_model</a:t>
            </a:r>
            <a:r>
              <a:rPr lang="es-AR" dirty="0">
                <a:latin typeface="Consolas" panose="020B0609020204030204" pitchFamily="49" charset="0"/>
                <a:ea typeface="Cambria" panose="02040503050406030204" pitchFamily="18" charset="0"/>
                <a:cs typeface="Times New Roman" panose="02020603050405020304" pitchFamily="18" charset="0"/>
              </a:rPr>
              <a:t>(Ajuste,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type</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diag</a:t>
            </a:r>
            <a:r>
              <a:rPr lang="es-AR"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s-AR" dirty="0">
                <a:latin typeface="Consolas" panose="020B0609020204030204" pitchFamily="49" charset="0"/>
                <a:ea typeface="Cambria" panose="02040503050406030204" pitchFamily="18" charset="0"/>
                <a:cs typeface="Times New Roman" panose="02020603050405020304" pitchFamily="18" charset="0"/>
              </a:rPr>
              <a:t>)</a:t>
            </a:r>
            <a:br>
              <a:rPr lang="es-AR" sz="2000" dirty="0">
                <a:latin typeface="Cambria" panose="02040503050406030204" pitchFamily="18" charset="0"/>
                <a:ea typeface="Cambria" panose="02040503050406030204" pitchFamily="18" charset="0"/>
                <a:cs typeface="Times New Roman" panose="02020603050405020304" pitchFamily="18" charset="0"/>
              </a:rPr>
            </a:br>
            <a:endParaRPr lang="es-AR" sz="2000" dirty="0">
              <a:latin typeface="Cambria" panose="02040503050406030204" pitchFamily="18" charset="0"/>
              <a:ea typeface="Cambria" panose="02040503050406030204" pitchFamily="18" charset="0"/>
              <a:cs typeface="Times New Roman" panose="02020603050405020304" pitchFamily="18" charset="0"/>
            </a:endParaRPr>
          </a:p>
          <a:p>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Para que se presenten juntos</a:t>
            </a:r>
            <a:endParaRPr lang="es-AR" dirty="0"/>
          </a:p>
          <a:p>
            <a:endPar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endParaRPr>
          </a:p>
          <a:p>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plot_grid</a:t>
            </a:r>
            <a:r>
              <a:rPr lang="es-AR" dirty="0">
                <a:latin typeface="Consolas" panose="020B0609020204030204" pitchFamily="49" charset="0"/>
                <a:ea typeface="Cambria" panose="02040503050406030204" pitchFamily="18" charset="0"/>
                <a:cs typeface="Times New Roman" panose="02020603050405020304" pitchFamily="18" charset="0"/>
              </a:rPr>
              <a:t>(p, </a:t>
            </a:r>
            <a:r>
              <a:rPr lang="es-AR"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margin</a:t>
            </a:r>
            <a:r>
              <a:rPr lang="es-AR"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s-AR" dirty="0">
                <a:latin typeface="Consolas" panose="020B0609020204030204" pitchFamily="49" charset="0"/>
                <a:ea typeface="Cambria" panose="02040503050406030204" pitchFamily="18" charset="0"/>
                <a:cs typeface="Times New Roman" panose="02020603050405020304" pitchFamily="18" charset="0"/>
              </a:rPr>
              <a:t>(</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0.2</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0.2</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0.2</a:t>
            </a:r>
            <a:r>
              <a:rPr lang="es-AR" dirty="0">
                <a:latin typeface="Consolas" panose="020B0609020204030204" pitchFamily="49" charset="0"/>
                <a:ea typeface="Cambria" panose="02040503050406030204" pitchFamily="18" charset="0"/>
                <a:cs typeface="Times New Roman" panose="02020603050405020304" pitchFamily="18" charset="0"/>
              </a:rPr>
              <a:t>, </a:t>
            </a:r>
            <a:r>
              <a:rPr lang="es-AR" dirty="0">
                <a:solidFill>
                  <a:srgbClr val="0000CF"/>
                </a:solidFill>
                <a:latin typeface="Consolas" panose="020B0609020204030204" pitchFamily="49" charset="0"/>
                <a:ea typeface="Cambria" panose="02040503050406030204" pitchFamily="18" charset="0"/>
                <a:cs typeface="Times New Roman" panose="02020603050405020304" pitchFamily="18" charset="0"/>
              </a:rPr>
              <a:t>0.2</a:t>
            </a:r>
            <a:r>
              <a:rPr lang="es-AR" dirty="0">
                <a:latin typeface="Consolas" panose="020B0609020204030204" pitchFamily="49" charset="0"/>
                <a:ea typeface="Cambria" panose="02040503050406030204" pitchFamily="18" charset="0"/>
                <a:cs typeface="Times New Roman" panose="02020603050405020304" pitchFamily="18" charset="0"/>
              </a:rPr>
              <a:t>))</a:t>
            </a:r>
            <a:endParaRPr lang="es-AR" dirty="0"/>
          </a:p>
        </p:txBody>
      </p:sp>
      <p:pic>
        <p:nvPicPr>
          <p:cNvPr id="9" name="Picture">
            <a:extLst>
              <a:ext uri="{FF2B5EF4-FFF2-40B4-BE49-F238E27FC236}">
                <a16:creationId xmlns:a16="http://schemas.microsoft.com/office/drawing/2014/main" id="{EC8B8D48-E3D2-4A9A-B110-1506D66DFD59}"/>
              </a:ext>
            </a:extLst>
          </p:cNvPr>
          <p:cNvPicPr/>
          <p:nvPr/>
        </p:nvPicPr>
        <p:blipFill>
          <a:blip r:embed="rId3"/>
          <a:stretch>
            <a:fillRect/>
          </a:stretch>
        </p:blipFill>
        <p:spPr bwMode="auto">
          <a:xfrm>
            <a:off x="6859171" y="2064338"/>
            <a:ext cx="4619625" cy="3695700"/>
          </a:xfrm>
          <a:prstGeom prst="rect">
            <a:avLst/>
          </a:prstGeom>
          <a:noFill/>
          <a:ln w="9525">
            <a:noFill/>
            <a:headEnd/>
            <a:tailEnd/>
          </a:ln>
        </p:spPr>
      </p:pic>
    </p:spTree>
    <p:extLst>
      <p:ext uri="{BB962C8B-B14F-4D97-AF65-F5344CB8AC3E}">
        <p14:creationId xmlns:p14="http://schemas.microsoft.com/office/powerpoint/2010/main" val="1598244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a:extLst>
              <a:ext uri="{FF2B5EF4-FFF2-40B4-BE49-F238E27FC236}">
                <a16:creationId xmlns:a16="http://schemas.microsoft.com/office/drawing/2014/main" id="{58123DFE-250A-44C6-86BC-D36611CEAFF7}"/>
              </a:ext>
            </a:extLst>
          </p:cNvPr>
          <p:cNvSpPr/>
          <p:nvPr/>
        </p:nvSpPr>
        <p:spPr>
          <a:xfrm>
            <a:off x="845127" y="1874664"/>
            <a:ext cx="10802230" cy="4591000"/>
          </a:xfrm>
          <a:prstGeom prst="rect">
            <a:avLst/>
          </a:prstGeom>
        </p:spPr>
        <p:txBody>
          <a:bodyPr wrap="square">
            <a:spAutoFit/>
          </a:bodyPr>
          <a:lstStyle/>
          <a:p>
            <a:pPr latinLnBrk="1">
              <a:spcAft>
                <a:spcPts val="1000"/>
              </a:spcAft>
            </a:pPr>
            <a:r>
              <a:rPr lang="es-AR"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Estadísticos de diagnóstico: Obtener objeto “residuos” de la lista “Ajuste“</a:t>
            </a:r>
            <a:br>
              <a:rPr lang="es-AR" dirty="0">
                <a:latin typeface="Consolas" panose="020B0609020204030204" pitchFamily="49" charset="0"/>
                <a:ea typeface="Cambria" panose="02040503050406030204" pitchFamily="18" charset="0"/>
                <a:cs typeface="Times New Roman" panose="02020603050405020304" pitchFamily="18" charset="0"/>
              </a:rPr>
            </a:br>
            <a:br>
              <a:rPr lang="es-AR" dirty="0">
                <a:latin typeface="Consolas" panose="020B0609020204030204" pitchFamily="49" charset="0"/>
                <a:ea typeface="Cambria" panose="02040503050406030204" pitchFamily="18" charset="0"/>
                <a:cs typeface="Times New Roman" panose="02020603050405020304" pitchFamily="18" charset="0"/>
              </a:rPr>
            </a:br>
            <a:r>
              <a:rPr lang="es-AR" dirty="0">
                <a:latin typeface="Consolas" panose="020B0609020204030204" pitchFamily="49" charset="0"/>
                <a:ea typeface="Cambria" panose="02040503050406030204" pitchFamily="18" charset="0"/>
                <a:cs typeface="Times New Roman" panose="02020603050405020304" pitchFamily="18" charset="0"/>
              </a:rPr>
              <a:t>res&lt;-</a:t>
            </a: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resid</a:t>
            </a:r>
            <a:r>
              <a:rPr lang="es-AR" dirty="0">
                <a:latin typeface="Consolas" panose="020B0609020204030204" pitchFamily="49" charset="0"/>
                <a:ea typeface="Cambria" panose="02040503050406030204" pitchFamily="18" charset="0"/>
                <a:cs typeface="Times New Roman" panose="02020603050405020304" pitchFamily="18" charset="0"/>
              </a:rPr>
              <a:t>(Ajuste)</a:t>
            </a:r>
            <a:br>
              <a:rPr lang="es-AR" dirty="0">
                <a:latin typeface="Consolas" panose="020B0609020204030204" pitchFamily="49" charset="0"/>
                <a:ea typeface="Cambria" panose="02040503050406030204" pitchFamily="18" charset="0"/>
                <a:cs typeface="Times New Roman" panose="02020603050405020304" pitchFamily="18" charset="0"/>
              </a:rPr>
            </a:br>
            <a:r>
              <a:rPr lang="es-AR"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shapiro.test</a:t>
            </a:r>
            <a:r>
              <a:rPr lang="es-AR" dirty="0">
                <a:latin typeface="Consolas" panose="020B0609020204030204" pitchFamily="49" charset="0"/>
                <a:ea typeface="Cambria" panose="02040503050406030204" pitchFamily="18" charset="0"/>
                <a:cs typeface="Times New Roman" panose="02020603050405020304" pitchFamily="18" charset="0"/>
              </a:rPr>
              <a:t>(res)</a:t>
            </a:r>
          </a:p>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 W = 0.98735, p-value = 0.4613</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res2&lt;-</a:t>
            </a:r>
            <a:r>
              <a:rPr lang="en-US" dirty="0" err="1">
                <a:latin typeface="Consolas" panose="020B0609020204030204" pitchFamily="49" charset="0"/>
                <a:ea typeface="Cambria" panose="02040503050406030204" pitchFamily="18" charset="0"/>
                <a:cs typeface="Times New Roman" panose="02020603050405020304" pitchFamily="18" charset="0"/>
              </a:rPr>
              <a:t>Ajuste</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residuals</a:t>
            </a: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shapiro.test</a:t>
            </a:r>
            <a:r>
              <a:rPr lang="en-US" dirty="0">
                <a:latin typeface="Consolas" panose="020B0609020204030204" pitchFamily="49" charset="0"/>
                <a:ea typeface="Cambria" panose="02040503050406030204" pitchFamily="18" charset="0"/>
                <a:cs typeface="Times New Roman" panose="02020603050405020304" pitchFamily="18" charset="0"/>
              </a:rPr>
              <a:t>(res2)</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 W = 0.98735, p-value = 0.4613</a:t>
            </a:r>
            <a:endParaRPr lang="es-AR"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res3&lt;-</a:t>
            </a:r>
            <a:r>
              <a:rPr lang="en-US" dirty="0" err="1">
                <a:latin typeface="Consolas" panose="020B0609020204030204" pitchFamily="49" charset="0"/>
                <a:ea typeface="Cambria" panose="02040503050406030204" pitchFamily="18" charset="0"/>
                <a:cs typeface="Times New Roman" panose="02020603050405020304" pitchFamily="18" charset="0"/>
              </a:rPr>
              <a:t>Ajuste</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0000CF"/>
                </a:solidFill>
                <a:latin typeface="Consolas" panose="020B0609020204030204" pitchFamily="49" charset="0"/>
                <a:ea typeface="Cambria" panose="02040503050406030204" pitchFamily="18" charset="0"/>
                <a:cs typeface="Times New Roman" panose="02020603050405020304" pitchFamily="18" charset="0"/>
              </a:rPr>
              <a:t>2</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shapiro.test</a:t>
            </a:r>
            <a:r>
              <a:rPr lang="en-US" dirty="0">
                <a:latin typeface="Consolas" panose="020B0609020204030204" pitchFamily="49" charset="0"/>
                <a:ea typeface="Cambria" panose="02040503050406030204" pitchFamily="18" charset="0"/>
                <a:cs typeface="Times New Roman" panose="02020603050405020304" pitchFamily="18" charset="0"/>
              </a:rPr>
              <a:t>(res3)</a:t>
            </a:r>
            <a:endParaRPr lang="es-AR" dirty="0">
              <a:latin typeface="Consolas" panose="020B0609020204030204" pitchFamily="49" charset="0"/>
              <a:ea typeface="Cambria" panose="02040503050406030204" pitchFamily="18" charset="0"/>
              <a:cs typeface="Times New Roman" panose="02020603050405020304" pitchFamily="18" charset="0"/>
            </a:endParaRPr>
          </a:p>
          <a:p>
            <a:r>
              <a:rPr lang="en-US" dirty="0">
                <a:latin typeface="Consolas" panose="020B0609020204030204" pitchFamily="49" charset="0"/>
                <a:ea typeface="Cambria" panose="02040503050406030204" pitchFamily="18" charset="0"/>
                <a:cs typeface="Times New Roman" panose="02020603050405020304" pitchFamily="18" charset="0"/>
              </a:rPr>
              <a:t>## W = 0.98735, p-value = 0.4613</a:t>
            </a:r>
            <a:endParaRPr lang="es-AR" dirty="0"/>
          </a:p>
        </p:txBody>
      </p:sp>
    </p:spTree>
    <p:extLst>
      <p:ext uri="{BB962C8B-B14F-4D97-AF65-F5344CB8AC3E}">
        <p14:creationId xmlns:p14="http://schemas.microsoft.com/office/powerpoint/2010/main" val="1296672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Script SPSS a R</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42E5447B-F9C7-45F2-9B04-DDC39B265390}"/>
              </a:ext>
            </a:extLst>
          </p:cNvPr>
          <p:cNvSpPr/>
          <p:nvPr/>
        </p:nvSpPr>
        <p:spPr>
          <a:xfrm>
            <a:off x="845127" y="2517630"/>
            <a:ext cx="5090978" cy="1605568"/>
          </a:xfrm>
          <a:prstGeom prst="rect">
            <a:avLst/>
          </a:prstGeom>
        </p:spPr>
        <p:txBody>
          <a:bodyPr wrap="square">
            <a:spAutoFit/>
          </a:bodyPr>
          <a:lstStyle/>
          <a:p>
            <a:pPr latinLnBrk="1">
              <a:spcAft>
                <a:spcPts val="1000"/>
              </a:spcAft>
            </a:pP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n-US"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Graficar</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n-US"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los</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n-US"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coeficientes</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endParaRPr lang="en-US"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plot_model</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Ajuste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type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est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show.values</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8F5902"/>
                </a:solidFill>
                <a:latin typeface="Consolas" panose="020B0609020204030204" pitchFamily="49" charset="0"/>
                <a:ea typeface="Cambria" panose="02040503050406030204" pitchFamily="18" charset="0"/>
                <a:cs typeface="Times New Roman" panose="02020603050405020304" pitchFamily="18" charset="0"/>
              </a:rPr>
              <a:t>TRUE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show.p</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8F5902"/>
                </a:solidFill>
                <a:latin typeface="Consolas" panose="020B0609020204030204" pitchFamily="49" charset="0"/>
                <a:ea typeface="Cambria" panose="02040503050406030204" pitchFamily="18" charset="0"/>
                <a:cs typeface="Times New Roman" panose="02020603050405020304" pitchFamily="18" charset="0"/>
              </a:rPr>
              <a:t>TRUE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vline.color</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"blue"</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s-AR" dirty="0">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89C6453D-DEE9-4009-AC89-E1D2EF239589}"/>
              </a:ext>
            </a:extLst>
          </p:cNvPr>
          <p:cNvPicPr/>
          <p:nvPr/>
        </p:nvPicPr>
        <p:blipFill>
          <a:blip r:embed="rId2"/>
          <a:stretch>
            <a:fillRect/>
          </a:stretch>
        </p:blipFill>
        <p:spPr bwMode="auto">
          <a:xfrm>
            <a:off x="6460761" y="2151805"/>
            <a:ext cx="4253536" cy="3409857"/>
          </a:xfrm>
          <a:prstGeom prst="rect">
            <a:avLst/>
          </a:prstGeom>
          <a:noFill/>
          <a:ln w="9525">
            <a:noFill/>
            <a:headEnd/>
            <a:tailEnd/>
          </a:ln>
        </p:spPr>
      </p:pic>
    </p:spTree>
    <p:extLst>
      <p:ext uri="{BB962C8B-B14F-4D97-AF65-F5344CB8AC3E}">
        <p14:creationId xmlns:p14="http://schemas.microsoft.com/office/powerpoint/2010/main" val="603172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Recomendaciones finales</a:t>
            </a:r>
          </a:p>
        </p:txBody>
      </p:sp>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E8CCDCC-BC98-4995-BA11-E468478F7644}"/>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Marcador de contenido 2">
            <a:extLst>
              <a:ext uri="{FF2B5EF4-FFF2-40B4-BE49-F238E27FC236}">
                <a16:creationId xmlns:a16="http://schemas.microsoft.com/office/drawing/2014/main" id="{6A1BCED4-7F37-4391-BEDD-6763B13711AA}"/>
              </a:ext>
            </a:extLst>
          </p:cNvPr>
          <p:cNvSpPr txBox="1">
            <a:spLocks/>
          </p:cNvSpPr>
          <p:nvPr/>
        </p:nvSpPr>
        <p:spPr>
          <a:xfrm>
            <a:off x="983347" y="2055640"/>
            <a:ext cx="10377379" cy="40526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nSpc>
                <a:spcPct val="150000"/>
              </a:lnSpc>
            </a:pPr>
            <a:r>
              <a:rPr lang="es-ES" sz="2600" dirty="0" err="1"/>
              <a:t>Mantené</a:t>
            </a:r>
            <a:r>
              <a:rPr lang="es-ES" sz="2600" dirty="0"/>
              <a:t> tu código lo más limpio y ordenado posible.</a:t>
            </a:r>
          </a:p>
          <a:p>
            <a:pPr>
              <a:lnSpc>
                <a:spcPct val="150000"/>
              </a:lnSpc>
            </a:pPr>
            <a:r>
              <a:rPr lang="es-ES" sz="2600" dirty="0" err="1"/>
              <a:t>Agregá</a:t>
            </a:r>
            <a:r>
              <a:rPr lang="es-ES" sz="2600" dirty="0"/>
              <a:t> comentarios para luego recordar que hiciste en cada paso. </a:t>
            </a:r>
          </a:p>
          <a:p>
            <a:pPr>
              <a:lnSpc>
                <a:spcPct val="150000"/>
              </a:lnSpc>
            </a:pPr>
            <a:r>
              <a:rPr lang="es-ES" sz="2600" dirty="0" err="1"/>
              <a:t>Seteá</a:t>
            </a:r>
            <a:r>
              <a:rPr lang="es-ES" sz="2600" dirty="0"/>
              <a:t> el directorio y </a:t>
            </a:r>
            <a:r>
              <a:rPr lang="es-ES" sz="2600" dirty="0" err="1"/>
              <a:t>cargá</a:t>
            </a:r>
            <a:r>
              <a:rPr lang="es-ES" sz="2600" dirty="0"/>
              <a:t> las </a:t>
            </a:r>
            <a:r>
              <a:rPr lang="es-ES" sz="2600" dirty="0" err="1"/>
              <a:t>librerias</a:t>
            </a:r>
            <a:r>
              <a:rPr lang="es-ES" sz="2600" dirty="0"/>
              <a:t> que vas a usar al comienzo del script. </a:t>
            </a:r>
          </a:p>
          <a:p>
            <a:pPr>
              <a:lnSpc>
                <a:spcPct val="150000"/>
              </a:lnSpc>
            </a:pPr>
            <a:r>
              <a:rPr lang="es-ES" sz="2600" dirty="0"/>
              <a:t>No realices cambios al script que no respeten el orden de las líneas de código.</a:t>
            </a:r>
          </a:p>
          <a:p>
            <a:pPr>
              <a:lnSpc>
                <a:spcPct val="150000"/>
              </a:lnSpc>
            </a:pPr>
            <a:r>
              <a:rPr lang="es-AR" sz="2600" dirty="0" err="1"/>
              <a:t>Armá</a:t>
            </a:r>
            <a:r>
              <a:rPr lang="es-AR" sz="2600" dirty="0"/>
              <a:t> un script con los comandos que usas regularmente para tener siempre a mano.</a:t>
            </a:r>
          </a:p>
          <a:p>
            <a:pPr>
              <a:lnSpc>
                <a:spcPct val="150000"/>
              </a:lnSpc>
            </a:pPr>
            <a:r>
              <a:rPr lang="es-AR" sz="2600" dirty="0"/>
              <a:t>No uses acentos.  </a:t>
            </a:r>
          </a:p>
          <a:p>
            <a:pPr>
              <a:lnSpc>
                <a:spcPct val="150000"/>
              </a:lnSpc>
            </a:pPr>
            <a:r>
              <a:rPr lang="es-AR" sz="2600" dirty="0" err="1"/>
              <a:t>Usá</a:t>
            </a:r>
            <a:r>
              <a:rPr lang="es-AR" sz="2600" dirty="0"/>
              <a:t> R lo más posible y ... </a:t>
            </a:r>
            <a:r>
              <a:rPr lang="es-AR" sz="2600" dirty="0" err="1"/>
              <a:t>divertite</a:t>
            </a:r>
            <a:r>
              <a:rPr lang="es-AR" sz="2600" dirty="0"/>
              <a:t>!</a:t>
            </a:r>
          </a:p>
          <a:p>
            <a:pPr lvl="1"/>
            <a:endParaRPr lang="es-AR" dirty="0"/>
          </a:p>
        </p:txBody>
      </p:sp>
    </p:spTree>
    <p:extLst>
      <p:ext uri="{BB962C8B-B14F-4D97-AF65-F5344CB8AC3E}">
        <p14:creationId xmlns:p14="http://schemas.microsoft.com/office/powerpoint/2010/main" val="73740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a:xfrm>
            <a:off x="8174735" y="609854"/>
            <a:ext cx="3377183" cy="3533753"/>
          </a:xfrm>
          <a:noFill/>
        </p:spPr>
        <p:txBody>
          <a:bodyPr vert="horz" lIns="91440" tIns="45720" rIns="91440" bIns="45720" rtlCol="0" anchor="b">
            <a:normAutofit/>
          </a:bodyPr>
          <a:lstStyle/>
          <a:p>
            <a:r>
              <a:rPr lang="en-US" sz="4300"/>
              <a:t>Muchas Gracias!</a:t>
            </a:r>
          </a:p>
        </p:txBody>
      </p:sp>
      <p:pic>
        <p:nvPicPr>
          <p:cNvPr id="9" name="Picture 2" descr="Resultado de imagen para Rstudio">
            <a:extLst>
              <a:ext uri="{FF2B5EF4-FFF2-40B4-BE49-F238E27FC236}">
                <a16:creationId xmlns:a16="http://schemas.microsoft.com/office/drawing/2014/main" id="{4CB7D974-396C-4B9E-AC3B-102BACDBE5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33" r="1" b="1"/>
          <a:stretch/>
        </p:blipFill>
        <p:spPr bwMode="auto">
          <a:xfrm>
            <a:off x="20" y="10"/>
            <a:ext cx="7534636" cy="6534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C9803A23-06C2-45D5-80F2-A773A272DA5C}"/>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4539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SPSS">
            <a:extLst>
              <a:ext uri="{FF2B5EF4-FFF2-40B4-BE49-F238E27FC236}">
                <a16:creationId xmlns:a16="http://schemas.microsoft.com/office/drawing/2014/main" id="{94A7BC5E-CBB3-4B57-AE8E-485CF771C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0"/>
            <a:ext cx="80772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descr="Imagen que contiene captura de pantalla&#10;&#10;Descripción generada con confianza muy alta">
            <a:extLst>
              <a:ext uri="{FF2B5EF4-FFF2-40B4-BE49-F238E27FC236}">
                <a16:creationId xmlns:a16="http://schemas.microsoft.com/office/drawing/2014/main" id="{C79DC08A-4BE4-4808-95DF-DDF7D25EA63F}"/>
              </a:ext>
            </a:extLst>
          </p:cNvPr>
          <p:cNvPicPr>
            <a:picLocks noChangeAspect="1"/>
          </p:cNvPicPr>
          <p:nvPr/>
        </p:nvPicPr>
        <p:blipFill rotWithShape="1">
          <a:blip r:embed="rId4">
            <a:extLst>
              <a:ext uri="{28A0092B-C50C-407E-A947-70E740481C1C}">
                <a14:useLocalDpi xmlns:a14="http://schemas.microsoft.com/office/drawing/2010/main" val="0"/>
              </a:ext>
            </a:extLst>
          </a:blip>
          <a:srcRect t="-1" r="55761" b="45671"/>
          <a:stretch/>
        </p:blipFill>
        <p:spPr>
          <a:xfrm>
            <a:off x="3399182" y="2019300"/>
            <a:ext cx="5393635" cy="3720756"/>
          </a:xfrm>
          <a:prstGeom prst="rect">
            <a:avLst/>
          </a:prstGeom>
        </p:spPr>
      </p:pic>
      <p:sp>
        <p:nvSpPr>
          <p:cNvPr id="5" name="Rectángulo 4">
            <a:extLst>
              <a:ext uri="{FF2B5EF4-FFF2-40B4-BE49-F238E27FC236}">
                <a16:creationId xmlns:a16="http://schemas.microsoft.com/office/drawing/2014/main" id="{DDD7777E-D629-47E4-B4E8-80D9EC368E02}"/>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CEEE4E15-24A9-4116-BCAB-D412D1DAC120}"/>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4287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SPSS">
            <a:extLst>
              <a:ext uri="{FF2B5EF4-FFF2-40B4-BE49-F238E27FC236}">
                <a16:creationId xmlns:a16="http://schemas.microsoft.com/office/drawing/2014/main" id="{94A7BC5E-CBB3-4B57-AE8E-485CF771C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0"/>
            <a:ext cx="80772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descr="Imagen que contiene captura de pantalla&#10;&#10;Descripción generada con confianza muy alta">
            <a:extLst>
              <a:ext uri="{FF2B5EF4-FFF2-40B4-BE49-F238E27FC236}">
                <a16:creationId xmlns:a16="http://schemas.microsoft.com/office/drawing/2014/main" id="{A7373DBA-DA35-4715-A7F7-133FB7D37D08}"/>
              </a:ext>
            </a:extLst>
          </p:cNvPr>
          <p:cNvPicPr>
            <a:picLocks noChangeAspect="1"/>
          </p:cNvPicPr>
          <p:nvPr/>
        </p:nvPicPr>
        <p:blipFill rotWithShape="1">
          <a:blip r:embed="rId4">
            <a:extLst>
              <a:ext uri="{28A0092B-C50C-407E-A947-70E740481C1C}">
                <a14:useLocalDpi xmlns:a14="http://schemas.microsoft.com/office/drawing/2010/main" val="0"/>
              </a:ext>
            </a:extLst>
          </a:blip>
          <a:srcRect r="48805" b="33504"/>
          <a:stretch/>
        </p:blipFill>
        <p:spPr>
          <a:xfrm>
            <a:off x="2975113" y="1853342"/>
            <a:ext cx="6241774" cy="4553986"/>
          </a:xfrm>
          <a:prstGeom prst="rect">
            <a:avLst/>
          </a:prstGeom>
        </p:spPr>
      </p:pic>
      <p:sp>
        <p:nvSpPr>
          <p:cNvPr id="4" name="Rectángulo 3">
            <a:extLst>
              <a:ext uri="{FF2B5EF4-FFF2-40B4-BE49-F238E27FC236}">
                <a16:creationId xmlns:a16="http://schemas.microsoft.com/office/drawing/2014/main" id="{CB0B25DE-7DB2-46C9-BEC3-CE3A8B220968}"/>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BC1CA982-A52F-4B60-9704-7F2D75C39913}"/>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8253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7F53B2-2C12-4B24-8976-4D516F4AEBC4}"/>
              </a:ext>
            </a:extLst>
          </p:cNvPr>
          <p:cNvSpPr>
            <a:spLocks noGrp="1"/>
          </p:cNvSpPr>
          <p:nvPr>
            <p:ph idx="1"/>
          </p:nvPr>
        </p:nvSpPr>
        <p:spPr>
          <a:xfrm>
            <a:off x="1222271" y="1874365"/>
            <a:ext cx="10515600" cy="4002414"/>
          </a:xfrm>
        </p:spPr>
        <p:txBody>
          <a:bodyPr>
            <a:normAutofit fontScale="92500" lnSpcReduction="20000"/>
          </a:bodyPr>
          <a:lstStyle/>
          <a:p>
            <a:pPr marL="0" indent="0">
              <a:lnSpc>
                <a:spcPct val="150000"/>
              </a:lnSpc>
              <a:buNone/>
            </a:pPr>
            <a:r>
              <a:rPr lang="es-AR" b="1" i="1" dirty="0"/>
              <a:t>Ventajas:</a:t>
            </a:r>
          </a:p>
          <a:p>
            <a:pPr>
              <a:lnSpc>
                <a:spcPct val="150000"/>
              </a:lnSpc>
            </a:pPr>
            <a:r>
              <a:rPr lang="es-AR" dirty="0"/>
              <a:t>Gratis!!!</a:t>
            </a:r>
          </a:p>
          <a:p>
            <a:pPr>
              <a:lnSpc>
                <a:spcPct val="150000"/>
              </a:lnSpc>
            </a:pPr>
            <a:r>
              <a:rPr lang="es-AR" dirty="0"/>
              <a:t>De código abierto</a:t>
            </a:r>
            <a:r>
              <a:rPr lang="es-AR" dirty="0">
                <a:sym typeface="Wingdings" panose="05000000000000000000" pitchFamily="2" charset="2"/>
              </a:rPr>
              <a:t>.</a:t>
            </a:r>
          </a:p>
          <a:p>
            <a:pPr>
              <a:lnSpc>
                <a:spcPct val="150000"/>
              </a:lnSpc>
            </a:pPr>
            <a:r>
              <a:rPr lang="es-AR" dirty="0">
                <a:sym typeface="Wingdings" panose="05000000000000000000" pitchFamily="2" charset="2"/>
              </a:rPr>
              <a:t>Análisis fácilmente reproducibles.</a:t>
            </a:r>
          </a:p>
          <a:p>
            <a:pPr>
              <a:lnSpc>
                <a:spcPct val="150000"/>
              </a:lnSpc>
            </a:pPr>
            <a:r>
              <a:rPr lang="es-AR" dirty="0">
                <a:sym typeface="Wingdings" panose="05000000000000000000" pitchFamily="2" charset="2"/>
              </a:rPr>
              <a:t>Visualización de datos más flexible.</a:t>
            </a:r>
          </a:p>
          <a:p>
            <a:pPr>
              <a:lnSpc>
                <a:spcPct val="150000"/>
              </a:lnSpc>
            </a:pPr>
            <a:r>
              <a:rPr lang="es-AR" dirty="0">
                <a:sym typeface="Wingdings" panose="05000000000000000000" pitchFamily="2" charset="2"/>
              </a:rPr>
              <a:t>Al programar se aprende sobre los análisis que utilizamos</a:t>
            </a:r>
            <a:r>
              <a:rPr lang="es-AR" dirty="0">
                <a:latin typeface="+mj-lt"/>
                <a:sym typeface="Wingdings" panose="05000000000000000000" pitchFamily="2" charset="2"/>
              </a:rPr>
              <a:t>.</a:t>
            </a:r>
          </a:p>
          <a:p>
            <a:pPr>
              <a:lnSpc>
                <a:spcPct val="150000"/>
              </a:lnSpc>
            </a:pPr>
            <a:endParaRPr lang="es-AR" dirty="0">
              <a:latin typeface="+mj-lt"/>
            </a:endParaRPr>
          </a:p>
          <a:p>
            <a:pPr lvl="1"/>
            <a:endParaRPr lang="es-AR" dirty="0"/>
          </a:p>
        </p:txBody>
      </p:sp>
      <p:pic>
        <p:nvPicPr>
          <p:cNvPr id="1026" name="Picture 2" descr="Resultado de imagen para Rstudio">
            <a:extLst>
              <a:ext uri="{FF2B5EF4-FFF2-40B4-BE49-F238E27FC236}">
                <a16:creationId xmlns:a16="http://schemas.microsoft.com/office/drawing/2014/main" id="{31EEAB47-08EB-413D-B56E-5CC0E243A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742" y="533400"/>
            <a:ext cx="4154129" cy="3219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8F9CEC4D-E8C6-49E8-8F0D-E4930A17D988}"/>
              </a:ext>
            </a:extLst>
          </p:cNvPr>
          <p:cNvSpPr/>
          <p:nvPr/>
        </p:nvSpPr>
        <p:spPr>
          <a:xfrm>
            <a:off x="0" y="6548511"/>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8BF7E681-0CBF-47EB-B4AB-C065079ECD0C}"/>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9993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B10AA0A3-A372-4C40-B7B7-839045339B79}"/>
              </a:ext>
            </a:extLst>
          </p:cNvPr>
          <p:cNvSpPr txBox="1">
            <a:spLocks/>
          </p:cNvSpPr>
          <p:nvPr/>
        </p:nvSpPr>
        <p:spPr>
          <a:xfrm>
            <a:off x="1452129" y="2266949"/>
            <a:ext cx="10515600" cy="4343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nSpc>
                <a:spcPct val="150000"/>
              </a:lnSpc>
            </a:pPr>
            <a:r>
              <a:rPr lang="es-ES" sz="2600" dirty="0"/>
              <a:t>Interfaz gráfica diseñada para facilitar la escritura de scripts.</a:t>
            </a:r>
          </a:p>
          <a:p>
            <a:pPr>
              <a:lnSpc>
                <a:spcPct val="150000"/>
              </a:lnSpc>
            </a:pPr>
            <a:r>
              <a:rPr lang="es-ES" sz="2600" dirty="0"/>
              <a:t>Es más sencillo ver e interactuar con los objetos creados.</a:t>
            </a:r>
          </a:p>
          <a:p>
            <a:pPr>
              <a:lnSpc>
                <a:spcPct val="150000"/>
              </a:lnSpc>
            </a:pPr>
            <a:r>
              <a:rPr lang="es-ES" sz="2600" dirty="0"/>
              <a:t>Es más accesible para trabajar con gráficos y bases.</a:t>
            </a:r>
          </a:p>
          <a:p>
            <a:pPr>
              <a:lnSpc>
                <a:spcPct val="150000"/>
              </a:lnSpc>
            </a:pPr>
            <a:r>
              <a:rPr lang="es-ES" sz="2600" dirty="0"/>
              <a:t>Es más fácil establecer cual es el directorio de trabajo y acceder a los archivos.</a:t>
            </a:r>
          </a:p>
          <a:p>
            <a:pPr>
              <a:lnSpc>
                <a:spcPct val="150000"/>
              </a:lnSpc>
            </a:pPr>
            <a:endParaRPr lang="es-AR" dirty="0"/>
          </a:p>
        </p:txBody>
      </p:sp>
      <p:sp>
        <p:nvSpPr>
          <p:cNvPr id="4" name="Rectángulo 3">
            <a:extLst>
              <a:ext uri="{FF2B5EF4-FFF2-40B4-BE49-F238E27FC236}">
                <a16:creationId xmlns:a16="http://schemas.microsoft.com/office/drawing/2014/main" id="{B52BD0B6-7F12-44F4-AD42-502817F372F1}"/>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8EB788C0-E510-441E-BA85-8E917010AA25}"/>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74" name="Picture 2" descr="Resultado de imagen para Rstudio">
            <a:extLst>
              <a:ext uri="{FF2B5EF4-FFF2-40B4-BE49-F238E27FC236}">
                <a16:creationId xmlns:a16="http://schemas.microsoft.com/office/drawing/2014/main" id="{58112EE9-0E67-4C94-9AF6-9D1F3F5178C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125" y="-84408"/>
            <a:ext cx="61531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50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0F983-DA2A-4109-BB6D-D6F0D8722ABC}"/>
              </a:ext>
            </a:extLst>
          </p:cNvPr>
          <p:cNvSpPr>
            <a:spLocks noGrp="1"/>
          </p:cNvSpPr>
          <p:nvPr>
            <p:ph type="title"/>
          </p:nvPr>
        </p:nvSpPr>
        <p:spPr/>
        <p:txBody>
          <a:bodyPr/>
          <a:lstStyle/>
          <a:p>
            <a:r>
              <a:rPr lang="es-AR" dirty="0"/>
              <a:t>Algunas nociones básicas: </a:t>
            </a:r>
            <a:r>
              <a:rPr lang="es-AR" b="1" i="1" dirty="0"/>
              <a:t>Paquetes</a:t>
            </a:r>
          </a:p>
        </p:txBody>
      </p:sp>
      <p:sp>
        <p:nvSpPr>
          <p:cNvPr id="7" name="Marcador de contenido 2">
            <a:extLst>
              <a:ext uri="{FF2B5EF4-FFF2-40B4-BE49-F238E27FC236}">
                <a16:creationId xmlns:a16="http://schemas.microsoft.com/office/drawing/2014/main" id="{2F85E0D0-4312-47F4-B9ED-C9D23EEB34F7}"/>
              </a:ext>
            </a:extLst>
          </p:cNvPr>
          <p:cNvSpPr txBox="1">
            <a:spLocks/>
          </p:cNvSpPr>
          <p:nvPr/>
        </p:nvSpPr>
        <p:spPr>
          <a:xfrm>
            <a:off x="586580" y="2064431"/>
            <a:ext cx="10625371" cy="4643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lnSpc>
                <a:spcPct val="150000"/>
              </a:lnSpc>
            </a:pPr>
            <a:r>
              <a:rPr lang="es-ES" sz="2600" dirty="0"/>
              <a:t>Colecciones de funciones adicionales que se instalan y cargan en R para realizar operaciones que no están previamente incluidas en el programa (ej. ggplot2)</a:t>
            </a:r>
          </a:p>
          <a:p>
            <a:pPr>
              <a:lnSpc>
                <a:spcPct val="150000"/>
              </a:lnSpc>
            </a:pPr>
            <a:r>
              <a:rPr lang="es-ES" sz="2600" dirty="0"/>
              <a:t>Se instalan una única vez, pero deben cargarse en cada script que se cree y cada vez que se utilice.</a:t>
            </a:r>
          </a:p>
          <a:p>
            <a:pPr>
              <a:lnSpc>
                <a:spcPct val="150000"/>
              </a:lnSpc>
            </a:pPr>
            <a:r>
              <a:rPr lang="es-ES" sz="2600" dirty="0" err="1"/>
              <a:t>Install.packages</a:t>
            </a:r>
            <a:r>
              <a:rPr lang="es-ES" sz="2600" dirty="0"/>
              <a:t>(“nombre del paquete”) </a:t>
            </a:r>
          </a:p>
        </p:txBody>
      </p:sp>
      <p:sp>
        <p:nvSpPr>
          <p:cNvPr id="4" name="Rectángulo 3">
            <a:extLst>
              <a:ext uri="{FF2B5EF4-FFF2-40B4-BE49-F238E27FC236}">
                <a16:creationId xmlns:a16="http://schemas.microsoft.com/office/drawing/2014/main" id="{C68462E3-68CB-4A44-AE5F-EC064EA4C718}"/>
              </a:ext>
            </a:extLst>
          </p:cNvPr>
          <p:cNvSpPr/>
          <p:nvPr/>
        </p:nvSpPr>
        <p:spPr>
          <a:xfrm>
            <a:off x="0" y="6534443"/>
            <a:ext cx="12192000" cy="323557"/>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9A3B412F-AB77-4ADB-807E-763FB954968E}"/>
              </a:ext>
            </a:extLst>
          </p:cNvPr>
          <p:cNvSpPr/>
          <p:nvPr/>
        </p:nvSpPr>
        <p:spPr>
          <a:xfrm>
            <a:off x="0" y="1700914"/>
            <a:ext cx="7090117" cy="45719"/>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9584228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1508</TotalTime>
  <Words>1200</Words>
  <Application>Microsoft Office PowerPoint</Application>
  <PresentationFormat>Panorámica</PresentationFormat>
  <Paragraphs>217</Paragraphs>
  <Slides>45</Slides>
  <Notes>15</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45</vt:i4>
      </vt:variant>
    </vt:vector>
  </HeadingPairs>
  <TitlesOfParts>
    <vt:vector size="56" baseType="lpstr">
      <vt:lpstr>Arial</vt:lpstr>
      <vt:lpstr>Calibri</vt:lpstr>
      <vt:lpstr>Calibri Light</vt:lpstr>
      <vt:lpstr>Cambria</vt:lpstr>
      <vt:lpstr>Consolas</vt:lpstr>
      <vt:lpstr>Times New Roman</vt:lpstr>
      <vt:lpstr>Wingdings</vt:lpstr>
      <vt:lpstr>Wingdings 2</vt:lpstr>
      <vt:lpstr>HDOfficeLightV0</vt:lpstr>
      <vt:lpstr>1_HDOfficeLightV0</vt:lpstr>
      <vt:lpstr>2_HDOfficeLightV0</vt:lpstr>
      <vt:lpstr>SPSS a 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Algunas nociones básicas: Paquetes</vt:lpstr>
      <vt:lpstr>Algunas nociones básicas: Objetos</vt:lpstr>
      <vt:lpstr>Algunas nociones básicas: Datos</vt:lpstr>
      <vt:lpstr>Presentación de PowerPoint</vt:lpstr>
      <vt:lpstr>Editor de código</vt:lpstr>
      <vt:lpstr>Environment</vt:lpstr>
      <vt:lpstr>Consola</vt:lpstr>
      <vt:lpstr>Pestañas</vt:lpstr>
      <vt:lpstr>Abrir un nuevo script</vt:lpstr>
      <vt:lpstr>Determinar el directorio de trabajo</vt:lpstr>
      <vt:lpstr>Importar una base de datos</vt:lpstr>
      <vt:lpstr>Importar una base de datos</vt:lpstr>
      <vt:lpstr>Buscar o remplazar algo en el script</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Script SPSS a R</vt:lpstr>
      <vt:lpstr>Recomendaciones finales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SPSS a R</dc:title>
  <dc:creator>Revisor</dc:creator>
  <cp:lastModifiedBy>Revisor</cp:lastModifiedBy>
  <cp:revision>116</cp:revision>
  <dcterms:created xsi:type="dcterms:W3CDTF">2018-07-31T13:00:41Z</dcterms:created>
  <dcterms:modified xsi:type="dcterms:W3CDTF">2018-08-03T12:21:34Z</dcterms:modified>
</cp:coreProperties>
</file>