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1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3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4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6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8.xml" ContentType="application/vnd.openxmlformats-officedocument.theme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19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20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1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2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theme/theme23.xml" ContentType="application/vnd.openxmlformats-officedocument.theme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24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908" r:id="rId21"/>
    <p:sldMasterId id="2147483921" r:id="rId22"/>
    <p:sldMasterId id="2147483934" r:id="rId23"/>
    <p:sldMasterId id="2147483947" r:id="rId24"/>
    <p:sldMasterId id="2147483961" r:id="rId25"/>
  </p:sldMasterIdLst>
  <p:notesMasterIdLst>
    <p:notesMasterId r:id="rId54"/>
  </p:notesMasterIdLst>
  <p:sldIdLst>
    <p:sldId id="256" r:id="rId26"/>
    <p:sldId id="257" r:id="rId27"/>
    <p:sldId id="286" r:id="rId28"/>
    <p:sldId id="287" r:id="rId29"/>
    <p:sldId id="288" r:id="rId30"/>
    <p:sldId id="258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9" r:id="rId48"/>
    <p:sldId id="280" r:id="rId49"/>
    <p:sldId id="281" r:id="rId50"/>
    <p:sldId id="282" r:id="rId51"/>
    <p:sldId id="283" r:id="rId52"/>
    <p:sldId id="289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0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55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slide" Target="slides/slide16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slide" Target="slides/slide2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04T09:39:28.307" idx="1">
    <p:pos x="0" y="0"/>
    <p:text>me encantaria agregar un gif animado de alguien amasando
habria que animar para que los bullets aparezcan de a uno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40644-64B5-450B-B845-644379720342}" type="datetimeFigureOut">
              <a:rPr lang="es-AR" smtClean="0"/>
              <a:t>01/07/2017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D213-5A49-47BD-93FE-0498D1B1C27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05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8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5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6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9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0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4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5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5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3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6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7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6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0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4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1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2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6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7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8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9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7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1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5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2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3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7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8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9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0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8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2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6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3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4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8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9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0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1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rot="5400000">
            <a:off x="4542249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045" tIns="91045" rIns="91045" bIns="9104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2" name="Shape 22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615" y="186345"/>
            <a:ext cx="951899" cy="9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92215" y="1586515"/>
            <a:ext cx="5971499" cy="3148499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/>
          <a:lstStyle>
            <a:lvl1pPr marL="0" marR="0" lvl="0" indent="113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4928" marR="0" lvl="1" indent="113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0125" marR="0" lvl="2" indent="113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65140" marR="0" lvl="3" indent="113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0249" marR="0" lvl="4" indent="113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75170" marR="0" lvl="5" indent="113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30163" marR="0" lvl="6" indent="113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185261" marR="0" lvl="7" indent="113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40296" marR="0" lvl="8" indent="113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18"/>
            <a:ext cx="54300" cy="51434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045" tIns="91045" rIns="91045" bIns="9104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38" name="Shape 38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8090" y="88215"/>
            <a:ext cx="653699" cy="6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045" tIns="91045" rIns="91045" bIns="9104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88398A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902550" y="1214615"/>
            <a:ext cx="4638300" cy="1159799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Font typeface="Helvetica Neue"/>
              <a:buNone/>
              <a:defRPr sz="3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3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902607" y="2459061"/>
            <a:ext cx="7631999" cy="784799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492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012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6514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024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7517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30163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185261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4029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7" name="Shape 27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615" y="186345"/>
            <a:ext cx="951899" cy="9518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/>
          <p:nvPr/>
        </p:nvSpPr>
        <p:spPr>
          <a:xfrm rot="5400000">
            <a:off x="4542249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045" tIns="91045" rIns="91045" bIns="9104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1819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691920" y="422640"/>
            <a:ext cx="322632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314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92280" y="3231000"/>
            <a:ext cx="597096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3751920" y="158652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375192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92280" y="3231000"/>
            <a:ext cx="291348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9228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271116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730040" y="158652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473004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body"/>
          </p:nvPr>
        </p:nvSpPr>
        <p:spPr>
          <a:xfrm>
            <a:off x="271116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 type="body"/>
          </p:nvPr>
        </p:nvSpPr>
        <p:spPr>
          <a:xfrm>
            <a:off x="692280" y="3231000"/>
            <a:ext cx="1922400" cy="1501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image" Target="../media/image3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Relationship Id="rId14" Type="http://schemas.openxmlformats.org/officeDocument/2006/relationships/image" Target="../media/image3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3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12.xml"/><Relationship Id="rId12" Type="http://schemas.openxmlformats.org/officeDocument/2006/relationships/slideLayout" Target="../slideLayouts/slideLayout217.xml"/><Relationship Id="rId2" Type="http://schemas.openxmlformats.org/officeDocument/2006/relationships/slideLayout" Target="../slideLayouts/slideLayout207.xml"/><Relationship Id="rId1" Type="http://schemas.openxmlformats.org/officeDocument/2006/relationships/slideLayout" Target="../slideLayouts/slideLayout206.xml"/><Relationship Id="rId6" Type="http://schemas.openxmlformats.org/officeDocument/2006/relationships/slideLayout" Target="../slideLayouts/slideLayout211.xml"/><Relationship Id="rId11" Type="http://schemas.openxmlformats.org/officeDocument/2006/relationships/slideLayout" Target="../slideLayouts/slideLayout216.xml"/><Relationship Id="rId5" Type="http://schemas.openxmlformats.org/officeDocument/2006/relationships/slideLayout" Target="../slideLayouts/slideLayout210.xml"/><Relationship Id="rId10" Type="http://schemas.openxmlformats.org/officeDocument/2006/relationships/slideLayout" Target="../slideLayouts/slideLayout215.xml"/><Relationship Id="rId4" Type="http://schemas.openxmlformats.org/officeDocument/2006/relationships/slideLayout" Target="../slideLayouts/slideLayout209.xml"/><Relationship Id="rId9" Type="http://schemas.openxmlformats.org/officeDocument/2006/relationships/slideLayout" Target="../slideLayouts/slideLayout214.xml"/><Relationship Id="rId14" Type="http://schemas.openxmlformats.org/officeDocument/2006/relationships/image" Target="../media/image3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5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4.xml"/><Relationship Id="rId12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8.xml"/><Relationship Id="rId6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228.xml"/><Relationship Id="rId5" Type="http://schemas.openxmlformats.org/officeDocument/2006/relationships/slideLayout" Target="../slideLayouts/slideLayout222.xml"/><Relationship Id="rId10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21.xml"/><Relationship Id="rId9" Type="http://schemas.openxmlformats.org/officeDocument/2006/relationships/slideLayout" Target="../slideLayouts/slideLayout226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41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Relationship Id="rId14" Type="http://schemas.openxmlformats.org/officeDocument/2006/relationships/image" Target="../media/image3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9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253.xml"/><Relationship Id="rId2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52.xml"/><Relationship Id="rId5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51.xml"/><Relationship Id="rId4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50.xml"/><Relationship Id="rId14" Type="http://schemas.openxmlformats.org/officeDocument/2006/relationships/image" Target="../media/image3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image" Target="../media/image3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2" Type="http://schemas.openxmlformats.org/officeDocument/2006/relationships/slideLayout" Target="../slideLayouts/slideLayout267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image" Target="../media/image3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5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84.xml"/><Relationship Id="rId12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79.xml"/><Relationship Id="rId1" Type="http://schemas.openxmlformats.org/officeDocument/2006/relationships/slideLayout" Target="../slideLayouts/slideLayout278.xml"/><Relationship Id="rId6" Type="http://schemas.openxmlformats.org/officeDocument/2006/relationships/slideLayout" Target="../slideLayouts/slideLayout283.xml"/><Relationship Id="rId11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82.xml"/><Relationship Id="rId10" Type="http://schemas.openxmlformats.org/officeDocument/2006/relationships/slideLayout" Target="../slideLayouts/slideLayout287.xml"/><Relationship Id="rId4" Type="http://schemas.openxmlformats.org/officeDocument/2006/relationships/slideLayout" Target="../slideLayouts/slideLayout281.xml"/><Relationship Id="rId9" Type="http://schemas.openxmlformats.org/officeDocument/2006/relationships/slideLayout" Target="../slideLayouts/slideLayout286.xml"/><Relationship Id="rId14" Type="http://schemas.openxmlformats.org/officeDocument/2006/relationships/image" Target="../media/image3.pn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flipH="1">
            <a:off x="8574480" y="4574520"/>
            <a:ext cx="569160" cy="56916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655200" y="2856240"/>
            <a:ext cx="54000" cy="11916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62120" y="2851560"/>
            <a:ext cx="5411880" cy="1159560"/>
          </a:xfrm>
          <a:prstGeom prst="rect">
            <a:avLst/>
          </a:prstGeom>
        </p:spPr>
        <p:txBody>
          <a:bodyPr lIns="91080" tIns="91080" rIns="91080" bIns="91080" anchor="ctr"/>
          <a:lstStyle/>
          <a:p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pic>
        <p:nvPicPr>
          <p:cNvPr id="3" name="Shape 12"/>
          <p:cNvPicPr/>
          <p:nvPr/>
        </p:nvPicPr>
        <p:blipFill>
          <a:blip r:embed="rId14"/>
          <a:stretch/>
        </p:blipFill>
        <p:spPr>
          <a:xfrm>
            <a:off x="6098040" y="357840"/>
            <a:ext cx="2858040" cy="95148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 rot="5400000">
            <a:off x="4542480" y="-4548600"/>
            <a:ext cx="60480" cy="914508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374" name="PlaceHolder 1"/>
          <p:cNvSpPr>
            <a:spLocks noGrp="1"/>
          </p:cNvSpPr>
          <p:nvPr>
            <p:ph type="dt"/>
          </p:nvPr>
        </p:nvSpPr>
        <p:spPr>
          <a:xfrm>
            <a:off x="514440" y="4809240"/>
            <a:ext cx="3085920" cy="171000"/>
          </a:xfrm>
          <a:prstGeom prst="rect">
            <a:avLst/>
          </a:prstGeom>
        </p:spPr>
        <p:txBody>
          <a:bodyPr lIns="68400" tIns="34200" rIns="68400" bIns="342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ftr"/>
          </p:nvPr>
        </p:nvSpPr>
        <p:spPr>
          <a:xfrm>
            <a:off x="514440" y="4916160"/>
            <a:ext cx="3771720" cy="17100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/>
          </p:nvPr>
        </p:nvSpPr>
        <p:spPr>
          <a:xfrm>
            <a:off x="6572880" y="4407480"/>
            <a:ext cx="2194200" cy="104724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801F44A1-9336-490D-A104-336E3FB758A6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416" name="PlaceHolder 1"/>
          <p:cNvSpPr>
            <a:spLocks noGrp="1"/>
          </p:cNvSpPr>
          <p:nvPr>
            <p:ph type="dt"/>
          </p:nvPr>
        </p:nvSpPr>
        <p:spPr>
          <a:xfrm>
            <a:off x="514440" y="4809240"/>
            <a:ext cx="3085920" cy="171000"/>
          </a:xfrm>
          <a:prstGeom prst="rect">
            <a:avLst/>
          </a:prstGeom>
        </p:spPr>
        <p:txBody>
          <a:bodyPr lIns="68400" tIns="34200" rIns="68400" bIns="342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ftr"/>
          </p:nvPr>
        </p:nvSpPr>
        <p:spPr>
          <a:xfrm>
            <a:off x="514440" y="4916160"/>
            <a:ext cx="3771720" cy="17100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/>
          </p:nvPr>
        </p:nvSpPr>
        <p:spPr>
          <a:xfrm>
            <a:off x="6572880" y="4407480"/>
            <a:ext cx="2194200" cy="104724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EB6DEC47-96BF-4862-81D3-F4EEB256B980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59560" lvl="1" indent="-2559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09680" lvl="2" indent="-4093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4520" lvl="3" indent="-6141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19360" lvl="4" indent="-81900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460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C372BD70-F005-4F32-8CFA-5C494668499A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499" name="PlaceHolder 1"/>
          <p:cNvSpPr>
            <a:spLocks noGrp="1"/>
          </p:cNvSpPr>
          <p:nvPr>
            <p:ph type="dt"/>
          </p:nvPr>
        </p:nvSpPr>
        <p:spPr>
          <a:xfrm>
            <a:off x="514440" y="4809240"/>
            <a:ext cx="3085920" cy="171000"/>
          </a:xfrm>
          <a:prstGeom prst="rect">
            <a:avLst/>
          </a:prstGeom>
        </p:spPr>
        <p:txBody>
          <a:bodyPr lIns="68400" tIns="34200" rIns="68400" bIns="342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ftr"/>
          </p:nvPr>
        </p:nvSpPr>
        <p:spPr>
          <a:xfrm>
            <a:off x="514440" y="4916160"/>
            <a:ext cx="3771720" cy="17100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/>
          </p:nvPr>
        </p:nvSpPr>
        <p:spPr>
          <a:xfrm>
            <a:off x="6572880" y="4407480"/>
            <a:ext cx="2194200" cy="104724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C4CF5D16-7663-4283-97FC-FD2BB412BA44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0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541" name="PlaceHolder 1"/>
          <p:cNvSpPr>
            <a:spLocks noGrp="1"/>
          </p:cNvSpPr>
          <p:nvPr>
            <p:ph type="dt"/>
          </p:nvPr>
        </p:nvSpPr>
        <p:spPr>
          <a:xfrm>
            <a:off x="514440" y="4809240"/>
            <a:ext cx="3085920" cy="171000"/>
          </a:xfrm>
          <a:prstGeom prst="rect">
            <a:avLst/>
          </a:prstGeom>
        </p:spPr>
        <p:txBody>
          <a:bodyPr lIns="68400" tIns="34200" rIns="68400" bIns="342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ftr"/>
          </p:nvPr>
        </p:nvSpPr>
        <p:spPr>
          <a:xfrm>
            <a:off x="514440" y="4916160"/>
            <a:ext cx="3771720" cy="17100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/>
          </p:nvPr>
        </p:nvSpPr>
        <p:spPr>
          <a:xfrm>
            <a:off x="6572880" y="4407480"/>
            <a:ext cx="2194200" cy="104724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06A5250A-72FB-4DB5-A72C-5FDAD07E543A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59560" lvl="1" indent="-2559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10040" lvl="2" indent="-40968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4880" lvl="3" indent="-6145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20080" lvl="4" indent="-8197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585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17527AAF-2338-408B-8BD0-F66B99CB3B4B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59920" lvl="1" indent="-2559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10040" lvl="2" indent="-40968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5240" lvl="3" indent="-61488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20080" lvl="4" indent="-8197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626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2601E75D-2E19-465D-BE0E-96DB3B8FA2CF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59920" lvl="1" indent="-2559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10400" lvl="2" indent="-41004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5240" lvl="3" indent="-61488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20440" lvl="4" indent="-82008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667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5C055556-EE71-4CD6-9847-D07918396B59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59920" lvl="1" indent="-2563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10400" lvl="2" indent="-41004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5600" lvl="3" indent="-61524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20440" lvl="4" indent="-82008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708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9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86FFD2DB-C46E-4AC3-8303-32CB6963C189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59920" lvl="1" indent="-2563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10400" lvl="2" indent="-41004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5600" lvl="3" indent="-61524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20800" lvl="4" indent="-82044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749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0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82A76236-A545-4CD6-A12F-42DF8FC197E7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H="1">
            <a:off x="8574480" y="4574520"/>
            <a:ext cx="569160" cy="56916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 rot="5400000">
            <a:off x="4542480" y="-4548600"/>
            <a:ext cx="60480" cy="914508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Shape 22"/>
          <p:cNvPicPr/>
          <p:nvPr/>
        </p:nvPicPr>
        <p:blipFill>
          <a:blip r:embed="rId14"/>
          <a:stretch/>
        </p:blipFill>
        <p:spPr>
          <a:xfrm>
            <a:off x="7929720" y="186480"/>
            <a:ext cx="951480" cy="95148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59920" lvl="1" indent="-2563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10760" lvl="2" indent="-41040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5960" lvl="3" indent="-61560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21160" lvl="4" indent="-82080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790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E89D9BEE-EEBD-4FA7-8B5C-80E406BA3897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60280" lvl="1" indent="-2563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10760" lvl="2" indent="-41040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6320" lvl="3" indent="-6159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21520" lvl="4" indent="-8211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831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2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969A5220-350B-4C49-93B2-AFBF429800C4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60280" lvl="1" indent="-2563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11120" lvl="2" indent="-4107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6320" lvl="3" indent="-6159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21880" lvl="4" indent="-8215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872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3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D6077D17-F40F-4A28-9CD1-D95F14B16357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48564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60280" lvl="1" indent="-25668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11120" lvl="2" indent="-4107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6680" lvl="3" indent="-6163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22240" lvl="4" indent="-82188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913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4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B1D9C6EF-2722-4F89-9479-542D3CE1CA3D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48564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60640" lvl="1" indent="-25668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11120" lvl="2" indent="-4107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7040" lvl="3" indent="-61668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22600" lvl="4" indent="-82224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954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5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1EB191EC-6E20-47E2-BB51-9EEC473AD68C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987" y="1586325"/>
            <a:ext cx="6092099" cy="3148498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257" y="4574365"/>
            <a:ext cx="569399" cy="569399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045" tIns="91045" rIns="91045" bIns="9104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62" r:id="rId1"/>
    <p:sldLayoutId id="21474839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flipH="1">
            <a:off x="8574480" y="4574520"/>
            <a:ext cx="569160" cy="56916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91920" y="422640"/>
            <a:ext cx="3226320" cy="857160"/>
          </a:xfrm>
          <a:prstGeom prst="rect">
            <a:avLst/>
          </a:prstGeom>
        </p:spPr>
        <p:txBody>
          <a:bodyPr lIns="91080" tIns="91080" rIns="91080" bIns="91080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92280" y="1586520"/>
            <a:ext cx="5970960" cy="3148200"/>
          </a:xfrm>
          <a:prstGeom prst="rect">
            <a:avLst/>
          </a:prstGeom>
        </p:spPr>
        <p:txBody>
          <a:bodyPr lIns="91080" tIns="91080" rIns="91080" bIns="9108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6" name="CustomShape 4"/>
          <p:cNvSpPr/>
          <p:nvPr/>
        </p:nvSpPr>
        <p:spPr>
          <a:xfrm>
            <a:off x="0" y="0"/>
            <a:ext cx="54000" cy="514296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Shape 38"/>
          <p:cNvPicPr/>
          <p:nvPr/>
        </p:nvPicPr>
        <p:blipFill>
          <a:blip r:embed="rId15"/>
          <a:stretch/>
        </p:blipFill>
        <p:spPr>
          <a:xfrm>
            <a:off x="8337960" y="88200"/>
            <a:ext cx="653400" cy="6534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964" r:id="rId13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 flipH="1">
            <a:off x="8574480" y="4574520"/>
            <a:ext cx="569160" cy="56916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655200" y="1417320"/>
            <a:ext cx="54000" cy="136296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902520" y="1214640"/>
            <a:ext cx="4637880" cy="1159560"/>
          </a:xfrm>
          <a:prstGeom prst="rect">
            <a:avLst/>
          </a:prstGeom>
        </p:spPr>
        <p:txBody>
          <a:bodyPr lIns="91080" tIns="91080" rIns="91080" bIns="91080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pic>
        <p:nvPicPr>
          <p:cNvPr id="127" name="Shape 27"/>
          <p:cNvPicPr/>
          <p:nvPr/>
        </p:nvPicPr>
        <p:blipFill>
          <a:blip r:embed="rId14"/>
          <a:stretch/>
        </p:blipFill>
        <p:spPr>
          <a:xfrm>
            <a:off x="7929720" y="186480"/>
            <a:ext cx="951480" cy="9514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 rot="5400000">
            <a:off x="4542480" y="-4548600"/>
            <a:ext cx="60480" cy="914508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993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452520" y="577800"/>
            <a:ext cx="8086320" cy="2514240"/>
          </a:xfrm>
          <a:prstGeom prst="rect">
            <a:avLst/>
          </a:prstGeom>
        </p:spPr>
        <p:txBody>
          <a:bodyPr lIns="68400" tIns="34200" rIns="68400" bIns="34200" anchor="b"/>
          <a:lstStyle/>
          <a:p>
            <a:pPr>
              <a:lnSpc>
                <a:spcPct val="80000"/>
              </a:lnSpc>
            </a:pPr>
            <a:r>
              <a:rPr lang="en-US" sz="6600" b="0" strike="noStrike" spc="-8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dt"/>
          </p:nvPr>
        </p:nvSpPr>
        <p:spPr>
          <a:xfrm>
            <a:off x="514440" y="4809240"/>
            <a:ext cx="3085920" cy="171000"/>
          </a:xfrm>
          <a:prstGeom prst="rect">
            <a:avLst/>
          </a:prstGeom>
        </p:spPr>
        <p:txBody>
          <a:bodyPr lIns="68400" tIns="34200" rIns="68400" bIns="342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ftr"/>
          </p:nvPr>
        </p:nvSpPr>
        <p:spPr>
          <a:xfrm>
            <a:off x="514440" y="4916160"/>
            <a:ext cx="3771720" cy="17100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sldNum"/>
          </p:nvPr>
        </p:nvSpPr>
        <p:spPr>
          <a:xfrm>
            <a:off x="8539560" y="4642560"/>
            <a:ext cx="450720" cy="33804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BB4785EB-E3CB-437D-BBC0-137A6A442131}" type="slidenum"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59560" lvl="1" indent="-25560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09680" lvl="2" indent="-4093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4520" lvl="3" indent="-6141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19000" lvl="4" indent="-81864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212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12D779FB-C35D-404E-86AD-E7880E1318F9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59560" lvl="1" indent="-25560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09680" lvl="2" indent="-4093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4520" lvl="3" indent="-6141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19000" lvl="4" indent="-81864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E94A346D-7A7B-4A49-B2FF-719C802F7ED3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59560" lvl="1" indent="-25560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09680" lvl="2" indent="-4093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4520" lvl="3" indent="-6141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19000" lvl="4" indent="-81864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294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F114A16C-9BF8-4627-BFBB-D1B601EA3423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Imagen 9"/>
          <p:cNvPicPr/>
          <p:nvPr/>
        </p:nvPicPr>
        <p:blipFill>
          <a:blip r:embed="rId14"/>
          <a:stretch/>
        </p:blipFill>
        <p:spPr>
          <a:xfrm>
            <a:off x="723240" y="4448160"/>
            <a:ext cx="633600" cy="633600"/>
          </a:xfrm>
          <a:prstGeom prst="rect">
            <a:avLst/>
          </a:prstGeom>
          <a:ln>
            <a:noFill/>
          </a:ln>
        </p:spPr>
      </p:pic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86000" y="193320"/>
            <a:ext cx="8079120" cy="1243440"/>
          </a:xfrm>
          <a:prstGeom prst="rect">
            <a:avLst/>
          </a:prstGeom>
        </p:spPr>
        <p:txBody>
          <a:bodyPr lIns="68400" tIns="34200" rIns="68400" bIns="342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89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92840" y="1548000"/>
            <a:ext cx="8065080" cy="296496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68400" indent="-68040">
              <a:lnSpc>
                <a:spcPct val="100000"/>
              </a:lnSpc>
              <a:spcBef>
                <a:spcPts val="975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Editar el estilo de texto del patrón</a:t>
            </a:r>
          </a:p>
          <a:p>
            <a:pPr marL="259560" lvl="1" indent="-25560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Segundo nivel</a:t>
            </a:r>
            <a:endParaRPr lang="en-US" sz="1800" b="0" i="1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09680" lvl="2" indent="-40932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500" b="0" i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Tercer nivel</a:t>
            </a:r>
            <a:endParaRPr lang="en-US" sz="15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614520" lvl="3" indent="-61416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Cuarto nivel</a:t>
            </a:r>
          </a:p>
          <a:p>
            <a:pPr marL="819000" lvl="4" indent="-818640">
              <a:lnSpc>
                <a:spcPct val="100000"/>
              </a:lnSpc>
              <a:spcBef>
                <a:spcPts val="451"/>
              </a:spcBef>
              <a:buClr>
                <a:srgbClr val="262626"/>
              </a:buClr>
              <a:buFont typeface="Arial"/>
              <a:buChar char=" "/>
            </a:pPr>
            <a:r>
              <a:rPr lang="en-US" sz="1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Quinto nivel</a:t>
            </a:r>
          </a:p>
        </p:txBody>
      </p:sp>
      <p:sp>
        <p:nvSpPr>
          <p:cNvPr id="335" name="PlaceHolder 3"/>
          <p:cNvSpPr>
            <a:spLocks noGrp="1"/>
          </p:cNvSpPr>
          <p:nvPr>
            <p:ph type="ftr"/>
          </p:nvPr>
        </p:nvSpPr>
        <p:spPr>
          <a:xfrm>
            <a:off x="1481400" y="4764960"/>
            <a:ext cx="1869120" cy="18216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Priscilla Minotti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sldNum"/>
          </p:nvPr>
        </p:nvSpPr>
        <p:spPr>
          <a:xfrm>
            <a:off x="8366760" y="4624560"/>
            <a:ext cx="663120" cy="416520"/>
          </a:xfrm>
          <a:prstGeom prst="rect">
            <a:avLst/>
          </a:prstGeom>
        </p:spPr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fld id="{30986BD1-5953-4A6D-BD84-E1089B1237E3}" type="slidenum">
              <a:rPr lang="en-US" sz="6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0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github.com/hadley/r4d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TextShape 1"/>
          <p:cNvSpPr txBox="1"/>
          <p:nvPr/>
        </p:nvSpPr>
        <p:spPr>
          <a:xfrm>
            <a:off x="762120" y="2876760"/>
            <a:ext cx="8305560" cy="11595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 anchor="ctr"/>
          <a:lstStyle/>
          <a:p>
            <a:pPr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     Ladies Buenos Aires</a:t>
            </a:r>
            <a:r>
              <a:rPr dirty="0"/>
              <a:t/>
            </a:r>
            <a:br>
              <a:rPr dirty="0"/>
            </a:br>
            <a:r>
              <a:rPr lang="en-US" sz="4800" b="1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Tercera</a:t>
            </a:r>
            <a:r>
              <a:rPr lang="en-US" sz="4800" b="1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4800" b="1" strike="noStrike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Reunión</a:t>
            </a:r>
            <a:r>
              <a:rPr lang="en-US" sz="4800" b="1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(Parte I)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3" name="CustomShape 2"/>
          <p:cNvSpPr/>
          <p:nvPr/>
        </p:nvSpPr>
        <p:spPr>
          <a:xfrm>
            <a:off x="578880" y="369000"/>
            <a:ext cx="4367160" cy="95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library</a:t>
            </a:r>
            <a:r>
              <a:rPr lang="en-US" sz="1400" b="0" strike="noStrike" spc="-1">
                <a:solidFill>
                  <a:srgbClr val="68768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dplyr</a:t>
            </a:r>
            <a:r>
              <a:rPr lang="en-US" sz="1400" b="0" strike="noStrike" spc="-1">
                <a:solidFill>
                  <a:srgbClr val="68768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rladies_global </a:t>
            </a:r>
            <a:r>
              <a:rPr lang="en-US" sz="1400" b="0" strike="noStrike" spc="-1">
                <a:solidFill>
                  <a:srgbClr val="68768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%&gt;%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filter</a:t>
            </a:r>
            <a:r>
              <a:rPr lang="en-US" sz="1400" b="0" strike="noStrike" spc="-1">
                <a:solidFill>
                  <a:srgbClr val="68768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city == </a:t>
            </a:r>
            <a:r>
              <a:rPr lang="en-US" sz="1400" b="0" strike="noStrike" spc="-1">
                <a:solidFill>
                  <a:srgbClr val="036A0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'Buenos Aires'</a:t>
            </a:r>
            <a:r>
              <a:rPr lang="en-US" sz="1400" b="0" strike="noStrike" spc="-1">
                <a:solidFill>
                  <a:srgbClr val="68768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4" name="Shape 66"/>
          <p:cNvPicPr/>
          <p:nvPr/>
        </p:nvPicPr>
        <p:blipFill>
          <a:blip r:embed="rId2"/>
          <a:srcRect l="6211" t="9370" r="7019" b="25560"/>
          <a:stretch/>
        </p:blipFill>
        <p:spPr>
          <a:xfrm>
            <a:off x="762120" y="2419200"/>
            <a:ext cx="1176120" cy="94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2"/>
          <p:cNvPicPr/>
          <p:nvPr/>
        </p:nvPicPr>
        <p:blipFill>
          <a:blip r:embed="rId2"/>
          <a:stretch/>
        </p:blipFill>
        <p:spPr>
          <a:xfrm>
            <a:off x="914400" y="1143000"/>
            <a:ext cx="7429320" cy="894960"/>
          </a:xfrm>
          <a:prstGeom prst="rect">
            <a:avLst/>
          </a:prstGeom>
          <a:ln>
            <a:noFill/>
          </a:ln>
        </p:spPr>
      </p:pic>
      <p:pic>
        <p:nvPicPr>
          <p:cNvPr id="1034" name="Picture 3"/>
          <p:cNvPicPr/>
          <p:nvPr/>
        </p:nvPicPr>
        <p:blipFill>
          <a:blip r:embed="rId3"/>
          <a:stretch/>
        </p:blipFill>
        <p:spPr>
          <a:xfrm>
            <a:off x="2133720" y="1991160"/>
            <a:ext cx="4847760" cy="3018600"/>
          </a:xfrm>
          <a:prstGeom prst="rect">
            <a:avLst/>
          </a:prstGeom>
          <a:ln>
            <a:noFill/>
          </a:ln>
        </p:spPr>
      </p:pic>
      <p:sp>
        <p:nvSpPr>
          <p:cNvPr id="1035" name="TextShape 1"/>
          <p:cNvSpPr txBox="1"/>
          <p:nvPr/>
        </p:nvSpPr>
        <p:spPr>
          <a:xfrm>
            <a:off x="457200" y="743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Gráfico con displ en el eje x y hwy en el eje 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6" name="TextShape 2"/>
          <p:cNvSpPr txBox="1"/>
          <p:nvPr/>
        </p:nvSpPr>
        <p:spPr>
          <a:xfrm>
            <a:off x="691920" y="209520"/>
            <a:ext cx="72324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Primer ejemplo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Shape 1"/>
          <p:cNvSpPr txBox="1"/>
          <p:nvPr/>
        </p:nvSpPr>
        <p:spPr>
          <a:xfrm>
            <a:off x="457200" y="97155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5040" indent="-227160">
              <a:lnSpc>
                <a:spcPct val="100000"/>
              </a:lnSpc>
              <a:spcBef>
                <a:spcPts val="601"/>
              </a:spcBef>
              <a:buClr>
                <a:srgbClr val="562457"/>
              </a:buClr>
              <a:buFont typeface="Helvetica Neue"/>
              <a:buChar char="▪"/>
            </a:pP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( )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crea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un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sistema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de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coordenadas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vacío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al que hay que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agregarle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capas</a:t>
            </a:r>
            <a:endParaRPr lang="en-US" sz="2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5040" indent="-227160">
              <a:lnSpc>
                <a:spcPct val="100000"/>
              </a:lnSpc>
              <a:spcBef>
                <a:spcPts val="601"/>
              </a:spcBef>
              <a:buClr>
                <a:srgbClr val="562457"/>
              </a:buClr>
              <a:buFont typeface="Helvetica Neue"/>
              <a:buChar char="▪"/>
            </a:pP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Las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capas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las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indicamos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usando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una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función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geom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(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geom_points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–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en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el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ejemplo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de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vehículos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)</a:t>
            </a:r>
            <a:endParaRPr lang="en-US" sz="2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5040" indent="-227160">
              <a:lnSpc>
                <a:spcPct val="100000"/>
              </a:lnSpc>
              <a:spcBef>
                <a:spcPts val="601"/>
              </a:spcBef>
              <a:buClr>
                <a:srgbClr val="562457"/>
              </a:buClr>
              <a:buFont typeface="Helvetica Neue"/>
              <a:buChar char="▪"/>
            </a:pP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A la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función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geom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hay que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decirle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cómo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usar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las variables del data frame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indicado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en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“data =”</a:t>
            </a:r>
            <a:endParaRPr lang="en-US" sz="2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5040" indent="-227160">
              <a:lnSpc>
                <a:spcPct val="100000"/>
              </a:lnSpc>
              <a:spcBef>
                <a:spcPts val="601"/>
              </a:spcBef>
              <a:buClr>
                <a:srgbClr val="562457"/>
              </a:buClr>
              <a:buFont typeface="Helvetica Neue"/>
              <a:buChar char="▪"/>
            </a:pP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Esa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es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la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función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de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aes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( ), que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es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un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argumento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que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relaciona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variables con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atributos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estéticos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del </a:t>
            </a:r>
            <a:r>
              <a:rPr lang="en-US" sz="23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gráfico</a:t>
            </a:r>
            <a:r>
              <a:rPr lang="en-US" sz="23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(“mapping”)</a:t>
            </a:r>
            <a:endParaRPr lang="en-US" sz="2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8" name="TextShape 2"/>
          <p:cNvSpPr txBox="1"/>
          <p:nvPr/>
        </p:nvSpPr>
        <p:spPr>
          <a:xfrm>
            <a:off x="691920" y="209520"/>
            <a:ext cx="72324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Genérico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9" name="Picture 2"/>
          <p:cNvPicPr/>
          <p:nvPr/>
        </p:nvPicPr>
        <p:blipFill>
          <a:blip r:embed="rId2"/>
          <a:stretch/>
        </p:blipFill>
        <p:spPr>
          <a:xfrm>
            <a:off x="762120" y="743040"/>
            <a:ext cx="7495920" cy="93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TextShape 1"/>
          <p:cNvSpPr txBox="1"/>
          <p:nvPr/>
        </p:nvSpPr>
        <p:spPr>
          <a:xfrm>
            <a:off x="457200" y="743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Gráfico con displ en el eje x y hwy en el eje 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plot()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1" name="TextShape 2"/>
          <p:cNvSpPr txBox="1"/>
          <p:nvPr/>
        </p:nvSpPr>
        <p:spPr>
          <a:xfrm>
            <a:off x="691920" y="209520"/>
            <a:ext cx="72324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 base: Primer ejemplo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2" name="Picture 1041"/>
          <p:cNvPicPr/>
          <p:nvPr/>
        </p:nvPicPr>
        <p:blipFill>
          <a:blip r:embed="rId2"/>
          <a:stretch/>
        </p:blipFill>
        <p:spPr>
          <a:xfrm>
            <a:off x="2828880" y="1325520"/>
            <a:ext cx="3602520" cy="358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1045"/>
          <p:cNvPicPr/>
          <p:nvPr/>
        </p:nvPicPr>
        <p:blipFill>
          <a:blip r:embed="rId2"/>
          <a:stretch/>
        </p:blipFill>
        <p:spPr>
          <a:xfrm>
            <a:off x="5562600" y="1276350"/>
            <a:ext cx="3303720" cy="3291840"/>
          </a:xfrm>
          <a:prstGeom prst="rect">
            <a:avLst/>
          </a:prstGeom>
          <a:ln>
            <a:noFill/>
          </a:ln>
        </p:spPr>
      </p:pic>
      <p:sp>
        <p:nvSpPr>
          <p:cNvPr id="1043" name="TextShape 1"/>
          <p:cNvSpPr txBox="1"/>
          <p:nvPr/>
        </p:nvSpPr>
        <p:spPr>
          <a:xfrm>
            <a:off x="457200" y="89535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Vamos</a:t>
            </a:r>
            <a:r>
              <a:rPr lang="en-US" sz="18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a </a:t>
            </a:r>
            <a:r>
              <a:rPr lang="en-US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usar</a:t>
            </a:r>
            <a:r>
              <a:rPr lang="en-US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la variable class para </a:t>
            </a:r>
            <a:r>
              <a:rPr lang="en-US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investigar</a:t>
            </a:r>
            <a:r>
              <a:rPr lang="en-US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qué</a:t>
            </a:r>
            <a:r>
              <a:rPr lang="en-US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pasa</a:t>
            </a:r>
            <a:r>
              <a:rPr lang="en-US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con </a:t>
            </a:r>
            <a:r>
              <a:rPr lang="en-US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los</a:t>
            </a:r>
            <a:r>
              <a:rPr lang="en-US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puntos</a:t>
            </a:r>
            <a:r>
              <a:rPr lang="en-US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rojos</a:t>
            </a:r>
            <a:r>
              <a:rPr lang="en-US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.							</a:t>
            </a:r>
            <a:r>
              <a:rPr lang="en-US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Diferencias</a:t>
            </a:r>
            <a:r>
              <a:rPr lang="en-US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4" name="TextShape 2"/>
          <p:cNvSpPr txBox="1"/>
          <p:nvPr/>
        </p:nvSpPr>
        <p:spPr>
          <a:xfrm>
            <a:off x="691920" y="209520"/>
            <a:ext cx="78120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Agregado de atributos estéticos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5" name="Picture 2"/>
          <p:cNvPicPr/>
          <p:nvPr/>
        </p:nvPicPr>
        <p:blipFill>
          <a:blip r:embed="rId3"/>
          <a:stretch/>
        </p:blipFill>
        <p:spPr>
          <a:xfrm>
            <a:off x="222120" y="1400430"/>
            <a:ext cx="5171760" cy="31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TextShape 1"/>
          <p:cNvSpPr txBox="1"/>
          <p:nvPr/>
        </p:nvSpPr>
        <p:spPr>
          <a:xfrm>
            <a:off x="457200" y="743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Subdividimos el gráfico en subráficos, cada uno mostrando un subconjunto de datos (usamos la variable </a:t>
            </a:r>
            <a:r>
              <a:rPr lang="en-US" sz="2000" b="0" i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class</a:t>
            </a:r>
            <a:r>
              <a:rPr lang="en-US" sz="2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para dividir)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8" name="TextShape 2"/>
          <p:cNvSpPr txBox="1"/>
          <p:nvPr/>
        </p:nvSpPr>
        <p:spPr>
          <a:xfrm>
            <a:off x="691920" y="209520"/>
            <a:ext cx="72324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Facets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9" name="Picture 1048"/>
          <p:cNvPicPr/>
          <p:nvPr/>
        </p:nvPicPr>
        <p:blipFill>
          <a:blip r:embed="rId2"/>
          <a:stretch/>
        </p:blipFill>
        <p:spPr>
          <a:xfrm>
            <a:off x="911520" y="1515600"/>
            <a:ext cx="5705280" cy="3481560"/>
          </a:xfrm>
          <a:prstGeom prst="rect">
            <a:avLst/>
          </a:prstGeom>
          <a:ln>
            <a:noFill/>
          </a:ln>
        </p:spPr>
      </p:pic>
      <p:sp>
        <p:nvSpPr>
          <p:cNvPr id="1050" name="TextShape 3"/>
          <p:cNvSpPr txBox="1"/>
          <p:nvPr/>
        </p:nvSpPr>
        <p:spPr>
          <a:xfrm>
            <a:off x="6846840" y="3804030"/>
            <a:ext cx="145896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base: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table(class)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extShape 1"/>
          <p:cNvSpPr txBox="1"/>
          <p:nvPr/>
        </p:nvSpPr>
        <p:spPr>
          <a:xfrm>
            <a:off x="457200" y="743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en base a dos variables drv y cyl: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celdas vacías?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2" name="TextShape 2"/>
          <p:cNvSpPr txBox="1"/>
          <p:nvPr/>
        </p:nvSpPr>
        <p:spPr>
          <a:xfrm>
            <a:off x="457560" y="209520"/>
            <a:ext cx="77436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seguimos subdividiendo gráficos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3" name="Picture 1052"/>
          <p:cNvPicPr/>
          <p:nvPr/>
        </p:nvPicPr>
        <p:blipFill>
          <a:blip r:embed="rId2"/>
          <a:stretch/>
        </p:blipFill>
        <p:spPr>
          <a:xfrm>
            <a:off x="2286000" y="1828800"/>
            <a:ext cx="5548320" cy="2959560"/>
          </a:xfrm>
          <a:prstGeom prst="rect">
            <a:avLst/>
          </a:prstGeom>
          <a:ln>
            <a:noFill/>
          </a:ln>
        </p:spPr>
      </p:pic>
      <p:sp>
        <p:nvSpPr>
          <p:cNvPr id="1054" name="TextShape 3"/>
          <p:cNvSpPr txBox="1"/>
          <p:nvPr/>
        </p:nvSpPr>
        <p:spPr>
          <a:xfrm>
            <a:off x="7406640" y="3566160"/>
            <a:ext cx="158496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base: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table(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drv,cyl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Shape 1"/>
          <p:cNvSpPr txBox="1"/>
          <p:nvPr/>
        </p:nvSpPr>
        <p:spPr>
          <a:xfrm>
            <a:off x="691920" y="209520"/>
            <a:ext cx="799488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usando los mismos datos crudos</a:t>
            </a:r>
            <a:r>
              <a:t/>
            </a:r>
            <a:br/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6" name="TextShape 2"/>
          <p:cNvSpPr txBox="1"/>
          <p:nvPr/>
        </p:nvSpPr>
        <p:spPr>
          <a:xfrm>
            <a:off x="457200" y="743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     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7" name="Picture 1056"/>
          <p:cNvPicPr/>
          <p:nvPr/>
        </p:nvPicPr>
        <p:blipFill>
          <a:blip r:embed="rId2"/>
          <a:stretch/>
        </p:blipFill>
        <p:spPr>
          <a:xfrm>
            <a:off x="774720" y="1732320"/>
            <a:ext cx="7383600" cy="2199600"/>
          </a:xfrm>
          <a:prstGeom prst="rect">
            <a:avLst/>
          </a:prstGeom>
          <a:ln>
            <a:noFill/>
          </a:ln>
        </p:spPr>
      </p:pic>
      <p:pic>
        <p:nvPicPr>
          <p:cNvPr id="1058" name="Picture 1057"/>
          <p:cNvPicPr/>
          <p:nvPr/>
        </p:nvPicPr>
        <p:blipFill>
          <a:blip r:embed="rId3"/>
          <a:stretch/>
        </p:blipFill>
        <p:spPr>
          <a:xfrm>
            <a:off x="1005840" y="1094400"/>
            <a:ext cx="3297960" cy="614520"/>
          </a:xfrm>
          <a:prstGeom prst="rect">
            <a:avLst/>
          </a:prstGeom>
          <a:ln>
            <a:noFill/>
          </a:ln>
        </p:spPr>
      </p:pic>
      <p:pic>
        <p:nvPicPr>
          <p:cNvPr id="1059" name="Picture 1058"/>
          <p:cNvPicPr/>
          <p:nvPr/>
        </p:nvPicPr>
        <p:blipFill>
          <a:blip r:embed="rId4"/>
          <a:stretch/>
        </p:blipFill>
        <p:spPr>
          <a:xfrm>
            <a:off x="4625280" y="1058400"/>
            <a:ext cx="3258000" cy="572040"/>
          </a:xfrm>
          <a:prstGeom prst="rect">
            <a:avLst/>
          </a:prstGeom>
          <a:ln>
            <a:noFill/>
          </a:ln>
        </p:spPr>
      </p:pic>
      <p:sp>
        <p:nvSpPr>
          <p:cNvPr id="1060" name="TextShape 3"/>
          <p:cNvSpPr txBox="1"/>
          <p:nvPr/>
        </p:nvSpPr>
        <p:spPr>
          <a:xfrm>
            <a:off x="954720" y="4107960"/>
            <a:ext cx="7366320" cy="64692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qué hace la sentencia de la derecha (geom_smooth)?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4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TextShape 1"/>
          <p:cNvSpPr txBox="1"/>
          <p:nvPr/>
        </p:nvSpPr>
        <p:spPr>
          <a:xfrm>
            <a:off x="691920" y="209520"/>
            <a:ext cx="799488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trazamos una curva suave para cada set de datos</a:t>
            </a:r>
            <a:r>
              <a:t/>
            </a:r>
            <a:br/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2" name="TextShape 2"/>
          <p:cNvSpPr txBox="1"/>
          <p:nvPr/>
        </p:nvSpPr>
        <p:spPr>
          <a:xfrm>
            <a:off x="457200" y="743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     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3" name="Picture 1062"/>
          <p:cNvPicPr/>
          <p:nvPr/>
        </p:nvPicPr>
        <p:blipFill>
          <a:blip r:embed="rId2"/>
          <a:stretch/>
        </p:blipFill>
        <p:spPr>
          <a:xfrm>
            <a:off x="1470240" y="1276560"/>
            <a:ext cx="5022000" cy="318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st="4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TextShape 1"/>
          <p:cNvSpPr txBox="1"/>
          <p:nvPr/>
        </p:nvSpPr>
        <p:spPr>
          <a:xfrm>
            <a:off x="691920" y="209520"/>
            <a:ext cx="799488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gráficos de barras</a:t>
            </a:r>
            <a:r>
              <a:t/>
            </a:r>
            <a:br/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5" name="TextShape 2"/>
          <p:cNvSpPr txBox="1"/>
          <p:nvPr/>
        </p:nvSpPr>
        <p:spPr>
          <a:xfrm>
            <a:off x="457200" y="743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     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6" name="TextShape 3"/>
          <p:cNvSpPr txBox="1"/>
          <p:nvPr/>
        </p:nvSpPr>
        <p:spPr>
          <a:xfrm>
            <a:off x="954720" y="4107960"/>
            <a:ext cx="7366320" cy="646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7" name="Picture 1066"/>
          <p:cNvPicPr/>
          <p:nvPr/>
        </p:nvPicPr>
        <p:blipFill>
          <a:blip r:embed="rId2"/>
          <a:stretch/>
        </p:blipFill>
        <p:spPr>
          <a:xfrm>
            <a:off x="1698480" y="903960"/>
            <a:ext cx="5132160" cy="310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4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TextShape 1"/>
          <p:cNvSpPr txBox="1"/>
          <p:nvPr/>
        </p:nvSpPr>
        <p:spPr>
          <a:xfrm>
            <a:off x="691920" y="209520"/>
            <a:ext cx="799488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resumen de y para cada valor de x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9" name="TextShape 2"/>
          <p:cNvSpPr txBox="1"/>
          <p:nvPr/>
        </p:nvSpPr>
        <p:spPr>
          <a:xfrm>
            <a:off x="457200" y="743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     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0" name="TextShape 3"/>
          <p:cNvSpPr txBox="1"/>
          <p:nvPr/>
        </p:nvSpPr>
        <p:spPr>
          <a:xfrm>
            <a:off x="954720" y="4107960"/>
            <a:ext cx="7366320" cy="646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71" name="Picture 1070"/>
          <p:cNvPicPr/>
          <p:nvPr/>
        </p:nvPicPr>
        <p:blipFill>
          <a:blip r:embed="rId2"/>
          <a:stretch/>
        </p:blipFill>
        <p:spPr>
          <a:xfrm>
            <a:off x="691920" y="1081080"/>
            <a:ext cx="3036240" cy="1717560"/>
          </a:xfrm>
          <a:prstGeom prst="rect">
            <a:avLst/>
          </a:prstGeom>
          <a:ln>
            <a:noFill/>
          </a:ln>
        </p:spPr>
      </p:pic>
      <p:pic>
        <p:nvPicPr>
          <p:cNvPr id="1072" name="Picture 1071"/>
          <p:cNvPicPr/>
          <p:nvPr/>
        </p:nvPicPr>
        <p:blipFill>
          <a:blip r:embed="rId3"/>
          <a:stretch/>
        </p:blipFill>
        <p:spPr>
          <a:xfrm>
            <a:off x="4130640" y="810000"/>
            <a:ext cx="4373280" cy="2573280"/>
          </a:xfrm>
          <a:prstGeom prst="rect">
            <a:avLst/>
          </a:prstGeom>
          <a:ln>
            <a:noFill/>
          </a:ln>
        </p:spPr>
      </p:pic>
      <p:sp>
        <p:nvSpPr>
          <p:cNvPr id="1073" name="TextShape 4"/>
          <p:cNvSpPr txBox="1"/>
          <p:nvPr/>
        </p:nvSpPr>
        <p:spPr>
          <a:xfrm>
            <a:off x="954720" y="4108320"/>
            <a:ext cx="7366320" cy="64692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Podemos graficar otras magnitudes estadísticas?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4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TextShape 1"/>
          <p:cNvSpPr txBox="1"/>
          <p:nvPr/>
        </p:nvSpPr>
        <p:spPr>
          <a:xfrm>
            <a:off x="457200" y="285840"/>
            <a:ext cx="6248160" cy="11595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Auspician</a:t>
            </a:r>
            <a:r>
              <a:rPr lang="en-US" sz="2800" b="1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800" b="1" strike="noStrike" spc="-1" dirty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R-Ladies Buenos Aires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6" name="CustomShape 2"/>
          <p:cNvSpPr/>
          <p:nvPr/>
        </p:nvSpPr>
        <p:spPr>
          <a:xfrm>
            <a:off x="1295280" y="4152600"/>
            <a:ext cx="594324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91080" rIns="91080" bIns="9108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¡¡Muchas Gracias!!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7" name="Picture 2"/>
          <p:cNvPicPr/>
          <p:nvPr/>
        </p:nvPicPr>
        <p:blipFill>
          <a:blip r:embed="rId2"/>
          <a:stretch/>
        </p:blipFill>
        <p:spPr>
          <a:xfrm>
            <a:off x="990720" y="1124280"/>
            <a:ext cx="2480040" cy="1130760"/>
          </a:xfrm>
          <a:prstGeom prst="rect">
            <a:avLst/>
          </a:prstGeom>
          <a:ln>
            <a:noFill/>
          </a:ln>
        </p:spPr>
      </p:pic>
      <p:pic>
        <p:nvPicPr>
          <p:cNvPr id="998" name="Picture 5"/>
          <p:cNvPicPr/>
          <p:nvPr/>
        </p:nvPicPr>
        <p:blipFill>
          <a:blip r:embed="rId3"/>
          <a:stretch/>
        </p:blipFill>
        <p:spPr>
          <a:xfrm>
            <a:off x="1041480" y="3282840"/>
            <a:ext cx="2378160" cy="834480"/>
          </a:xfrm>
          <a:prstGeom prst="rect">
            <a:avLst/>
          </a:prstGeom>
          <a:ln>
            <a:noFill/>
          </a:ln>
        </p:spPr>
      </p:pic>
      <p:pic>
        <p:nvPicPr>
          <p:cNvPr id="999" name="Picture 6"/>
          <p:cNvPicPr/>
          <p:nvPr/>
        </p:nvPicPr>
        <p:blipFill>
          <a:blip r:embed="rId4"/>
          <a:stretch/>
        </p:blipFill>
        <p:spPr>
          <a:xfrm>
            <a:off x="4400640" y="3269520"/>
            <a:ext cx="3695040" cy="826200"/>
          </a:xfrm>
          <a:prstGeom prst="rect">
            <a:avLst/>
          </a:prstGeom>
          <a:ln>
            <a:noFill/>
          </a:ln>
        </p:spPr>
      </p:pic>
      <p:pic>
        <p:nvPicPr>
          <p:cNvPr id="1000" name="Picture 4"/>
          <p:cNvPicPr/>
          <p:nvPr/>
        </p:nvPicPr>
        <p:blipFill>
          <a:blip r:embed="rId5"/>
          <a:stretch/>
        </p:blipFill>
        <p:spPr>
          <a:xfrm>
            <a:off x="2057400" y="2419200"/>
            <a:ext cx="4190760" cy="705960"/>
          </a:xfrm>
          <a:prstGeom prst="rect">
            <a:avLst/>
          </a:prstGeom>
          <a:ln>
            <a:noFill/>
          </a:ln>
        </p:spPr>
      </p:pic>
      <p:pic>
        <p:nvPicPr>
          <p:cNvPr id="1001" name="Picture 2"/>
          <p:cNvPicPr/>
          <p:nvPr/>
        </p:nvPicPr>
        <p:blipFill>
          <a:blip r:embed="rId6"/>
          <a:stretch/>
        </p:blipFill>
        <p:spPr>
          <a:xfrm>
            <a:off x="5044320" y="1123920"/>
            <a:ext cx="2407680" cy="118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TextShape 1"/>
          <p:cNvSpPr txBox="1"/>
          <p:nvPr/>
        </p:nvSpPr>
        <p:spPr>
          <a:xfrm>
            <a:off x="691920" y="209520"/>
            <a:ext cx="799488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gráfico de barras a partir de una tabla de dos variables 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5" name="TextShape 2"/>
          <p:cNvSpPr txBox="1"/>
          <p:nvPr/>
        </p:nvSpPr>
        <p:spPr>
          <a:xfrm>
            <a:off x="457200" y="743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     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6" name="TextShape 3"/>
          <p:cNvSpPr txBox="1"/>
          <p:nvPr/>
        </p:nvSpPr>
        <p:spPr>
          <a:xfrm>
            <a:off x="954720" y="4107960"/>
            <a:ext cx="7366320" cy="646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77" name="Picture 1076"/>
          <p:cNvPicPr/>
          <p:nvPr/>
        </p:nvPicPr>
        <p:blipFill>
          <a:blip r:embed="rId2"/>
          <a:stretch/>
        </p:blipFill>
        <p:spPr>
          <a:xfrm>
            <a:off x="1595880" y="1237320"/>
            <a:ext cx="5220360" cy="3267000"/>
          </a:xfrm>
          <a:prstGeom prst="rect">
            <a:avLst/>
          </a:prstGeom>
          <a:ln>
            <a:noFill/>
          </a:ln>
        </p:spPr>
      </p:pic>
      <p:sp>
        <p:nvSpPr>
          <p:cNvPr id="1078" name="TextShape 4"/>
          <p:cNvSpPr txBox="1"/>
          <p:nvPr/>
        </p:nvSpPr>
        <p:spPr>
          <a:xfrm>
            <a:off x="691920" y="4421880"/>
            <a:ext cx="799488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en R base?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9" name="TextShape 5"/>
          <p:cNvSpPr txBox="1"/>
          <p:nvPr/>
        </p:nvSpPr>
        <p:spPr>
          <a:xfrm>
            <a:off x="2966400" y="4480560"/>
            <a:ext cx="1605600" cy="64692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barplot()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4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TextShape 1"/>
          <p:cNvSpPr txBox="1"/>
          <p:nvPr/>
        </p:nvSpPr>
        <p:spPr>
          <a:xfrm>
            <a:off x="691920" y="209520"/>
            <a:ext cx="799488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gráfico de barras a partir de una tabla de dos variables (normalizando) 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1" name="TextShape 2"/>
          <p:cNvSpPr txBox="1"/>
          <p:nvPr/>
        </p:nvSpPr>
        <p:spPr>
          <a:xfrm>
            <a:off x="457200" y="743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     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2" name="TextShape 3"/>
          <p:cNvSpPr txBox="1"/>
          <p:nvPr/>
        </p:nvSpPr>
        <p:spPr>
          <a:xfrm>
            <a:off x="954720" y="4107960"/>
            <a:ext cx="7366320" cy="646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83" name="Picture 1082"/>
          <p:cNvPicPr/>
          <p:nvPr/>
        </p:nvPicPr>
        <p:blipFill>
          <a:blip r:embed="rId2"/>
          <a:stretch/>
        </p:blipFill>
        <p:spPr>
          <a:xfrm>
            <a:off x="1634400" y="1249920"/>
            <a:ext cx="5711400" cy="346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4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TextShape 1"/>
          <p:cNvSpPr txBox="1"/>
          <p:nvPr/>
        </p:nvSpPr>
        <p:spPr>
          <a:xfrm>
            <a:off x="691920" y="209520"/>
            <a:ext cx="799488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Ggplot: gráfico de barras a partir de una tabla de dos variables (variante) 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5" name="TextShape 2"/>
          <p:cNvSpPr txBox="1"/>
          <p:nvPr/>
        </p:nvSpPr>
        <p:spPr>
          <a:xfrm>
            <a:off x="457200" y="743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     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6" name="TextShape 3"/>
          <p:cNvSpPr txBox="1"/>
          <p:nvPr/>
        </p:nvSpPr>
        <p:spPr>
          <a:xfrm>
            <a:off x="954720" y="4107960"/>
            <a:ext cx="7366320" cy="646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87" name="Picture 1086"/>
          <p:cNvPicPr/>
          <p:nvPr/>
        </p:nvPicPr>
        <p:blipFill>
          <a:blip r:embed="rId2"/>
          <a:stretch/>
        </p:blipFill>
        <p:spPr>
          <a:xfrm>
            <a:off x="1629000" y="1269360"/>
            <a:ext cx="5979600" cy="357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4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extShape 1"/>
          <p:cNvSpPr txBox="1"/>
          <p:nvPr/>
        </p:nvSpPr>
        <p:spPr>
          <a:xfrm>
            <a:off x="691920" y="209520"/>
            <a:ext cx="72324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En síntesis…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1" name="TextShape 2"/>
          <p:cNvSpPr txBox="1"/>
          <p:nvPr/>
        </p:nvSpPr>
        <p:spPr>
          <a:xfrm>
            <a:off x="457200" y="1062720"/>
            <a:ext cx="784836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455040" indent="-22716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562457"/>
              </a:buClr>
              <a:buFont typeface="Helvetica Neue"/>
              <a:buChar char="▪"/>
            </a:pPr>
            <a:r>
              <a:rPr lang="en-US" sz="2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Seguimos usando ggplot2 para visualizaciones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5040" indent="-22716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562457"/>
              </a:buClr>
              <a:buFont typeface="Helvetica Neue"/>
              <a:buChar char="▪"/>
            </a:pPr>
            <a:r>
              <a:rPr lang="en-US" sz="2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Comparamos con gráficos hechos en R base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4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Shape 1"/>
          <p:cNvSpPr txBox="1"/>
          <p:nvPr/>
        </p:nvSpPr>
        <p:spPr>
          <a:xfrm>
            <a:off x="691920" y="209520"/>
            <a:ext cx="72324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En síntesis…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3" name="Picture 2"/>
          <p:cNvPicPr/>
          <p:nvPr/>
        </p:nvPicPr>
        <p:blipFill>
          <a:blip r:embed="rId2"/>
          <a:stretch/>
        </p:blipFill>
        <p:spPr>
          <a:xfrm>
            <a:off x="762120" y="1123920"/>
            <a:ext cx="3809520" cy="2912400"/>
          </a:xfrm>
          <a:prstGeom prst="rect">
            <a:avLst/>
          </a:prstGeom>
          <a:ln>
            <a:noFill/>
          </a:ln>
        </p:spPr>
      </p:pic>
      <p:pic>
        <p:nvPicPr>
          <p:cNvPr id="1104" name="Picture 4"/>
          <p:cNvPicPr/>
          <p:nvPr/>
        </p:nvPicPr>
        <p:blipFill>
          <a:blip r:embed="rId3"/>
          <a:stretch/>
        </p:blipFill>
        <p:spPr>
          <a:xfrm>
            <a:off x="4724640" y="1572120"/>
            <a:ext cx="3807000" cy="2912400"/>
          </a:xfrm>
          <a:prstGeom prst="rect">
            <a:avLst/>
          </a:prstGeom>
          <a:ln>
            <a:noFill/>
          </a:ln>
        </p:spPr>
      </p:pic>
      <p:sp>
        <p:nvSpPr>
          <p:cNvPr id="1105" name="CustomShape 2"/>
          <p:cNvSpPr/>
          <p:nvPr/>
        </p:nvSpPr>
        <p:spPr>
          <a:xfrm>
            <a:off x="762120" y="4550040"/>
            <a:ext cx="731484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360" rIns="91080" bIns="453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https://www.rstudio.com/wp-content/uploads/2016/12/ggplot2-cheatsheet-2.1-Spanish.pdf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6" name="TextShape 3"/>
          <p:cNvSpPr txBox="1"/>
          <p:nvPr/>
        </p:nvSpPr>
        <p:spPr>
          <a:xfrm>
            <a:off x="457200" y="66672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El machete (cheat sheet) de ggplot según Rstudio: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7" name="CustomShape 4"/>
          <p:cNvSpPr/>
          <p:nvPr/>
        </p:nvSpPr>
        <p:spPr>
          <a:xfrm>
            <a:off x="762120" y="1581120"/>
            <a:ext cx="990360" cy="1294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CustomShape 5"/>
          <p:cNvSpPr/>
          <p:nvPr/>
        </p:nvSpPr>
        <p:spPr>
          <a:xfrm>
            <a:off x="2651760" y="1733400"/>
            <a:ext cx="929160" cy="151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TextShape 1"/>
          <p:cNvSpPr txBox="1"/>
          <p:nvPr/>
        </p:nvSpPr>
        <p:spPr>
          <a:xfrm>
            <a:off x="691920" y="209520"/>
            <a:ext cx="72324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En síntesis…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0" name="Picture 2"/>
          <p:cNvPicPr/>
          <p:nvPr/>
        </p:nvPicPr>
        <p:blipFill>
          <a:blip r:embed="rId2"/>
          <a:stretch/>
        </p:blipFill>
        <p:spPr>
          <a:xfrm>
            <a:off x="1652040" y="661320"/>
            <a:ext cx="3040920" cy="4051080"/>
          </a:xfrm>
          <a:prstGeom prst="rect">
            <a:avLst/>
          </a:prstGeom>
          <a:ln>
            <a:noFill/>
          </a:ln>
        </p:spPr>
      </p:pic>
      <p:sp>
        <p:nvSpPr>
          <p:cNvPr id="1111" name="CustomShape 2"/>
          <p:cNvSpPr/>
          <p:nvPr/>
        </p:nvSpPr>
        <p:spPr>
          <a:xfrm>
            <a:off x="762120" y="4733280"/>
            <a:ext cx="731484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360" rIns="91080" bIns="453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https://www.rstudio.com/wp-content/uploads/2016/12/ggplot2-cheatsheet-2.1-Spanish.pdf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2" name="Picture 7"/>
          <p:cNvPicPr/>
          <p:nvPr/>
        </p:nvPicPr>
        <p:blipFill>
          <a:blip r:embed="rId3"/>
          <a:stretch/>
        </p:blipFill>
        <p:spPr>
          <a:xfrm>
            <a:off x="5181480" y="1962000"/>
            <a:ext cx="3009240" cy="126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Picture 2"/>
          <p:cNvPicPr/>
          <p:nvPr/>
        </p:nvPicPr>
        <p:blipFill>
          <a:blip r:embed="rId2"/>
          <a:stretch/>
        </p:blipFill>
        <p:spPr>
          <a:xfrm>
            <a:off x="762120" y="954720"/>
            <a:ext cx="3809520" cy="2912400"/>
          </a:xfrm>
          <a:prstGeom prst="rect">
            <a:avLst/>
          </a:prstGeom>
          <a:ln>
            <a:noFill/>
          </a:ln>
        </p:spPr>
      </p:pic>
      <p:pic>
        <p:nvPicPr>
          <p:cNvPr id="1115" name="Picture 4"/>
          <p:cNvPicPr/>
          <p:nvPr/>
        </p:nvPicPr>
        <p:blipFill>
          <a:blip r:embed="rId3"/>
          <a:stretch/>
        </p:blipFill>
        <p:spPr>
          <a:xfrm>
            <a:off x="4724640" y="1572120"/>
            <a:ext cx="3807000" cy="2912400"/>
          </a:xfrm>
          <a:prstGeom prst="rect">
            <a:avLst/>
          </a:prstGeom>
          <a:ln>
            <a:noFill/>
          </a:ln>
        </p:spPr>
      </p:pic>
      <p:sp>
        <p:nvSpPr>
          <p:cNvPr id="1113" name="TextShape 1"/>
          <p:cNvSpPr txBox="1"/>
          <p:nvPr/>
        </p:nvSpPr>
        <p:spPr>
          <a:xfrm>
            <a:off x="691920" y="209520"/>
            <a:ext cx="72324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En síntesis…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6" name="CustomShape 2"/>
          <p:cNvSpPr/>
          <p:nvPr/>
        </p:nvSpPr>
        <p:spPr>
          <a:xfrm>
            <a:off x="762120" y="4550040"/>
            <a:ext cx="731484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360" rIns="91080" bIns="453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https://www.rstudio.com/wp-content/uploads/2016/12/ggplot2-cheatsheet-2.1-Spanish.pdf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7" name="CustomShape 3"/>
          <p:cNvSpPr/>
          <p:nvPr/>
        </p:nvSpPr>
        <p:spPr>
          <a:xfrm>
            <a:off x="2697480" y="2630880"/>
            <a:ext cx="883440" cy="151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CustomShape 4"/>
          <p:cNvSpPr/>
          <p:nvPr/>
        </p:nvSpPr>
        <p:spPr>
          <a:xfrm>
            <a:off x="1676520" y="3645426"/>
            <a:ext cx="990360" cy="138109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CustomShape 5"/>
          <p:cNvSpPr/>
          <p:nvPr/>
        </p:nvSpPr>
        <p:spPr>
          <a:xfrm>
            <a:off x="2666880" y="3638520"/>
            <a:ext cx="685440" cy="151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CustomShape 6"/>
          <p:cNvSpPr/>
          <p:nvPr/>
        </p:nvSpPr>
        <p:spPr>
          <a:xfrm>
            <a:off x="2680920" y="1555560"/>
            <a:ext cx="883440" cy="151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CustomShape 7"/>
          <p:cNvSpPr/>
          <p:nvPr/>
        </p:nvSpPr>
        <p:spPr>
          <a:xfrm>
            <a:off x="2697480" y="1983240"/>
            <a:ext cx="883440" cy="151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CustomShape 8"/>
          <p:cNvSpPr/>
          <p:nvPr/>
        </p:nvSpPr>
        <p:spPr>
          <a:xfrm>
            <a:off x="7615440" y="1610640"/>
            <a:ext cx="918720" cy="1294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CustomShape 9"/>
          <p:cNvSpPr/>
          <p:nvPr/>
        </p:nvSpPr>
        <p:spPr>
          <a:xfrm>
            <a:off x="6631920" y="2905920"/>
            <a:ext cx="918720" cy="1036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CustomShape 10"/>
          <p:cNvSpPr/>
          <p:nvPr/>
        </p:nvSpPr>
        <p:spPr>
          <a:xfrm>
            <a:off x="6629400" y="3943440"/>
            <a:ext cx="918720" cy="4568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CustomShape 11"/>
          <p:cNvSpPr/>
          <p:nvPr/>
        </p:nvSpPr>
        <p:spPr>
          <a:xfrm>
            <a:off x="4735080" y="1602000"/>
            <a:ext cx="918720" cy="655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" name="Picture 3"/>
          <p:cNvPicPr/>
          <p:nvPr/>
        </p:nvPicPr>
        <p:blipFill>
          <a:blip r:embed="rId2"/>
          <a:stretch/>
        </p:blipFill>
        <p:spPr>
          <a:xfrm>
            <a:off x="-17280" y="0"/>
            <a:ext cx="916092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902550" y="1259550"/>
            <a:ext cx="7022250" cy="11598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/>
          <a:p>
            <a:pPr lvl="0">
              <a:buSzPct val="25000"/>
            </a:pPr>
            <a:r>
              <a:rPr lang="es-ES" sz="3200" dirty="0"/>
              <a:t>¿Y vos, mujer, </a:t>
            </a:r>
            <a:r>
              <a:rPr lang="es-ES" sz="3200" dirty="0" err="1"/>
              <a:t>querés</a:t>
            </a:r>
            <a:r>
              <a:rPr lang="es-ES" sz="3200" dirty="0"/>
              <a:t> </a:t>
            </a:r>
            <a:r>
              <a:rPr lang="es-ES" sz="3200" dirty="0" smtClean="0"/>
              <a:t>compartir algo </a:t>
            </a:r>
            <a:r>
              <a:rPr lang="es-ES" sz="3200" dirty="0"/>
              <a:t>en próximas reuniones?</a:t>
            </a:r>
            <a:endParaRPr lang="en" sz="2600" dirty="0">
              <a:solidFill>
                <a:schemeClr val="bg2"/>
              </a:solidFill>
            </a:endParaRPr>
          </a:p>
        </p:txBody>
      </p:sp>
      <p:sp>
        <p:nvSpPr>
          <p:cNvPr id="3" name="Shape 185"/>
          <p:cNvSpPr txBox="1">
            <a:spLocks/>
          </p:cNvSpPr>
          <p:nvPr/>
        </p:nvSpPr>
        <p:spPr>
          <a:xfrm>
            <a:off x="914400" y="2343150"/>
            <a:ext cx="7848600" cy="25908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5373">
              <a:spcBef>
                <a:spcPts val="600"/>
              </a:spcBef>
              <a:buClr>
                <a:srgbClr val="562457"/>
              </a:buClr>
            </a:pPr>
            <a:r>
              <a:rPr lang="en" sz="2400" b="1" kern="0" dirty="0">
                <a:solidFill>
                  <a:srgbClr val="88398A"/>
                </a:solidFill>
              </a:rPr>
              <a:t>Tenemos pensado seguir con…</a:t>
            </a:r>
          </a:p>
          <a:p>
            <a:pPr marL="282833" indent="-227460">
              <a:spcBef>
                <a:spcPts val="600"/>
              </a:spcBef>
              <a:buClr>
                <a:srgbClr val="562457"/>
              </a:buClr>
              <a:buFont typeface="Helvetica Neue"/>
              <a:buChar char="▪"/>
            </a:pPr>
            <a:r>
              <a:rPr lang="en" sz="2000" kern="0" dirty="0" smtClean="0">
                <a:solidFill>
                  <a:srgbClr val="666666"/>
                </a:solidFill>
              </a:rPr>
              <a:t>Taller sobre datos geoespaciales (con la genia de Priscilla)</a:t>
            </a:r>
          </a:p>
          <a:p>
            <a:pPr marL="282833" indent="-227460">
              <a:spcBef>
                <a:spcPts val="600"/>
              </a:spcBef>
              <a:buClr>
                <a:srgbClr val="562457"/>
              </a:buClr>
              <a:buFont typeface="Helvetica Neue"/>
              <a:buChar char="▪"/>
            </a:pPr>
            <a:r>
              <a:rPr lang="en" sz="2000" kern="0" dirty="0" smtClean="0">
                <a:solidFill>
                  <a:srgbClr val="666666"/>
                </a:solidFill>
              </a:rPr>
              <a:t>Taller </a:t>
            </a:r>
            <a:r>
              <a:rPr lang="en" sz="2000" kern="0" dirty="0">
                <a:solidFill>
                  <a:srgbClr val="666666"/>
                </a:solidFill>
              </a:rPr>
              <a:t>R para Ciencia de Datos Parte </a:t>
            </a:r>
            <a:r>
              <a:rPr lang="en" sz="2000" kern="0" dirty="0" smtClean="0">
                <a:solidFill>
                  <a:srgbClr val="666666"/>
                </a:solidFill>
              </a:rPr>
              <a:t>III</a:t>
            </a:r>
            <a:endParaRPr lang="en" sz="2000" kern="0" dirty="0">
              <a:solidFill>
                <a:srgbClr val="666666"/>
              </a:solidFill>
            </a:endParaRPr>
          </a:p>
          <a:p>
            <a:pPr marL="282833" indent="-227460">
              <a:spcBef>
                <a:spcPts val="600"/>
              </a:spcBef>
              <a:buClr>
                <a:srgbClr val="562457"/>
              </a:buClr>
              <a:buFont typeface="Helvetica Neue"/>
              <a:buChar char="▪"/>
            </a:pPr>
            <a:r>
              <a:rPr lang="en" sz="2000" kern="0" dirty="0" smtClean="0">
                <a:solidFill>
                  <a:srgbClr val="666666"/>
                </a:solidFill>
              </a:rPr>
              <a:t>Otras presentaciones sobre temas en los que apliquen R</a:t>
            </a:r>
            <a:endParaRPr lang="es-AR" sz="2000" kern="0" dirty="0">
              <a:solidFill>
                <a:srgbClr val="666666"/>
              </a:solidFill>
            </a:endParaRPr>
          </a:p>
          <a:p>
            <a:pPr marL="282833" indent="-227460">
              <a:spcBef>
                <a:spcPts val="600"/>
              </a:spcBef>
              <a:buClr>
                <a:srgbClr val="562457"/>
              </a:buClr>
              <a:buFont typeface="Helvetica Neue"/>
              <a:buChar char="▪"/>
            </a:pPr>
            <a:r>
              <a:rPr lang="es-ES" sz="2000" kern="0" dirty="0" smtClean="0">
                <a:solidFill>
                  <a:srgbClr val="666666"/>
                </a:solidFill>
              </a:rPr>
              <a:t>¿</a:t>
            </a:r>
            <a:r>
              <a:rPr lang="es-AR" sz="2000" kern="0" dirty="0">
                <a:solidFill>
                  <a:srgbClr val="666666"/>
                </a:solidFill>
              </a:rPr>
              <a:t>Otras ideas?</a:t>
            </a:r>
          </a:p>
          <a:p>
            <a:pPr marL="282833" indent="-227460">
              <a:spcBef>
                <a:spcPts val="600"/>
              </a:spcBef>
              <a:buClr>
                <a:srgbClr val="562457"/>
              </a:buClr>
              <a:buFont typeface="Helvetica Neue"/>
              <a:buChar char="▪"/>
            </a:pPr>
            <a:r>
              <a:rPr lang="es-AR" sz="2000" kern="0" dirty="0">
                <a:solidFill>
                  <a:srgbClr val="666666"/>
                </a:solidFill>
                <a:latin typeface="Courier New"/>
                <a:cs typeface="Courier New"/>
              </a:rPr>
              <a:t>¡</a:t>
            </a:r>
            <a:r>
              <a:rPr lang="es-AR" sz="2000" kern="0" dirty="0">
                <a:solidFill>
                  <a:srgbClr val="666666"/>
                </a:solidFill>
              </a:rPr>
              <a:t>Seguimos por </a:t>
            </a:r>
            <a:r>
              <a:rPr lang="es-AR" sz="2000" kern="0" dirty="0" err="1">
                <a:solidFill>
                  <a:srgbClr val="666666"/>
                </a:solidFill>
              </a:rPr>
              <a:t>Slack</a:t>
            </a:r>
            <a:r>
              <a:rPr lang="es-AR" sz="2000" kern="0" dirty="0">
                <a:solidFill>
                  <a:srgbClr val="666666"/>
                </a:solidFill>
              </a:rPr>
              <a:t>!</a:t>
            </a:r>
            <a:endParaRPr lang="en" sz="2000" kern="0" dirty="0">
              <a:solidFill>
                <a:srgbClr val="666666"/>
              </a:solidFill>
            </a:endParaRPr>
          </a:p>
          <a:p>
            <a:pPr marL="454928" indent="-227460">
              <a:spcBef>
                <a:spcPts val="600"/>
              </a:spcBef>
              <a:buClr>
                <a:srgbClr val="562457"/>
              </a:buClr>
              <a:buFont typeface="Helvetica Neue"/>
              <a:buChar char="▪"/>
            </a:pPr>
            <a:endParaRPr lang="en" sz="2000" kern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 idx="4294967295"/>
          </p:nvPr>
        </p:nvSpPr>
        <p:spPr>
          <a:xfrm>
            <a:off x="457200" y="285940"/>
            <a:ext cx="7239000" cy="1159799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/>
          <a:p>
            <a:pPr>
              <a:buSzPct val="25000"/>
            </a:pPr>
            <a:r>
              <a:rPr lang="en" sz="2800" dirty="0" smtClean="0">
                <a:solidFill>
                  <a:srgbClr val="88398A"/>
                </a:solidFill>
              </a:rPr>
              <a:t>R-Ladies </a:t>
            </a:r>
            <a:r>
              <a:rPr lang="en" sz="2800" dirty="0">
                <a:solidFill>
                  <a:srgbClr val="88398A"/>
                </a:solidFill>
              </a:rPr>
              <a:t>Buenos </a:t>
            </a:r>
            <a:r>
              <a:rPr lang="en" sz="2800" dirty="0" smtClean="0">
                <a:solidFill>
                  <a:srgbClr val="88398A"/>
                </a:solidFill>
              </a:rPr>
              <a:t>Aires </a:t>
            </a:r>
            <a:r>
              <a:rPr lang="en" sz="2800" dirty="0">
                <a:solidFill>
                  <a:schemeClr val="bg2"/>
                </a:solidFill>
              </a:rPr>
              <a:t>¡</a:t>
            </a:r>
            <a:r>
              <a:rPr lang="en" sz="2800" dirty="0" smtClean="0">
                <a:solidFill>
                  <a:schemeClr val="bg2"/>
                </a:solidFill>
              </a:rPr>
              <a:t>Te Necesita!</a:t>
            </a:r>
            <a:endParaRPr lang="en" sz="2800" dirty="0">
              <a:solidFill>
                <a:srgbClr val="88398A"/>
              </a:solidFill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4294967295"/>
          </p:nvPr>
        </p:nvSpPr>
        <p:spPr>
          <a:xfrm>
            <a:off x="3657600" y="3295650"/>
            <a:ext cx="1676400" cy="6477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/>
          <a:p>
            <a:pPr indent="0" algn="ctr">
              <a:spcBef>
                <a:spcPts val="0"/>
              </a:spcBef>
              <a:buSzPct val="25000"/>
              <a:buNone/>
            </a:pPr>
            <a:r>
              <a:rPr lang="en" sz="2000" dirty="0" smtClean="0">
                <a:solidFill>
                  <a:schemeClr val="bg2"/>
                </a:solidFill>
              </a:rPr>
              <a:t>Flor </a:t>
            </a:r>
          </a:p>
          <a:p>
            <a:pPr indent="0" algn="ctr">
              <a:spcBef>
                <a:spcPts val="0"/>
              </a:spcBef>
              <a:buSzPct val="25000"/>
              <a:buNone/>
            </a:pPr>
            <a:r>
              <a:rPr lang="en" sz="2000" dirty="0" smtClean="0">
                <a:solidFill>
                  <a:schemeClr val="bg2"/>
                </a:solidFill>
              </a:rPr>
              <a:t>D´Andrea</a:t>
            </a:r>
            <a:endParaRPr lang="en" sz="1600" dirty="0">
              <a:solidFill>
                <a:schemeClr val="bg2"/>
              </a:solidFill>
            </a:endParaRPr>
          </a:p>
        </p:txBody>
      </p:sp>
      <p:sp>
        <p:nvSpPr>
          <p:cNvPr id="10" name="Shape 144"/>
          <p:cNvSpPr txBox="1">
            <a:spLocks/>
          </p:cNvSpPr>
          <p:nvPr/>
        </p:nvSpPr>
        <p:spPr>
          <a:xfrm>
            <a:off x="41910" y="3257550"/>
            <a:ext cx="1634490" cy="6477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algn="ctr">
              <a:spcBef>
                <a:spcPts val="0"/>
              </a:spcBef>
              <a:buSzPct val="25000"/>
              <a:buFont typeface="Helvetica Neue"/>
              <a:buNone/>
            </a:pPr>
            <a:r>
              <a:rPr lang="en" sz="2000" kern="0" dirty="0" smtClean="0">
                <a:solidFill>
                  <a:srgbClr val="666666"/>
                </a:solidFill>
              </a:rPr>
              <a:t>M</a:t>
            </a:r>
            <a:r>
              <a:rPr lang="es-AR" sz="2000" kern="0" dirty="0" err="1" smtClean="0">
                <a:solidFill>
                  <a:srgbClr val="666666"/>
                </a:solidFill>
              </a:rPr>
              <a:t>ónica</a:t>
            </a:r>
            <a:r>
              <a:rPr lang="es-AR" sz="2000" kern="0" dirty="0" smtClean="0">
                <a:solidFill>
                  <a:srgbClr val="666666"/>
                </a:solidFill>
              </a:rPr>
              <a:t> </a:t>
            </a:r>
          </a:p>
          <a:p>
            <a:pPr indent="0" algn="ctr">
              <a:spcBef>
                <a:spcPts val="0"/>
              </a:spcBef>
              <a:buSzPct val="25000"/>
              <a:buFont typeface="Helvetica Neue"/>
              <a:buNone/>
            </a:pPr>
            <a:r>
              <a:rPr lang="es-AR" sz="2000" kern="0" dirty="0" smtClean="0">
                <a:solidFill>
                  <a:srgbClr val="666666"/>
                </a:solidFill>
              </a:rPr>
              <a:t>Alonso</a:t>
            </a:r>
            <a:endParaRPr lang="en" sz="1600" kern="0" dirty="0">
              <a:solidFill>
                <a:srgbClr val="666666"/>
              </a:solidFill>
            </a:endParaRPr>
          </a:p>
        </p:txBody>
      </p:sp>
      <p:sp>
        <p:nvSpPr>
          <p:cNvPr id="15" name="Shape 144"/>
          <p:cNvSpPr txBox="1">
            <a:spLocks/>
          </p:cNvSpPr>
          <p:nvPr/>
        </p:nvSpPr>
        <p:spPr>
          <a:xfrm>
            <a:off x="1880238" y="3257550"/>
            <a:ext cx="1623714" cy="6477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algn="ctr">
              <a:spcBef>
                <a:spcPts val="0"/>
              </a:spcBef>
              <a:buSzPct val="25000"/>
              <a:buFont typeface="Helvetica Neue"/>
              <a:buNone/>
            </a:pPr>
            <a:r>
              <a:rPr lang="en" sz="2000" kern="0" dirty="0" smtClean="0">
                <a:solidFill>
                  <a:srgbClr val="666666"/>
                </a:solidFill>
              </a:rPr>
              <a:t>Pao </a:t>
            </a:r>
          </a:p>
          <a:p>
            <a:pPr indent="0" algn="ctr">
              <a:spcBef>
                <a:spcPts val="0"/>
              </a:spcBef>
              <a:buSzPct val="25000"/>
              <a:buFont typeface="Helvetica Neue"/>
              <a:buNone/>
            </a:pPr>
            <a:r>
              <a:rPr lang="en" sz="2000" kern="0" dirty="0" smtClean="0">
                <a:solidFill>
                  <a:srgbClr val="666666"/>
                </a:solidFill>
              </a:rPr>
              <a:t>Corrales</a:t>
            </a:r>
            <a:endParaRPr lang="en" sz="1600" kern="0" dirty="0">
              <a:solidFill>
                <a:srgbClr val="666666"/>
              </a:solidFill>
            </a:endParaRPr>
          </a:p>
        </p:txBody>
      </p:sp>
      <p:sp>
        <p:nvSpPr>
          <p:cNvPr id="19" name="Shape 144"/>
          <p:cNvSpPr txBox="1">
            <a:spLocks/>
          </p:cNvSpPr>
          <p:nvPr/>
        </p:nvSpPr>
        <p:spPr>
          <a:xfrm>
            <a:off x="7239000" y="3295650"/>
            <a:ext cx="1676400" cy="6477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algn="ctr">
              <a:spcBef>
                <a:spcPts val="0"/>
              </a:spcBef>
              <a:buSzPct val="25000"/>
              <a:buFont typeface="Helvetica Neue"/>
              <a:buNone/>
            </a:pPr>
            <a:r>
              <a:rPr lang="en" sz="2000" kern="0" dirty="0" smtClean="0">
                <a:solidFill>
                  <a:srgbClr val="666666"/>
                </a:solidFill>
              </a:rPr>
              <a:t>Sol </a:t>
            </a:r>
          </a:p>
          <a:p>
            <a:pPr indent="0" algn="ctr">
              <a:spcBef>
                <a:spcPts val="0"/>
              </a:spcBef>
              <a:buSzPct val="25000"/>
              <a:buFont typeface="Helvetica Neue"/>
              <a:buNone/>
            </a:pPr>
            <a:r>
              <a:rPr lang="en" sz="2000" kern="0" dirty="0" smtClean="0">
                <a:solidFill>
                  <a:srgbClr val="666666"/>
                </a:solidFill>
              </a:rPr>
              <a:t>Represa</a:t>
            </a:r>
            <a:endParaRPr lang="en" sz="1600" kern="0" dirty="0">
              <a:solidFill>
                <a:srgbClr val="66666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793149"/>
            <a:ext cx="1268000" cy="147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93149"/>
            <a:ext cx="1309687" cy="147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789635"/>
            <a:ext cx="1467916" cy="1467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793149"/>
            <a:ext cx="1464401" cy="1464401"/>
          </a:xfrm>
          <a:prstGeom prst="rect">
            <a:avLst/>
          </a:prstGeom>
        </p:spPr>
      </p:pic>
      <p:sp>
        <p:nvSpPr>
          <p:cNvPr id="24" name="Shape 185"/>
          <p:cNvSpPr txBox="1">
            <a:spLocks/>
          </p:cNvSpPr>
          <p:nvPr/>
        </p:nvSpPr>
        <p:spPr>
          <a:xfrm>
            <a:off x="457200" y="999900"/>
            <a:ext cx="8147450" cy="58125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75" indent="-3175">
              <a:spcBef>
                <a:spcPts val="600"/>
              </a:spcBef>
              <a:spcAft>
                <a:spcPts val="600"/>
              </a:spcAft>
            </a:pPr>
            <a:r>
              <a:rPr lang="en" sz="2400" kern="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Ellas ya </a:t>
            </a:r>
            <a:r>
              <a:rPr lang="en" sz="2400" kern="0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están colaborando. ¡</a:t>
            </a:r>
            <a:r>
              <a:rPr lang="en-US" sz="2400" kern="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 sz="2400" kern="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uchas gacias! </a:t>
            </a:r>
          </a:p>
          <a:p>
            <a:pPr marL="3175" indent="-3175">
              <a:spcBef>
                <a:spcPts val="600"/>
              </a:spcBef>
              <a:spcAft>
                <a:spcPts val="600"/>
              </a:spcAft>
            </a:pPr>
            <a:endParaRPr lang="en" sz="2500" kern="0" dirty="0">
              <a:solidFill>
                <a:srgbClr val="666666"/>
              </a:solidFill>
            </a:endParaRPr>
          </a:p>
        </p:txBody>
      </p:sp>
      <p:sp>
        <p:nvSpPr>
          <p:cNvPr id="25" name="Shape 144"/>
          <p:cNvSpPr txBox="1">
            <a:spLocks/>
          </p:cNvSpPr>
          <p:nvPr/>
        </p:nvSpPr>
        <p:spPr>
          <a:xfrm>
            <a:off x="5410200" y="3295650"/>
            <a:ext cx="1676400" cy="6477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14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algn="ctr">
              <a:spcBef>
                <a:spcPts val="0"/>
              </a:spcBef>
              <a:buSzPct val="25000"/>
              <a:buFont typeface="Helvetica Neue"/>
              <a:buNone/>
            </a:pPr>
            <a:r>
              <a:rPr lang="en" sz="2000" kern="0" dirty="0" smtClean="0">
                <a:solidFill>
                  <a:srgbClr val="666666"/>
                </a:solidFill>
              </a:rPr>
              <a:t>Jenni</a:t>
            </a:r>
          </a:p>
          <a:p>
            <a:pPr indent="0" algn="ctr">
              <a:spcBef>
                <a:spcPts val="0"/>
              </a:spcBef>
              <a:buSzPct val="25000"/>
              <a:buFont typeface="Helvetica Neue"/>
              <a:buNone/>
            </a:pPr>
            <a:r>
              <a:rPr lang="en" sz="2000" kern="0" dirty="0" smtClean="0">
                <a:solidFill>
                  <a:srgbClr val="666666"/>
                </a:solidFill>
              </a:rPr>
              <a:t>Maldonado</a:t>
            </a:r>
            <a:endParaRPr lang="en" sz="1600" kern="0" dirty="0">
              <a:solidFill>
                <a:srgbClr val="666666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55" y="1793149"/>
            <a:ext cx="1386645" cy="146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hape 185"/>
          <p:cNvSpPr txBox="1">
            <a:spLocks/>
          </p:cNvSpPr>
          <p:nvPr/>
        </p:nvSpPr>
        <p:spPr>
          <a:xfrm>
            <a:off x="1035843" y="4095750"/>
            <a:ext cx="6736557" cy="9144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75" indent="-3175" algn="ctr">
              <a:spcBef>
                <a:spcPts val="600"/>
              </a:spcBef>
              <a:spcAft>
                <a:spcPts val="600"/>
              </a:spcAft>
            </a:pPr>
            <a:r>
              <a:rPr lang="en" sz="2400" kern="0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¿Vos tenés ganas de darnos una mano para mejorar y seguir creciendo?</a:t>
            </a:r>
            <a:endParaRPr lang="en" sz="2400" kern="0" dirty="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175" indent="-3175" algn="ctr">
              <a:spcBef>
                <a:spcPts val="600"/>
              </a:spcBef>
              <a:spcAft>
                <a:spcPts val="600"/>
              </a:spcAft>
            </a:pPr>
            <a:endParaRPr lang="en" sz="2500" kern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4"/>
          <p:cNvSpPr txBox="1">
            <a:spLocks noGrp="1"/>
          </p:cNvSpPr>
          <p:nvPr>
            <p:ph type="title"/>
          </p:nvPr>
        </p:nvSpPr>
        <p:spPr>
          <a:xfrm>
            <a:off x="692024" y="209550"/>
            <a:ext cx="7232775" cy="8574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/>
          <a:p>
            <a:pPr lvl="0">
              <a:buSzPct val="25000"/>
            </a:pPr>
            <a:r>
              <a:rPr lang="en" dirty="0">
                <a:solidFill>
                  <a:schemeClr val="bg2"/>
                </a:solidFill>
              </a:rPr>
              <a:t>Noticias de </a:t>
            </a:r>
            <a:r>
              <a:rPr lang="en" dirty="0" smtClean="0">
                <a:solidFill>
                  <a:schemeClr val="bg2"/>
                </a:solidFill>
              </a:rPr>
              <a:t/>
            </a:r>
            <a:br>
              <a:rPr lang="en" dirty="0" smtClean="0">
                <a:solidFill>
                  <a:schemeClr val="bg2"/>
                </a:solidFill>
              </a:rPr>
            </a:br>
            <a:r>
              <a:rPr lang="en" dirty="0" smtClean="0">
                <a:solidFill>
                  <a:srgbClr val="88398A"/>
                </a:solidFill>
              </a:rPr>
              <a:t>R-Ladies </a:t>
            </a:r>
            <a:r>
              <a:rPr lang="en" dirty="0">
                <a:solidFill>
                  <a:srgbClr val="88398A"/>
                </a:solidFill>
              </a:rPr>
              <a:t>Global</a:t>
            </a:r>
          </a:p>
        </p:txBody>
      </p:sp>
      <p:sp>
        <p:nvSpPr>
          <p:cNvPr id="8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4191000" cy="30480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/>
          <a:p>
            <a:pPr marL="22746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500" dirty="0" smtClean="0">
                <a:solidFill>
                  <a:schemeClr val="bg2"/>
                </a:solidFill>
              </a:rPr>
              <a:t>Te podés inscribir en la base de datos de R-Ladies Global:</a:t>
            </a:r>
          </a:p>
          <a:p>
            <a:pPr marL="227468" indent="0" algn="ctr">
              <a:spcBef>
                <a:spcPts val="600"/>
              </a:spcBef>
              <a:spcAft>
                <a:spcPts val="600"/>
              </a:spcAft>
              <a:buNone/>
            </a:pPr>
            <a:endParaRPr lang="en" sz="2500" dirty="0" smtClean="0">
              <a:solidFill>
                <a:schemeClr val="bg2"/>
              </a:solidFill>
            </a:endParaRPr>
          </a:p>
          <a:p>
            <a:pPr marL="227468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500" dirty="0" smtClean="0">
                <a:solidFill>
                  <a:schemeClr val="bg2"/>
                </a:solidFill>
              </a:rPr>
              <a:t>rladies.org/directory</a:t>
            </a:r>
          </a:p>
          <a:p>
            <a:pPr marL="227468" indent="0">
              <a:spcBef>
                <a:spcPts val="600"/>
              </a:spcBef>
              <a:spcAft>
                <a:spcPts val="600"/>
              </a:spcAft>
              <a:buNone/>
            </a:pPr>
            <a:endParaRPr lang="en" sz="2600" b="1" dirty="0">
              <a:solidFill>
                <a:srgbClr val="88398A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133350"/>
            <a:ext cx="3603625" cy="481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4"/>
          <p:cNvSpPr txBox="1">
            <a:spLocks noGrp="1"/>
          </p:cNvSpPr>
          <p:nvPr>
            <p:ph type="title"/>
          </p:nvPr>
        </p:nvSpPr>
        <p:spPr>
          <a:xfrm>
            <a:off x="692024" y="209550"/>
            <a:ext cx="7232775" cy="8574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/>
          <a:p>
            <a:pPr lvl="0">
              <a:buSzPct val="25000"/>
            </a:pPr>
            <a:r>
              <a:rPr lang="en" dirty="0" smtClean="0">
                <a:solidFill>
                  <a:srgbClr val="88398A"/>
                </a:solidFill>
              </a:rPr>
              <a:t>Noticias de R-Ladies </a:t>
            </a:r>
            <a:r>
              <a:rPr lang="en" dirty="0" smtClean="0">
                <a:solidFill>
                  <a:schemeClr val="bg2"/>
                </a:solidFill>
              </a:rPr>
              <a:t>Buenos Aires</a:t>
            </a:r>
            <a:endParaRPr lang="en" dirty="0">
              <a:solidFill>
                <a:schemeClr val="bg2"/>
              </a:solidFill>
            </a:endParaRPr>
          </a:p>
        </p:txBody>
      </p:sp>
      <p:sp>
        <p:nvSpPr>
          <p:cNvPr id="7" name="Shape 185"/>
          <p:cNvSpPr txBox="1">
            <a:spLocks noGrp="1"/>
          </p:cNvSpPr>
          <p:nvPr>
            <p:ph type="body" idx="1"/>
          </p:nvPr>
        </p:nvSpPr>
        <p:spPr>
          <a:xfrm>
            <a:off x="533400" y="819150"/>
            <a:ext cx="8001000" cy="32766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/>
          <a:p>
            <a:pPr marL="227468" indent="0">
              <a:spcBef>
                <a:spcPts val="600"/>
              </a:spcBef>
              <a:buNone/>
            </a:pPr>
            <a:r>
              <a:rPr lang="en" sz="2500" dirty="0">
                <a:solidFill>
                  <a:schemeClr val="bg2"/>
                </a:solidFill>
              </a:rPr>
              <a:t>¡</a:t>
            </a:r>
            <a:r>
              <a:rPr lang="en" sz="2500" dirty="0" smtClean="0">
                <a:solidFill>
                  <a:schemeClr val="bg2"/>
                </a:solidFill>
              </a:rPr>
              <a:t>Somos Community Partners de                !</a:t>
            </a:r>
          </a:p>
          <a:p>
            <a:pPr marL="227468" indent="0">
              <a:spcBef>
                <a:spcPts val="600"/>
              </a:spcBef>
              <a:buNone/>
            </a:pPr>
            <a:r>
              <a:rPr lang="en" sz="2500" dirty="0" smtClean="0">
                <a:solidFill>
                  <a:schemeClr val="bg2"/>
                </a:solidFill>
              </a:rPr>
              <a:t>mediachicas</a:t>
            </a:r>
            <a:r>
              <a:rPr lang="en-US" sz="2500" dirty="0" smtClean="0">
                <a:solidFill>
                  <a:schemeClr val="bg2"/>
                </a:solidFill>
              </a:rPr>
              <a:t>@gmail.com</a:t>
            </a:r>
            <a:endParaRPr lang="en" sz="2500" dirty="0" smtClean="0">
              <a:solidFill>
                <a:schemeClr val="bg2"/>
              </a:solidFill>
            </a:endParaRPr>
          </a:p>
          <a:p>
            <a:pPr marL="227468" indent="0">
              <a:spcBef>
                <a:spcPts val="600"/>
              </a:spcBef>
              <a:buNone/>
            </a:pPr>
            <a:r>
              <a:rPr lang="en" sz="2600" dirty="0">
                <a:solidFill>
                  <a:srgbClr val="88398A"/>
                </a:solidFill>
              </a:rPr>
              <a:t>Media Chicas (junto a JPMorgan) organiza un Fintech Hackatón el 14 y 15 de Julio.</a:t>
            </a:r>
          </a:p>
          <a:p>
            <a:pPr marL="628650" indent="-342900">
              <a:spcBef>
                <a:spcPts val="600"/>
              </a:spcBef>
            </a:pPr>
            <a:r>
              <a:rPr lang="en" sz="2500" dirty="0" smtClean="0">
                <a:solidFill>
                  <a:schemeClr val="bg2"/>
                </a:solidFill>
              </a:rPr>
              <a:t>Programación de apps para resolver cuestiones cotidianas de economía y finanzas.</a:t>
            </a:r>
          </a:p>
          <a:p>
            <a:pPr marL="628650" indent="-342900">
              <a:spcBef>
                <a:spcPts val="600"/>
              </a:spcBef>
            </a:pPr>
            <a:r>
              <a:rPr lang="en" sz="2500" dirty="0" smtClean="0">
                <a:solidFill>
                  <a:schemeClr val="bg2"/>
                </a:solidFill>
              </a:rPr>
              <a:t>Un premio de US$3000 y dos de US$1000.</a:t>
            </a:r>
          </a:p>
          <a:p>
            <a:pPr marL="628650" indent="-342900">
              <a:spcBef>
                <a:spcPts val="600"/>
              </a:spcBef>
            </a:pPr>
            <a:r>
              <a:rPr lang="en" sz="2500" dirty="0" smtClean="0">
                <a:solidFill>
                  <a:schemeClr val="bg2"/>
                </a:solidFill>
              </a:rPr>
              <a:t>Equipos </a:t>
            </a:r>
            <a:r>
              <a:rPr lang="en" sz="2500" b="1" dirty="0">
                <a:solidFill>
                  <a:srgbClr val="88398A"/>
                </a:solidFill>
              </a:rPr>
              <a:t>mixtos</a:t>
            </a:r>
            <a:r>
              <a:rPr lang="en" sz="2500" dirty="0" smtClean="0">
                <a:solidFill>
                  <a:schemeClr val="bg2"/>
                </a:solidFill>
              </a:rPr>
              <a:t> de hasta 5 personas con al menos un/a desarrollador/a.</a:t>
            </a:r>
          </a:p>
          <a:p>
            <a:pPr marL="227468" indent="0">
              <a:spcBef>
                <a:spcPts val="600"/>
              </a:spcBef>
              <a:buNone/>
            </a:pPr>
            <a:endParaRPr lang="en" sz="2500" dirty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6667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TextShape 1"/>
          <p:cNvSpPr txBox="1"/>
          <p:nvPr/>
        </p:nvSpPr>
        <p:spPr>
          <a:xfrm>
            <a:off x="691920" y="285840"/>
            <a:ext cx="513684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Hoy vamos a…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3" name="TextShape 2"/>
          <p:cNvSpPr txBox="1"/>
          <p:nvPr/>
        </p:nvSpPr>
        <p:spPr>
          <a:xfrm>
            <a:off x="691920" y="1200240"/>
            <a:ext cx="7994520" cy="3458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455040" indent="-227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562457"/>
              </a:buClr>
              <a:buFont typeface="Helvetica Neue"/>
              <a:buChar char="▪"/>
            </a:pPr>
            <a:r>
              <a:rPr lang="en-US" sz="25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Continuar usando R para Ciencia de Datos</a:t>
            </a: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TextShape 1"/>
          <p:cNvSpPr txBox="1"/>
          <p:nvPr/>
        </p:nvSpPr>
        <p:spPr>
          <a:xfrm>
            <a:off x="902520" y="1259640"/>
            <a:ext cx="7021800" cy="11595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Taller de R para </a:t>
            </a:r>
            <a:r>
              <a:t/>
            </a:r>
            <a:br/>
            <a:r>
              <a:rPr lang="en-US" sz="3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Ciencia de Datos </a:t>
            </a:r>
            <a:r>
              <a:t/>
            </a:r>
            <a:br/>
            <a:r>
              <a:rPr lang="en-US" sz="2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(Parte II)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1" name="Picture 2"/>
          <p:cNvPicPr/>
          <p:nvPr/>
        </p:nvPicPr>
        <p:blipFill>
          <a:blip r:embed="rId2"/>
          <a:stretch/>
        </p:blipFill>
        <p:spPr>
          <a:xfrm>
            <a:off x="5867280" y="1428840"/>
            <a:ext cx="1828440" cy="2742840"/>
          </a:xfrm>
          <a:prstGeom prst="rect">
            <a:avLst/>
          </a:prstGeom>
          <a:ln>
            <a:noFill/>
          </a:ln>
        </p:spPr>
      </p:pic>
      <p:sp>
        <p:nvSpPr>
          <p:cNvPr id="1022" name="CustomShape 2"/>
          <p:cNvSpPr/>
          <p:nvPr/>
        </p:nvSpPr>
        <p:spPr>
          <a:xfrm>
            <a:off x="5791320" y="4248000"/>
            <a:ext cx="2610720" cy="5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360" rIns="91080" bIns="45360"/>
          <a:lstStyle/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http://r4ds.had.co.nz/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https://github.com/hadley/r4ds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extShape 1"/>
          <p:cNvSpPr txBox="1"/>
          <p:nvPr/>
        </p:nvSpPr>
        <p:spPr>
          <a:xfrm>
            <a:off x="457200" y="1247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455040" indent="-227160">
              <a:lnSpc>
                <a:spcPct val="100000"/>
              </a:lnSpc>
              <a:spcBef>
                <a:spcPts val="601"/>
              </a:spcBef>
              <a:buClr>
                <a:srgbClr val="562457"/>
              </a:buClr>
              <a:buFont typeface="Helvetica Neue"/>
              <a:buChar char="▪"/>
            </a:pPr>
            <a:r>
              <a:rPr lang="en-US" sz="25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Paquete del tidyverse: ggplot2 </a:t>
            </a: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5040" indent="-227160">
              <a:lnSpc>
                <a:spcPct val="100000"/>
              </a:lnSpc>
              <a:spcBef>
                <a:spcPts val="601"/>
              </a:spcBef>
              <a:buClr>
                <a:srgbClr val="562457"/>
              </a:buClr>
              <a:buFont typeface="Helvetica Neue"/>
              <a:buChar char="▪"/>
            </a:pPr>
            <a:r>
              <a:rPr lang="en-US" sz="25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Contestemos algunas preguntas con gráficos:</a:t>
            </a: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4000" lvl="1" indent="-227160">
              <a:lnSpc>
                <a:spcPct val="100000"/>
              </a:lnSpc>
              <a:spcBef>
                <a:spcPts val="601"/>
              </a:spcBef>
              <a:buClr>
                <a:srgbClr val="562457"/>
              </a:buClr>
              <a:buFont typeface="Helvetica Neue"/>
              <a:buChar char="▪"/>
            </a:pPr>
            <a:r>
              <a:rPr lang="en-US" sz="2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¿Los autos con motores grandes usan más nafta que los autos con motores chicos?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4000" lvl="1" indent="-227160">
              <a:lnSpc>
                <a:spcPct val="100000"/>
              </a:lnSpc>
              <a:spcBef>
                <a:spcPts val="601"/>
              </a:spcBef>
              <a:buClr>
                <a:srgbClr val="562457"/>
              </a:buClr>
              <a:buFont typeface="Helvetica Neue"/>
              <a:buChar char="▪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4" name="TextShape 2"/>
          <p:cNvSpPr txBox="1"/>
          <p:nvPr/>
        </p:nvSpPr>
        <p:spPr>
          <a:xfrm>
            <a:off x="691920" y="209520"/>
            <a:ext cx="72324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 err="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Retomemos</a:t>
            </a:r>
            <a:r>
              <a:rPr lang="en-US" sz="2600" b="1" strike="noStrike" spc="-1" dirty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2600" b="1" strike="noStrike" spc="-1" dirty="0" err="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desde</a:t>
            </a:r>
            <a:r>
              <a:rPr lang="en-US" sz="2600" b="1" strike="noStrike" spc="-1" dirty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el taller </a:t>
            </a:r>
            <a:r>
              <a:rPr lang="en-US" sz="2600" b="1" strike="noStrike" spc="-1" dirty="0" err="1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pasado</a:t>
            </a:r>
            <a:r>
              <a:rPr lang="en-US" sz="2600" b="1" strike="noStrike" spc="-1" dirty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: </a:t>
            </a:r>
            <a:r>
              <a:rPr lang="en-US" sz="2600" b="1" strike="noStrike" spc="-1" dirty="0" err="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5" name="TextShape 3"/>
          <p:cNvSpPr txBox="1"/>
          <p:nvPr/>
        </p:nvSpPr>
        <p:spPr>
          <a:xfrm>
            <a:off x="457200" y="3348000"/>
            <a:ext cx="8457840" cy="104112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5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Usaremos el paquete de datos </a:t>
            </a:r>
            <a:r>
              <a:rPr lang="en-US" sz="2500" b="0" i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mpg</a:t>
            </a:r>
            <a:r>
              <a:rPr lang="en-US" sz="25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(miles per gallon) dentro del paquete ggplot2</a:t>
            </a: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7520">
              <a:lnSpc>
                <a:spcPct val="100000"/>
              </a:lnSpc>
              <a:spcBef>
                <a:spcPts val="601"/>
              </a:spcBef>
            </a:pP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3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7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15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Shape 1"/>
          <p:cNvSpPr txBox="1"/>
          <p:nvPr/>
        </p:nvSpPr>
        <p:spPr>
          <a:xfrm>
            <a:off x="457200" y="671040"/>
            <a:ext cx="8457840" cy="32763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 marL="227520">
              <a:lnSpc>
                <a:spcPct val="100000"/>
              </a:lnSpc>
              <a:spcBef>
                <a:spcPts val="601"/>
              </a:spcBef>
            </a:pPr>
            <a:r>
              <a:rPr lang="en-US" sz="2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mpg es un </a:t>
            </a:r>
            <a:r>
              <a:rPr lang="en-US" sz="2200" b="0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data frame: </a:t>
            </a:r>
            <a:r>
              <a:rPr lang="en-US" sz="2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colección rectangular de variables en las columnas y observaciones en las filas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7" name="TextShape 2"/>
          <p:cNvSpPr txBox="1"/>
          <p:nvPr/>
        </p:nvSpPr>
        <p:spPr>
          <a:xfrm>
            <a:off x="691920" y="209520"/>
            <a:ext cx="7232400" cy="8571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ggplot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8" name="Picture 2"/>
          <p:cNvPicPr/>
          <p:nvPr/>
        </p:nvPicPr>
        <p:blipFill>
          <a:blip r:embed="rId2"/>
          <a:stretch/>
        </p:blipFill>
        <p:spPr>
          <a:xfrm>
            <a:off x="879120" y="1625400"/>
            <a:ext cx="7926840" cy="2514240"/>
          </a:xfrm>
          <a:prstGeom prst="rect">
            <a:avLst/>
          </a:prstGeom>
          <a:ln>
            <a:noFill/>
          </a:ln>
        </p:spPr>
      </p:pic>
      <p:pic>
        <p:nvPicPr>
          <p:cNvPr id="1029" name="Picture 20"/>
          <p:cNvPicPr/>
          <p:nvPr/>
        </p:nvPicPr>
        <p:blipFill>
          <a:blip r:embed="rId3"/>
          <a:stretch/>
        </p:blipFill>
        <p:spPr>
          <a:xfrm>
            <a:off x="838080" y="4400640"/>
            <a:ext cx="7476840" cy="256680"/>
          </a:xfrm>
          <a:prstGeom prst="rect">
            <a:avLst/>
          </a:prstGeom>
          <a:ln>
            <a:noFill/>
          </a:ln>
        </p:spPr>
      </p:pic>
      <p:pic>
        <p:nvPicPr>
          <p:cNvPr id="1030" name="Picture 2"/>
          <p:cNvPicPr/>
          <p:nvPr/>
        </p:nvPicPr>
        <p:blipFill>
          <a:blip r:embed="rId4"/>
          <a:stretch/>
        </p:blipFill>
        <p:spPr>
          <a:xfrm>
            <a:off x="1066680" y="4467240"/>
            <a:ext cx="304560" cy="161640"/>
          </a:xfrm>
          <a:prstGeom prst="rect">
            <a:avLst/>
          </a:prstGeom>
          <a:ln>
            <a:noFill/>
          </a:ln>
        </p:spPr>
      </p:pic>
      <p:pic>
        <p:nvPicPr>
          <p:cNvPr id="1031" name="Picture 3"/>
          <p:cNvPicPr/>
          <p:nvPr/>
        </p:nvPicPr>
        <p:blipFill>
          <a:blip r:embed="rId5"/>
          <a:stretch/>
        </p:blipFill>
        <p:spPr>
          <a:xfrm>
            <a:off x="1362240" y="4433040"/>
            <a:ext cx="390240" cy="209160"/>
          </a:xfrm>
          <a:prstGeom prst="rect">
            <a:avLst/>
          </a:prstGeom>
          <a:ln>
            <a:noFill/>
          </a:ln>
        </p:spPr>
      </p:pic>
      <p:pic>
        <p:nvPicPr>
          <p:cNvPr id="1032" name="Picture 3"/>
          <p:cNvPicPr/>
          <p:nvPr/>
        </p:nvPicPr>
        <p:blipFill>
          <a:blip r:embed="rId6"/>
          <a:stretch/>
        </p:blipFill>
        <p:spPr>
          <a:xfrm>
            <a:off x="1042920" y="4467240"/>
            <a:ext cx="352080" cy="1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4558</TotalTime>
  <Words>627</Words>
  <Application>Microsoft Office PowerPoint</Application>
  <PresentationFormat>On-screen Show (16:9)</PresentationFormat>
  <Paragraphs>129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25</vt:i4>
      </vt:variant>
      <vt:variant>
        <vt:lpstr>Slide Titles</vt:lpstr>
      </vt:variant>
      <vt:variant>
        <vt:i4>28</vt:i4>
      </vt:variant>
    </vt:vector>
  </HeadingPairs>
  <TitlesOfParts>
    <vt:vector size="53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R-Ladies Template</vt:lpstr>
      <vt:lpstr>PowerPoint Presentation</vt:lpstr>
      <vt:lpstr>PowerPoint Presentation</vt:lpstr>
      <vt:lpstr>R-Ladies Buenos Aires ¡Te Necesita!</vt:lpstr>
      <vt:lpstr>Noticias de  R-Ladies Global</vt:lpstr>
      <vt:lpstr>Noticias de R-Ladies Buenos Aires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¿Y vos, mujer, querés compartir algo en próximas reuniones?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lacion</dc:creator>
  <cp:lastModifiedBy>pao</cp:lastModifiedBy>
  <cp:revision>6</cp:revision>
  <dcterms:modified xsi:type="dcterms:W3CDTF">2017-07-01T13:47:26Z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2017-06-30T23:32:31Z</dcterms:created>
  <dc:creator/>
  <dc:description/>
  <dc:language>en-US</dc:language>
  <cp:lastModifiedBy/>
  <dcterms:modified xsi:type="dcterms:W3CDTF">2017-07-01T01:49:50Z</dcterms:modified>
  <cp:revision>104</cp:revision>
  <dc:subject/>
  <dc:title>Aceptando la Incertidumbre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