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Titillium Web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TitilliumWeb-bold.fntdata"/><Relationship Id="rId23" Type="http://schemas.openxmlformats.org/officeDocument/2006/relationships/font" Target="fonts/TitilliumWeb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TitilliumWeb-boldItalic.fntdata"/><Relationship Id="rId25" Type="http://schemas.openxmlformats.org/officeDocument/2006/relationships/font" Target="fonts/TitilliumWeb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ser lo menos enquilombada posible para explicar que es el YAML</a:t>
            </a:r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ct val="1000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025" lIns="91025" rIns="91025" wrap="square" tIns="910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839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>
            <p:ph type="ctrTitle"/>
          </p:nvPr>
        </p:nvSpPr>
        <p:spPr>
          <a:xfrm>
            <a:off x="762000" y="2851515"/>
            <a:ext cx="5412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None/>
              <a:defRPr b="1" i="0" sz="48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pic>
        <p:nvPicPr>
          <p:cNvPr descr="download.png" id="132" name="Shape 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8100" y="357688"/>
            <a:ext cx="2858575" cy="95094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 rot="5400000">
            <a:off x="4542249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025" lIns="91025" rIns="91025" wrap="square" tIns="910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rot="5400000">
            <a:off x="4542249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025" lIns="91025" rIns="91025" wrap="square" tIns="910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136" name="Shape 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615" y="18634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100000"/>
              <a:buFont typeface="Helvetica Neue"/>
              <a:buNone/>
              <a:defRPr b="1" i="0" sz="2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rtl="0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rtl="0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rtl="0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rtl="0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rtl="0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rtl="0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rtl="0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3987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1028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485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943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400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8575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314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771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8" name="Shape 128"/>
          <p:cNvSpPr/>
          <p:nvPr/>
        </p:nvSpPr>
        <p:spPr>
          <a:xfrm flipH="1">
            <a:off x="8575256" y="457436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025" lIns="91025" rIns="91025" wrap="square" tIns="910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rstudio.com/wp-content/uploads/2015/03/rmarkdown-spanish.pdf" TargetMode="External"/><Relationship Id="rId4" Type="http://schemas.openxmlformats.org/officeDocument/2006/relationships/hyperlink" Target="http://r4ds.had.co.nz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762000" y="2876740"/>
            <a:ext cx="8305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025" lIns="91025" rIns="91025" wrap="square" tIns="910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25000"/>
              <a:buFont typeface="Helvetica Neue"/>
              <a:buNone/>
            </a:pPr>
            <a:r>
              <a:rPr b="1" i="0" lang="es-419" sz="48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Ladies Buenos Aires</a:t>
            </a:r>
            <a:br>
              <a:rPr b="1" i="0" lang="es-419" sz="48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419">
                <a:solidFill>
                  <a:schemeClr val="dk2"/>
                </a:solidFill>
              </a:rPr>
              <a:t>Sexta </a:t>
            </a:r>
            <a:r>
              <a:rPr b="1" i="0" lang="es-419" sz="4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Reunión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79024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rIns="91025" wrap="square" tIns="910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419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b="0" i="0" lang="es-419" sz="1400" u="none" cap="none" strike="noStrik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b="0" i="0" lang="es-419" sz="1400" u="none" cap="none" strike="noStrik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b="0" i="0" lang="es-419" sz="1400" u="none" cap="none" strike="noStrik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b="0" i="0" lang="es-419" sz="1400" u="none" cap="none" strike="noStrik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b="0" i="0" lang="es-419" sz="1400" u="none" cap="none" strike="noStrike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'Buenos Aires'</a:t>
            </a:r>
            <a:r>
              <a:rPr b="0" i="0" lang="es-419" sz="1400" u="none" cap="none" strike="noStrik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pic>
        <p:nvPicPr>
          <p:cNvPr descr="r-marker-purple@3x.png" id="143" name="Shape 143"/>
          <p:cNvPicPr preferRelativeResize="0"/>
          <p:nvPr/>
        </p:nvPicPr>
        <p:blipFill rotWithShape="1">
          <a:blip r:embed="rId3">
            <a:alphaModFix/>
          </a:blip>
          <a:srcRect b="25553" l="6203" r="7036" t="9376"/>
          <a:stretch/>
        </p:blipFill>
        <p:spPr>
          <a:xfrm>
            <a:off x="762000" y="2419351"/>
            <a:ext cx="1175447" cy="9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Shape 210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Shape 211"/>
          <p:cNvSpPr txBox="1"/>
          <p:nvPr>
            <p:ph idx="1" type="body"/>
          </p:nvPr>
        </p:nvSpPr>
        <p:spPr>
          <a:xfrm>
            <a:off x="5229425" y="296550"/>
            <a:ext cx="3558300" cy="142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203200" rtl="0">
              <a:spcBef>
                <a:spcPts val="0"/>
              </a:spcBef>
              <a:buNone/>
            </a:pPr>
            <a:r>
              <a:rPr lang="es-419" sz="1400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lang="es-419" sz="1400">
                <a:latin typeface="Helvetica Neue"/>
                <a:ea typeface="Helvetica Neue"/>
                <a:cs typeface="Helvetica Neue"/>
                <a:sym typeface="Helvetica Neue"/>
              </a:rPr>
              <a:t>aciendo click acá se genera el chunk, te recomendamos usar</a:t>
            </a:r>
            <a:r>
              <a:rPr lang="es-419" sz="1400">
                <a:latin typeface="Helvetica Neue"/>
                <a:ea typeface="Helvetica Neue"/>
                <a:cs typeface="Helvetica Neue"/>
                <a:sym typeface="Helvetica Neue"/>
              </a:rPr>
              <a:t> Ctrl+Alt+i</a:t>
            </a:r>
          </a:p>
          <a:p>
            <a:pPr indent="0" lvl="0" marL="203200" rtl="0">
              <a:spcBef>
                <a:spcPts val="0"/>
              </a:spcBef>
              <a:buNone/>
            </a:pPr>
            <a:r>
              <a:rPr lang="es-419" sz="1400">
                <a:latin typeface="Helvetica Neue"/>
                <a:ea typeface="Helvetica Neue"/>
                <a:cs typeface="Helvetica Neue"/>
                <a:sym typeface="Helvetica Neue"/>
              </a:rPr>
              <a:t>o tipeando ```{r} and ``` (estos tics si no los tienen en el teclado se hacen con alt + 96).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75" y="771842"/>
            <a:ext cx="4439188" cy="3775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Shape 213"/>
          <p:cNvCxnSpPr/>
          <p:nvPr/>
        </p:nvCxnSpPr>
        <p:spPr>
          <a:xfrm flipH="1" rot="10800000">
            <a:off x="3850625" y="706200"/>
            <a:ext cx="13788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4" name="Shape 214"/>
          <p:cNvSpPr txBox="1"/>
          <p:nvPr/>
        </p:nvSpPr>
        <p:spPr>
          <a:xfrm>
            <a:off x="5441700" y="1935125"/>
            <a:ext cx="29295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Hada chunk se maneja con sus propias opciones o puede configurarse desde el principio que todos los chunks funcionen de igual manera.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Cada chunk puede nombrarse (eg.</a:t>
            </a:r>
            <a:r>
              <a:rPr lang="es-419"/>
              <a:t>obtención</a:t>
            </a:r>
            <a:r>
              <a:rPr lang="es-419"/>
              <a:t> de datos, </a:t>
            </a:r>
            <a:r>
              <a:rPr lang="es-419"/>
              <a:t>gráfico</a:t>
            </a:r>
            <a:r>
              <a:rPr lang="es-419"/>
              <a:t> 1)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es un buen </a:t>
            </a:r>
            <a:r>
              <a:rPr lang="es-419"/>
              <a:t>hábito</a:t>
            </a:r>
            <a:r>
              <a:rPr lang="es-419"/>
              <a:t> para ver cuando se compila por cual chunk va procesando.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Shape 219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419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b="1" lang="es-419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pciones de los Chunks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971550"/>
            <a:ext cx="8335200" cy="391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b="1" lang="es-419" sz="1600">
                <a:latin typeface="Helvetica Neue"/>
                <a:ea typeface="Helvetica Neue"/>
                <a:cs typeface="Helvetica Neue"/>
                <a:sym typeface="Helvetica Neue"/>
              </a:rPr>
              <a:t>eval = FALSE</a:t>
            </a:r>
            <a:r>
              <a:rPr lang="es-419" sz="1600">
                <a:latin typeface="Helvetica Neue"/>
                <a:ea typeface="Helvetica Neue"/>
                <a:cs typeface="Helvetica Neue"/>
                <a:sym typeface="Helvetica Neue"/>
              </a:rPr>
              <a:t> impide que se evalúe el código. Ayuda a depurar errores.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b="1" lang="es-419" sz="1600">
                <a:latin typeface="Helvetica Neue"/>
                <a:ea typeface="Helvetica Neue"/>
                <a:cs typeface="Helvetica Neue"/>
                <a:sym typeface="Helvetica Neue"/>
              </a:rPr>
              <a:t>include = FALSE</a:t>
            </a:r>
            <a:r>
              <a:rPr lang="es-419" sz="1600">
                <a:latin typeface="Helvetica Neue"/>
                <a:ea typeface="Helvetica Neue"/>
                <a:cs typeface="Helvetica Neue"/>
                <a:sym typeface="Helvetica Neue"/>
              </a:rPr>
              <a:t> ejecuta el código, pero no muestra el código o los resultados en el documento final.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b="1" lang="es-419" sz="1600">
                <a:latin typeface="Helvetica Neue"/>
                <a:ea typeface="Helvetica Neue"/>
                <a:cs typeface="Helvetica Neue"/>
                <a:sym typeface="Helvetica Neue"/>
              </a:rPr>
              <a:t>echo = FALSE</a:t>
            </a:r>
            <a:r>
              <a:rPr lang="es-419" sz="1600">
                <a:latin typeface="Helvetica Neue"/>
                <a:ea typeface="Helvetica Neue"/>
                <a:cs typeface="Helvetica Neue"/>
                <a:sym typeface="Helvetica Neue"/>
              </a:rPr>
              <a:t> no aparece el código, pero muestra los resultados en el informe final. </a:t>
            </a:r>
            <a:r>
              <a:rPr lang="es-419" sz="1600">
                <a:latin typeface="Helvetica Neue"/>
                <a:ea typeface="Helvetica Neue"/>
                <a:cs typeface="Helvetica Neue"/>
                <a:sym typeface="Helvetica Neue"/>
              </a:rPr>
              <a:t>Típico</a:t>
            </a:r>
            <a:r>
              <a:rPr lang="es-419" sz="1600">
                <a:latin typeface="Helvetica Neue"/>
                <a:ea typeface="Helvetica Neue"/>
                <a:cs typeface="Helvetica Neue"/>
                <a:sym typeface="Helvetica Neue"/>
              </a:rPr>
              <a:t> para uso con gráfico donde querés el output y no el código que lo creó.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b="1" lang="es-419" sz="1600">
                <a:latin typeface="Helvetica Neue"/>
                <a:ea typeface="Helvetica Neue"/>
                <a:cs typeface="Helvetica Neue"/>
                <a:sym typeface="Helvetica Neue"/>
              </a:rPr>
              <a:t>message = FALSE o warning = FALSE</a:t>
            </a:r>
            <a:r>
              <a:rPr lang="es-419" sz="1600">
                <a:latin typeface="Helvetica Neue"/>
                <a:ea typeface="Helvetica Neue"/>
                <a:cs typeface="Helvetica Neue"/>
                <a:sym typeface="Helvetica Neue"/>
              </a:rPr>
              <a:t> impide que mensajes o advertencias aparezcan en el archivo final.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es-419" sz="16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lang="es-419" sz="1600">
                <a:latin typeface="Helvetica Neue"/>
                <a:ea typeface="Helvetica Neue"/>
                <a:cs typeface="Helvetica Neue"/>
                <a:sym typeface="Helvetica Neue"/>
              </a:rPr>
              <a:t>esults = 'hide' </a:t>
            </a:r>
            <a:r>
              <a:rPr lang="es-419" sz="1600">
                <a:latin typeface="Helvetica Neue"/>
                <a:ea typeface="Helvetica Neue"/>
                <a:cs typeface="Helvetica Neue"/>
                <a:sym typeface="Helvetica Neue"/>
              </a:rPr>
              <a:t>oculta la salida de R que algunas funciones de R tienen habitualmente en la consola de R.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b="1" lang="es-419" sz="1600">
                <a:latin typeface="Helvetica Neue"/>
                <a:ea typeface="Helvetica Neue"/>
                <a:cs typeface="Helvetica Neue"/>
                <a:sym typeface="Helvetica Neue"/>
              </a:rPr>
              <a:t>fig.show = 'hide'</a:t>
            </a:r>
            <a:r>
              <a:rPr lang="es-419" sz="1600">
                <a:latin typeface="Helvetica Neue"/>
                <a:ea typeface="Helvetica Neue"/>
                <a:cs typeface="Helvetica Neue"/>
                <a:sym typeface="Helvetica Neue"/>
              </a:rPr>
              <a:t> esconde los gráficos.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</a:pPr>
            <a:r>
              <a:rPr b="1" lang="es-419" sz="1600">
                <a:latin typeface="Helvetica Neue"/>
                <a:ea typeface="Helvetica Neue"/>
                <a:cs typeface="Helvetica Neue"/>
                <a:sym typeface="Helvetica Neue"/>
              </a:rPr>
              <a:t>error = TRUE</a:t>
            </a:r>
            <a:r>
              <a:rPr lang="es-419" sz="1600">
                <a:latin typeface="Helvetica Neue"/>
                <a:ea typeface="Helvetica Neue"/>
                <a:cs typeface="Helvetica Neue"/>
                <a:sym typeface="Helvetica Neue"/>
              </a:rPr>
              <a:t> hace que el tejido/compilación de texto y código (render en inglés) continúe aunque el código devuelva un error. Ayuda a detectar dónde hay un error. Avisa del error pero continua hasta el final.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419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Opciones de los Chunks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00" y="1385519"/>
            <a:ext cx="8558599" cy="2033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Shape 229"/>
          <p:cNvCxnSpPr/>
          <p:nvPr/>
        </p:nvCxnSpPr>
        <p:spPr>
          <a:xfrm flipH="1">
            <a:off x="6735275" y="2197625"/>
            <a:ext cx="586800" cy="1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563" y="2314950"/>
            <a:ext cx="25241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Shape 235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419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Ejecutando un </a:t>
            </a:r>
            <a:r>
              <a:rPr b="1" lang="es-419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Chunk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800" y="995454"/>
            <a:ext cx="5198479" cy="377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Shape 242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Shape 24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419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Embelleciendo el Texto Final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900" y="1238775"/>
            <a:ext cx="4689201" cy="32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215775"/>
            <a:ext cx="4227240" cy="324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Shape 246"/>
          <p:cNvCxnSpPr/>
          <p:nvPr/>
        </p:nvCxnSpPr>
        <p:spPr>
          <a:xfrm>
            <a:off x="4308525" y="1232300"/>
            <a:ext cx="11100" cy="3762900"/>
          </a:xfrm>
          <a:prstGeom prst="straightConnector1">
            <a:avLst/>
          </a:prstGeom>
          <a:noFill/>
          <a:ln cap="flat" cmpd="sng" w="38100">
            <a:solidFill>
              <a:srgbClr val="88398A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Shape 251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Shape 252"/>
          <p:cNvSpPr txBox="1"/>
          <p:nvPr>
            <p:ph type="title"/>
          </p:nvPr>
        </p:nvSpPr>
        <p:spPr>
          <a:xfrm>
            <a:off x="185475" y="53579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s-419"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saber más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228600" y="802550"/>
            <a:ext cx="8655600" cy="393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74650" lvl="0" marL="304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 sz="1800">
                <a:latin typeface="Helvetica Neue"/>
                <a:ea typeface="Helvetica Neue"/>
                <a:cs typeface="Helvetica Neue"/>
                <a:sym typeface="Helvetica Neue"/>
              </a:rPr>
              <a:t>		Ayuda!!</a:t>
            </a:r>
          </a:p>
          <a:p>
            <a:pPr indent="-374650" lvl="0" marL="304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304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304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304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304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304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304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3873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 sz="1800">
                <a:latin typeface="Helvetica Neue"/>
                <a:ea typeface="Helvetica Neue"/>
                <a:cs typeface="Helvetica Neue"/>
                <a:sym typeface="Helvetica Neue"/>
              </a:rPr>
              <a:t>En Español:</a:t>
            </a:r>
          </a:p>
          <a:p>
            <a:pPr indent="3873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-419" sz="1400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https://www.rstudio.com/wp-content/uploads/2015/03/rmarkdown-spanish.pdf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1800">
                <a:latin typeface="Helvetica Neue"/>
                <a:ea typeface="Helvetica Neue"/>
                <a:cs typeface="Helvetica Neue"/>
                <a:sym typeface="Helvetica Neue"/>
              </a:rPr>
              <a:t>Capítulos 26 - 30 de "R for Data Science" (Grolemund &amp; Wickham, 2017). Acceso gratuito en</a:t>
            </a:r>
            <a:r>
              <a:rPr lang="es-419" sz="1800"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 http://r4ds.had.co.nz</a:t>
            </a:r>
            <a:r>
              <a:rPr lang="es-419" sz="18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indent="-304800" lvl="0" marL="3048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00" y="2912800"/>
            <a:ext cx="1360520" cy="20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2713" y="910975"/>
            <a:ext cx="5999224" cy="23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8193475" y="3069275"/>
            <a:ext cx="631500" cy="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8193475" y="2916875"/>
            <a:ext cx="631500" cy="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888" y="1539200"/>
            <a:ext cx="13525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Shape 263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Shape 264"/>
          <p:cNvSpPr txBox="1"/>
          <p:nvPr>
            <p:ph type="title"/>
          </p:nvPr>
        </p:nvSpPr>
        <p:spPr>
          <a:xfrm>
            <a:off x="185475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s-419"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Manos a la obra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025" y="871050"/>
            <a:ext cx="4735274" cy="41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363550" y="1023325"/>
            <a:ext cx="3420000" cy="3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1800"/>
              <a:t>¿Te animás a convertir algún código en un archivo .rmd?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Para empezar abrí un archivo nuevo, vas a encontrarte con algo de esta pinta: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Podés compilarlo como está y ver que te devuelve con Ctrl+Shift+k o apretando en Knit.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Te recomendamos que hagas esto seguido, para que no te encuentres con todos los errores al final.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Ahora sí, manos a la obra!</a:t>
            </a:r>
          </a:p>
        </p:txBody>
      </p:sp>
      <p:sp>
        <p:nvSpPr>
          <p:cNvPr id="267" name="Shape 267"/>
          <p:cNvSpPr/>
          <p:nvPr/>
        </p:nvSpPr>
        <p:spPr>
          <a:xfrm>
            <a:off x="5332000" y="825625"/>
            <a:ext cx="228900" cy="39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902520" y="2372990"/>
            <a:ext cx="70218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75" lIns="91075" rIns="91075" wrap="square" tIns="91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419"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RMarkdown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419" sz="26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Laura Ación, Juliana Benítez y </a:t>
            </a:r>
            <a:r>
              <a:rPr b="1" i="0" lang="es-419" sz="2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Paola Corrales</a:t>
            </a:r>
          </a:p>
        </p:txBody>
      </p:sp>
      <p:cxnSp>
        <p:nvCxnSpPr>
          <p:cNvPr id="149" name="Shape 149"/>
          <p:cNvCxnSpPr/>
          <p:nvPr/>
        </p:nvCxnSpPr>
        <p:spPr>
          <a:xfrm>
            <a:off x="827584" y="2312138"/>
            <a:ext cx="0" cy="1440000"/>
          </a:xfrm>
          <a:prstGeom prst="straightConnector1">
            <a:avLst/>
          </a:prstGeom>
          <a:noFill/>
          <a:ln cap="flat" cmpd="sng" w="57150">
            <a:solidFill>
              <a:srgbClr val="56245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575" y="436515"/>
            <a:ext cx="2295933" cy="241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Shape 155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25" y="737699"/>
            <a:ext cx="5510451" cy="36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hape 161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Shape 162"/>
          <p:cNvSpPr txBox="1"/>
          <p:nvPr>
            <p:ph type="title"/>
          </p:nvPr>
        </p:nvSpPr>
        <p:spPr>
          <a:xfrm>
            <a:off x="185475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RMarkdown (Rmd)?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85475" y="1022875"/>
            <a:ext cx="7093200" cy="387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419" sz="3000">
                <a:latin typeface="Helvetica Neue"/>
                <a:ea typeface="Helvetica Neue"/>
                <a:cs typeface="Helvetica Neue"/>
                <a:sym typeface="Helvetica Neue"/>
              </a:rPr>
              <a:t>Lenguaje de programación que i</a:t>
            </a:r>
            <a:r>
              <a:rPr lang="es-419" sz="3000">
                <a:latin typeface="Helvetica Neue"/>
                <a:ea typeface="Helvetica Neue"/>
                <a:cs typeface="Helvetica Neue"/>
                <a:sym typeface="Helvetica Neue"/>
              </a:rPr>
              <a:t>ntegra prosa, código R y resultados.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s-419" sz="3000">
                <a:latin typeface="Helvetica Neue"/>
                <a:ea typeface="Helvetica Neue"/>
                <a:cs typeface="Helvetica Neue"/>
                <a:sym typeface="Helvetica Neue"/>
              </a:rPr>
              <a:t>RMarkdown permite generación de informes, presentaciones, páginas web, tesis y libros, entre otros.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2549" y="1479350"/>
            <a:ext cx="2141025" cy="20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Shape 169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Shape 170"/>
          <p:cNvSpPr txBox="1"/>
          <p:nvPr>
            <p:ph type="title"/>
          </p:nvPr>
        </p:nvSpPr>
        <p:spPr>
          <a:xfrm>
            <a:off x="185475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</a:t>
            </a:r>
            <a:r>
              <a:rPr b="1" lang="es-419"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qué sirve Rmd</a:t>
            </a:r>
            <a:r>
              <a:rPr b="1" lang="es-419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28600" y="1107350"/>
            <a:ext cx="8670600" cy="393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es-419" sz="1800">
                <a:latin typeface="Helvetica Neue"/>
                <a:ea typeface="Helvetica Neue"/>
                <a:cs typeface="Helvetica Neue"/>
                <a:sym typeface="Helvetica Neue"/>
              </a:rPr>
              <a:t>Para comunicarse con quienes están interesados únicamente en los resultados y las conclusiones de un análisis, pero no en el código usado para el análisis.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es-419" sz="1800">
                <a:latin typeface="Helvetica Neue"/>
                <a:ea typeface="Helvetica Neue"/>
                <a:cs typeface="Helvetica Neue"/>
                <a:sym typeface="Helvetica Neue"/>
              </a:rPr>
              <a:t>Para colaborar con otros interesados (incluido tu yo futuro) en resultados, conclusiones y cómo se alcanzaron (interesados en el código).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es-419" sz="1800">
                <a:latin typeface="Helvetica Neue"/>
                <a:ea typeface="Helvetica Neue"/>
                <a:cs typeface="Helvetica Neue"/>
                <a:sym typeface="Helvetica Neue"/>
              </a:rPr>
              <a:t>No falta mucho para que compartir el código que una usó para obtener algún resultado comience a ser un estándar de calidad y un requerimiento en algunas disciplinas científicas -&gt; Reproducibilidad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</a:pPr>
            <a:r>
              <a:rPr lang="es-419" sz="1800">
                <a:latin typeface="Helvetica Neue"/>
                <a:ea typeface="Helvetica Neue"/>
                <a:cs typeface="Helvetica Neue"/>
                <a:sym typeface="Helvetica Neue"/>
              </a:rPr>
              <a:t>Se puede usar como un cuaderno de anotaciones moderno en donde uno intercala código R, resultados y comentarios</a:t>
            </a:r>
            <a:r>
              <a:rPr lang="es-419" sz="1800">
                <a:latin typeface="Helvetica Neue"/>
                <a:ea typeface="Helvetica Neue"/>
                <a:cs typeface="Helvetica Neue"/>
                <a:sym typeface="Helvetica Neue"/>
              </a:rPr>
              <a:t>. Mucho mejor que un script habitual.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hape 176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Shape 177"/>
          <p:cNvSpPr txBox="1"/>
          <p:nvPr>
            <p:ph type="title"/>
          </p:nvPr>
        </p:nvSpPr>
        <p:spPr>
          <a:xfrm>
            <a:off x="185475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funciona</a:t>
            </a:r>
            <a:r>
              <a:rPr b="1" lang="es-419"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Rmd</a:t>
            </a:r>
            <a:r>
              <a:rPr b="1" lang="es-419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538100" y="2646925"/>
            <a:ext cx="7843800" cy="138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es-419" sz="2400">
                <a:latin typeface="Helvetica Neue"/>
                <a:ea typeface="Helvetica Neue"/>
                <a:cs typeface="Helvetica Neue"/>
                <a:sym typeface="Helvetica Neue"/>
              </a:rPr>
              <a:t>Flujo de trabajo para la producción del archivo final en cualquier formato (.docx, .html, .pdf, etc)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Helvetica Neue"/>
            </a:pPr>
            <a:r>
              <a:rPr lang="es-419" sz="2400">
                <a:latin typeface="Helvetica Neue"/>
                <a:ea typeface="Helvetica Neue"/>
                <a:cs typeface="Helvetica Neue"/>
                <a:sym typeface="Helvetica Neue"/>
              </a:rPr>
              <a:t>Varios archivos intermedios y ad hoc - MUY IMPORTANTE: todos en el mismo directorio -&gt; Trabajo con Proyectos R al rescate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50" y="1165950"/>
            <a:ext cx="8013450" cy="14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Shape 184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Shape 185"/>
          <p:cNvSpPr txBox="1"/>
          <p:nvPr>
            <p:ph type="title"/>
          </p:nvPr>
        </p:nvSpPr>
        <p:spPr>
          <a:xfrm>
            <a:off x="185475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s-419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Proyectos R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000" y="1854076"/>
            <a:ext cx="4251175" cy="30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75" y="1063379"/>
            <a:ext cx="41814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hape 192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Partes de un Archivo .Rmd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5890775" y="1009750"/>
            <a:ext cx="3052800" cy="358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YAML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texto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Código (chunk)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25" y="1009742"/>
            <a:ext cx="5085323" cy="37753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Shape 196"/>
          <p:cNvCxnSpPr/>
          <p:nvPr/>
        </p:nvCxnSpPr>
        <p:spPr>
          <a:xfrm>
            <a:off x="5851950" y="1488700"/>
            <a:ext cx="27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5803425" y="2633850"/>
            <a:ext cx="3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/>
          <p:nvPr/>
        </p:nvCxnSpPr>
        <p:spPr>
          <a:xfrm flipH="1" rot="10800000">
            <a:off x="5851950" y="3798400"/>
            <a:ext cx="232800" cy="1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419" sz="32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</a:t>
            </a:r>
            <a:r>
              <a:rPr b="1" lang="es-419" sz="32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Qué es un chunk?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625" y="1058250"/>
            <a:ext cx="8229600" cy="196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203200" rtl="0">
              <a:spcBef>
                <a:spcPts val="0"/>
              </a:spcBef>
              <a:buNone/>
            </a:pP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Son porciones de código R que R Markdown va a ejecutar e incluir los resultados en el ambiente de R.</a:t>
            </a:r>
          </a:p>
          <a:p>
            <a:pPr indent="0" lvl="0" marL="20320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03200" rtl="0">
              <a:spcBef>
                <a:spcPts val="0"/>
              </a:spcBef>
              <a:buNone/>
            </a:pP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Si tienen una salida explícita (por ej, tabla, gráfico) estos resultados pueden incluirse o no en el documento final.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