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14"/>
  </p:notesMasterIdLst>
  <p:sldIdLst>
    <p:sldId id="270" r:id="rId3"/>
    <p:sldId id="271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2457"/>
    <a:srgbClr val="883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98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FE589-D916-428D-930F-4F1977F3734F}" type="datetimeFigureOut">
              <a:rPr lang="es-AR" smtClean="0"/>
              <a:t>01/07/2017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A2312-FC83-47CA-96A6-5E8E9066286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21971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045" tIns="91045" rIns="91045" bIns="9104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88398A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762000" y="2851515"/>
            <a:ext cx="5412300" cy="1159799"/>
          </a:xfrm>
          <a:prstGeom prst="rect">
            <a:avLst/>
          </a:prstGeom>
          <a:noFill/>
          <a:ln>
            <a:noFill/>
          </a:ln>
        </p:spPr>
        <p:txBody>
          <a:bodyPr lIns="91045" tIns="91045" rIns="91045" bIns="9104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Font typeface="Helvetica Neue"/>
              <a:buNone/>
              <a:defRPr sz="4800" b="1" i="0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>
              <a:spcBef>
                <a:spcPts val="0"/>
              </a:spcBef>
              <a:buClr>
                <a:srgbClr val="88398A"/>
              </a:buClr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indent="0">
              <a:spcBef>
                <a:spcPts val="0"/>
              </a:spcBef>
              <a:buClr>
                <a:srgbClr val="88398A"/>
              </a:buClr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indent="0">
              <a:spcBef>
                <a:spcPts val="0"/>
              </a:spcBef>
              <a:buClr>
                <a:srgbClr val="88398A"/>
              </a:buClr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indent="0">
              <a:spcBef>
                <a:spcPts val="0"/>
              </a:spcBef>
              <a:buClr>
                <a:srgbClr val="88398A"/>
              </a:buClr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indent="0">
              <a:spcBef>
                <a:spcPts val="0"/>
              </a:spcBef>
              <a:buClr>
                <a:srgbClr val="88398A"/>
              </a:buClr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indent="0">
              <a:spcBef>
                <a:spcPts val="0"/>
              </a:spcBef>
              <a:buClr>
                <a:srgbClr val="88398A"/>
              </a:buClr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indent="0">
              <a:spcBef>
                <a:spcPts val="0"/>
              </a:spcBef>
              <a:buClr>
                <a:srgbClr val="88398A"/>
              </a:buClr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indent="0">
              <a:spcBef>
                <a:spcPts val="0"/>
              </a:spcBef>
              <a:buClr>
                <a:srgbClr val="88398A"/>
              </a:buClr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pic>
        <p:nvPicPr>
          <p:cNvPr id="12" name="Shape 12" descr="downloa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8100" y="357688"/>
            <a:ext cx="2858574" cy="95189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 rot="5400000">
            <a:off x="4542249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045" tIns="91045" rIns="91045" bIns="9104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 rot="5400000">
            <a:off x="4542249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045" tIns="91045" rIns="91045" bIns="9104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22" name="Shape 22" descr="download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615" y="186345"/>
            <a:ext cx="951899" cy="95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Font typeface="Helvetica Neue"/>
              <a:buNone/>
              <a:defRPr sz="2600" b="1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92214" y="1586515"/>
            <a:ext cx="5971498" cy="3148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4928" marR="0" lvl="1" indent="2181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0125" marR="0" lvl="2" indent="220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65140" marR="0" lvl="3" indent="222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0249" marR="0" lvl="4" indent="22445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75170" marR="0" lvl="5" indent="22672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30163" marR="0" lvl="6" indent="2162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185261" marR="0" lvl="7" indent="2183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40296" marR="0" lvl="8" indent="2205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8"/>
            <a:ext cx="54300" cy="5143499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025" tIns="91025" rIns="91025" bIns="910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21" name="Shape 21" descr="download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38089" y="88215"/>
            <a:ext cx="653698" cy="653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045" tIns="91045" rIns="91045" bIns="9104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Font typeface="Helvetica Neue"/>
              <a:buNone/>
              <a:defRPr sz="2600" b="1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3987" y="1586325"/>
            <a:ext cx="6092099" cy="3148498"/>
          </a:xfrm>
          <a:prstGeom prst="rect">
            <a:avLst/>
          </a:prstGeom>
          <a:noFill/>
          <a:ln>
            <a:noFill/>
          </a:ln>
        </p:spPr>
        <p:txBody>
          <a:bodyPr lIns="91045" tIns="91045" rIns="91045" bIns="91045" anchor="t" anchorCtr="0"/>
          <a:lstStyle>
            <a:lvl1pPr marL="0" marR="0" lvl="0" indent="114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114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 flipH="1">
            <a:off x="8575257" y="4574365"/>
            <a:ext cx="569399" cy="569399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lIns="91045" tIns="91045" rIns="91045" bIns="9104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Font typeface="Helvetica Neue"/>
              <a:buNone/>
              <a:defRPr sz="2600" b="1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indent="0">
              <a:spcBef>
                <a:spcPts val="0"/>
              </a:spcBef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3987" y="1586325"/>
            <a:ext cx="6092099" cy="3148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 flipH="1">
            <a:off x="8575257" y="4574364"/>
            <a:ext cx="569398" cy="569398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lIns="91025" tIns="91025" rIns="91025" bIns="910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CntFt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tats.stackexchange.com/questions/55118/cox-model-vs-logistic-regression" TargetMode="External"/><Relationship Id="rId4" Type="http://schemas.openxmlformats.org/officeDocument/2006/relationships/hyperlink" Target="https://www.math.leidenuniv.nl/scripties/MasterXinruLi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ctrTitle"/>
          </p:nvPr>
        </p:nvSpPr>
        <p:spPr>
          <a:xfrm>
            <a:off x="762000" y="2876740"/>
            <a:ext cx="8305800" cy="1159799"/>
          </a:xfrm>
          <a:prstGeom prst="rect">
            <a:avLst/>
          </a:prstGeom>
          <a:noFill/>
          <a:ln>
            <a:noFill/>
          </a:ln>
        </p:spPr>
        <p:txBody>
          <a:bodyPr lIns="91045" tIns="91045" rIns="91045" bIns="91045" anchor="ctr" anchorCtr="0">
            <a:noAutofit/>
          </a:bodyPr>
          <a:lstStyle/>
          <a:p>
            <a:pPr>
              <a:buSzPct val="25000"/>
            </a:pPr>
            <a:r>
              <a:rPr lang="en" dirty="0" smtClean="0"/>
              <a:t>      Ladies Buenos Aires</a:t>
            </a:r>
            <a:r>
              <a:rPr lang="en" dirty="0"/>
              <a:t/>
            </a:r>
            <a:br>
              <a:rPr lang="en" dirty="0"/>
            </a:br>
            <a:r>
              <a:rPr lang="en" dirty="0" smtClean="0">
                <a:solidFill>
                  <a:schemeClr val="bg2"/>
                </a:solidFill>
              </a:rPr>
              <a:t>Tercera Reunión (Parte II)</a:t>
            </a:r>
            <a:endParaRPr lang="en" dirty="0">
              <a:solidFill>
                <a:schemeClr val="bg2"/>
              </a:solidFill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579024" y="368875"/>
            <a:ext cx="4367699" cy="950700"/>
          </a:xfrm>
          <a:prstGeom prst="rect">
            <a:avLst/>
          </a:prstGeom>
          <a:noFill/>
          <a:ln>
            <a:noFill/>
          </a:ln>
        </p:spPr>
        <p:txBody>
          <a:bodyPr lIns="91045" tIns="91045" rIns="91045" bIns="91045" anchor="t" anchorCtr="0">
            <a:noAutofit/>
          </a:bodyPr>
          <a:lstStyle/>
          <a:p>
            <a:pPr>
              <a:buClr>
                <a:srgbClr val="0000FF"/>
              </a:buClr>
              <a:buSzPct val="25000"/>
            </a:pPr>
            <a:r>
              <a:rPr lang="en" sz="1400" kern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 sz="1400" kern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1400" kern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 sz="1400" kern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>
              <a:buClr>
                <a:srgbClr val="000000"/>
              </a:buClr>
            </a:pPr>
            <a:endParaRPr sz="1400" kern="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buClr>
                <a:srgbClr val="000000"/>
              </a:buClr>
              <a:buSzPct val="25000"/>
            </a:pPr>
            <a:r>
              <a:rPr lang="en" sz="1400" kern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 sz="1400" kern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</a:p>
          <a:p>
            <a:pPr>
              <a:buClr>
                <a:srgbClr val="000000"/>
              </a:buClr>
              <a:buSzPct val="25000"/>
            </a:pPr>
            <a:r>
              <a:rPr lang="en" sz="1400" kern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 sz="1400" kern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1400" kern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city == </a:t>
            </a:r>
            <a:r>
              <a:rPr lang="en" sz="1400" kern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'Buenos Aires'</a:t>
            </a:r>
            <a:r>
              <a:rPr lang="en" sz="1400" kern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</p:txBody>
      </p:sp>
      <p:pic>
        <p:nvPicPr>
          <p:cNvPr id="5" name="Shape 66" descr="r-marker-purple@3x.png"/>
          <p:cNvPicPr preferRelativeResize="0"/>
          <p:nvPr/>
        </p:nvPicPr>
        <p:blipFill rotWithShape="1">
          <a:blip r:embed="rId3">
            <a:alphaModFix/>
          </a:blip>
          <a:srcRect l="6203" t="9376" r="7036" b="25553"/>
          <a:stretch/>
        </p:blipFill>
        <p:spPr>
          <a:xfrm>
            <a:off x="762000" y="2419351"/>
            <a:ext cx="1176624" cy="9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692025" y="157600"/>
            <a:ext cx="47604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8398A"/>
                </a:solidFill>
              </a:rPr>
              <a:t>Algunas partes del paper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92024" y="1200151"/>
            <a:ext cx="7994700" cy="3458400"/>
          </a:xfrm>
          <a:prstGeom prst="rect">
            <a:avLst/>
          </a:prstGeom>
          <a:noFill/>
          <a:ln>
            <a:noFill/>
          </a:ln>
        </p:spPr>
        <p:txBody>
          <a:bodyPr lIns="91025" tIns="91025" rIns="91025" bIns="91025" anchor="t" anchorCtr="0">
            <a:noAutofit/>
          </a:bodyPr>
          <a:lstStyle/>
          <a:p>
            <a:pPr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Pag 10. Con </a:t>
            </a:r>
          </a:p>
          <a:p>
            <a:pPr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h=estado origen</a:t>
            </a:r>
          </a:p>
          <a:p>
            <a:pPr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j=estado destino</a:t>
            </a:r>
          </a:p>
          <a:p>
            <a:pPr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i=individuo</a:t>
            </a:r>
          </a:p>
          <a:p>
            <a:pPr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Alfa es la intensidad de la transición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500" y="1509225"/>
            <a:ext cx="45624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692025" y="157600"/>
            <a:ext cx="47604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8398A"/>
                </a:solidFill>
              </a:rPr>
              <a:t>Links a los papers + pregunta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92024" y="1200151"/>
            <a:ext cx="7994700" cy="3458400"/>
          </a:xfrm>
          <a:prstGeom prst="rect">
            <a:avLst/>
          </a:prstGeom>
          <a:noFill/>
          <a:ln>
            <a:noFill/>
          </a:ln>
        </p:spPr>
        <p:txBody>
          <a:bodyPr lIns="91025" tIns="91025" rIns="91025" bIns="91025" anchor="t" anchorCtr="0">
            <a:noAutofit/>
          </a:bodyPr>
          <a:lstStyle/>
          <a:p>
            <a:pPr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https://goo.gl/CntFtf</a:t>
            </a:r>
          </a:p>
          <a:p>
            <a:pPr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https://www.math.leidenuniv.nl/scripties/MasterXinruLi.pdf</a:t>
            </a:r>
          </a:p>
          <a:p>
            <a:pPr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https://stats.stackexchange.com/questions/55118/cox-model-vs-logistic-regression</a:t>
            </a:r>
          </a:p>
          <a:p>
            <a:pPr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Shape 1"/>
          <p:cNvSpPr txBox="1"/>
          <p:nvPr/>
        </p:nvSpPr>
        <p:spPr>
          <a:xfrm>
            <a:off x="902520" y="1259640"/>
            <a:ext cx="7021800" cy="1159560"/>
          </a:xfrm>
          <a:prstGeom prst="rect">
            <a:avLst/>
          </a:prstGeom>
          <a:noFill/>
          <a:ln>
            <a:noFill/>
          </a:ln>
        </p:spPr>
        <p:txBody>
          <a:bodyPr lIns="91080" tIns="91080" rIns="91080" bIns="91080"/>
          <a:lstStyle/>
          <a:p>
            <a:pPr>
              <a:lnSpc>
                <a:spcPct val="100000"/>
              </a:lnSpc>
            </a:pPr>
            <a:r>
              <a:rPr lang="en-US" sz="3600" b="1" strike="noStrike" spc="-1" dirty="0" err="1" smtClean="0">
                <a:solidFill>
                  <a:srgbClr val="88398A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Entender</a:t>
            </a:r>
            <a:r>
              <a:rPr lang="en-US" sz="3600" b="1" strike="noStrike" spc="-1" dirty="0" smtClean="0">
                <a:solidFill>
                  <a:srgbClr val="88398A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</a:t>
            </a:r>
            <a:r>
              <a:rPr lang="en-US" sz="3600" b="1" strike="noStrike" spc="-1" dirty="0" err="1" smtClean="0">
                <a:solidFill>
                  <a:srgbClr val="88398A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haciendo</a:t>
            </a:r>
            <a:r>
              <a:rPr lang="en-US" sz="3600" b="1" strike="noStrike" spc="-1" dirty="0" smtClean="0">
                <a:solidFill>
                  <a:srgbClr val="88398A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: </a:t>
            </a:r>
            <a:r>
              <a:rPr lang="en-US" sz="3600" b="1" strike="noStrike" spc="-1" dirty="0" err="1" smtClean="0">
                <a:solidFill>
                  <a:srgbClr val="88398A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Arriesgando</a:t>
            </a:r>
            <a:r>
              <a:rPr lang="en-US" sz="3600" b="1" strike="noStrike" spc="-1" dirty="0" smtClean="0">
                <a:solidFill>
                  <a:srgbClr val="88398A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</a:t>
            </a:r>
            <a:r>
              <a:rPr lang="en-US" sz="3600" b="1" strike="noStrike" spc="-1" dirty="0" err="1" smtClean="0">
                <a:solidFill>
                  <a:srgbClr val="88398A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código</a:t>
            </a:r>
            <a:r>
              <a:rPr lang="en-US" sz="3600" b="1" strike="noStrike" spc="-1" dirty="0" smtClean="0">
                <a:solidFill>
                  <a:srgbClr val="88398A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</a:t>
            </a:r>
            <a:r>
              <a:rPr lang="en-US" sz="3600" b="1" strike="noStrike" spc="-1" dirty="0" err="1" smtClean="0">
                <a:solidFill>
                  <a:srgbClr val="88398A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para</a:t>
            </a:r>
            <a:r>
              <a:rPr lang="en-US" sz="3600" b="1" strike="noStrike" spc="-1" dirty="0" smtClean="0">
                <a:solidFill>
                  <a:srgbClr val="88398A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</a:t>
            </a:r>
            <a:r>
              <a:rPr lang="en-US" sz="3600" b="1" strike="noStrike" spc="-1" dirty="0" err="1" smtClean="0">
                <a:solidFill>
                  <a:srgbClr val="88398A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descomponer</a:t>
            </a:r>
            <a:r>
              <a:rPr lang="en-US" sz="3600" b="1" strike="noStrike" spc="-1" dirty="0" smtClean="0">
                <a:solidFill>
                  <a:srgbClr val="88398A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papers de </a:t>
            </a:r>
            <a:r>
              <a:rPr lang="en-US" sz="3600" b="1" strike="noStrike" spc="-1" dirty="0" err="1" smtClean="0">
                <a:solidFill>
                  <a:srgbClr val="88398A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trabajo</a:t>
            </a:r>
            <a:r>
              <a:rPr lang="en-US" sz="3600" b="1" strike="noStrike" spc="-1" dirty="0" smtClean="0">
                <a:solidFill>
                  <a:srgbClr val="88398A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o </a:t>
            </a:r>
            <a:r>
              <a:rPr lang="en-US" sz="3600" b="1" strike="noStrike" spc="-1" dirty="0" err="1" smtClean="0">
                <a:solidFill>
                  <a:srgbClr val="88398A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estudio</a:t>
            </a:r>
            <a:endParaRPr lang="en-US" sz="3600" b="1" strike="noStrike" spc="-1" dirty="0" smtClean="0">
              <a:solidFill>
                <a:srgbClr val="88398A"/>
              </a:solidFill>
              <a:uFill>
                <a:solidFill>
                  <a:srgbClr val="FFFFFF"/>
                </a:solidFill>
              </a:uFill>
              <a:latin typeface="Helvetica Neue"/>
              <a:ea typeface="Helvetica Neue"/>
            </a:endParaRPr>
          </a:p>
          <a:p>
            <a:pPr>
              <a:lnSpc>
                <a:spcPct val="100000"/>
              </a:lnSpc>
            </a:pPr>
            <a:r>
              <a:rPr lang="en-US" sz="2600" b="1" strike="noStrike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Gabriela </a:t>
            </a:r>
            <a:r>
              <a:rPr lang="en-US" sz="2600" b="1" strike="noStrike" spc="-1" dirty="0" err="1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Plantié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827584" y="1473938"/>
            <a:ext cx="0" cy="2016000"/>
          </a:xfrm>
          <a:prstGeom prst="line">
            <a:avLst/>
          </a:prstGeom>
          <a:ln w="57150">
            <a:solidFill>
              <a:srgbClr val="5624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18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92025" y="285750"/>
            <a:ext cx="5137200" cy="857400"/>
          </a:xfrm>
          <a:prstGeom prst="rect">
            <a:avLst/>
          </a:prstGeom>
          <a:noFill/>
          <a:ln>
            <a:noFill/>
          </a:ln>
        </p:spPr>
        <p:txBody>
          <a:bodyPr lIns="91025" tIns="91025" rIns="91025" bIns="91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ct val="25000"/>
              <a:buFont typeface="Helvetica Neue"/>
              <a:buNone/>
            </a:pPr>
            <a:r>
              <a:rPr lang="en">
                <a:solidFill>
                  <a:srgbClr val="88398A"/>
                </a:solidFill>
              </a:rPr>
              <a:t>Entender haciendo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92024" y="1200151"/>
            <a:ext cx="7994700" cy="3458400"/>
          </a:xfrm>
          <a:prstGeom prst="rect">
            <a:avLst/>
          </a:prstGeom>
          <a:noFill/>
          <a:ln>
            <a:noFill/>
          </a:ln>
        </p:spPr>
        <p:txBody>
          <a:bodyPr lIns="91025" tIns="91025" rIns="91025" bIns="91025" anchor="t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" sz="2500">
                <a:solidFill>
                  <a:schemeClr val="dk2"/>
                </a:solidFill>
              </a:rPr>
              <a:t>Describir/ Predecir</a:t>
            </a:r>
          </a:p>
          <a:p>
            <a:pPr marL="457200" marR="0" lvl="0" indent="-3873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" sz="2500">
                <a:solidFill>
                  <a:schemeClr val="dk2"/>
                </a:solidFill>
              </a:rPr>
              <a:t>Algoritmos vs modelos</a:t>
            </a:r>
          </a:p>
          <a:p>
            <a:pPr marL="457200" marR="0" lvl="0" indent="-3873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" sz="2500">
                <a:solidFill>
                  <a:schemeClr val="dk2"/>
                </a:solidFill>
              </a:rPr>
              <a:t>Regresión logística/árboles de decisión (CART/CHAID)/SVM/KNN/K-means</a:t>
            </a:r>
          </a:p>
          <a:p>
            <a:pPr marL="457200" marR="0" lvl="0" indent="-3873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" sz="2500">
                <a:solidFill>
                  <a:schemeClr val="dk2"/>
                </a:solidFill>
              </a:rPr>
              <a:t>Adaptación de los datos para aplicación de algoritmos y combinación de los mismos </a:t>
            </a:r>
          </a:p>
          <a:p>
            <a:pPr marL="457200" marR="0" lvl="0" indent="-3873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" sz="2500">
                <a:solidFill>
                  <a:schemeClr val="dk2"/>
                </a:solidFill>
              </a:rPr>
              <a:t>---&gt; MULTIDISCIPLINARIO?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92025" y="285750"/>
            <a:ext cx="5137200" cy="857400"/>
          </a:xfrm>
          <a:prstGeom prst="rect">
            <a:avLst/>
          </a:prstGeom>
          <a:noFill/>
          <a:ln>
            <a:noFill/>
          </a:ln>
        </p:spPr>
        <p:txBody>
          <a:bodyPr lIns="91025" tIns="91025" rIns="91025" bIns="91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ct val="25000"/>
              <a:buFont typeface="Helvetica Neue"/>
              <a:buNone/>
            </a:pPr>
            <a:r>
              <a:rPr lang="en">
                <a:solidFill>
                  <a:srgbClr val="88398A"/>
                </a:solidFill>
              </a:rPr>
              <a:t>Por qué aplicar para comprender?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92024" y="1200151"/>
            <a:ext cx="7994700" cy="3458400"/>
          </a:xfrm>
          <a:prstGeom prst="rect">
            <a:avLst/>
          </a:prstGeom>
          <a:noFill/>
          <a:ln>
            <a:noFill/>
          </a:ln>
        </p:spPr>
        <p:txBody>
          <a:bodyPr lIns="91025" tIns="91025" rIns="91025" bIns="91025" anchor="t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" sz="2500" dirty="0">
                <a:solidFill>
                  <a:schemeClr val="dk2"/>
                </a:solidFill>
              </a:rPr>
              <a:t>Supuestos?</a:t>
            </a:r>
          </a:p>
          <a:p>
            <a:pPr marL="457200" marR="0" lvl="0" indent="-3873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" sz="2500" dirty="0">
                <a:solidFill>
                  <a:schemeClr val="dk2"/>
                </a:solidFill>
              </a:rPr>
              <a:t>Regresión lineal para un target que va entre 0 y 1?</a:t>
            </a:r>
          </a:p>
          <a:p>
            <a:pPr marL="457200" marR="0" lvl="0" indent="-3873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" sz="2500" dirty="0">
                <a:solidFill>
                  <a:schemeClr val="dk2"/>
                </a:solidFill>
              </a:rPr>
              <a:t>Regresión lineal para función exponencial aplicando logaritmo… y los errores?</a:t>
            </a:r>
          </a:p>
          <a:p>
            <a:pPr marL="457200" marR="0" lvl="0" indent="-3873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" sz="2500" dirty="0">
                <a:solidFill>
                  <a:schemeClr val="dk2"/>
                </a:solidFill>
              </a:rPr>
              <a:t>K-means con variables con distintos rangos?</a:t>
            </a:r>
          </a:p>
          <a:p>
            <a:pPr marL="457200" marR="0" lvl="0" indent="-3873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" sz="2500" dirty="0">
                <a:solidFill>
                  <a:schemeClr val="dk2"/>
                </a:solidFill>
              </a:rPr>
              <a:t>Outliers en la regresión lineal? Y árboles?</a:t>
            </a:r>
          </a:p>
          <a:p>
            <a:pPr marL="914400" marR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 dirty="0" smtClean="0">
                <a:solidFill>
                  <a:schemeClr val="dk2"/>
                </a:solidFill>
              </a:rPr>
              <a:t>---&gt; </a:t>
            </a:r>
            <a:r>
              <a:rPr lang="en" sz="2500" dirty="0">
                <a:solidFill>
                  <a:schemeClr val="dk2"/>
                </a:solidFill>
              </a:rPr>
              <a:t>ALCANZA CON SABER EL CÓDIGO?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92025" y="1576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181818"/>
              </a:buClr>
              <a:buSzPct val="25000"/>
              <a:buFont typeface="Helvetica Neue"/>
              <a:buNone/>
            </a:pPr>
            <a:r>
              <a:rPr lang="en">
                <a:solidFill>
                  <a:srgbClr val="88398A"/>
                </a:solidFill>
              </a:rPr>
              <a:t>Complejidad de la realidad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92024" y="1200151"/>
            <a:ext cx="7994700" cy="3458400"/>
          </a:xfrm>
          <a:prstGeom prst="rect">
            <a:avLst/>
          </a:prstGeom>
          <a:noFill/>
          <a:ln>
            <a:noFill/>
          </a:ln>
        </p:spPr>
        <p:txBody>
          <a:bodyPr lIns="91025" tIns="91025" rIns="91025" bIns="91025" anchor="t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" sz="2500">
                <a:solidFill>
                  <a:schemeClr val="dk2"/>
                </a:solidFill>
              </a:rPr>
              <a:t>Extracciones diarias de dinero. Series temporales? Estacionalidad?</a:t>
            </a:r>
          </a:p>
          <a:p>
            <a:pPr marL="457200" marR="0" lvl="0" indent="-3873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" sz="2500">
                <a:solidFill>
                  <a:schemeClr val="dk2"/>
                </a:solidFill>
              </a:rPr>
              <a:t>Y si las fechas de disponibilidad son distintas?</a:t>
            </a:r>
          </a:p>
          <a:p>
            <a:pPr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500">
              <a:solidFill>
                <a:schemeClr val="dk2"/>
              </a:solidFill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" sz="2500">
                <a:solidFill>
                  <a:schemeClr val="dk2"/>
                </a:solidFill>
              </a:rPr>
              <a:t>Tiempo hasta el default de un préstamo. Supervivencia?</a:t>
            </a:r>
          </a:p>
          <a:p>
            <a:pPr marL="457200" marR="0" lvl="0" indent="-3873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" sz="2500">
                <a:solidFill>
                  <a:schemeClr val="dk2"/>
                </a:solidFill>
              </a:rPr>
              <a:t>Pero las duraciones son distintas…</a:t>
            </a:r>
          </a:p>
          <a:p>
            <a:pPr marL="1371600" marR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---&gt;  ADAPTAR LOS ALGORITMOS </a:t>
            </a:r>
          </a:p>
          <a:p>
            <a:pPr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5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92025" y="1576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8398A"/>
                </a:solidFill>
              </a:rPr>
              <a:t>Fuentes de inspiración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92024" y="1200151"/>
            <a:ext cx="7994700" cy="3458400"/>
          </a:xfrm>
          <a:prstGeom prst="rect">
            <a:avLst/>
          </a:prstGeom>
          <a:noFill/>
          <a:ln>
            <a:noFill/>
          </a:ln>
        </p:spPr>
        <p:txBody>
          <a:bodyPr lIns="91025" tIns="91025" rIns="91025" bIns="91025" anchor="t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" sz="2500" dirty="0">
                <a:solidFill>
                  <a:schemeClr val="dk2"/>
                </a:solidFill>
              </a:rPr>
              <a:t>Práctica</a:t>
            </a:r>
          </a:p>
          <a:p>
            <a:pPr marL="457200" marR="0" lvl="0" indent="-3873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" sz="2500" dirty="0">
                <a:solidFill>
                  <a:schemeClr val="dk2"/>
                </a:solidFill>
              </a:rPr>
              <a:t>Imaginación pura</a:t>
            </a:r>
          </a:p>
          <a:p>
            <a:pPr marL="457200" marR="0" lvl="0" indent="-3873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" sz="2500" dirty="0">
                <a:solidFill>
                  <a:schemeClr val="dk2"/>
                </a:solidFill>
              </a:rPr>
              <a:t>Extrapolación de soluciones ya aplicadas en otras áreas</a:t>
            </a:r>
          </a:p>
          <a:p>
            <a:pPr marL="457200" marR="0" lvl="0" indent="-3873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" sz="2500" dirty="0" smtClean="0">
                <a:solidFill>
                  <a:schemeClr val="dk2"/>
                </a:solidFill>
              </a:rPr>
              <a:t>Paige </a:t>
            </a:r>
            <a:r>
              <a:rPr lang="en" sz="2500" dirty="0">
                <a:solidFill>
                  <a:schemeClr val="dk2"/>
                </a:solidFill>
              </a:rPr>
              <a:t>Rank</a:t>
            </a:r>
          </a:p>
          <a:p>
            <a:pPr marL="457200" marR="0" lvl="0" indent="-3873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" sz="2500" dirty="0">
                <a:solidFill>
                  <a:schemeClr val="dk2"/>
                </a:solidFill>
              </a:rPr>
              <a:t>Survival</a:t>
            </a:r>
          </a:p>
          <a:p>
            <a:pPr marL="457200" marR="0" lvl="0" indent="-3873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" sz="2500" dirty="0">
                <a:solidFill>
                  <a:schemeClr val="dk2"/>
                </a:solidFill>
              </a:rPr>
              <a:t>Algoritmos genéticos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692025" y="157600"/>
            <a:ext cx="43191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8398A"/>
                </a:solidFill>
              </a:rPr>
              <a:t>Paper- modelos de intensidad de transición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92024" y="1200151"/>
            <a:ext cx="7994700" cy="3458400"/>
          </a:xfrm>
          <a:prstGeom prst="rect">
            <a:avLst/>
          </a:prstGeom>
          <a:noFill/>
          <a:ln>
            <a:noFill/>
          </a:ln>
        </p:spPr>
        <p:txBody>
          <a:bodyPr lIns="91025" tIns="91025" rIns="91025" bIns="91025" anchor="t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" sz="2500">
                <a:solidFill>
                  <a:schemeClr val="dk2"/>
                </a:solidFill>
              </a:rPr>
              <a:t>Problemas: </a:t>
            </a:r>
          </a:p>
          <a:p>
            <a:pPr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1) DB? --&gt;Simulación--- sujeta a restricciones: transiciones  respetar ciertas distribuciones.</a:t>
            </a:r>
          </a:p>
          <a:p>
            <a:pPr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2) traducción de las fórmulas a conceptos y código.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692025" y="1576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8398A"/>
                </a:solidFill>
              </a:rPr>
              <a:t>Consideraciones para simulación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92024" y="1200151"/>
            <a:ext cx="7994700" cy="3458400"/>
          </a:xfrm>
          <a:prstGeom prst="rect">
            <a:avLst/>
          </a:prstGeom>
          <a:noFill/>
          <a:ln>
            <a:noFill/>
          </a:ln>
        </p:spPr>
        <p:txBody>
          <a:bodyPr lIns="91025" tIns="91025" rIns="91025" bIns="91025" anchor="t" anchorCtr="0">
            <a:noAutofit/>
          </a:bodyPr>
          <a:lstStyle/>
          <a:p>
            <a:pPr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Los clientes obtienen un préstamo en distintas fechas.</a:t>
            </a:r>
          </a:p>
          <a:p>
            <a:pPr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Si voy a hacer matrices de transición voy a necesitar los datos mes a mes</a:t>
            </a:r>
          </a:p>
          <a:p>
            <a:pPr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Pueden pasar entre estados: 0,30,60 y 90 (siendo default). Hacia adelante sólo de a un mes, pero hacia atrás pueden saltear.</a:t>
            </a:r>
          </a:p>
          <a:p>
            <a:pPr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Los préstamos deben tener distinta duración</a:t>
            </a:r>
          </a:p>
          <a:p>
            <a:pPr marL="5029200" marR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---&gt; ver código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92025" y="157600"/>
            <a:ext cx="47604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8398A"/>
                </a:solidFill>
              </a:rPr>
              <a:t>Consideraciones avanzadas para simulación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92024" y="1200151"/>
            <a:ext cx="7994700" cy="3458400"/>
          </a:xfrm>
          <a:prstGeom prst="rect">
            <a:avLst/>
          </a:prstGeom>
          <a:noFill/>
          <a:ln>
            <a:noFill/>
          </a:ln>
        </p:spPr>
        <p:txBody>
          <a:bodyPr lIns="91025" tIns="91025" rIns="91025" bIns="91025" anchor="t" anchorCtr="0">
            <a:noAutofit/>
          </a:bodyPr>
          <a:lstStyle/>
          <a:p>
            <a:pPr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La probabilidad de pago del cliente debe estar asociada a características del cliente como a su comportamiento.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331</Words>
  <Application>Microsoft Office PowerPoint</Application>
  <PresentationFormat>On-screen Show (16:9)</PresentationFormat>
  <Paragraphs>58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R-Ladies Template</vt:lpstr>
      <vt:lpstr>1_R-Ladies Template</vt:lpstr>
      <vt:lpstr>      Ladies Buenos Aires Tercera Reunión (Parte II)</vt:lpstr>
      <vt:lpstr>PowerPoint Presentation</vt:lpstr>
      <vt:lpstr>Entender haciendo</vt:lpstr>
      <vt:lpstr>Por qué aplicar para comprender?</vt:lpstr>
      <vt:lpstr>Complejidad de la realidad</vt:lpstr>
      <vt:lpstr>Fuentes de inspiración</vt:lpstr>
      <vt:lpstr>Paper- modelos de intensidad de transición</vt:lpstr>
      <vt:lpstr>Consideraciones para simulación</vt:lpstr>
      <vt:lpstr>Consideraciones avanzadas para simulación</vt:lpstr>
      <vt:lpstr>Algunas partes del paper</vt:lpstr>
      <vt:lpstr>Links a los papers + pregunta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</dc:creator>
  <cp:lastModifiedBy>pao</cp:lastModifiedBy>
  <cp:revision>32</cp:revision>
  <dcterms:created xsi:type="dcterms:W3CDTF">2017-06-23T15:29:53Z</dcterms:created>
  <dcterms:modified xsi:type="dcterms:W3CDTF">2017-07-01T15:32:42Z</dcterms:modified>
</cp:coreProperties>
</file>