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  <p:sldMasterId id="2147483673" r:id="rId2"/>
    <p:sldMasterId id="2147483674" r:id="rId3"/>
  </p:sldMasterIdLst>
  <p:notesMasterIdLst>
    <p:notesMasterId r:id="rId20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708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7116229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17462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24" name="Shape 2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40" name="Shape 2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49" name="Shape 2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61" name="Shape 2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17462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x-none"/>
              <a:t>ser lo menos enquilombada posible para explicar que es el YAML</a:t>
            </a:r>
          </a:p>
        </p:txBody>
      </p:sp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x-none"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x-none"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x-none"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SzPct val="77777"/>
              <a:buNone/>
              <a:defRPr sz="1800"/>
            </a:lvl2pPr>
            <a:lvl3pPr lvl="2" indent="0" rtl="0">
              <a:spcBef>
                <a:spcPts val="0"/>
              </a:spcBef>
              <a:buSzPct val="77777"/>
              <a:buNone/>
              <a:defRPr sz="1800"/>
            </a:lvl3pPr>
            <a:lvl4pPr lvl="3" indent="0" rtl="0">
              <a:spcBef>
                <a:spcPts val="0"/>
              </a:spcBef>
              <a:buSzPct val="77777"/>
              <a:buNone/>
              <a:defRPr sz="1800"/>
            </a:lvl4pPr>
            <a:lvl5pPr lvl="4" indent="0" rtl="0">
              <a:spcBef>
                <a:spcPts val="0"/>
              </a:spcBef>
              <a:buSzPct val="77777"/>
              <a:buNone/>
              <a:defRPr sz="1800"/>
            </a:lvl5pPr>
            <a:lvl6pPr lvl="5" indent="0" rtl="0">
              <a:spcBef>
                <a:spcPts val="0"/>
              </a:spcBef>
              <a:buSzPct val="77777"/>
              <a:buNone/>
              <a:defRPr sz="1800"/>
            </a:lvl6pPr>
            <a:lvl7pPr lvl="6" indent="0" rtl="0">
              <a:spcBef>
                <a:spcPts val="0"/>
              </a:spcBef>
              <a:buSzPct val="77777"/>
              <a:buNone/>
              <a:defRPr sz="1800"/>
            </a:lvl7pPr>
            <a:lvl8pPr lvl="7" indent="0" rtl="0">
              <a:spcBef>
                <a:spcPts val="0"/>
              </a:spcBef>
              <a:buSzPct val="77777"/>
              <a:buNone/>
              <a:defRPr sz="1800"/>
            </a:lvl8pPr>
            <a:lvl9pPr lvl="8" indent="0" rtl="0">
              <a:spcBef>
                <a:spcPts val="0"/>
              </a:spcBef>
              <a:buSzPct val="77777"/>
              <a:buNone/>
              <a:defRPr sz="1800"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ct val="116666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ct val="116666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x-none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x-none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SzPct val="77777"/>
              <a:buNone/>
              <a:defRPr sz="1800"/>
            </a:lvl2pPr>
            <a:lvl3pPr lvl="2" indent="0" rtl="0">
              <a:spcBef>
                <a:spcPts val="0"/>
              </a:spcBef>
              <a:buSzPct val="77777"/>
              <a:buNone/>
              <a:defRPr sz="1800"/>
            </a:lvl3pPr>
            <a:lvl4pPr lvl="3" indent="0" rtl="0">
              <a:spcBef>
                <a:spcPts val="0"/>
              </a:spcBef>
              <a:buSzPct val="77777"/>
              <a:buNone/>
              <a:defRPr sz="1800"/>
            </a:lvl4pPr>
            <a:lvl5pPr lvl="4" indent="0" rtl="0">
              <a:spcBef>
                <a:spcPts val="0"/>
              </a:spcBef>
              <a:buSzPct val="77777"/>
              <a:buNone/>
              <a:defRPr sz="1800"/>
            </a:lvl5pPr>
            <a:lvl6pPr lvl="5" indent="0" rtl="0">
              <a:spcBef>
                <a:spcPts val="0"/>
              </a:spcBef>
              <a:buSzPct val="77777"/>
              <a:buNone/>
              <a:defRPr sz="1800"/>
            </a:lvl6pPr>
            <a:lvl7pPr lvl="6" indent="0" rtl="0">
              <a:spcBef>
                <a:spcPts val="0"/>
              </a:spcBef>
              <a:buSzPct val="77777"/>
              <a:buNone/>
              <a:defRPr sz="1800"/>
            </a:lvl7pPr>
            <a:lvl8pPr lvl="7" indent="0" rtl="0">
              <a:spcBef>
                <a:spcPts val="0"/>
              </a:spcBef>
              <a:buSzPct val="77777"/>
              <a:buNone/>
              <a:defRPr sz="1800"/>
            </a:lvl8pPr>
            <a:lvl9pPr lvl="8" indent="0" rtl="0">
              <a:spcBef>
                <a:spcPts val="0"/>
              </a:spcBef>
              <a:buSzPct val="77777"/>
              <a:buNone/>
              <a:defRPr sz="18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SzPct val="1000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SzPct val="1000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SzPct val="1000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SzPct val="100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SzPct val="100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SzPct val="100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SzPct val="100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SzPct val="100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SzPct val="100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ct val="116666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ct val="116666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x-non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x-none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722313" y="3305176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SzPct val="77777"/>
              <a:buNone/>
              <a:defRPr sz="1800"/>
            </a:lvl2pPr>
            <a:lvl3pPr lvl="2" indent="0" rtl="0">
              <a:spcBef>
                <a:spcPts val="0"/>
              </a:spcBef>
              <a:buSzPct val="77777"/>
              <a:buNone/>
              <a:defRPr sz="1800"/>
            </a:lvl3pPr>
            <a:lvl4pPr lvl="3" indent="0" rtl="0">
              <a:spcBef>
                <a:spcPts val="0"/>
              </a:spcBef>
              <a:buSzPct val="77777"/>
              <a:buNone/>
              <a:defRPr sz="1800"/>
            </a:lvl4pPr>
            <a:lvl5pPr lvl="4" indent="0" rtl="0">
              <a:spcBef>
                <a:spcPts val="0"/>
              </a:spcBef>
              <a:buSzPct val="77777"/>
              <a:buNone/>
              <a:defRPr sz="1800"/>
            </a:lvl5pPr>
            <a:lvl6pPr lvl="5" indent="0" rtl="0">
              <a:spcBef>
                <a:spcPts val="0"/>
              </a:spcBef>
              <a:buSzPct val="77777"/>
              <a:buNone/>
              <a:defRPr sz="1800"/>
            </a:lvl6pPr>
            <a:lvl7pPr lvl="6" indent="0" rtl="0">
              <a:spcBef>
                <a:spcPts val="0"/>
              </a:spcBef>
              <a:buSzPct val="77777"/>
              <a:buNone/>
              <a:defRPr sz="1800"/>
            </a:lvl7pPr>
            <a:lvl8pPr lvl="7" indent="0" rtl="0">
              <a:spcBef>
                <a:spcPts val="0"/>
              </a:spcBef>
              <a:buSzPct val="77777"/>
              <a:buNone/>
              <a:defRPr sz="1800"/>
            </a:lvl8pPr>
            <a:lvl9pPr lvl="8" indent="0" rtl="0">
              <a:spcBef>
                <a:spcPts val="0"/>
              </a:spcBef>
              <a:buSzPct val="77777"/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888888"/>
              </a:buClr>
              <a:buSzPct val="100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88888"/>
              </a:buClr>
              <a:buSzPct val="1000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SzPct val="1000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ct val="116666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ct val="116666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x-non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x-none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SzPct val="77777"/>
              <a:buNone/>
              <a:defRPr sz="1800"/>
            </a:lvl2pPr>
            <a:lvl3pPr lvl="2" indent="0" rtl="0">
              <a:spcBef>
                <a:spcPts val="0"/>
              </a:spcBef>
              <a:buSzPct val="77777"/>
              <a:buNone/>
              <a:defRPr sz="1800"/>
            </a:lvl3pPr>
            <a:lvl4pPr lvl="3" indent="0" rtl="0">
              <a:spcBef>
                <a:spcPts val="0"/>
              </a:spcBef>
              <a:buSzPct val="77777"/>
              <a:buNone/>
              <a:defRPr sz="1800"/>
            </a:lvl4pPr>
            <a:lvl5pPr lvl="4" indent="0" rtl="0">
              <a:spcBef>
                <a:spcPts val="0"/>
              </a:spcBef>
              <a:buSzPct val="77777"/>
              <a:buNone/>
              <a:defRPr sz="1800"/>
            </a:lvl5pPr>
            <a:lvl6pPr lvl="5" indent="0" rtl="0">
              <a:spcBef>
                <a:spcPts val="0"/>
              </a:spcBef>
              <a:buSzPct val="77777"/>
              <a:buNone/>
              <a:defRPr sz="1800"/>
            </a:lvl6pPr>
            <a:lvl7pPr lvl="6" indent="0" rtl="0">
              <a:spcBef>
                <a:spcPts val="0"/>
              </a:spcBef>
              <a:buSzPct val="77777"/>
              <a:buNone/>
              <a:defRPr sz="1800"/>
            </a:lvl7pPr>
            <a:lvl8pPr lvl="7" indent="0" rtl="0">
              <a:spcBef>
                <a:spcPts val="0"/>
              </a:spcBef>
              <a:buSzPct val="77777"/>
              <a:buNone/>
              <a:defRPr sz="1800"/>
            </a:lvl8pPr>
            <a:lvl9pPr lvl="8" indent="0" rtl="0">
              <a:spcBef>
                <a:spcPts val="0"/>
              </a:spcBef>
              <a:buSzPct val="77777"/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457200" y="900113"/>
            <a:ext cx="4038600" cy="254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2"/>
          </p:nvPr>
        </p:nvSpPr>
        <p:spPr>
          <a:xfrm>
            <a:off x="4648200" y="900113"/>
            <a:ext cx="4038600" cy="254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ct val="116666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ct val="116666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x-non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x-none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SzPct val="77777"/>
              <a:buNone/>
              <a:defRPr sz="1800"/>
            </a:lvl2pPr>
            <a:lvl3pPr lvl="2" indent="0" rtl="0">
              <a:spcBef>
                <a:spcPts val="0"/>
              </a:spcBef>
              <a:buSzPct val="77777"/>
              <a:buNone/>
              <a:defRPr sz="1800"/>
            </a:lvl3pPr>
            <a:lvl4pPr lvl="3" indent="0" rtl="0">
              <a:spcBef>
                <a:spcPts val="0"/>
              </a:spcBef>
              <a:buSzPct val="77777"/>
              <a:buNone/>
              <a:defRPr sz="1800"/>
            </a:lvl4pPr>
            <a:lvl5pPr lvl="4" indent="0" rtl="0">
              <a:spcBef>
                <a:spcPts val="0"/>
              </a:spcBef>
              <a:buSzPct val="77777"/>
              <a:buNone/>
              <a:defRPr sz="1800"/>
            </a:lvl5pPr>
            <a:lvl6pPr lvl="5" indent="0" rtl="0">
              <a:spcBef>
                <a:spcPts val="0"/>
              </a:spcBef>
              <a:buSzPct val="77777"/>
              <a:buNone/>
              <a:defRPr sz="1800"/>
            </a:lvl6pPr>
            <a:lvl7pPr lvl="6" indent="0" rtl="0">
              <a:spcBef>
                <a:spcPts val="0"/>
              </a:spcBef>
              <a:buSzPct val="77777"/>
              <a:buNone/>
              <a:defRPr sz="1800"/>
            </a:lvl7pPr>
            <a:lvl8pPr lvl="7" indent="0" rtl="0">
              <a:spcBef>
                <a:spcPts val="0"/>
              </a:spcBef>
              <a:buSzPct val="77777"/>
              <a:buNone/>
              <a:defRPr sz="1800"/>
            </a:lvl8pPr>
            <a:lvl9pPr lvl="8" indent="0" rtl="0">
              <a:spcBef>
                <a:spcPts val="0"/>
              </a:spcBef>
              <a:buSzPct val="77777"/>
              <a:buNone/>
              <a:defRPr sz="1800"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3"/>
          </p:nvPr>
        </p:nvSpPr>
        <p:spPr>
          <a:xfrm>
            <a:off x="4645026" y="1151335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4"/>
          </p:nvPr>
        </p:nvSpPr>
        <p:spPr>
          <a:xfrm>
            <a:off x="4645026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ct val="116666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ct val="116666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x-non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x-none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SzPct val="77777"/>
              <a:buNone/>
              <a:defRPr sz="1800"/>
            </a:lvl2pPr>
            <a:lvl3pPr lvl="2" indent="0" rtl="0">
              <a:spcBef>
                <a:spcPts val="0"/>
              </a:spcBef>
              <a:buSzPct val="77777"/>
              <a:buNone/>
              <a:defRPr sz="1800"/>
            </a:lvl3pPr>
            <a:lvl4pPr lvl="3" indent="0" rtl="0">
              <a:spcBef>
                <a:spcPts val="0"/>
              </a:spcBef>
              <a:buSzPct val="77777"/>
              <a:buNone/>
              <a:defRPr sz="1800"/>
            </a:lvl4pPr>
            <a:lvl5pPr lvl="4" indent="0" rtl="0">
              <a:spcBef>
                <a:spcPts val="0"/>
              </a:spcBef>
              <a:buSzPct val="77777"/>
              <a:buNone/>
              <a:defRPr sz="1800"/>
            </a:lvl5pPr>
            <a:lvl6pPr lvl="5" indent="0" rtl="0">
              <a:spcBef>
                <a:spcPts val="0"/>
              </a:spcBef>
              <a:buSzPct val="77777"/>
              <a:buNone/>
              <a:defRPr sz="1800"/>
            </a:lvl6pPr>
            <a:lvl7pPr lvl="6" indent="0" rtl="0">
              <a:spcBef>
                <a:spcPts val="0"/>
              </a:spcBef>
              <a:buSzPct val="77777"/>
              <a:buNone/>
              <a:defRPr sz="1800"/>
            </a:lvl7pPr>
            <a:lvl8pPr lvl="7" indent="0" rtl="0">
              <a:spcBef>
                <a:spcPts val="0"/>
              </a:spcBef>
              <a:buSzPct val="77777"/>
              <a:buNone/>
              <a:defRPr sz="1800"/>
            </a:lvl8pPr>
            <a:lvl9pPr lvl="8" indent="0" rtl="0">
              <a:spcBef>
                <a:spcPts val="0"/>
              </a:spcBef>
              <a:buSzPct val="77777"/>
              <a:buNone/>
              <a:defRPr sz="1800"/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ct val="116666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ct val="116666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x-non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x-none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ct val="116666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ct val="116666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x-non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x-none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457201" y="204787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SzPct val="77777"/>
              <a:buNone/>
              <a:defRPr sz="1800"/>
            </a:lvl2pPr>
            <a:lvl3pPr lvl="2" indent="0" rtl="0">
              <a:spcBef>
                <a:spcPts val="0"/>
              </a:spcBef>
              <a:buSzPct val="77777"/>
              <a:buNone/>
              <a:defRPr sz="1800"/>
            </a:lvl3pPr>
            <a:lvl4pPr lvl="3" indent="0" rtl="0">
              <a:spcBef>
                <a:spcPts val="0"/>
              </a:spcBef>
              <a:buSzPct val="77777"/>
              <a:buNone/>
              <a:defRPr sz="1800"/>
            </a:lvl4pPr>
            <a:lvl5pPr lvl="4" indent="0" rtl="0">
              <a:spcBef>
                <a:spcPts val="0"/>
              </a:spcBef>
              <a:buSzPct val="77777"/>
              <a:buNone/>
              <a:defRPr sz="1800"/>
            </a:lvl5pPr>
            <a:lvl6pPr lvl="5" indent="0" rtl="0">
              <a:spcBef>
                <a:spcPts val="0"/>
              </a:spcBef>
              <a:buSzPct val="77777"/>
              <a:buNone/>
              <a:defRPr sz="1800"/>
            </a:lvl6pPr>
            <a:lvl7pPr lvl="6" indent="0" rtl="0">
              <a:spcBef>
                <a:spcPts val="0"/>
              </a:spcBef>
              <a:buSzPct val="77777"/>
              <a:buNone/>
              <a:defRPr sz="1800"/>
            </a:lvl7pPr>
            <a:lvl8pPr lvl="7" indent="0" rtl="0">
              <a:spcBef>
                <a:spcPts val="0"/>
              </a:spcBef>
              <a:buSzPct val="77777"/>
              <a:buNone/>
              <a:defRPr sz="1800"/>
            </a:lvl8pPr>
            <a:lvl9pPr lvl="8" indent="0" rtl="0">
              <a:spcBef>
                <a:spcPts val="0"/>
              </a:spcBef>
              <a:buSzPct val="77777"/>
              <a:buNone/>
              <a:defRPr sz="1800"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2"/>
          </p:nvPr>
        </p:nvSpPr>
        <p:spPr>
          <a:xfrm>
            <a:off x="457201" y="1076326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SzPct val="1000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SzPct val="100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SzPct val="100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SzPct val="100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SzPct val="100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SzPct val="100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SzPct val="100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ct val="116666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ct val="116666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x-non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x-none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x-none"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SzPct val="77777"/>
              <a:buNone/>
              <a:defRPr sz="1800"/>
            </a:lvl2pPr>
            <a:lvl3pPr lvl="2" indent="0" rtl="0">
              <a:spcBef>
                <a:spcPts val="0"/>
              </a:spcBef>
              <a:buSzPct val="77777"/>
              <a:buNone/>
              <a:defRPr sz="1800"/>
            </a:lvl3pPr>
            <a:lvl4pPr lvl="3" indent="0" rtl="0">
              <a:spcBef>
                <a:spcPts val="0"/>
              </a:spcBef>
              <a:buSzPct val="77777"/>
              <a:buNone/>
              <a:defRPr sz="1800"/>
            </a:lvl4pPr>
            <a:lvl5pPr lvl="4" indent="0" rtl="0">
              <a:spcBef>
                <a:spcPts val="0"/>
              </a:spcBef>
              <a:buSzPct val="77777"/>
              <a:buNone/>
              <a:defRPr sz="1800"/>
            </a:lvl5pPr>
            <a:lvl6pPr lvl="5" indent="0" rtl="0">
              <a:spcBef>
                <a:spcPts val="0"/>
              </a:spcBef>
              <a:buSzPct val="77777"/>
              <a:buNone/>
              <a:defRPr sz="1800"/>
            </a:lvl6pPr>
            <a:lvl7pPr lvl="6" indent="0" rtl="0">
              <a:spcBef>
                <a:spcPts val="0"/>
              </a:spcBef>
              <a:buSzPct val="77777"/>
              <a:buNone/>
              <a:defRPr sz="1800"/>
            </a:lvl7pPr>
            <a:lvl8pPr lvl="7" indent="0" rtl="0">
              <a:spcBef>
                <a:spcPts val="0"/>
              </a:spcBef>
              <a:buSzPct val="77777"/>
              <a:buNone/>
              <a:defRPr sz="1800"/>
            </a:lvl8pPr>
            <a:lvl9pPr lvl="8" indent="0" rtl="0">
              <a:spcBef>
                <a:spcPts val="0"/>
              </a:spcBef>
              <a:buSzPct val="77777"/>
              <a:buNone/>
              <a:defRPr sz="1800"/>
            </a:lvl9pPr>
          </a:lstStyle>
          <a:p>
            <a:endParaRPr/>
          </a:p>
        </p:txBody>
      </p:sp>
      <p:sp>
        <p:nvSpPr>
          <p:cNvPr id="108" name="Shape 108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SzPct val="1000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SzPct val="100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SzPct val="100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SzPct val="100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SzPct val="100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SzPct val="100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SzPct val="100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ct val="116666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ct val="116666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x-non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x-none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SzPct val="77777"/>
              <a:buNone/>
              <a:defRPr sz="1800"/>
            </a:lvl2pPr>
            <a:lvl3pPr lvl="2" indent="0" rtl="0">
              <a:spcBef>
                <a:spcPts val="0"/>
              </a:spcBef>
              <a:buSzPct val="77777"/>
              <a:buNone/>
              <a:defRPr sz="1800"/>
            </a:lvl3pPr>
            <a:lvl4pPr lvl="3" indent="0" rtl="0">
              <a:spcBef>
                <a:spcPts val="0"/>
              </a:spcBef>
              <a:buSzPct val="77777"/>
              <a:buNone/>
              <a:defRPr sz="1800"/>
            </a:lvl4pPr>
            <a:lvl5pPr lvl="4" indent="0" rtl="0">
              <a:spcBef>
                <a:spcPts val="0"/>
              </a:spcBef>
              <a:buSzPct val="77777"/>
              <a:buNone/>
              <a:defRPr sz="1800"/>
            </a:lvl5pPr>
            <a:lvl6pPr lvl="5" indent="0" rtl="0">
              <a:spcBef>
                <a:spcPts val="0"/>
              </a:spcBef>
              <a:buSzPct val="77777"/>
              <a:buNone/>
              <a:defRPr sz="1800"/>
            </a:lvl6pPr>
            <a:lvl7pPr lvl="6" indent="0" rtl="0">
              <a:spcBef>
                <a:spcPts val="0"/>
              </a:spcBef>
              <a:buSzPct val="77777"/>
              <a:buNone/>
              <a:defRPr sz="1800"/>
            </a:lvl7pPr>
            <a:lvl8pPr lvl="7" indent="0" rtl="0">
              <a:spcBef>
                <a:spcPts val="0"/>
              </a:spcBef>
              <a:buSzPct val="77777"/>
              <a:buNone/>
              <a:defRPr sz="1800"/>
            </a:lvl8pPr>
            <a:lvl9pPr lvl="8" indent="0" rtl="0">
              <a:spcBef>
                <a:spcPts val="0"/>
              </a:spcBef>
              <a:buSzPct val="77777"/>
              <a:buNone/>
              <a:defRPr sz="1800"/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 rot="5400000">
            <a:off x="2874750" y="-1217399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ct val="116666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ct val="116666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x-non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x-none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 rot="5400000">
            <a:off x="6012600" y="771581"/>
            <a:ext cx="3291000" cy="20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SzPct val="77777"/>
              <a:buNone/>
              <a:defRPr sz="1800"/>
            </a:lvl2pPr>
            <a:lvl3pPr lvl="2" indent="0" rtl="0">
              <a:spcBef>
                <a:spcPts val="0"/>
              </a:spcBef>
              <a:buSzPct val="77777"/>
              <a:buNone/>
              <a:defRPr sz="1800"/>
            </a:lvl3pPr>
            <a:lvl4pPr lvl="3" indent="0" rtl="0">
              <a:spcBef>
                <a:spcPts val="0"/>
              </a:spcBef>
              <a:buSzPct val="77777"/>
              <a:buNone/>
              <a:defRPr sz="1800"/>
            </a:lvl4pPr>
            <a:lvl5pPr lvl="4" indent="0" rtl="0">
              <a:spcBef>
                <a:spcPts val="0"/>
              </a:spcBef>
              <a:buSzPct val="77777"/>
              <a:buNone/>
              <a:defRPr sz="1800"/>
            </a:lvl5pPr>
            <a:lvl6pPr lvl="5" indent="0" rtl="0">
              <a:spcBef>
                <a:spcPts val="0"/>
              </a:spcBef>
              <a:buSzPct val="77777"/>
              <a:buNone/>
              <a:defRPr sz="1800"/>
            </a:lvl6pPr>
            <a:lvl7pPr lvl="6" indent="0" rtl="0">
              <a:spcBef>
                <a:spcPts val="0"/>
              </a:spcBef>
              <a:buSzPct val="77777"/>
              <a:buNone/>
              <a:defRPr sz="1800"/>
            </a:lvl7pPr>
            <a:lvl8pPr lvl="7" indent="0" rtl="0">
              <a:spcBef>
                <a:spcPts val="0"/>
              </a:spcBef>
              <a:buSzPct val="77777"/>
              <a:buNone/>
              <a:defRPr sz="1800"/>
            </a:lvl8pPr>
            <a:lvl9pPr lvl="8" indent="0" rtl="0">
              <a:spcBef>
                <a:spcPts val="0"/>
              </a:spcBef>
              <a:buSzPct val="77777"/>
              <a:buNone/>
              <a:defRPr sz="1800"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 rot="5400000">
            <a:off x="1821600" y="-1209619"/>
            <a:ext cx="3291000" cy="6019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ct val="116666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ct val="116666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x-non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x-none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/>
        </p:nvSpPr>
        <p:spPr>
          <a:xfrm>
            <a:off x="655200" y="2856150"/>
            <a:ext cx="54300" cy="1191900"/>
          </a:xfrm>
          <a:prstGeom prst="rect">
            <a:avLst/>
          </a:prstGeom>
          <a:solidFill>
            <a:srgbClr val="562457"/>
          </a:solidFill>
          <a:ln>
            <a:noFill/>
          </a:ln>
        </p:spPr>
        <p:txBody>
          <a:bodyPr wrap="square" lIns="91025" tIns="91025" rIns="91025" bIns="91025" anchor="ctr" anchorCtr="0">
            <a:noAutofit/>
          </a:bodyPr>
          <a:lstStyle/>
          <a:p>
            <a:pPr marL="0" marR="0" lvl="0" indent="-88900" algn="l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endParaRPr sz="1400" b="0" i="0" u="none" strike="noStrike" cap="none">
              <a:solidFill>
                <a:srgbClr val="88398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ctrTitle"/>
          </p:nvPr>
        </p:nvSpPr>
        <p:spPr>
          <a:xfrm>
            <a:off x="762000" y="2851515"/>
            <a:ext cx="5412300" cy="1159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ct val="100000"/>
              <a:buFont typeface="Helvetica Neue"/>
              <a:buNone/>
              <a:defRPr sz="4800" b="1" i="0" u="none" strike="noStrike" cap="none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Clr>
                <a:srgbClr val="88398A"/>
              </a:buClr>
              <a:buSzPct val="100000"/>
              <a:buFont typeface="Titillium Web"/>
              <a:buNone/>
              <a:defRPr sz="4800" b="1">
                <a:solidFill>
                  <a:srgbClr val="88398A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indent="0" rtl="0">
              <a:spcBef>
                <a:spcPts val="0"/>
              </a:spcBef>
              <a:buClr>
                <a:srgbClr val="88398A"/>
              </a:buClr>
              <a:buSzPct val="100000"/>
              <a:buFont typeface="Titillium Web"/>
              <a:buNone/>
              <a:defRPr sz="4800" b="1">
                <a:solidFill>
                  <a:srgbClr val="88398A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indent="0" rtl="0">
              <a:spcBef>
                <a:spcPts val="0"/>
              </a:spcBef>
              <a:buClr>
                <a:srgbClr val="88398A"/>
              </a:buClr>
              <a:buSzPct val="100000"/>
              <a:buFont typeface="Titillium Web"/>
              <a:buNone/>
              <a:defRPr sz="4800" b="1">
                <a:solidFill>
                  <a:srgbClr val="88398A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indent="0" rtl="0">
              <a:spcBef>
                <a:spcPts val="0"/>
              </a:spcBef>
              <a:buClr>
                <a:srgbClr val="88398A"/>
              </a:buClr>
              <a:buSzPct val="100000"/>
              <a:buFont typeface="Titillium Web"/>
              <a:buNone/>
              <a:defRPr sz="4800" b="1">
                <a:solidFill>
                  <a:srgbClr val="88398A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indent="0" rtl="0">
              <a:spcBef>
                <a:spcPts val="0"/>
              </a:spcBef>
              <a:buClr>
                <a:srgbClr val="88398A"/>
              </a:buClr>
              <a:buSzPct val="100000"/>
              <a:buFont typeface="Titillium Web"/>
              <a:buNone/>
              <a:defRPr sz="4800" b="1">
                <a:solidFill>
                  <a:srgbClr val="88398A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indent="0" rtl="0">
              <a:spcBef>
                <a:spcPts val="0"/>
              </a:spcBef>
              <a:buClr>
                <a:srgbClr val="88398A"/>
              </a:buClr>
              <a:buSzPct val="100000"/>
              <a:buFont typeface="Titillium Web"/>
              <a:buNone/>
              <a:defRPr sz="4800" b="1">
                <a:solidFill>
                  <a:srgbClr val="88398A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indent="0" rtl="0">
              <a:spcBef>
                <a:spcPts val="0"/>
              </a:spcBef>
              <a:buClr>
                <a:srgbClr val="88398A"/>
              </a:buClr>
              <a:buSzPct val="100000"/>
              <a:buFont typeface="Titillium Web"/>
              <a:buNone/>
              <a:defRPr sz="4800" b="1">
                <a:solidFill>
                  <a:srgbClr val="88398A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indent="0" rtl="0">
              <a:spcBef>
                <a:spcPts val="0"/>
              </a:spcBef>
              <a:buClr>
                <a:srgbClr val="88398A"/>
              </a:buClr>
              <a:buSzPct val="100000"/>
              <a:buFont typeface="Titillium Web"/>
              <a:buNone/>
              <a:defRPr sz="4800" b="1">
                <a:solidFill>
                  <a:srgbClr val="88398A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pic>
        <p:nvPicPr>
          <p:cNvPr id="132" name="Shape 132" descr="downloa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98100" y="357688"/>
            <a:ext cx="2858575" cy="950946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Shape 133"/>
          <p:cNvSpPr/>
          <p:nvPr/>
        </p:nvSpPr>
        <p:spPr>
          <a:xfrm rot="5400000">
            <a:off x="4542249" y="-4548775"/>
            <a:ext cx="60900" cy="9145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wrap="square" lIns="91025" tIns="91025" rIns="91025" bIns="91025" anchor="ctr" anchorCtr="0">
            <a:noAutofit/>
          </a:bodyPr>
          <a:lstStyle/>
          <a:p>
            <a:pPr marL="0" marR="0" lvl="0" indent="-88900" algn="l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color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/>
        </p:nvSpPr>
        <p:spPr>
          <a:xfrm rot="5400000">
            <a:off x="4542249" y="-4548775"/>
            <a:ext cx="60900" cy="9145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wrap="square" lIns="91025" tIns="91025" rIns="91025" bIns="91025" anchor="ctr" anchorCtr="0">
            <a:noAutofit/>
          </a:bodyPr>
          <a:lstStyle/>
          <a:p>
            <a:pPr marL="0" marR="0" lvl="0" indent="-88900" algn="l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Shape 136" descr="download (1)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29615" y="186345"/>
            <a:ext cx="951900" cy="95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x-none"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x-none"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x-none"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x-none"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x-none"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x-none"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x-none"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x-none" sz="1000">
                <a:solidFill>
                  <a:schemeClr val="dk2"/>
                </a:solidFill>
              </a:rPr>
              <a:t>‹#›</a:t>
            </a:fld>
            <a:endParaRPr lang="x-none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SzPct val="77777"/>
              <a:buNone/>
              <a:defRPr sz="1800"/>
            </a:lvl2pPr>
            <a:lvl3pPr lvl="2" indent="0" rtl="0">
              <a:spcBef>
                <a:spcPts val="0"/>
              </a:spcBef>
              <a:buSzPct val="77777"/>
              <a:buNone/>
              <a:defRPr sz="1800"/>
            </a:lvl3pPr>
            <a:lvl4pPr lvl="3" indent="0" rtl="0">
              <a:spcBef>
                <a:spcPts val="0"/>
              </a:spcBef>
              <a:buSzPct val="77777"/>
              <a:buNone/>
              <a:defRPr sz="1800"/>
            </a:lvl4pPr>
            <a:lvl5pPr lvl="4" indent="0" rtl="0">
              <a:spcBef>
                <a:spcPts val="0"/>
              </a:spcBef>
              <a:buSzPct val="77777"/>
              <a:buNone/>
              <a:defRPr sz="1800"/>
            </a:lvl5pPr>
            <a:lvl6pPr lvl="5" indent="0" rtl="0">
              <a:spcBef>
                <a:spcPts val="0"/>
              </a:spcBef>
              <a:buSzPct val="77777"/>
              <a:buNone/>
              <a:defRPr sz="1800"/>
            </a:lvl6pPr>
            <a:lvl7pPr lvl="6" indent="0" rtl="0">
              <a:spcBef>
                <a:spcPts val="0"/>
              </a:spcBef>
              <a:buSzPct val="77777"/>
              <a:buNone/>
              <a:defRPr sz="1800"/>
            </a:lvl7pPr>
            <a:lvl8pPr lvl="7" indent="0" rtl="0">
              <a:spcBef>
                <a:spcPts val="0"/>
              </a:spcBef>
              <a:buSzPct val="77777"/>
              <a:buNone/>
              <a:defRPr sz="1800"/>
            </a:lvl8pPr>
            <a:lvl9pPr lvl="8" indent="0" rtl="0">
              <a:spcBef>
                <a:spcPts val="0"/>
              </a:spcBef>
              <a:buSzPct val="77777"/>
              <a:buNone/>
              <a:defRPr sz="18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ct val="116666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ct val="116666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x-none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x-none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Pct val="100000"/>
              <a:buFont typeface="Helvetica Neue"/>
              <a:buNone/>
              <a:defRPr sz="2600" b="1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indent="0" rtl="0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indent="0" rtl="0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indent="0" rtl="0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indent="0" rtl="0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indent="0" rtl="0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indent="0" rtl="0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indent="0" rtl="0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723987" y="1586325"/>
            <a:ext cx="6092100" cy="3148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143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▪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571500" marR="0" lvl="1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▫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028700" marR="0" lvl="2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▸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485900" marR="0" lvl="3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943100" marR="0" lvl="4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400300" marR="0" lvl="5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857500" marR="0" lvl="6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314700" marR="0" lvl="7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3771900" marR="0" lvl="8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28" name="Shape 128"/>
          <p:cNvSpPr/>
          <p:nvPr/>
        </p:nvSpPr>
        <p:spPr>
          <a:xfrm flipH="1">
            <a:off x="8575256" y="4574365"/>
            <a:ext cx="569400" cy="569400"/>
          </a:xfrm>
          <a:prstGeom prst="rtTriangle">
            <a:avLst/>
          </a:prstGeom>
          <a:solidFill>
            <a:srgbClr val="88398A"/>
          </a:solidFill>
          <a:ln>
            <a:noFill/>
          </a:ln>
        </p:spPr>
        <p:txBody>
          <a:bodyPr wrap="square" lIns="91025" tIns="91025" rIns="91025" bIns="91025" anchor="ctr" anchorCtr="0">
            <a:noAutofit/>
          </a:bodyPr>
          <a:lstStyle/>
          <a:p>
            <a:pPr marL="0" marR="0" lvl="0" indent="-88900" algn="l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wp-content/uploads/2015/03/rmarkdown-spanish.pdf" TargetMode="External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hyperlink" Target="http://r4ds.had.co.nz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ctrTitle"/>
          </p:nvPr>
        </p:nvSpPr>
        <p:spPr>
          <a:xfrm>
            <a:off x="762000" y="2876740"/>
            <a:ext cx="8305800" cy="1159800"/>
          </a:xfrm>
          <a:prstGeom prst="rect">
            <a:avLst/>
          </a:prstGeom>
          <a:noFill/>
          <a:ln>
            <a:noFill/>
          </a:ln>
        </p:spPr>
        <p:txBody>
          <a:bodyPr wrap="square" lIns="91025" tIns="91025" rIns="91025" bIns="91025" anchor="ctr" anchorCtr="0">
            <a:noAutofit/>
          </a:bodyPr>
          <a:lstStyle/>
          <a:p>
            <a:pPr marL="0" marR="0" lvl="0" indent="-76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ct val="25000"/>
              <a:buFont typeface="Helvetica Neue"/>
              <a:buNone/>
            </a:pPr>
            <a:r>
              <a:rPr lang="x-none" sz="4800" b="1" i="0" u="none" strike="noStrike" cap="none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Ladies Buenos Aires</a:t>
            </a:r>
            <a:br>
              <a:rPr lang="x-none" sz="4800" b="1" i="0" u="none" strike="noStrike" cap="none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x-none">
                <a:solidFill>
                  <a:schemeClr val="dk2"/>
                </a:solidFill>
              </a:rPr>
              <a:t>Sexta </a:t>
            </a:r>
            <a:r>
              <a:rPr lang="x-none" sz="48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Reunión</a:t>
            </a:r>
          </a:p>
        </p:txBody>
      </p:sp>
      <p:sp>
        <p:nvSpPr>
          <p:cNvPr id="142" name="Shape 142"/>
          <p:cNvSpPr txBox="1"/>
          <p:nvPr/>
        </p:nvSpPr>
        <p:spPr>
          <a:xfrm>
            <a:off x="579024" y="368875"/>
            <a:ext cx="4367700" cy="950700"/>
          </a:xfrm>
          <a:prstGeom prst="rect">
            <a:avLst/>
          </a:prstGeom>
          <a:noFill/>
          <a:ln>
            <a:noFill/>
          </a:ln>
        </p:spPr>
        <p:txBody>
          <a:bodyPr wrap="square" lIns="91025" tIns="91025" rIns="91025" bIns="910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x-none" sz="1400" b="0" i="0" u="none" strike="noStrike" cap="none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library</a:t>
            </a:r>
            <a:r>
              <a:rPr lang="x-none" sz="1400" b="0" i="0" u="none" strike="noStrike" cap="none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x-none" sz="1400" b="0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dplyr</a:t>
            </a:r>
            <a:r>
              <a:rPr lang="x-none" sz="1400" b="0" i="0" u="none" strike="noStrike" cap="none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400" b="0" i="0" u="none" strike="noStrike" cap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x-none" sz="1400" b="0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rladies_global </a:t>
            </a:r>
            <a:r>
              <a:rPr lang="x-none" sz="1400" b="0" i="0" u="none" strike="noStrike" cap="none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%&gt;%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x-none" sz="1400" b="0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filter</a:t>
            </a:r>
            <a:r>
              <a:rPr lang="x-none" sz="1400" b="0" i="0" u="none" strike="noStrike" cap="none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x-none" sz="1400" b="0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city == </a:t>
            </a:r>
            <a:r>
              <a:rPr lang="x-none" sz="1400" b="0" i="0" u="none" strike="noStrike" cap="none">
                <a:solidFill>
                  <a:srgbClr val="036A07"/>
                </a:solidFill>
                <a:latin typeface="Courier"/>
                <a:ea typeface="Courier"/>
                <a:cs typeface="Courier"/>
                <a:sym typeface="Courier"/>
              </a:rPr>
              <a:t>'Buenos Aires'</a:t>
            </a:r>
            <a:r>
              <a:rPr lang="x-none" sz="1400" b="0" i="0" u="none" strike="noStrike" cap="none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</a:p>
        </p:txBody>
      </p:sp>
      <p:pic>
        <p:nvPicPr>
          <p:cNvPr id="143" name="Shape 143" descr="r-marker-purple@3x.png"/>
          <p:cNvPicPr preferRelativeResize="0"/>
          <p:nvPr/>
        </p:nvPicPr>
        <p:blipFill rotWithShape="1">
          <a:blip r:embed="rId3">
            <a:alphaModFix/>
          </a:blip>
          <a:srcRect l="6203" t="9376" r="7036" b="25553"/>
          <a:stretch/>
        </p:blipFill>
        <p:spPr>
          <a:xfrm>
            <a:off x="762000" y="2419351"/>
            <a:ext cx="1175447" cy="94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0" name="Shape 210"/>
          <p:cNvCxnSpPr/>
          <p:nvPr/>
        </p:nvCxnSpPr>
        <p:spPr>
          <a:xfrm>
            <a:off x="18953" y="0"/>
            <a:ext cx="0" cy="5143500"/>
          </a:xfrm>
          <a:prstGeom prst="straightConnector1">
            <a:avLst/>
          </a:prstGeom>
          <a:noFill/>
          <a:ln w="57150" cap="flat" cmpd="sng">
            <a:solidFill>
              <a:srgbClr val="88398A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5229425" y="296550"/>
            <a:ext cx="3558300" cy="1422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203200" lvl="0" indent="0" rtl="0">
              <a:spcBef>
                <a:spcPts val="0"/>
              </a:spcBef>
              <a:buNone/>
            </a:pPr>
            <a:r>
              <a:rPr lang="x-none" sz="1400">
                <a:latin typeface="Helvetica Neue"/>
                <a:ea typeface="Helvetica Neue"/>
                <a:cs typeface="Helvetica Neue"/>
                <a:sym typeface="Helvetica Neue"/>
              </a:rPr>
              <a:t>Haciendo click acá se genera el chunk, te recomendamos usar Ctrl+Alt+i</a:t>
            </a:r>
          </a:p>
          <a:p>
            <a:pPr marL="203200" lvl="0" indent="0" rtl="0">
              <a:spcBef>
                <a:spcPts val="0"/>
              </a:spcBef>
              <a:buNone/>
            </a:pPr>
            <a:r>
              <a:rPr lang="x-none" sz="1400">
                <a:latin typeface="Helvetica Neue"/>
                <a:ea typeface="Helvetica Neue"/>
                <a:cs typeface="Helvetica Neue"/>
                <a:sym typeface="Helvetica Neue"/>
              </a:rPr>
              <a:t>o tipeando ```{r</a:t>
            </a:r>
            <a:r>
              <a:rPr lang="x-none" sz="1400" smtClean="0">
                <a:latin typeface="Helvetica Neue"/>
                <a:ea typeface="Helvetica Neue"/>
                <a:cs typeface="Helvetica Neue"/>
                <a:sym typeface="Helvetica Neue"/>
              </a:rPr>
              <a:t>} </a:t>
            </a:r>
            <a:r>
              <a:rPr lang="x-none" sz="1400">
                <a:latin typeface="Helvetica Neue"/>
                <a:ea typeface="Helvetica Neue"/>
                <a:cs typeface="Helvetica Neue"/>
                <a:sym typeface="Helvetica Neue"/>
              </a:rPr>
              <a:t>``` (estos tics si no los tienen en el teclado se hacen con alt + 96).</a:t>
            </a:r>
          </a:p>
        </p:txBody>
      </p:sp>
      <p:pic>
        <p:nvPicPr>
          <p:cNvPr id="212" name="Shape 2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475" y="771842"/>
            <a:ext cx="4439188" cy="37753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3" name="Shape 213"/>
          <p:cNvCxnSpPr/>
          <p:nvPr/>
        </p:nvCxnSpPr>
        <p:spPr>
          <a:xfrm rot="10800000" flipH="1">
            <a:off x="3850625" y="706200"/>
            <a:ext cx="1378800" cy="27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14" name="Shape 214"/>
          <p:cNvSpPr txBox="1"/>
          <p:nvPr/>
        </p:nvSpPr>
        <p:spPr>
          <a:xfrm>
            <a:off x="5441700" y="1935125"/>
            <a:ext cx="2929500" cy="277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C</a:t>
            </a:r>
            <a:r>
              <a:rPr lang="x-none" smtClean="0"/>
              <a:t>ada </a:t>
            </a:r>
            <a:r>
              <a:rPr lang="x-none"/>
              <a:t>chunk se maneja con sus propias opciones o puede configurarse desde el principio que todos los chunks funcionen de igual manera.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r>
              <a:rPr lang="x-none"/>
              <a:t>Cada chunk puede nombrarse (eg.obtención de datos, gráfico 1)</a:t>
            </a:r>
          </a:p>
          <a:p>
            <a:pPr lvl="0">
              <a:spcBef>
                <a:spcPts val="0"/>
              </a:spcBef>
              <a:buNone/>
            </a:pPr>
            <a:r>
              <a:rPr lang="x-none"/>
              <a:t>es un buen hábito para ver cuando se compila por cual chunk va procesando.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9" name="Shape 219"/>
          <p:cNvCxnSpPr/>
          <p:nvPr/>
        </p:nvCxnSpPr>
        <p:spPr>
          <a:xfrm>
            <a:off x="18953" y="0"/>
            <a:ext cx="0" cy="5143500"/>
          </a:xfrm>
          <a:prstGeom prst="straightConnector1">
            <a:avLst/>
          </a:prstGeom>
          <a:noFill/>
          <a:ln w="57150" cap="flat" cmpd="sng">
            <a:solidFill>
              <a:srgbClr val="88398A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x-none" b="1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Opciones de los Chunks</a:t>
            </a:r>
          </a:p>
        </p:txBody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335200" cy="3913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Helvetica Neue"/>
            </a:pPr>
            <a:r>
              <a:rPr lang="x-none" sz="1600" b="1">
                <a:latin typeface="Helvetica Neue"/>
                <a:ea typeface="Helvetica Neue"/>
                <a:cs typeface="Helvetica Neue"/>
                <a:sym typeface="Helvetica Neue"/>
              </a:rPr>
              <a:t>eval = FALSE</a:t>
            </a:r>
            <a:r>
              <a:rPr lang="x-none" sz="1600">
                <a:latin typeface="Helvetica Neue"/>
                <a:ea typeface="Helvetica Neue"/>
                <a:cs typeface="Helvetica Neue"/>
                <a:sym typeface="Helvetica Neue"/>
              </a:rPr>
              <a:t> impide que se evalúe el código. Ayuda a depurar errores.</a:t>
            </a:r>
          </a:p>
          <a:p>
            <a: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Helvetica Neue"/>
            </a:pPr>
            <a:r>
              <a:rPr lang="x-none" sz="1600" b="1">
                <a:latin typeface="Helvetica Neue"/>
                <a:ea typeface="Helvetica Neue"/>
                <a:cs typeface="Helvetica Neue"/>
                <a:sym typeface="Helvetica Neue"/>
              </a:rPr>
              <a:t>include = FALSE</a:t>
            </a:r>
            <a:r>
              <a:rPr lang="x-none" sz="1600">
                <a:latin typeface="Helvetica Neue"/>
                <a:ea typeface="Helvetica Neue"/>
                <a:cs typeface="Helvetica Neue"/>
                <a:sym typeface="Helvetica Neue"/>
              </a:rPr>
              <a:t> ejecuta el código, pero no muestra el código o los resultados en el documento final. </a:t>
            </a:r>
          </a:p>
          <a:p>
            <a: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Helvetica Neue"/>
            </a:pPr>
            <a:r>
              <a:rPr lang="x-none" sz="1600" b="1">
                <a:latin typeface="Helvetica Neue"/>
                <a:ea typeface="Helvetica Neue"/>
                <a:cs typeface="Helvetica Neue"/>
                <a:sym typeface="Helvetica Neue"/>
              </a:rPr>
              <a:t>echo = FALSE</a:t>
            </a:r>
            <a:r>
              <a:rPr lang="x-none" sz="1600">
                <a:latin typeface="Helvetica Neue"/>
                <a:ea typeface="Helvetica Neue"/>
                <a:cs typeface="Helvetica Neue"/>
                <a:sym typeface="Helvetica Neue"/>
              </a:rPr>
              <a:t> no aparece el código, pero muestra los resultados en el informe final. Típico para uso con gráfico donde querés el output y no el código que lo creó.</a:t>
            </a:r>
          </a:p>
          <a:p>
            <a: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Helvetica Neue"/>
            </a:pPr>
            <a:r>
              <a:rPr lang="x-none" sz="1600" b="1">
                <a:latin typeface="Helvetica Neue"/>
                <a:ea typeface="Helvetica Neue"/>
                <a:cs typeface="Helvetica Neue"/>
                <a:sym typeface="Helvetica Neue"/>
              </a:rPr>
              <a:t>message = FALSE o warning = FALSE</a:t>
            </a:r>
            <a:r>
              <a:rPr lang="x-none" sz="1600">
                <a:latin typeface="Helvetica Neue"/>
                <a:ea typeface="Helvetica Neue"/>
                <a:cs typeface="Helvetica Neue"/>
                <a:sym typeface="Helvetica Neue"/>
              </a:rPr>
              <a:t> impide que mensajes o advertencias aparezcan en el archivo final.</a:t>
            </a:r>
          </a:p>
          <a:p>
            <a: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Helvetica Neue"/>
            </a:pPr>
            <a:r>
              <a:rPr lang="x-none" sz="1600"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lang="x-none" sz="1600" b="1">
                <a:latin typeface="Helvetica Neue"/>
                <a:ea typeface="Helvetica Neue"/>
                <a:cs typeface="Helvetica Neue"/>
                <a:sym typeface="Helvetica Neue"/>
              </a:rPr>
              <a:t>esults = 'hide' </a:t>
            </a:r>
            <a:r>
              <a:rPr lang="x-none" sz="1600">
                <a:latin typeface="Helvetica Neue"/>
                <a:ea typeface="Helvetica Neue"/>
                <a:cs typeface="Helvetica Neue"/>
                <a:sym typeface="Helvetica Neue"/>
              </a:rPr>
              <a:t>oculta la salida de R que algunas funciones de R tienen habitualmente en la consola de R.</a:t>
            </a:r>
          </a:p>
          <a:p>
            <a: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Helvetica Neue"/>
            </a:pPr>
            <a:r>
              <a:rPr lang="x-none" sz="1600" b="1">
                <a:latin typeface="Helvetica Neue"/>
                <a:ea typeface="Helvetica Neue"/>
                <a:cs typeface="Helvetica Neue"/>
                <a:sym typeface="Helvetica Neue"/>
              </a:rPr>
              <a:t>fig.show = 'hide'</a:t>
            </a:r>
            <a:r>
              <a:rPr lang="x-none" sz="1600">
                <a:latin typeface="Helvetica Neue"/>
                <a:ea typeface="Helvetica Neue"/>
                <a:cs typeface="Helvetica Neue"/>
                <a:sym typeface="Helvetica Neue"/>
              </a:rPr>
              <a:t> esconde los gráficos.</a:t>
            </a:r>
          </a:p>
          <a:p>
            <a:pPr marL="457200" lvl="0" indent="-330200" rtl="0">
              <a:lnSpc>
                <a:spcPct val="115000"/>
              </a:lnSpc>
              <a:spcBef>
                <a:spcPts val="0"/>
              </a:spcBef>
              <a:buSzPct val="100000"/>
              <a:buFont typeface="Helvetica Neue"/>
            </a:pPr>
            <a:r>
              <a:rPr lang="x-none" sz="1600" b="1">
                <a:latin typeface="Helvetica Neue"/>
                <a:ea typeface="Helvetica Neue"/>
                <a:cs typeface="Helvetica Neue"/>
                <a:sym typeface="Helvetica Neue"/>
              </a:rPr>
              <a:t>error = TRUE</a:t>
            </a:r>
            <a:r>
              <a:rPr lang="x-none" sz="1600">
                <a:latin typeface="Helvetica Neue"/>
                <a:ea typeface="Helvetica Neue"/>
                <a:cs typeface="Helvetica Neue"/>
                <a:sym typeface="Helvetica Neue"/>
              </a:rPr>
              <a:t> hace que el tejido/compilación de texto y código (render en inglés) continúe aunque el código devuelva un error. Ayuda a detectar dónde hay un error. Avisa del error pero continua hasta el final.</a:t>
            </a:r>
          </a:p>
          <a:p>
            <a:pPr lvl="0" rtl="0">
              <a:spcBef>
                <a:spcPts val="0"/>
              </a:spcBef>
              <a:buNone/>
            </a:pPr>
            <a:endParaRPr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6" name="Shape 226"/>
          <p:cNvCxnSpPr/>
          <p:nvPr/>
        </p:nvCxnSpPr>
        <p:spPr>
          <a:xfrm>
            <a:off x="18953" y="0"/>
            <a:ext cx="0" cy="5143500"/>
          </a:xfrm>
          <a:prstGeom prst="straightConnector1">
            <a:avLst/>
          </a:prstGeom>
          <a:noFill/>
          <a:ln w="57150" cap="flat" cmpd="sng">
            <a:solidFill>
              <a:srgbClr val="88398A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7" name="Shape 227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x-none" b="1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Opciones de los Chunks</a:t>
            </a:r>
          </a:p>
        </p:txBody>
      </p:sp>
      <p:pic>
        <p:nvPicPr>
          <p:cNvPr id="228" name="Shape 2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900" y="1385519"/>
            <a:ext cx="8558599" cy="203311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9" name="Shape 229"/>
          <p:cNvCxnSpPr/>
          <p:nvPr/>
        </p:nvCxnSpPr>
        <p:spPr>
          <a:xfrm flipH="1">
            <a:off x="6735275" y="2197625"/>
            <a:ext cx="586800" cy="17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pic>
        <p:nvPicPr>
          <p:cNvPr id="230" name="Shape 2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0563" y="2314950"/>
            <a:ext cx="2524125" cy="150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5" name="Shape 235"/>
          <p:cNvCxnSpPr/>
          <p:nvPr/>
        </p:nvCxnSpPr>
        <p:spPr>
          <a:xfrm>
            <a:off x="18953" y="0"/>
            <a:ext cx="0" cy="5143500"/>
          </a:xfrm>
          <a:prstGeom prst="straightConnector1">
            <a:avLst/>
          </a:prstGeom>
          <a:noFill/>
          <a:ln w="57150" cap="flat" cmpd="sng">
            <a:solidFill>
              <a:srgbClr val="88398A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x-none" b="1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Ejecutando un Chunk</a:t>
            </a:r>
          </a:p>
        </p:txBody>
      </p:sp>
      <p:pic>
        <p:nvPicPr>
          <p:cNvPr id="237" name="Shape 2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3800" y="995454"/>
            <a:ext cx="5198479" cy="37753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2" name="Shape 242"/>
          <p:cNvCxnSpPr/>
          <p:nvPr/>
        </p:nvCxnSpPr>
        <p:spPr>
          <a:xfrm>
            <a:off x="18953" y="0"/>
            <a:ext cx="0" cy="5143500"/>
          </a:xfrm>
          <a:prstGeom prst="straightConnector1">
            <a:avLst/>
          </a:prstGeom>
          <a:noFill/>
          <a:ln w="57150" cap="flat" cmpd="sng">
            <a:solidFill>
              <a:srgbClr val="88398A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3" name="Shape 243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x-none" b="1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Embelleciendo el Texto Final</a:t>
            </a:r>
          </a:p>
        </p:txBody>
      </p:sp>
      <p:pic>
        <p:nvPicPr>
          <p:cNvPr id="244" name="Shape 2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9900" y="1238775"/>
            <a:ext cx="4689201" cy="324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Shape 2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00" y="1215775"/>
            <a:ext cx="4227240" cy="32406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6" name="Shape 246"/>
          <p:cNvCxnSpPr/>
          <p:nvPr/>
        </p:nvCxnSpPr>
        <p:spPr>
          <a:xfrm>
            <a:off x="4308525" y="1232300"/>
            <a:ext cx="11100" cy="3762900"/>
          </a:xfrm>
          <a:prstGeom prst="straightConnector1">
            <a:avLst/>
          </a:prstGeom>
          <a:noFill/>
          <a:ln w="38100" cap="flat" cmpd="sng">
            <a:solidFill>
              <a:srgbClr val="88398A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1" name="Shape 251"/>
          <p:cNvCxnSpPr/>
          <p:nvPr/>
        </p:nvCxnSpPr>
        <p:spPr>
          <a:xfrm>
            <a:off x="18953" y="0"/>
            <a:ext cx="0" cy="5143500"/>
          </a:xfrm>
          <a:prstGeom prst="straightConnector1">
            <a:avLst/>
          </a:prstGeom>
          <a:noFill/>
          <a:ln w="57150" cap="flat" cmpd="sng">
            <a:solidFill>
              <a:srgbClr val="88398A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2" name="Shape 252"/>
          <p:cNvSpPr txBox="1">
            <a:spLocks noGrp="1"/>
          </p:cNvSpPr>
          <p:nvPr>
            <p:ph type="title"/>
          </p:nvPr>
        </p:nvSpPr>
        <p:spPr>
          <a:xfrm>
            <a:off x="185475" y="53579"/>
            <a:ext cx="8229600" cy="8574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x-none" sz="3600" b="1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Para saber más</a:t>
            </a:r>
          </a:p>
        </p:txBody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228600" y="802550"/>
            <a:ext cx="8655600" cy="3932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304800" lvl="0" indent="-3746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x-none" sz="1800">
                <a:latin typeface="Helvetica Neue"/>
                <a:ea typeface="Helvetica Neue"/>
                <a:cs typeface="Helvetica Neue"/>
                <a:sym typeface="Helvetica Neue"/>
              </a:rPr>
              <a:t>		Ayuda!!</a:t>
            </a:r>
          </a:p>
          <a:p>
            <a:pPr marL="304800" lvl="0" indent="-3746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04800" lvl="0" indent="-3746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04800" lvl="0" indent="-3746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04800" lvl="0" indent="-3746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04800" lvl="0" indent="-3746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04800" lvl="0" indent="-3746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04800" lvl="0" indent="-3746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1371600" lvl="0" indent="3873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x-none" sz="1800">
                <a:latin typeface="Helvetica Neue"/>
                <a:ea typeface="Helvetica Neue"/>
                <a:cs typeface="Helvetica Neue"/>
                <a:sym typeface="Helvetica Neue"/>
              </a:rPr>
              <a:t>En Español:</a:t>
            </a:r>
          </a:p>
          <a:p>
            <a:pPr marL="1371600" lvl="0" indent="3873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x-none" sz="1400"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https://www.rstudio.com/wp-content/uploads/2015/03/rmarkdown-spanish.pdf</a:t>
            </a:r>
          </a:p>
          <a:p>
            <a:pPr marL="182880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182880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x-none" sz="1800">
                <a:latin typeface="Helvetica Neue"/>
                <a:ea typeface="Helvetica Neue"/>
                <a:cs typeface="Helvetica Neue"/>
                <a:sym typeface="Helvetica Neue"/>
              </a:rPr>
              <a:t>Capítulos 26 - 30 de "R for Data Science" (Grolemund &amp; Wickham, 2017). Acceso gratuito en</a:t>
            </a:r>
            <a:r>
              <a:rPr lang="x-none" sz="1800"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 http://r4ds.had.co.nz</a:t>
            </a:r>
            <a:r>
              <a:rPr lang="x-none" sz="1800"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</a:p>
          <a:p>
            <a:pPr marL="304800" lvl="0" indent="-304800" rtl="0">
              <a:lnSpc>
                <a:spcPct val="115000"/>
              </a:lnSpc>
              <a:spcBef>
                <a:spcPts val="0"/>
              </a:spcBef>
              <a:buNone/>
            </a:pP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254" name="Shape 2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2900" y="2912800"/>
            <a:ext cx="1360520" cy="204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Shape 25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82713" y="910975"/>
            <a:ext cx="5999224" cy="234945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Shape 256"/>
          <p:cNvSpPr/>
          <p:nvPr/>
        </p:nvSpPr>
        <p:spPr>
          <a:xfrm>
            <a:off x="8193475" y="3069275"/>
            <a:ext cx="631500" cy="852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7" name="Shape 257"/>
          <p:cNvSpPr/>
          <p:nvPr/>
        </p:nvSpPr>
        <p:spPr>
          <a:xfrm>
            <a:off x="8193475" y="2916875"/>
            <a:ext cx="631500" cy="852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58" name="Shape 25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86888" y="1539200"/>
            <a:ext cx="1352550" cy="51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3" name="Shape 263"/>
          <p:cNvCxnSpPr/>
          <p:nvPr/>
        </p:nvCxnSpPr>
        <p:spPr>
          <a:xfrm>
            <a:off x="18953" y="0"/>
            <a:ext cx="0" cy="5143500"/>
          </a:xfrm>
          <a:prstGeom prst="straightConnector1">
            <a:avLst/>
          </a:prstGeom>
          <a:noFill/>
          <a:ln w="57150" cap="flat" cmpd="sng">
            <a:solidFill>
              <a:srgbClr val="88398A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4" name="Shape 264"/>
          <p:cNvSpPr txBox="1">
            <a:spLocks noGrp="1"/>
          </p:cNvSpPr>
          <p:nvPr>
            <p:ph type="title"/>
          </p:nvPr>
        </p:nvSpPr>
        <p:spPr>
          <a:xfrm>
            <a:off x="185475" y="205979"/>
            <a:ext cx="8229600" cy="8574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x-none" sz="3600" b="1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Manos a la obra</a:t>
            </a:r>
          </a:p>
        </p:txBody>
      </p:sp>
      <p:pic>
        <p:nvPicPr>
          <p:cNvPr id="265" name="Shape 2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1025" y="871050"/>
            <a:ext cx="4735274" cy="416930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Shape 266"/>
          <p:cNvSpPr txBox="1"/>
          <p:nvPr/>
        </p:nvSpPr>
        <p:spPr>
          <a:xfrm>
            <a:off x="363550" y="1023325"/>
            <a:ext cx="3420000" cy="378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x-none" sz="1800" b="1"/>
              <a:t>¿Te animás a convertir algún código en un archivo .rmd?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x-none"/>
              <a:t>Para empezar abrí un archivo nuevo, vas a encontrarte con algo de esta pinta: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x-none"/>
              <a:t>Podés compilarlo como está y ver que te devuelve con Ctrl+Shift+k o apretando en Knit. 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x-none"/>
              <a:t>Te recomendamos que hagas esto seguido, para que no te encuentres con todos los errores al final.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x-none"/>
              <a:t>Ahora sí, manos a la obra!</a:t>
            </a:r>
          </a:p>
        </p:txBody>
      </p:sp>
      <p:sp>
        <p:nvSpPr>
          <p:cNvPr id="267" name="Shape 267"/>
          <p:cNvSpPr/>
          <p:nvPr/>
        </p:nvSpPr>
        <p:spPr>
          <a:xfrm>
            <a:off x="5332000" y="825625"/>
            <a:ext cx="228900" cy="3900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1C4587"/>
          </a:solidFill>
          <a:ln w="28575" cap="flat" cmpd="sng">
            <a:solidFill>
              <a:srgbClr val="1C4587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/>
        </p:nvSpPr>
        <p:spPr>
          <a:xfrm>
            <a:off x="902520" y="2372990"/>
            <a:ext cx="7021800" cy="1159500"/>
          </a:xfrm>
          <a:prstGeom prst="rect">
            <a:avLst/>
          </a:prstGeom>
          <a:noFill/>
          <a:ln>
            <a:noFill/>
          </a:ln>
        </p:spPr>
        <p:txBody>
          <a:bodyPr wrap="square" lIns="91075" tIns="91075" rIns="91075" bIns="910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x-none" sz="3600" b="1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RMarkdown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x-none" sz="2600" b="1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Laura Ación, Juliana Benítez y </a:t>
            </a:r>
            <a:r>
              <a:rPr lang="x-none" sz="2600" b="1" i="0" u="none" strike="noStrike" cap="none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Paola Corrales</a:t>
            </a:r>
          </a:p>
        </p:txBody>
      </p:sp>
      <p:cxnSp>
        <p:nvCxnSpPr>
          <p:cNvPr id="149" name="Shape 149"/>
          <p:cNvCxnSpPr/>
          <p:nvPr/>
        </p:nvCxnSpPr>
        <p:spPr>
          <a:xfrm>
            <a:off x="827584" y="2312138"/>
            <a:ext cx="0" cy="1440000"/>
          </a:xfrm>
          <a:prstGeom prst="straightConnector1">
            <a:avLst/>
          </a:prstGeom>
          <a:noFill/>
          <a:ln w="57150" cap="flat" cmpd="sng">
            <a:solidFill>
              <a:srgbClr val="562457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3575" y="436515"/>
            <a:ext cx="2295933" cy="2419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5" name="Shape 155"/>
          <p:cNvCxnSpPr/>
          <p:nvPr/>
        </p:nvCxnSpPr>
        <p:spPr>
          <a:xfrm>
            <a:off x="18953" y="0"/>
            <a:ext cx="0" cy="5143500"/>
          </a:xfrm>
          <a:prstGeom prst="straightConnector1">
            <a:avLst/>
          </a:prstGeom>
          <a:noFill/>
          <a:ln w="57150" cap="flat" cmpd="sng">
            <a:solidFill>
              <a:srgbClr val="88398A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56" name="Shape 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6725" y="737699"/>
            <a:ext cx="5510451" cy="364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1" name="Shape 161"/>
          <p:cNvCxnSpPr/>
          <p:nvPr/>
        </p:nvCxnSpPr>
        <p:spPr>
          <a:xfrm>
            <a:off x="18953" y="0"/>
            <a:ext cx="0" cy="5143500"/>
          </a:xfrm>
          <a:prstGeom prst="straightConnector1">
            <a:avLst/>
          </a:prstGeom>
          <a:noFill/>
          <a:ln w="57150" cap="flat" cmpd="sng">
            <a:solidFill>
              <a:srgbClr val="88398A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185475" y="205979"/>
            <a:ext cx="8229600" cy="8574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x-none" b="1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¿Qué es RMarkdown (Rmd)?</a:t>
            </a:r>
          </a:p>
        </p:txBody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185475" y="1022875"/>
            <a:ext cx="7093200" cy="3872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x-none" sz="3000">
                <a:latin typeface="Helvetica Neue"/>
                <a:ea typeface="Helvetica Neue"/>
                <a:cs typeface="Helvetica Neue"/>
                <a:sym typeface="Helvetica Neue"/>
              </a:rPr>
              <a:t>Lenguaje de programación que integra prosa, código R y resultados.</a:t>
            </a:r>
          </a:p>
          <a:p>
            <a:pPr marL="0" lvl="0" indent="0" rtl="0">
              <a:spcBef>
                <a:spcPts val="0"/>
              </a:spcBef>
              <a:buNone/>
            </a:pPr>
            <a:endParaRPr sz="3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rtl="0">
              <a:spcBef>
                <a:spcPts val="0"/>
              </a:spcBef>
              <a:buNone/>
            </a:pPr>
            <a:endParaRPr sz="3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rtl="0">
              <a:spcBef>
                <a:spcPts val="0"/>
              </a:spcBef>
              <a:buNone/>
            </a:pPr>
            <a:r>
              <a:rPr lang="x-none" sz="3000">
                <a:latin typeface="Helvetica Neue"/>
                <a:ea typeface="Helvetica Neue"/>
                <a:cs typeface="Helvetica Neue"/>
                <a:sym typeface="Helvetica Neue"/>
              </a:rPr>
              <a:t>RMarkdown permite generación de informes, presentaciones, páginas web, tesis y libros, entre otros.</a:t>
            </a:r>
          </a:p>
        </p:txBody>
      </p:sp>
      <p:pic>
        <p:nvPicPr>
          <p:cNvPr id="164" name="Shape 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2549" y="1479350"/>
            <a:ext cx="2141025" cy="207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9" name="Shape 169"/>
          <p:cNvCxnSpPr/>
          <p:nvPr/>
        </p:nvCxnSpPr>
        <p:spPr>
          <a:xfrm>
            <a:off x="18953" y="0"/>
            <a:ext cx="0" cy="5143500"/>
          </a:xfrm>
          <a:prstGeom prst="straightConnector1">
            <a:avLst/>
          </a:prstGeom>
          <a:noFill/>
          <a:ln w="57150" cap="flat" cmpd="sng">
            <a:solidFill>
              <a:srgbClr val="88398A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185475" y="205979"/>
            <a:ext cx="8229600" cy="8574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x-none" b="1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¿</a:t>
            </a:r>
            <a:r>
              <a:rPr lang="x-none" sz="3600" b="1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Para qué sirve Rmd</a:t>
            </a:r>
            <a:r>
              <a:rPr lang="x-none" b="1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?</a:t>
            </a:r>
          </a:p>
        </p:txBody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228600" y="1107350"/>
            <a:ext cx="8670600" cy="3932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Helvetica Neue"/>
            </a:pPr>
            <a:r>
              <a:rPr lang="x-none" sz="1800">
                <a:latin typeface="Helvetica Neue"/>
                <a:ea typeface="Helvetica Neue"/>
                <a:cs typeface="Helvetica Neue"/>
                <a:sym typeface="Helvetica Neue"/>
              </a:rPr>
              <a:t>Para comunicarse con quienes están interesados únicamente en los resultados y las conclusiones de un análisis, pero no en el código usado para el análisis.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Helvetica Neue"/>
            </a:pPr>
            <a:r>
              <a:rPr lang="x-none" sz="1800">
                <a:latin typeface="Helvetica Neue"/>
                <a:ea typeface="Helvetica Neue"/>
                <a:cs typeface="Helvetica Neue"/>
                <a:sym typeface="Helvetica Neue"/>
              </a:rPr>
              <a:t>Para colaborar con otros interesados (incluido tu yo futuro) en resultados, conclusiones y cómo se alcanzaron (interesados en el código). </a:t>
            </a:r>
          </a:p>
          <a:p>
            <a:pPr marL="914400" lvl="1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Helvetica Neue"/>
            </a:pPr>
            <a:r>
              <a:rPr lang="x-none" sz="1800">
                <a:latin typeface="Helvetica Neue"/>
                <a:ea typeface="Helvetica Neue"/>
                <a:cs typeface="Helvetica Neue"/>
                <a:sym typeface="Helvetica Neue"/>
              </a:rPr>
              <a:t>No falta mucho para que compartir el código que una usó para obtener algún resultado comience a ser un estándar de calidad y un requerimiento en algunas disciplinas científicas -&gt; Reproducibilidad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SzPct val="100000"/>
              <a:buFont typeface="Helvetica Neue"/>
            </a:pPr>
            <a:r>
              <a:rPr lang="x-none" sz="1800">
                <a:latin typeface="Helvetica Neue"/>
                <a:ea typeface="Helvetica Neue"/>
                <a:cs typeface="Helvetica Neue"/>
                <a:sym typeface="Helvetica Neue"/>
              </a:rPr>
              <a:t>Se puede usar como un cuaderno de anotaciones moderno en donde uno intercala código R, resultados y comentarios. Mucho mejor que un script habitual.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" name="Shape 176"/>
          <p:cNvCxnSpPr/>
          <p:nvPr/>
        </p:nvCxnSpPr>
        <p:spPr>
          <a:xfrm>
            <a:off x="18953" y="0"/>
            <a:ext cx="0" cy="5143500"/>
          </a:xfrm>
          <a:prstGeom prst="straightConnector1">
            <a:avLst/>
          </a:prstGeom>
          <a:noFill/>
          <a:ln w="57150" cap="flat" cmpd="sng">
            <a:solidFill>
              <a:srgbClr val="88398A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185475" y="205979"/>
            <a:ext cx="8229600" cy="8574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x-none" b="1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¿Cómo funciona</a:t>
            </a:r>
            <a:r>
              <a:rPr lang="x-none" sz="3600" b="1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Rmd</a:t>
            </a:r>
            <a:r>
              <a:rPr lang="x-none" b="1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?</a:t>
            </a:r>
          </a:p>
        </p:txBody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538100" y="2646925"/>
            <a:ext cx="7843800" cy="1380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81000">
              <a:spcBef>
                <a:spcPts val="0"/>
              </a:spcBef>
              <a:spcAft>
                <a:spcPts val="0"/>
              </a:spcAft>
              <a:buSzPct val="100000"/>
              <a:buFont typeface="Helvetica Neue"/>
            </a:pPr>
            <a:r>
              <a:rPr lang="x-none" sz="2400">
                <a:latin typeface="Helvetica Neue"/>
                <a:ea typeface="Helvetica Neue"/>
                <a:cs typeface="Helvetica Neue"/>
                <a:sym typeface="Helvetica Neue"/>
              </a:rPr>
              <a:t>Flujo de trabajo para la producción del archivo final en cualquier formato (.docx, .html, .pdf, etc)</a:t>
            </a:r>
          </a:p>
          <a:p>
            <a:pPr marL="457200" lvl="0" indent="-381000" rtl="0">
              <a:spcBef>
                <a:spcPts val="0"/>
              </a:spcBef>
              <a:buSzPct val="100000"/>
              <a:buFont typeface="Helvetica Neue"/>
            </a:pPr>
            <a:r>
              <a:rPr lang="x-none" sz="2400">
                <a:latin typeface="Helvetica Neue"/>
                <a:ea typeface="Helvetica Neue"/>
                <a:cs typeface="Helvetica Neue"/>
                <a:sym typeface="Helvetica Neue"/>
              </a:rPr>
              <a:t>Varios archivos intermedios y ad hoc - MUY IMPORTANTE: todos en el mismo directorio -&gt; Trabajo con Proyectos R al rescate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179" name="Shape 1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250" y="1165950"/>
            <a:ext cx="8013450" cy="148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4" name="Shape 184"/>
          <p:cNvCxnSpPr/>
          <p:nvPr/>
        </p:nvCxnSpPr>
        <p:spPr>
          <a:xfrm>
            <a:off x="18953" y="0"/>
            <a:ext cx="0" cy="5143500"/>
          </a:xfrm>
          <a:prstGeom prst="straightConnector1">
            <a:avLst/>
          </a:prstGeom>
          <a:noFill/>
          <a:ln w="57150" cap="flat" cmpd="sng">
            <a:solidFill>
              <a:srgbClr val="88398A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185475" y="205979"/>
            <a:ext cx="8229600" cy="8574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x-none" b="1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Proyectos R</a:t>
            </a:r>
          </a:p>
        </p:txBody>
      </p:sp>
      <p:pic>
        <p:nvPicPr>
          <p:cNvPr id="186" name="Shape 1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4000" y="1854076"/>
            <a:ext cx="4251175" cy="307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Shape 1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8275" y="1063379"/>
            <a:ext cx="4181475" cy="123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2" name="Shape 192"/>
          <p:cNvCxnSpPr/>
          <p:nvPr/>
        </p:nvCxnSpPr>
        <p:spPr>
          <a:xfrm>
            <a:off x="18953" y="0"/>
            <a:ext cx="0" cy="5143500"/>
          </a:xfrm>
          <a:prstGeom prst="straightConnector1">
            <a:avLst/>
          </a:prstGeom>
          <a:noFill/>
          <a:ln w="57150" cap="flat" cmpd="sng">
            <a:solidFill>
              <a:srgbClr val="88398A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3" name="Shape 193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x-none" b="1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Partes de un Archivo .Rmd</a:t>
            </a:r>
          </a:p>
        </p:txBody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5890775" y="1009750"/>
            <a:ext cx="3052800" cy="3585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x-none"/>
              <a:t>YAML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x-none"/>
              <a:t>texto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x-none"/>
              <a:t>Código (chunk)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195" name="Shape 1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325" y="1009742"/>
            <a:ext cx="5085323" cy="377532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6" name="Shape 196"/>
          <p:cNvCxnSpPr/>
          <p:nvPr/>
        </p:nvCxnSpPr>
        <p:spPr>
          <a:xfrm>
            <a:off x="5851950" y="1488700"/>
            <a:ext cx="271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97" name="Shape 197"/>
          <p:cNvCxnSpPr/>
          <p:nvPr/>
        </p:nvCxnSpPr>
        <p:spPr>
          <a:xfrm>
            <a:off x="5803425" y="2633850"/>
            <a:ext cx="339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98" name="Shape 198"/>
          <p:cNvCxnSpPr/>
          <p:nvPr/>
        </p:nvCxnSpPr>
        <p:spPr>
          <a:xfrm rot="10800000" flipH="1">
            <a:off x="5851950" y="3798400"/>
            <a:ext cx="232800" cy="13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3" name="Shape 203"/>
          <p:cNvCxnSpPr/>
          <p:nvPr/>
        </p:nvCxnSpPr>
        <p:spPr>
          <a:xfrm>
            <a:off x="18953" y="0"/>
            <a:ext cx="0" cy="5143500"/>
          </a:xfrm>
          <a:prstGeom prst="straightConnector1">
            <a:avLst/>
          </a:prstGeom>
          <a:noFill/>
          <a:ln w="57150" cap="flat" cmpd="sng">
            <a:solidFill>
              <a:srgbClr val="88398A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x-none" sz="3200" b="1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¿Qué es un chunk?</a:t>
            </a:r>
          </a:p>
        </p:txBody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311625" y="1058250"/>
            <a:ext cx="8229600" cy="1960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203200" lvl="0" indent="0" rtl="0">
              <a:spcBef>
                <a:spcPts val="0"/>
              </a:spcBef>
              <a:buNone/>
            </a:pPr>
            <a:r>
              <a:rPr lang="x-none">
                <a:latin typeface="Helvetica Neue"/>
                <a:ea typeface="Helvetica Neue"/>
                <a:cs typeface="Helvetica Neue"/>
                <a:sym typeface="Helvetica Neue"/>
              </a:rPr>
              <a:t>Son porciones de código R que R Markdown va a ejecutar e incluir los resultados en el ambiente de R.</a:t>
            </a:r>
          </a:p>
          <a:p>
            <a:pPr marL="203200" lvl="0" indent="0" rtl="0">
              <a:spcBef>
                <a:spcPts val="0"/>
              </a:spcBef>
              <a:buNone/>
            </a:pP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03200" lvl="0" indent="0" rtl="0">
              <a:spcBef>
                <a:spcPts val="0"/>
              </a:spcBef>
              <a:buNone/>
            </a:pPr>
            <a:r>
              <a:rPr lang="x-none">
                <a:latin typeface="Helvetica Neue"/>
                <a:ea typeface="Helvetica Neue"/>
                <a:cs typeface="Helvetica Neue"/>
                <a:sym typeface="Helvetica Neue"/>
              </a:rPr>
              <a:t>Si tienen una salida explícita (por ej, tabla, gráfico) estos resultados pueden incluirse o no en el documento final.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R-Ladi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640</Words>
  <Application>Microsoft Office PowerPoint</Application>
  <PresentationFormat>On-screen Show (16:9)</PresentationFormat>
  <Paragraphs>73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Helvetica Neue</vt:lpstr>
      <vt:lpstr>Titillium Web</vt:lpstr>
      <vt:lpstr>Courier</vt:lpstr>
      <vt:lpstr>Calibri</vt:lpstr>
      <vt:lpstr>Simple Light</vt:lpstr>
      <vt:lpstr>Office Theme</vt:lpstr>
      <vt:lpstr>R-Ladies Template</vt:lpstr>
      <vt:lpstr>      Ladies Buenos Aires Sexta Reunión</vt:lpstr>
      <vt:lpstr>PowerPoint Presentation</vt:lpstr>
      <vt:lpstr>PowerPoint Presentation</vt:lpstr>
      <vt:lpstr>¿Qué es RMarkdown (Rmd)?</vt:lpstr>
      <vt:lpstr>¿Para qué sirve Rmd?</vt:lpstr>
      <vt:lpstr>¿Cómo funciona Rmd?</vt:lpstr>
      <vt:lpstr>Proyectos R</vt:lpstr>
      <vt:lpstr>Partes de un Archivo .Rmd</vt:lpstr>
      <vt:lpstr>¿Qué es un chunk?</vt:lpstr>
      <vt:lpstr>PowerPoint Presentation</vt:lpstr>
      <vt:lpstr>Opciones de los Chunks</vt:lpstr>
      <vt:lpstr>Opciones de los Chunks</vt:lpstr>
      <vt:lpstr>Ejecutando un Chunk</vt:lpstr>
      <vt:lpstr>Embelleciendo el Texto Final</vt:lpstr>
      <vt:lpstr>Para saber más</vt:lpstr>
      <vt:lpstr>Manos a la obra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Ladies Buenos Aires Sexta Reunión</dc:title>
  <cp:lastModifiedBy>pao</cp:lastModifiedBy>
  <cp:revision>1</cp:revision>
  <dcterms:modified xsi:type="dcterms:W3CDTF">2017-11-26T01:11:53Z</dcterms:modified>
</cp:coreProperties>
</file>