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3"/>
  </p:notesMasterIdLst>
  <p:handoutMasterIdLst>
    <p:handoutMasterId r:id="rId114"/>
  </p:handoutMasterIdLst>
  <p:sldIdLst>
    <p:sldId id="400" r:id="rId5"/>
    <p:sldId id="380" r:id="rId6"/>
    <p:sldId id="403" r:id="rId7"/>
    <p:sldId id="413" r:id="rId8"/>
    <p:sldId id="404" r:id="rId9"/>
    <p:sldId id="257" r:id="rId10"/>
    <p:sldId id="260" r:id="rId11"/>
    <p:sldId id="261" r:id="rId12"/>
    <p:sldId id="262" r:id="rId13"/>
    <p:sldId id="263" r:id="rId14"/>
    <p:sldId id="264" r:id="rId15"/>
    <p:sldId id="265" r:id="rId16"/>
    <p:sldId id="266" r:id="rId17"/>
    <p:sldId id="267" r:id="rId18"/>
    <p:sldId id="268" r:id="rId19"/>
    <p:sldId id="414" r:id="rId20"/>
    <p:sldId id="412" r:id="rId21"/>
    <p:sldId id="405" r:id="rId22"/>
    <p:sldId id="406" r:id="rId23"/>
    <p:sldId id="407" r:id="rId24"/>
    <p:sldId id="408" r:id="rId25"/>
    <p:sldId id="410" r:id="rId26"/>
    <p:sldId id="284" r:id="rId27"/>
    <p:sldId id="401" r:id="rId28"/>
    <p:sldId id="387" r:id="rId29"/>
    <p:sldId id="288" r:id="rId30"/>
    <p:sldId id="285" r:id="rId31"/>
    <p:sldId id="286" r:id="rId32"/>
    <p:sldId id="289" r:id="rId33"/>
    <p:sldId id="301" r:id="rId34"/>
    <p:sldId id="295" r:id="rId35"/>
    <p:sldId id="305" r:id="rId36"/>
    <p:sldId id="304" r:id="rId37"/>
    <p:sldId id="300" r:id="rId38"/>
    <p:sldId id="296" r:id="rId39"/>
    <p:sldId id="396" r:id="rId40"/>
    <p:sldId id="292" r:id="rId41"/>
    <p:sldId id="293" r:id="rId42"/>
    <p:sldId id="299" r:id="rId43"/>
    <p:sldId id="297" r:id="rId44"/>
    <p:sldId id="298" r:id="rId45"/>
    <p:sldId id="303" r:id="rId46"/>
    <p:sldId id="302" r:id="rId47"/>
    <p:sldId id="352" r:id="rId48"/>
    <p:sldId id="356" r:id="rId49"/>
    <p:sldId id="402" r:id="rId50"/>
    <p:sldId id="354" r:id="rId51"/>
    <p:sldId id="399" r:id="rId52"/>
    <p:sldId id="411" r:id="rId53"/>
    <p:sldId id="369" r:id="rId54"/>
    <p:sldId id="371" r:id="rId55"/>
    <p:sldId id="374" r:id="rId56"/>
    <p:sldId id="370" r:id="rId57"/>
    <p:sldId id="381" r:id="rId58"/>
    <p:sldId id="359" r:id="rId59"/>
    <p:sldId id="360" r:id="rId60"/>
    <p:sldId id="361" r:id="rId61"/>
    <p:sldId id="362" r:id="rId62"/>
    <p:sldId id="363" r:id="rId63"/>
    <p:sldId id="364" r:id="rId64"/>
    <p:sldId id="366" r:id="rId65"/>
    <p:sldId id="365" r:id="rId66"/>
    <p:sldId id="375" r:id="rId67"/>
    <p:sldId id="339" r:id="rId68"/>
    <p:sldId id="350" r:id="rId69"/>
    <p:sldId id="342" r:id="rId70"/>
    <p:sldId id="337" r:id="rId71"/>
    <p:sldId id="391" r:id="rId72"/>
    <p:sldId id="349" r:id="rId73"/>
    <p:sldId id="340" r:id="rId74"/>
    <p:sldId id="341" r:id="rId75"/>
    <p:sldId id="344" r:id="rId76"/>
    <p:sldId id="343" r:id="rId77"/>
    <p:sldId id="347" r:id="rId78"/>
    <p:sldId id="388" r:id="rId79"/>
    <p:sldId id="306" r:id="rId80"/>
    <p:sldId id="307" r:id="rId81"/>
    <p:sldId id="308" r:id="rId82"/>
    <p:sldId id="394" r:id="rId83"/>
    <p:sldId id="309" r:id="rId84"/>
    <p:sldId id="311" r:id="rId85"/>
    <p:sldId id="397" r:id="rId86"/>
    <p:sldId id="312" r:id="rId87"/>
    <p:sldId id="313" r:id="rId88"/>
    <p:sldId id="314" r:id="rId89"/>
    <p:sldId id="316" r:id="rId90"/>
    <p:sldId id="393" r:id="rId91"/>
    <p:sldId id="323" r:id="rId92"/>
    <p:sldId id="324" r:id="rId93"/>
    <p:sldId id="325" r:id="rId94"/>
    <p:sldId id="383" r:id="rId95"/>
    <p:sldId id="390" r:id="rId96"/>
    <p:sldId id="326" r:id="rId97"/>
    <p:sldId id="328" r:id="rId98"/>
    <p:sldId id="333" r:id="rId99"/>
    <p:sldId id="330" r:id="rId100"/>
    <p:sldId id="329" r:id="rId101"/>
    <p:sldId id="377" r:id="rId102"/>
    <p:sldId id="395" r:id="rId103"/>
    <p:sldId id="331" r:id="rId104"/>
    <p:sldId id="398" r:id="rId105"/>
    <p:sldId id="334" r:id="rId106"/>
    <p:sldId id="384" r:id="rId107"/>
    <p:sldId id="385" r:id="rId108"/>
    <p:sldId id="386" r:id="rId109"/>
    <p:sldId id="335" r:id="rId110"/>
    <p:sldId id="336" r:id="rId111"/>
    <p:sldId id="287" r:id="rId112"/>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useTimings="0">
    <p:kiosk/>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FF"/>
    <a:srgbClr val="008000"/>
    <a:srgbClr val="15BB29"/>
    <a:srgbClr val="00308F"/>
    <a:srgbClr val="33CCFF"/>
    <a:srgbClr val="CC00CC"/>
    <a:srgbClr val="CC3399"/>
    <a:srgbClr val="FF3300"/>
    <a:srgbClr val="000099"/>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1410" autoAdjust="0"/>
    <p:restoredTop sz="98099" autoAdjust="0"/>
  </p:normalViewPr>
  <p:slideViewPr>
    <p:cSldViewPr>
      <p:cViewPr>
        <p:scale>
          <a:sx n="110" d="100"/>
          <a:sy n="110" d="100"/>
        </p:scale>
        <p:origin x="-816" y="36"/>
      </p:cViewPr>
      <p:guideLst>
        <p:guide orient="horz" pos="2160"/>
        <p:guide pos="2880"/>
      </p:guideLst>
    </p:cSldViewPr>
  </p:slideViewPr>
  <p:outlineViewPr>
    <p:cViewPr>
      <p:scale>
        <a:sx n="33" d="100"/>
        <a:sy n="33" d="100"/>
      </p:scale>
      <p:origin x="0" y="1104"/>
    </p:cViewPr>
    <p:sldLst>
      <p:sld r:id="rId1" collapse="1"/>
    </p:sldLst>
  </p:outlineViewPr>
  <p:notesTextViewPr>
    <p:cViewPr>
      <p:scale>
        <a:sx n="1" d="1"/>
        <a:sy n="1" d="1"/>
      </p:scale>
      <p:origin x="0" y="0"/>
    </p:cViewPr>
  </p:notesTextViewPr>
  <p:sorterViewPr>
    <p:cViewPr>
      <p:scale>
        <a:sx n="100" d="100"/>
        <a:sy n="100" d="100"/>
      </p:scale>
      <p:origin x="0" y="0"/>
    </p:cViewPr>
  </p:sorterViewPr>
  <p:notesViewPr>
    <p:cSldViewPr>
      <p:cViewPr varScale="1">
        <p:scale>
          <a:sx n="72" d="100"/>
          <a:sy n="72" d="100"/>
        </p:scale>
        <p:origin x="-3372"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theme" Target="theme/theme1.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102" Type="http://schemas.openxmlformats.org/officeDocument/2006/relationships/slide" Target="slides/slide98.xml"/><Relationship Id="rId110" Type="http://schemas.openxmlformats.org/officeDocument/2006/relationships/slide" Target="slides/slide106.xml"/><Relationship Id="rId115"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13" Type="http://schemas.openxmlformats.org/officeDocument/2006/relationships/notesMaster" Target="notesMasters/notesMaster1.xml"/><Relationship Id="rId118"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slide" Target="slides/slide104.xml"/><Relationship Id="rId11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slide" Target="slides/slide10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handoutMaster" Target="handoutMasters/handout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s>
</file>

<file path=ppt/_rels/viewProps.xml.rels><?xml version="1.0" encoding="UTF-8" standalone="yes"?>
<Relationships xmlns="http://schemas.openxmlformats.org/package/2006/relationships"><Relationship Id="rId1"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64" tIns="46582" rIns="93164" bIns="46582"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64" tIns="46582" rIns="93164" bIns="46582" rtlCol="0"/>
          <a:lstStyle>
            <a:lvl1pPr algn="r">
              <a:defRPr sz="1200"/>
            </a:lvl1pPr>
          </a:lstStyle>
          <a:p>
            <a:fld id="{8B86AE11-5267-49DF-BB60-B41E14BAB9B1}" type="datetimeFigureOut">
              <a:rPr lang="en-US" smtClean="0"/>
              <a:pPr/>
              <a:t>2/10/2014</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64" tIns="46582" rIns="93164" bIns="46582"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64" tIns="46582" rIns="93164" bIns="46582" rtlCol="0" anchor="b"/>
          <a:lstStyle>
            <a:lvl1pPr algn="r">
              <a:defRPr sz="1200"/>
            </a:lvl1pPr>
          </a:lstStyle>
          <a:p>
            <a:fld id="{4F06E69F-C90A-419E-BEB5-FC422CDBC7F2}" type="slidenum">
              <a:rPr lang="en-US" smtClean="0"/>
              <a:pPr/>
              <a:t>‹#›</a:t>
            </a:fld>
            <a:endParaRPr lang="en-US" dirty="0"/>
          </a:p>
        </p:txBody>
      </p:sp>
    </p:spTree>
    <p:extLst>
      <p:ext uri="{BB962C8B-B14F-4D97-AF65-F5344CB8AC3E}">
        <p14:creationId xmlns:p14="http://schemas.microsoft.com/office/powerpoint/2010/main" val="687938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64" tIns="46582" rIns="93164" bIns="46582"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64" tIns="46582" rIns="93164" bIns="46582" rtlCol="0"/>
          <a:lstStyle>
            <a:lvl1pPr algn="r">
              <a:defRPr sz="1200"/>
            </a:lvl1pPr>
          </a:lstStyle>
          <a:p>
            <a:fld id="{5CD7D935-BC4F-4092-BC5C-88502E17FE0F}" type="datetimeFigureOut">
              <a:rPr lang="en-US" smtClean="0"/>
              <a:pPr/>
              <a:t>2/10/2014</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64" tIns="46582" rIns="93164" bIns="46582"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64" tIns="46582" rIns="93164" bIns="46582"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3037840" cy="464820"/>
          </a:xfrm>
          <a:prstGeom prst="rect">
            <a:avLst/>
          </a:prstGeom>
        </p:spPr>
        <p:txBody>
          <a:bodyPr vert="horz" lIns="93164" tIns="46582" rIns="93164" bIns="4658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64" tIns="46582" rIns="93164" bIns="46582" rtlCol="0" anchor="b"/>
          <a:lstStyle>
            <a:lvl1pPr algn="r">
              <a:defRPr sz="1200"/>
            </a:lvl1pPr>
          </a:lstStyle>
          <a:p>
            <a:fld id="{799A035F-558E-4530-8AF9-31D860CDB3F5}" type="slidenum">
              <a:rPr lang="en-US" smtClean="0"/>
              <a:pPr/>
              <a:t>‹#›</a:t>
            </a:fld>
            <a:endParaRPr lang="en-US" dirty="0"/>
          </a:p>
        </p:txBody>
      </p:sp>
    </p:spTree>
    <p:extLst>
      <p:ext uri="{BB962C8B-B14F-4D97-AF65-F5344CB8AC3E}">
        <p14:creationId xmlns:p14="http://schemas.microsoft.com/office/powerpoint/2010/main" val="3164862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1</a:t>
            </a:fld>
            <a:endParaRPr lang="en-US" dirty="0"/>
          </a:p>
        </p:txBody>
      </p:sp>
    </p:spTree>
    <p:extLst>
      <p:ext uri="{BB962C8B-B14F-4D97-AF65-F5344CB8AC3E}">
        <p14:creationId xmlns:p14="http://schemas.microsoft.com/office/powerpoint/2010/main" val="41939326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10</a:t>
            </a:fld>
            <a:endParaRPr lang="en-US" dirty="0"/>
          </a:p>
        </p:txBody>
      </p:sp>
    </p:spTree>
    <p:extLst>
      <p:ext uri="{BB962C8B-B14F-4D97-AF65-F5344CB8AC3E}">
        <p14:creationId xmlns:p14="http://schemas.microsoft.com/office/powerpoint/2010/main" val="42003803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11</a:t>
            </a:fld>
            <a:endParaRPr lang="en-US" dirty="0"/>
          </a:p>
        </p:txBody>
      </p:sp>
    </p:spTree>
    <p:extLst>
      <p:ext uri="{BB962C8B-B14F-4D97-AF65-F5344CB8AC3E}">
        <p14:creationId xmlns:p14="http://schemas.microsoft.com/office/powerpoint/2010/main" val="8454960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12</a:t>
            </a:fld>
            <a:endParaRPr lang="en-US" dirty="0"/>
          </a:p>
        </p:txBody>
      </p:sp>
    </p:spTree>
    <p:extLst>
      <p:ext uri="{BB962C8B-B14F-4D97-AF65-F5344CB8AC3E}">
        <p14:creationId xmlns:p14="http://schemas.microsoft.com/office/powerpoint/2010/main" val="41861242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13</a:t>
            </a:fld>
            <a:endParaRPr lang="en-US" dirty="0"/>
          </a:p>
        </p:txBody>
      </p:sp>
    </p:spTree>
    <p:extLst>
      <p:ext uri="{BB962C8B-B14F-4D97-AF65-F5344CB8AC3E}">
        <p14:creationId xmlns:p14="http://schemas.microsoft.com/office/powerpoint/2010/main" val="22975586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14</a:t>
            </a:fld>
            <a:endParaRPr lang="en-US" dirty="0"/>
          </a:p>
        </p:txBody>
      </p:sp>
    </p:spTree>
    <p:extLst>
      <p:ext uri="{BB962C8B-B14F-4D97-AF65-F5344CB8AC3E}">
        <p14:creationId xmlns:p14="http://schemas.microsoft.com/office/powerpoint/2010/main" val="34995861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15</a:t>
            </a:fld>
            <a:endParaRPr lang="en-US" dirty="0"/>
          </a:p>
        </p:txBody>
      </p:sp>
    </p:spTree>
    <p:extLst>
      <p:ext uri="{BB962C8B-B14F-4D97-AF65-F5344CB8AC3E}">
        <p14:creationId xmlns:p14="http://schemas.microsoft.com/office/powerpoint/2010/main" val="24204984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16</a:t>
            </a:fld>
            <a:endParaRPr lang="en-US" dirty="0"/>
          </a:p>
        </p:txBody>
      </p:sp>
    </p:spTree>
    <p:extLst>
      <p:ext uri="{BB962C8B-B14F-4D97-AF65-F5344CB8AC3E}">
        <p14:creationId xmlns:p14="http://schemas.microsoft.com/office/powerpoint/2010/main" val="22975586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17</a:t>
            </a:fld>
            <a:endParaRPr lang="en-US" dirty="0"/>
          </a:p>
        </p:txBody>
      </p:sp>
    </p:spTree>
    <p:extLst>
      <p:ext uri="{BB962C8B-B14F-4D97-AF65-F5344CB8AC3E}">
        <p14:creationId xmlns:p14="http://schemas.microsoft.com/office/powerpoint/2010/main" val="7513444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18</a:t>
            </a:fld>
            <a:endParaRPr lang="en-US" dirty="0"/>
          </a:p>
        </p:txBody>
      </p:sp>
    </p:spTree>
    <p:extLst>
      <p:ext uri="{BB962C8B-B14F-4D97-AF65-F5344CB8AC3E}">
        <p14:creationId xmlns:p14="http://schemas.microsoft.com/office/powerpoint/2010/main" val="14551668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19</a:t>
            </a:fld>
            <a:endParaRPr lang="en-US" dirty="0"/>
          </a:p>
        </p:txBody>
      </p:sp>
    </p:spTree>
    <p:extLst>
      <p:ext uri="{BB962C8B-B14F-4D97-AF65-F5344CB8AC3E}">
        <p14:creationId xmlns:p14="http://schemas.microsoft.com/office/powerpoint/2010/main" val="751344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2</a:t>
            </a:fld>
            <a:endParaRPr lang="en-US" dirty="0"/>
          </a:p>
        </p:txBody>
      </p:sp>
    </p:spTree>
    <p:extLst>
      <p:ext uri="{BB962C8B-B14F-4D97-AF65-F5344CB8AC3E}">
        <p14:creationId xmlns:p14="http://schemas.microsoft.com/office/powerpoint/2010/main" val="14949690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23</a:t>
            </a:fld>
            <a:endParaRPr lang="en-US" dirty="0"/>
          </a:p>
        </p:txBody>
      </p:sp>
    </p:spTree>
    <p:extLst>
      <p:ext uri="{BB962C8B-B14F-4D97-AF65-F5344CB8AC3E}">
        <p14:creationId xmlns:p14="http://schemas.microsoft.com/office/powerpoint/2010/main" val="7513444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24</a:t>
            </a:fld>
            <a:endParaRPr lang="en-US" dirty="0"/>
          </a:p>
        </p:txBody>
      </p:sp>
    </p:spTree>
    <p:extLst>
      <p:ext uri="{BB962C8B-B14F-4D97-AF65-F5344CB8AC3E}">
        <p14:creationId xmlns:p14="http://schemas.microsoft.com/office/powerpoint/2010/main" val="14551668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25</a:t>
            </a:fld>
            <a:endParaRPr lang="en-US" dirty="0"/>
          </a:p>
        </p:txBody>
      </p:sp>
    </p:spTree>
    <p:extLst>
      <p:ext uri="{BB962C8B-B14F-4D97-AF65-F5344CB8AC3E}">
        <p14:creationId xmlns:p14="http://schemas.microsoft.com/office/powerpoint/2010/main" val="26453666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26</a:t>
            </a:fld>
            <a:endParaRPr lang="en-US" dirty="0"/>
          </a:p>
        </p:txBody>
      </p:sp>
    </p:spTree>
    <p:extLst>
      <p:ext uri="{BB962C8B-B14F-4D97-AF65-F5344CB8AC3E}">
        <p14:creationId xmlns:p14="http://schemas.microsoft.com/office/powerpoint/2010/main" val="5138226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27</a:t>
            </a:fld>
            <a:endParaRPr lang="en-US" dirty="0"/>
          </a:p>
        </p:txBody>
      </p:sp>
    </p:spTree>
    <p:extLst>
      <p:ext uri="{BB962C8B-B14F-4D97-AF65-F5344CB8AC3E}">
        <p14:creationId xmlns:p14="http://schemas.microsoft.com/office/powerpoint/2010/main" val="38583791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28</a:t>
            </a:fld>
            <a:endParaRPr lang="en-US" dirty="0"/>
          </a:p>
        </p:txBody>
      </p:sp>
    </p:spTree>
    <p:extLst>
      <p:ext uri="{BB962C8B-B14F-4D97-AF65-F5344CB8AC3E}">
        <p14:creationId xmlns:p14="http://schemas.microsoft.com/office/powerpoint/2010/main" val="31411786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29</a:t>
            </a:fld>
            <a:endParaRPr lang="en-US" dirty="0"/>
          </a:p>
        </p:txBody>
      </p:sp>
    </p:spTree>
    <p:extLst>
      <p:ext uri="{BB962C8B-B14F-4D97-AF65-F5344CB8AC3E}">
        <p14:creationId xmlns:p14="http://schemas.microsoft.com/office/powerpoint/2010/main" val="30926068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30</a:t>
            </a:fld>
            <a:endParaRPr lang="en-US" dirty="0"/>
          </a:p>
        </p:txBody>
      </p:sp>
    </p:spTree>
    <p:extLst>
      <p:ext uri="{BB962C8B-B14F-4D97-AF65-F5344CB8AC3E}">
        <p14:creationId xmlns:p14="http://schemas.microsoft.com/office/powerpoint/2010/main" val="32458648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31</a:t>
            </a:fld>
            <a:endParaRPr lang="en-US" dirty="0"/>
          </a:p>
        </p:txBody>
      </p:sp>
    </p:spTree>
    <p:extLst>
      <p:ext uri="{BB962C8B-B14F-4D97-AF65-F5344CB8AC3E}">
        <p14:creationId xmlns:p14="http://schemas.microsoft.com/office/powerpoint/2010/main" val="30936586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32</a:t>
            </a:fld>
            <a:endParaRPr lang="en-US" dirty="0"/>
          </a:p>
        </p:txBody>
      </p:sp>
    </p:spTree>
    <p:extLst>
      <p:ext uri="{BB962C8B-B14F-4D97-AF65-F5344CB8AC3E}">
        <p14:creationId xmlns:p14="http://schemas.microsoft.com/office/powerpoint/2010/main" val="2482708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3</a:t>
            </a:fld>
            <a:endParaRPr lang="en-US" dirty="0"/>
          </a:p>
        </p:txBody>
      </p:sp>
    </p:spTree>
    <p:extLst>
      <p:ext uri="{BB962C8B-B14F-4D97-AF65-F5344CB8AC3E}">
        <p14:creationId xmlns:p14="http://schemas.microsoft.com/office/powerpoint/2010/main" val="6974459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33</a:t>
            </a:fld>
            <a:endParaRPr lang="en-US" dirty="0"/>
          </a:p>
        </p:txBody>
      </p:sp>
    </p:spTree>
    <p:extLst>
      <p:ext uri="{BB962C8B-B14F-4D97-AF65-F5344CB8AC3E}">
        <p14:creationId xmlns:p14="http://schemas.microsoft.com/office/powerpoint/2010/main" val="9915824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34</a:t>
            </a:fld>
            <a:endParaRPr lang="en-US" dirty="0"/>
          </a:p>
        </p:txBody>
      </p:sp>
    </p:spTree>
    <p:extLst>
      <p:ext uri="{BB962C8B-B14F-4D97-AF65-F5344CB8AC3E}">
        <p14:creationId xmlns:p14="http://schemas.microsoft.com/office/powerpoint/2010/main" val="40017320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35</a:t>
            </a:fld>
            <a:endParaRPr lang="en-US" dirty="0"/>
          </a:p>
        </p:txBody>
      </p:sp>
    </p:spTree>
    <p:extLst>
      <p:ext uri="{BB962C8B-B14F-4D97-AF65-F5344CB8AC3E}">
        <p14:creationId xmlns:p14="http://schemas.microsoft.com/office/powerpoint/2010/main" val="40726366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37</a:t>
            </a:fld>
            <a:endParaRPr lang="en-US" dirty="0"/>
          </a:p>
        </p:txBody>
      </p:sp>
    </p:spTree>
    <p:extLst>
      <p:ext uri="{BB962C8B-B14F-4D97-AF65-F5344CB8AC3E}">
        <p14:creationId xmlns:p14="http://schemas.microsoft.com/office/powerpoint/2010/main" val="25284994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38</a:t>
            </a:fld>
            <a:endParaRPr lang="en-US" dirty="0"/>
          </a:p>
        </p:txBody>
      </p:sp>
    </p:spTree>
    <p:extLst>
      <p:ext uri="{BB962C8B-B14F-4D97-AF65-F5344CB8AC3E}">
        <p14:creationId xmlns:p14="http://schemas.microsoft.com/office/powerpoint/2010/main" val="33234653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39</a:t>
            </a:fld>
            <a:endParaRPr lang="en-US" dirty="0"/>
          </a:p>
        </p:txBody>
      </p:sp>
    </p:spTree>
    <p:extLst>
      <p:ext uri="{BB962C8B-B14F-4D97-AF65-F5344CB8AC3E}">
        <p14:creationId xmlns:p14="http://schemas.microsoft.com/office/powerpoint/2010/main" val="9925014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40</a:t>
            </a:fld>
            <a:endParaRPr lang="en-US" dirty="0"/>
          </a:p>
        </p:txBody>
      </p:sp>
    </p:spTree>
    <p:extLst>
      <p:ext uri="{BB962C8B-B14F-4D97-AF65-F5344CB8AC3E}">
        <p14:creationId xmlns:p14="http://schemas.microsoft.com/office/powerpoint/2010/main" val="7377135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41</a:t>
            </a:fld>
            <a:endParaRPr lang="en-US" dirty="0"/>
          </a:p>
        </p:txBody>
      </p:sp>
    </p:spTree>
    <p:extLst>
      <p:ext uri="{BB962C8B-B14F-4D97-AF65-F5344CB8AC3E}">
        <p14:creationId xmlns:p14="http://schemas.microsoft.com/office/powerpoint/2010/main" val="7103881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42</a:t>
            </a:fld>
            <a:endParaRPr lang="en-US" dirty="0"/>
          </a:p>
        </p:txBody>
      </p:sp>
    </p:spTree>
    <p:extLst>
      <p:ext uri="{BB962C8B-B14F-4D97-AF65-F5344CB8AC3E}">
        <p14:creationId xmlns:p14="http://schemas.microsoft.com/office/powerpoint/2010/main" val="2501207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43</a:t>
            </a:fld>
            <a:endParaRPr lang="en-US" dirty="0"/>
          </a:p>
        </p:txBody>
      </p:sp>
    </p:spTree>
    <p:extLst>
      <p:ext uri="{BB962C8B-B14F-4D97-AF65-F5344CB8AC3E}">
        <p14:creationId xmlns:p14="http://schemas.microsoft.com/office/powerpoint/2010/main" val="3282086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69744597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44</a:t>
            </a:fld>
            <a:endParaRPr lang="en-US" dirty="0"/>
          </a:p>
        </p:txBody>
      </p:sp>
    </p:spTree>
    <p:extLst>
      <p:ext uri="{BB962C8B-B14F-4D97-AF65-F5344CB8AC3E}">
        <p14:creationId xmlns:p14="http://schemas.microsoft.com/office/powerpoint/2010/main" val="20465474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45</a:t>
            </a:fld>
            <a:endParaRPr lang="en-US" dirty="0"/>
          </a:p>
        </p:txBody>
      </p:sp>
    </p:spTree>
    <p:extLst>
      <p:ext uri="{BB962C8B-B14F-4D97-AF65-F5344CB8AC3E}">
        <p14:creationId xmlns:p14="http://schemas.microsoft.com/office/powerpoint/2010/main" val="28082270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46</a:t>
            </a:fld>
            <a:endParaRPr lang="en-US" dirty="0"/>
          </a:p>
        </p:txBody>
      </p:sp>
    </p:spTree>
    <p:extLst>
      <p:ext uri="{BB962C8B-B14F-4D97-AF65-F5344CB8AC3E}">
        <p14:creationId xmlns:p14="http://schemas.microsoft.com/office/powerpoint/2010/main" val="26018550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47</a:t>
            </a:fld>
            <a:endParaRPr lang="en-US" dirty="0"/>
          </a:p>
        </p:txBody>
      </p:sp>
    </p:spTree>
    <p:extLst>
      <p:ext uri="{BB962C8B-B14F-4D97-AF65-F5344CB8AC3E}">
        <p14:creationId xmlns:p14="http://schemas.microsoft.com/office/powerpoint/2010/main" val="19796010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50</a:t>
            </a:fld>
            <a:endParaRPr lang="en-US" dirty="0"/>
          </a:p>
        </p:txBody>
      </p:sp>
    </p:spTree>
    <p:extLst>
      <p:ext uri="{BB962C8B-B14F-4D97-AF65-F5344CB8AC3E}">
        <p14:creationId xmlns:p14="http://schemas.microsoft.com/office/powerpoint/2010/main" val="28874062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51</a:t>
            </a:fld>
            <a:endParaRPr lang="en-US" dirty="0"/>
          </a:p>
        </p:txBody>
      </p:sp>
    </p:spTree>
    <p:extLst>
      <p:ext uri="{BB962C8B-B14F-4D97-AF65-F5344CB8AC3E}">
        <p14:creationId xmlns:p14="http://schemas.microsoft.com/office/powerpoint/2010/main" val="29149713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52</a:t>
            </a:fld>
            <a:endParaRPr lang="en-US" dirty="0"/>
          </a:p>
        </p:txBody>
      </p:sp>
    </p:spTree>
    <p:extLst>
      <p:ext uri="{BB962C8B-B14F-4D97-AF65-F5344CB8AC3E}">
        <p14:creationId xmlns:p14="http://schemas.microsoft.com/office/powerpoint/2010/main" val="186845715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53</a:t>
            </a:fld>
            <a:endParaRPr lang="en-US" dirty="0"/>
          </a:p>
        </p:txBody>
      </p:sp>
    </p:spTree>
    <p:extLst>
      <p:ext uri="{BB962C8B-B14F-4D97-AF65-F5344CB8AC3E}">
        <p14:creationId xmlns:p14="http://schemas.microsoft.com/office/powerpoint/2010/main" val="104213628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54</a:t>
            </a:fld>
            <a:endParaRPr lang="en-US" dirty="0"/>
          </a:p>
        </p:txBody>
      </p:sp>
    </p:spTree>
    <p:extLst>
      <p:ext uri="{BB962C8B-B14F-4D97-AF65-F5344CB8AC3E}">
        <p14:creationId xmlns:p14="http://schemas.microsoft.com/office/powerpoint/2010/main" val="12248789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55</a:t>
            </a:fld>
            <a:endParaRPr lang="en-US" dirty="0"/>
          </a:p>
        </p:txBody>
      </p:sp>
    </p:spTree>
    <p:extLst>
      <p:ext uri="{BB962C8B-B14F-4D97-AF65-F5344CB8AC3E}">
        <p14:creationId xmlns:p14="http://schemas.microsoft.com/office/powerpoint/2010/main" val="506743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5</a:t>
            </a:fld>
            <a:endParaRPr lang="en-US" dirty="0"/>
          </a:p>
        </p:txBody>
      </p:sp>
    </p:spTree>
    <p:extLst>
      <p:ext uri="{BB962C8B-B14F-4D97-AF65-F5344CB8AC3E}">
        <p14:creationId xmlns:p14="http://schemas.microsoft.com/office/powerpoint/2010/main" val="49864392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56</a:t>
            </a:fld>
            <a:endParaRPr lang="en-US" dirty="0"/>
          </a:p>
        </p:txBody>
      </p:sp>
    </p:spTree>
    <p:extLst>
      <p:ext uri="{BB962C8B-B14F-4D97-AF65-F5344CB8AC3E}">
        <p14:creationId xmlns:p14="http://schemas.microsoft.com/office/powerpoint/2010/main" val="186154172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57</a:t>
            </a:fld>
            <a:endParaRPr lang="en-US" dirty="0"/>
          </a:p>
        </p:txBody>
      </p:sp>
    </p:spTree>
    <p:extLst>
      <p:ext uri="{BB962C8B-B14F-4D97-AF65-F5344CB8AC3E}">
        <p14:creationId xmlns:p14="http://schemas.microsoft.com/office/powerpoint/2010/main" val="137939466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58</a:t>
            </a:fld>
            <a:endParaRPr lang="en-US" dirty="0"/>
          </a:p>
        </p:txBody>
      </p:sp>
    </p:spTree>
    <p:extLst>
      <p:ext uri="{BB962C8B-B14F-4D97-AF65-F5344CB8AC3E}">
        <p14:creationId xmlns:p14="http://schemas.microsoft.com/office/powerpoint/2010/main" val="252022808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59</a:t>
            </a:fld>
            <a:endParaRPr lang="en-US" dirty="0"/>
          </a:p>
        </p:txBody>
      </p:sp>
    </p:spTree>
    <p:extLst>
      <p:ext uri="{BB962C8B-B14F-4D97-AF65-F5344CB8AC3E}">
        <p14:creationId xmlns:p14="http://schemas.microsoft.com/office/powerpoint/2010/main" val="152978042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60</a:t>
            </a:fld>
            <a:endParaRPr lang="en-US" dirty="0"/>
          </a:p>
        </p:txBody>
      </p:sp>
    </p:spTree>
    <p:extLst>
      <p:ext uri="{BB962C8B-B14F-4D97-AF65-F5344CB8AC3E}">
        <p14:creationId xmlns:p14="http://schemas.microsoft.com/office/powerpoint/2010/main" val="25295515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61</a:t>
            </a:fld>
            <a:endParaRPr lang="en-US" dirty="0"/>
          </a:p>
        </p:txBody>
      </p:sp>
    </p:spTree>
    <p:extLst>
      <p:ext uri="{BB962C8B-B14F-4D97-AF65-F5344CB8AC3E}">
        <p14:creationId xmlns:p14="http://schemas.microsoft.com/office/powerpoint/2010/main" val="141131791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62</a:t>
            </a:fld>
            <a:endParaRPr lang="en-US" dirty="0"/>
          </a:p>
        </p:txBody>
      </p:sp>
    </p:spTree>
    <p:extLst>
      <p:ext uri="{BB962C8B-B14F-4D97-AF65-F5344CB8AC3E}">
        <p14:creationId xmlns:p14="http://schemas.microsoft.com/office/powerpoint/2010/main" val="123596608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63</a:t>
            </a:fld>
            <a:endParaRPr lang="en-US" dirty="0"/>
          </a:p>
        </p:txBody>
      </p:sp>
    </p:spTree>
    <p:extLst>
      <p:ext uri="{BB962C8B-B14F-4D97-AF65-F5344CB8AC3E}">
        <p14:creationId xmlns:p14="http://schemas.microsoft.com/office/powerpoint/2010/main" val="114473424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64</a:t>
            </a:fld>
            <a:endParaRPr lang="en-US" dirty="0"/>
          </a:p>
        </p:txBody>
      </p:sp>
    </p:spTree>
    <p:extLst>
      <p:ext uri="{BB962C8B-B14F-4D97-AF65-F5344CB8AC3E}">
        <p14:creationId xmlns:p14="http://schemas.microsoft.com/office/powerpoint/2010/main" val="321478342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65</a:t>
            </a:fld>
            <a:endParaRPr lang="en-US" dirty="0"/>
          </a:p>
        </p:txBody>
      </p:sp>
    </p:spTree>
    <p:extLst>
      <p:ext uri="{BB962C8B-B14F-4D97-AF65-F5344CB8AC3E}">
        <p14:creationId xmlns:p14="http://schemas.microsoft.com/office/powerpoint/2010/main" val="3214783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6</a:t>
            </a:fld>
            <a:endParaRPr lang="en-US" dirty="0"/>
          </a:p>
        </p:txBody>
      </p:sp>
    </p:spTree>
    <p:extLst>
      <p:ext uri="{BB962C8B-B14F-4D97-AF65-F5344CB8AC3E}">
        <p14:creationId xmlns:p14="http://schemas.microsoft.com/office/powerpoint/2010/main" val="49864392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66</a:t>
            </a:fld>
            <a:endParaRPr lang="en-US" dirty="0"/>
          </a:p>
        </p:txBody>
      </p:sp>
    </p:spTree>
    <p:extLst>
      <p:ext uri="{BB962C8B-B14F-4D97-AF65-F5344CB8AC3E}">
        <p14:creationId xmlns:p14="http://schemas.microsoft.com/office/powerpoint/2010/main" val="321478342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67</a:t>
            </a:fld>
            <a:endParaRPr lang="en-US" dirty="0"/>
          </a:p>
        </p:txBody>
      </p:sp>
    </p:spTree>
    <p:extLst>
      <p:ext uri="{BB962C8B-B14F-4D97-AF65-F5344CB8AC3E}">
        <p14:creationId xmlns:p14="http://schemas.microsoft.com/office/powerpoint/2010/main" val="321478342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69</a:t>
            </a:fld>
            <a:endParaRPr lang="en-US" dirty="0"/>
          </a:p>
        </p:txBody>
      </p:sp>
    </p:spTree>
    <p:extLst>
      <p:ext uri="{BB962C8B-B14F-4D97-AF65-F5344CB8AC3E}">
        <p14:creationId xmlns:p14="http://schemas.microsoft.com/office/powerpoint/2010/main" val="321478342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70</a:t>
            </a:fld>
            <a:endParaRPr lang="en-US" dirty="0"/>
          </a:p>
        </p:txBody>
      </p:sp>
    </p:spTree>
    <p:extLst>
      <p:ext uri="{BB962C8B-B14F-4D97-AF65-F5344CB8AC3E}">
        <p14:creationId xmlns:p14="http://schemas.microsoft.com/office/powerpoint/2010/main" val="321478342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71</a:t>
            </a:fld>
            <a:endParaRPr lang="en-US" dirty="0"/>
          </a:p>
        </p:txBody>
      </p:sp>
    </p:spTree>
    <p:extLst>
      <p:ext uri="{BB962C8B-B14F-4D97-AF65-F5344CB8AC3E}">
        <p14:creationId xmlns:p14="http://schemas.microsoft.com/office/powerpoint/2010/main" val="321478342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72</a:t>
            </a:fld>
            <a:endParaRPr lang="en-US" dirty="0"/>
          </a:p>
        </p:txBody>
      </p:sp>
    </p:spTree>
    <p:extLst>
      <p:ext uri="{BB962C8B-B14F-4D97-AF65-F5344CB8AC3E}">
        <p14:creationId xmlns:p14="http://schemas.microsoft.com/office/powerpoint/2010/main" val="321478342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73</a:t>
            </a:fld>
            <a:endParaRPr lang="en-US" dirty="0"/>
          </a:p>
        </p:txBody>
      </p:sp>
    </p:spTree>
    <p:extLst>
      <p:ext uri="{BB962C8B-B14F-4D97-AF65-F5344CB8AC3E}">
        <p14:creationId xmlns:p14="http://schemas.microsoft.com/office/powerpoint/2010/main" val="321478342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74</a:t>
            </a:fld>
            <a:endParaRPr lang="en-US" dirty="0"/>
          </a:p>
        </p:txBody>
      </p:sp>
    </p:spTree>
    <p:extLst>
      <p:ext uri="{BB962C8B-B14F-4D97-AF65-F5344CB8AC3E}">
        <p14:creationId xmlns:p14="http://schemas.microsoft.com/office/powerpoint/2010/main" val="321478342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75</a:t>
            </a:fld>
            <a:endParaRPr lang="en-US" dirty="0"/>
          </a:p>
        </p:txBody>
      </p:sp>
    </p:spTree>
    <p:extLst>
      <p:ext uri="{BB962C8B-B14F-4D97-AF65-F5344CB8AC3E}">
        <p14:creationId xmlns:p14="http://schemas.microsoft.com/office/powerpoint/2010/main" val="3732795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76</a:t>
            </a:fld>
            <a:endParaRPr lang="en-US" dirty="0"/>
          </a:p>
        </p:txBody>
      </p:sp>
    </p:spTree>
    <p:extLst>
      <p:ext uri="{BB962C8B-B14F-4D97-AF65-F5344CB8AC3E}">
        <p14:creationId xmlns:p14="http://schemas.microsoft.com/office/powerpoint/2010/main" val="1529260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7</a:t>
            </a:fld>
            <a:endParaRPr lang="en-US" dirty="0"/>
          </a:p>
        </p:txBody>
      </p:sp>
    </p:spTree>
    <p:extLst>
      <p:ext uri="{BB962C8B-B14F-4D97-AF65-F5344CB8AC3E}">
        <p14:creationId xmlns:p14="http://schemas.microsoft.com/office/powerpoint/2010/main" val="406159065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77</a:t>
            </a:fld>
            <a:endParaRPr lang="en-US" dirty="0"/>
          </a:p>
        </p:txBody>
      </p:sp>
    </p:spTree>
    <p:extLst>
      <p:ext uri="{BB962C8B-B14F-4D97-AF65-F5344CB8AC3E}">
        <p14:creationId xmlns:p14="http://schemas.microsoft.com/office/powerpoint/2010/main" val="59451772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78</a:t>
            </a:fld>
            <a:endParaRPr lang="en-US" dirty="0"/>
          </a:p>
        </p:txBody>
      </p:sp>
    </p:spTree>
    <p:extLst>
      <p:ext uri="{BB962C8B-B14F-4D97-AF65-F5344CB8AC3E}">
        <p14:creationId xmlns:p14="http://schemas.microsoft.com/office/powerpoint/2010/main" val="387996164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80</a:t>
            </a:fld>
            <a:endParaRPr lang="en-US" dirty="0"/>
          </a:p>
        </p:txBody>
      </p:sp>
    </p:spTree>
    <p:extLst>
      <p:ext uri="{BB962C8B-B14F-4D97-AF65-F5344CB8AC3E}">
        <p14:creationId xmlns:p14="http://schemas.microsoft.com/office/powerpoint/2010/main" val="280260501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81</a:t>
            </a:fld>
            <a:endParaRPr lang="en-US" dirty="0"/>
          </a:p>
        </p:txBody>
      </p:sp>
    </p:spTree>
    <p:extLst>
      <p:ext uri="{BB962C8B-B14F-4D97-AF65-F5344CB8AC3E}">
        <p14:creationId xmlns:p14="http://schemas.microsoft.com/office/powerpoint/2010/main" val="129244835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83</a:t>
            </a:fld>
            <a:endParaRPr lang="en-US" dirty="0"/>
          </a:p>
        </p:txBody>
      </p:sp>
    </p:spTree>
    <p:extLst>
      <p:ext uri="{BB962C8B-B14F-4D97-AF65-F5344CB8AC3E}">
        <p14:creationId xmlns:p14="http://schemas.microsoft.com/office/powerpoint/2010/main" val="393629986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84</a:t>
            </a:fld>
            <a:endParaRPr lang="en-US" dirty="0"/>
          </a:p>
        </p:txBody>
      </p:sp>
    </p:spTree>
    <p:extLst>
      <p:ext uri="{BB962C8B-B14F-4D97-AF65-F5344CB8AC3E}">
        <p14:creationId xmlns:p14="http://schemas.microsoft.com/office/powerpoint/2010/main" val="337524343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85</a:t>
            </a:fld>
            <a:endParaRPr lang="en-US" dirty="0"/>
          </a:p>
        </p:txBody>
      </p:sp>
    </p:spTree>
    <p:extLst>
      <p:ext uri="{BB962C8B-B14F-4D97-AF65-F5344CB8AC3E}">
        <p14:creationId xmlns:p14="http://schemas.microsoft.com/office/powerpoint/2010/main" val="160152905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86</a:t>
            </a:fld>
            <a:endParaRPr lang="en-US" dirty="0"/>
          </a:p>
        </p:txBody>
      </p:sp>
    </p:spTree>
    <p:extLst>
      <p:ext uri="{BB962C8B-B14F-4D97-AF65-F5344CB8AC3E}">
        <p14:creationId xmlns:p14="http://schemas.microsoft.com/office/powerpoint/2010/main" val="25737173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88</a:t>
            </a:fld>
            <a:endParaRPr lang="en-US" dirty="0"/>
          </a:p>
        </p:txBody>
      </p:sp>
    </p:spTree>
    <p:extLst>
      <p:ext uri="{BB962C8B-B14F-4D97-AF65-F5344CB8AC3E}">
        <p14:creationId xmlns:p14="http://schemas.microsoft.com/office/powerpoint/2010/main" val="244989048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89</a:t>
            </a:fld>
            <a:endParaRPr lang="en-US" dirty="0"/>
          </a:p>
        </p:txBody>
      </p:sp>
    </p:spTree>
    <p:extLst>
      <p:ext uri="{BB962C8B-B14F-4D97-AF65-F5344CB8AC3E}">
        <p14:creationId xmlns:p14="http://schemas.microsoft.com/office/powerpoint/2010/main" val="41620114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8</a:t>
            </a:fld>
            <a:endParaRPr lang="en-US" dirty="0"/>
          </a:p>
        </p:txBody>
      </p:sp>
    </p:spTree>
    <p:extLst>
      <p:ext uri="{BB962C8B-B14F-4D97-AF65-F5344CB8AC3E}">
        <p14:creationId xmlns:p14="http://schemas.microsoft.com/office/powerpoint/2010/main" val="229622390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90</a:t>
            </a:fld>
            <a:endParaRPr lang="en-US" dirty="0"/>
          </a:p>
        </p:txBody>
      </p:sp>
    </p:spTree>
    <p:extLst>
      <p:ext uri="{BB962C8B-B14F-4D97-AF65-F5344CB8AC3E}">
        <p14:creationId xmlns:p14="http://schemas.microsoft.com/office/powerpoint/2010/main" val="337500758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91</a:t>
            </a:fld>
            <a:endParaRPr lang="en-US" dirty="0"/>
          </a:p>
        </p:txBody>
      </p:sp>
    </p:spTree>
    <p:extLst>
      <p:ext uri="{BB962C8B-B14F-4D97-AF65-F5344CB8AC3E}">
        <p14:creationId xmlns:p14="http://schemas.microsoft.com/office/powerpoint/2010/main" val="311493298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92</a:t>
            </a:fld>
            <a:endParaRPr lang="en-US" dirty="0"/>
          </a:p>
        </p:txBody>
      </p:sp>
    </p:spTree>
    <p:extLst>
      <p:ext uri="{BB962C8B-B14F-4D97-AF65-F5344CB8AC3E}">
        <p14:creationId xmlns:p14="http://schemas.microsoft.com/office/powerpoint/2010/main" val="135909519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93</a:t>
            </a:fld>
            <a:endParaRPr lang="en-US" dirty="0"/>
          </a:p>
        </p:txBody>
      </p:sp>
    </p:spTree>
    <p:extLst>
      <p:ext uri="{BB962C8B-B14F-4D97-AF65-F5344CB8AC3E}">
        <p14:creationId xmlns:p14="http://schemas.microsoft.com/office/powerpoint/2010/main" val="240917506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94</a:t>
            </a:fld>
            <a:endParaRPr lang="en-US" dirty="0"/>
          </a:p>
        </p:txBody>
      </p:sp>
    </p:spTree>
    <p:extLst>
      <p:ext uri="{BB962C8B-B14F-4D97-AF65-F5344CB8AC3E}">
        <p14:creationId xmlns:p14="http://schemas.microsoft.com/office/powerpoint/2010/main" val="396825896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95</a:t>
            </a:fld>
            <a:endParaRPr lang="en-US" dirty="0"/>
          </a:p>
        </p:txBody>
      </p:sp>
    </p:spTree>
    <p:extLst>
      <p:ext uri="{BB962C8B-B14F-4D97-AF65-F5344CB8AC3E}">
        <p14:creationId xmlns:p14="http://schemas.microsoft.com/office/powerpoint/2010/main" val="158955649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96</a:t>
            </a:fld>
            <a:endParaRPr lang="en-US" dirty="0"/>
          </a:p>
        </p:txBody>
      </p:sp>
    </p:spTree>
    <p:extLst>
      <p:ext uri="{BB962C8B-B14F-4D97-AF65-F5344CB8AC3E}">
        <p14:creationId xmlns:p14="http://schemas.microsoft.com/office/powerpoint/2010/main" val="315668559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97</a:t>
            </a:fld>
            <a:endParaRPr lang="en-US" dirty="0"/>
          </a:p>
        </p:txBody>
      </p:sp>
    </p:spTree>
    <p:extLst>
      <p:ext uri="{BB962C8B-B14F-4D97-AF65-F5344CB8AC3E}">
        <p14:creationId xmlns:p14="http://schemas.microsoft.com/office/powerpoint/2010/main" val="14186737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98</a:t>
            </a:fld>
            <a:endParaRPr lang="en-US" dirty="0"/>
          </a:p>
        </p:txBody>
      </p:sp>
    </p:spTree>
    <p:extLst>
      <p:ext uri="{BB962C8B-B14F-4D97-AF65-F5344CB8AC3E}">
        <p14:creationId xmlns:p14="http://schemas.microsoft.com/office/powerpoint/2010/main" val="122584691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100</a:t>
            </a:fld>
            <a:endParaRPr lang="en-US" dirty="0"/>
          </a:p>
        </p:txBody>
      </p:sp>
    </p:spTree>
    <p:extLst>
      <p:ext uri="{BB962C8B-B14F-4D97-AF65-F5344CB8AC3E}">
        <p14:creationId xmlns:p14="http://schemas.microsoft.com/office/powerpoint/2010/main" val="7836063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9</a:t>
            </a:fld>
            <a:endParaRPr lang="en-US" dirty="0"/>
          </a:p>
        </p:txBody>
      </p:sp>
    </p:spTree>
    <p:extLst>
      <p:ext uri="{BB962C8B-B14F-4D97-AF65-F5344CB8AC3E}">
        <p14:creationId xmlns:p14="http://schemas.microsoft.com/office/powerpoint/2010/main" val="49886025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102</a:t>
            </a:fld>
            <a:endParaRPr lang="en-US" dirty="0"/>
          </a:p>
        </p:txBody>
      </p:sp>
    </p:spTree>
    <p:extLst>
      <p:ext uri="{BB962C8B-B14F-4D97-AF65-F5344CB8AC3E}">
        <p14:creationId xmlns:p14="http://schemas.microsoft.com/office/powerpoint/2010/main" val="164328039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103</a:t>
            </a:fld>
            <a:endParaRPr lang="en-US" dirty="0"/>
          </a:p>
        </p:txBody>
      </p:sp>
    </p:spTree>
    <p:extLst>
      <p:ext uri="{BB962C8B-B14F-4D97-AF65-F5344CB8AC3E}">
        <p14:creationId xmlns:p14="http://schemas.microsoft.com/office/powerpoint/2010/main" val="321478342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104</a:t>
            </a:fld>
            <a:endParaRPr lang="en-US" dirty="0"/>
          </a:p>
        </p:txBody>
      </p:sp>
    </p:spTree>
    <p:extLst>
      <p:ext uri="{BB962C8B-B14F-4D97-AF65-F5344CB8AC3E}">
        <p14:creationId xmlns:p14="http://schemas.microsoft.com/office/powerpoint/2010/main" val="3214783429"/>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105</a:t>
            </a:fld>
            <a:endParaRPr lang="en-US" dirty="0"/>
          </a:p>
        </p:txBody>
      </p:sp>
    </p:spTree>
    <p:extLst>
      <p:ext uri="{BB962C8B-B14F-4D97-AF65-F5344CB8AC3E}">
        <p14:creationId xmlns:p14="http://schemas.microsoft.com/office/powerpoint/2010/main" val="321478342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106</a:t>
            </a:fld>
            <a:endParaRPr lang="en-US" dirty="0"/>
          </a:p>
        </p:txBody>
      </p:sp>
    </p:spTree>
    <p:extLst>
      <p:ext uri="{BB962C8B-B14F-4D97-AF65-F5344CB8AC3E}">
        <p14:creationId xmlns:p14="http://schemas.microsoft.com/office/powerpoint/2010/main" val="419329182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107</a:t>
            </a:fld>
            <a:endParaRPr lang="en-US" dirty="0"/>
          </a:p>
        </p:txBody>
      </p:sp>
    </p:spTree>
    <p:extLst>
      <p:ext uri="{BB962C8B-B14F-4D97-AF65-F5344CB8AC3E}">
        <p14:creationId xmlns:p14="http://schemas.microsoft.com/office/powerpoint/2010/main" val="321478342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A035F-558E-4530-8AF9-31D860CDB3F5}" type="slidenum">
              <a:rPr lang="en-US" smtClean="0"/>
              <a:pPr/>
              <a:t>108</a:t>
            </a:fld>
            <a:endParaRPr lang="en-US" dirty="0"/>
          </a:p>
        </p:txBody>
      </p:sp>
    </p:spTree>
    <p:extLst>
      <p:ext uri="{BB962C8B-B14F-4D97-AF65-F5344CB8AC3E}">
        <p14:creationId xmlns:p14="http://schemas.microsoft.com/office/powerpoint/2010/main" val="4141207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slide" Target="../slides/slide3.xml"/><Relationship Id="rId1" Type="http://schemas.openxmlformats.org/officeDocument/2006/relationships/slideMaster" Target="../slideMasters/slideMaster1.xml"/><Relationship Id="rId4" Type="http://schemas.openxmlformats.org/officeDocument/2006/relationships/hyperlink" Target="mailto:AFMC.PK.BBPToolSuggest@WPAFB.AF.MIL?subject=BBP%20Resource%20Link/Feedback"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slide" Target="../slides/slide3.xml"/><Relationship Id="rId1" Type="http://schemas.openxmlformats.org/officeDocument/2006/relationships/slideMaster" Target="../slideMasters/slideMaster1.xml"/><Relationship Id="rId4" Type="http://schemas.openxmlformats.org/officeDocument/2006/relationships/hyperlink" Target="mailto:AFMC.PK.BBPToolSuggest@WPAFB.AF.MIL?subject=BBP%20Resource%20Link/Feedback" TargetMode="External"/></Relationships>
</file>

<file path=ppt/slideLayouts/_rels/slideLayout12.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slide" Target="../slides/slide3.xml"/><Relationship Id="rId1" Type="http://schemas.openxmlformats.org/officeDocument/2006/relationships/slideMaster" Target="../slideMasters/slideMaster1.xml"/><Relationship Id="rId4" Type="http://schemas.openxmlformats.org/officeDocument/2006/relationships/hyperlink" Target="mailto:AFMC.PK.BBPToolSuggest@WPAFB.AF.MIL?subject=BBP%20Resource%20Link/Feedback" TargetMode="External"/></Relationships>
</file>

<file path=ppt/slideLayouts/_rels/slideLayout13.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slide" Target="../slides/slide3.xml"/><Relationship Id="rId1" Type="http://schemas.openxmlformats.org/officeDocument/2006/relationships/slideMaster" Target="../slideMasters/slideMaster1.xml"/><Relationship Id="rId4" Type="http://schemas.openxmlformats.org/officeDocument/2006/relationships/hyperlink" Target="mailto:AFMC.PK.BBPToolSuggest@WPAFB.AF.MIL?subject=BBP%20Resource%20Link/Feedback" TargetMode="Externa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mailto:AFMC.PK.BBPToolSuggest@WPAFB.AF.MIL?subject=BBP%20Resource%20Link/Feedback" TargetMode="External"/><Relationship Id="rId2" Type="http://schemas.openxmlformats.org/officeDocument/2006/relationships/slide" Target="../slides/slide6.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mailto:AFMC.PK.BBPToolSuggest@WPAFB.AF.MIL?subject=BBP%20Technique%20Suggestion"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slide" Target="../slides/slide3.xml"/><Relationship Id="rId1" Type="http://schemas.openxmlformats.org/officeDocument/2006/relationships/slideMaster" Target="../slideMasters/slideMaster1.xml"/><Relationship Id="rId4" Type="http://schemas.openxmlformats.org/officeDocument/2006/relationships/hyperlink" Target="mailto:AFMC.PK.BBPToolSuggest@WPAFB.AF.MIL?subject=BBP%20Resource%20Link/Feedback"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slide" Target="../slides/slide3.xml"/><Relationship Id="rId1" Type="http://schemas.openxmlformats.org/officeDocument/2006/relationships/slideMaster" Target="../slideMasters/slideMaster1.xml"/><Relationship Id="rId4" Type="http://schemas.openxmlformats.org/officeDocument/2006/relationships/hyperlink" Target="mailto:AFMC.PK.BBPToolSuggest@WPAFB.AF.MIL?subject=BBP%20Resource%20Link/Feedback" TargetMode="External"/></Relationships>
</file>

<file path=ppt/slideLayouts/_rels/slideLayout5.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slide" Target="../slides/slide3.xml"/><Relationship Id="rId1" Type="http://schemas.openxmlformats.org/officeDocument/2006/relationships/slideMaster" Target="../slideMasters/slideMaster1.xml"/><Relationship Id="rId4" Type="http://schemas.openxmlformats.org/officeDocument/2006/relationships/hyperlink" Target="mailto:AFMC.PK.BBPToolSuggest@WPAFB.AF.MIL?subject=BBP%20Resource%20Link/Feedback" TargetMode="External"/></Relationships>
</file>

<file path=ppt/slideLayouts/_rels/slideLayout6.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slide" Target="../slides/slide3.xml"/><Relationship Id="rId1" Type="http://schemas.openxmlformats.org/officeDocument/2006/relationships/slideMaster" Target="../slideMasters/slideMaster1.xml"/><Relationship Id="rId4" Type="http://schemas.openxmlformats.org/officeDocument/2006/relationships/hyperlink" Target="mailto:AFMC.PK.BBPToolSuggest@WPAFB.AF.MIL?subject=BBP%20Resource%20Link/Feedback" TargetMode="Externa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slide" Target="../slides/slide3.xml"/><Relationship Id="rId1" Type="http://schemas.openxmlformats.org/officeDocument/2006/relationships/slideMaster" Target="../slideMasters/slideMaster1.xml"/><Relationship Id="rId4" Type="http://schemas.openxmlformats.org/officeDocument/2006/relationships/hyperlink" Target="mailto:AFMC.PK.BBPToolSuggest@WPAFB.AF.MIL?subject=BBP%20Resource%20Link/Feedback" TargetMode="External"/></Relationships>
</file>

<file path=ppt/slideLayouts/_rels/slideLayout8.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slide" Target="../slides/slide3.xml"/><Relationship Id="rId1" Type="http://schemas.openxmlformats.org/officeDocument/2006/relationships/slideMaster" Target="../slideMasters/slideMaster1.xml"/><Relationship Id="rId4" Type="http://schemas.openxmlformats.org/officeDocument/2006/relationships/hyperlink" Target="mailto:AFMC.PK.BBPToolSuggest@WPAFB.AF.MIL?subject=BBP%20Resource%20Link/Feedback" TargetMode="External"/></Relationships>
</file>

<file path=ppt/slideLayouts/_rels/slideLayout9.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slide" Target="../slides/slide3.xml"/><Relationship Id="rId1" Type="http://schemas.openxmlformats.org/officeDocument/2006/relationships/slideMaster" Target="../slideMasters/slideMaster1.xml"/><Relationship Id="rId4" Type="http://schemas.openxmlformats.org/officeDocument/2006/relationships/hyperlink" Target="mailto:AFMC.PK.BBPToolSuggest@WPAFB.AF.MIL?subject=BBP%20Resource%20Link/Feedback"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714BCF-C628-41EF-8AE5-0F94092CB6EC}" type="datetimeFigureOut">
              <a:rPr lang="en-US" smtClean="0"/>
              <a:pPr/>
              <a:t>2/10/2014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281F2C3-7562-40D9-A033-A2EB6A72CDB7}" type="slidenum">
              <a:rPr lang="en-US" smtClean="0"/>
              <a:pPr/>
              <a:t>‹#›</a:t>
            </a:fld>
            <a:endParaRPr lang="en-US" dirty="0"/>
          </a:p>
        </p:txBody>
      </p:sp>
    </p:spTree>
    <p:extLst>
      <p:ext uri="{BB962C8B-B14F-4D97-AF65-F5344CB8AC3E}">
        <p14:creationId xmlns:p14="http://schemas.microsoft.com/office/powerpoint/2010/main" val="10363796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st Price Analysis">
    <p:spTree>
      <p:nvGrpSpPr>
        <p:cNvPr id="1" name=""/>
        <p:cNvGrpSpPr/>
        <p:nvPr/>
      </p:nvGrpSpPr>
      <p:grpSpPr>
        <a:xfrm>
          <a:off x="0" y="0"/>
          <a:ext cx="0" cy="0"/>
          <a:chOff x="0" y="0"/>
          <a:chExt cx="0" cy="0"/>
        </a:xfrm>
      </p:grpSpPr>
      <p:sp>
        <p:nvSpPr>
          <p:cNvPr id="7" name="Rectangle 6"/>
          <p:cNvSpPr/>
          <p:nvPr userDrawn="1"/>
        </p:nvSpPr>
        <p:spPr>
          <a:xfrm>
            <a:off x="457200" y="1371600"/>
            <a:ext cx="8305800" cy="3124200"/>
          </a:xfrm>
          <a:prstGeom prst="rect">
            <a:avLst/>
          </a:prstGeom>
          <a:gradFill flip="none" rotWithShape="1">
            <a:gsLst>
              <a:gs pos="0">
                <a:schemeClr val="accent5">
                  <a:lumMod val="60000"/>
                  <a:lumOff val="40000"/>
                </a:schemeClr>
              </a:gs>
              <a:gs pos="50000">
                <a:schemeClr val="accent5">
                  <a:lumMod val="20000"/>
                  <a:lumOff val="80000"/>
                </a:schemeClr>
              </a:gs>
              <a:gs pos="100000">
                <a:schemeClr val="bg1">
                  <a:lumMod val="95000"/>
                </a:schemeClr>
              </a:gs>
            </a:gsLst>
            <a:lin ang="5400000" scaled="0"/>
            <a:tileRect/>
          </a:gra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Rectangle 8"/>
          <p:cNvSpPr/>
          <p:nvPr userDrawn="1"/>
        </p:nvSpPr>
        <p:spPr>
          <a:xfrm>
            <a:off x="457200" y="4598432"/>
            <a:ext cx="8305800" cy="800100"/>
          </a:xfrm>
          <a:prstGeom prst="rect">
            <a:avLst/>
          </a:prstGeom>
          <a:gradFill>
            <a:gsLst>
              <a:gs pos="0">
                <a:schemeClr val="accent5">
                  <a:lumMod val="60000"/>
                  <a:lumOff val="40000"/>
                </a:schemeClr>
              </a:gs>
              <a:gs pos="50000">
                <a:schemeClr val="accent5">
                  <a:lumMod val="20000"/>
                  <a:lumOff val="80000"/>
                </a:schemeClr>
              </a:gs>
              <a:gs pos="100000">
                <a:schemeClr val="bg1">
                  <a:lumMod val="95000"/>
                </a:schemeClr>
              </a:gs>
            </a:gsLst>
            <a:lin ang="5400000" scaled="0"/>
          </a:gra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 name="Rounded Rectangle 9">
            <a:hlinkClick r:id="rId2" action="ppaction://hlinksldjump"/>
          </p:cNvPr>
          <p:cNvSpPr/>
          <p:nvPr userDrawn="1"/>
        </p:nvSpPr>
        <p:spPr>
          <a:xfrm>
            <a:off x="152400" y="6324600"/>
            <a:ext cx="2209800" cy="457200"/>
          </a:xfrm>
          <a:prstGeom prst="roundRect">
            <a:avLst/>
          </a:prstGeom>
          <a:solidFill>
            <a:schemeClr val="accent5">
              <a:lumMod val="7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rPr>
              <a:t>Back to BBP Menu</a:t>
            </a:r>
            <a:endParaRPr lang="en-US" b="1" dirty="0">
              <a:solidFill>
                <a:prstClr val="white"/>
              </a:solidFill>
            </a:endParaRPr>
          </a:p>
        </p:txBody>
      </p:sp>
      <p:sp>
        <p:nvSpPr>
          <p:cNvPr id="11" name="Rounded Rectangle 10">
            <a:hlinkClick r:id="rId3" action="ppaction://hlinksldjump"/>
          </p:cNvPr>
          <p:cNvSpPr/>
          <p:nvPr userDrawn="1"/>
        </p:nvSpPr>
        <p:spPr>
          <a:xfrm>
            <a:off x="6781800" y="6324600"/>
            <a:ext cx="2209800" cy="457200"/>
          </a:xfrm>
          <a:prstGeom prst="roundRect">
            <a:avLst/>
          </a:prstGeom>
          <a:solidFill>
            <a:schemeClr val="accent5">
              <a:lumMod val="7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prstClr val="white"/>
                </a:solidFill>
              </a:rPr>
              <a:t>Back to Rigorous Cost/ Price Analysis Techniques</a:t>
            </a:r>
            <a:endParaRPr lang="en-US" sz="1400" b="1" dirty="0">
              <a:solidFill>
                <a:prstClr val="white"/>
              </a:solidFill>
            </a:endParaRPr>
          </a:p>
        </p:txBody>
      </p:sp>
      <p:sp>
        <p:nvSpPr>
          <p:cNvPr id="2" name="Title 1"/>
          <p:cNvSpPr>
            <a:spLocks noGrp="1"/>
          </p:cNvSpPr>
          <p:nvPr>
            <p:ph type="title"/>
          </p:nvPr>
        </p:nvSpPr>
        <p:spPr>
          <a:xfrm>
            <a:off x="457200" y="152400"/>
            <a:ext cx="8229600" cy="1096962"/>
          </a:xfrm>
        </p:spPr>
        <p:txBody>
          <a:bodyPr/>
          <a:lstStyle>
            <a:lvl1pPr>
              <a:defRPr cap="small" baseline="0"/>
            </a:lvl1p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457200" y="1371600"/>
            <a:ext cx="8305800" cy="3124200"/>
          </a:xfrm>
        </p:spPr>
        <p:txBody>
          <a:bodyPr/>
          <a:lstStyle>
            <a:lvl1pPr>
              <a:defRPr b="1"/>
            </a:lvl1pPr>
            <a:lvl2pPr>
              <a:defRPr b="1"/>
            </a:lvl2pPr>
            <a:lvl3pPr>
              <a:defRPr b="1"/>
            </a:lvl3pPr>
            <a:lvl4pPr>
              <a:defRPr b="1"/>
            </a:lvl4pPr>
            <a:lvl5pPr>
              <a:defRPr b="1"/>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aphicFrame>
        <p:nvGraphicFramePr>
          <p:cNvPr id="12" name="Table 11"/>
          <p:cNvGraphicFramePr>
            <a:graphicFrameLocks noGrp="1"/>
          </p:cNvGraphicFramePr>
          <p:nvPr userDrawn="1">
            <p:extLst>
              <p:ext uri="{D42A27DB-BD31-4B8C-83A1-F6EECF244321}">
                <p14:modId xmlns:p14="http://schemas.microsoft.com/office/powerpoint/2010/main" val="2330126996"/>
              </p:ext>
            </p:extLst>
          </p:nvPr>
        </p:nvGraphicFramePr>
        <p:xfrm>
          <a:off x="457200" y="5486400"/>
          <a:ext cx="8305801" cy="751840"/>
        </p:xfrm>
        <a:graphic>
          <a:graphicData uri="http://schemas.openxmlformats.org/drawingml/2006/table">
            <a:tbl>
              <a:tblPr firstRow="1" bandRow="1">
                <a:tableStyleId>{7DF18680-E054-41AD-8BC1-D1AEF772440D}</a:tableStyleId>
              </a:tblPr>
              <a:tblGrid>
                <a:gridCol w="2280211"/>
                <a:gridCol w="1982784"/>
                <a:gridCol w="1572203"/>
                <a:gridCol w="2470603"/>
              </a:tblGrid>
              <a:tr h="381000">
                <a:tc>
                  <a:txBody>
                    <a:bodyPr/>
                    <a:lstStyle/>
                    <a:p>
                      <a:r>
                        <a:rPr lang="en-US" sz="1600" dirty="0" smtClean="0"/>
                        <a:t>Requirements </a:t>
                      </a:r>
                      <a:r>
                        <a:rPr lang="en-US" sz="1600" baseline="0" dirty="0" smtClean="0"/>
                        <a:t>Definition</a:t>
                      </a:r>
                      <a:endParaRPr lang="en-US" sz="1600" dirty="0"/>
                    </a:p>
                  </a:txBody>
                  <a:tcPr/>
                </a:tc>
                <a:tc>
                  <a:txBody>
                    <a:bodyPr/>
                    <a:lstStyle/>
                    <a:p>
                      <a:r>
                        <a:rPr lang="en-US" sz="1700" dirty="0" smtClean="0"/>
                        <a:t>Acquisition Strategy</a:t>
                      </a:r>
                      <a:endParaRPr lang="en-US" sz="1700" dirty="0"/>
                    </a:p>
                  </a:txBody>
                  <a:tcPr/>
                </a:tc>
                <a:tc>
                  <a:txBody>
                    <a:bodyPr/>
                    <a:lstStyle/>
                    <a:p>
                      <a:r>
                        <a:rPr lang="en-US" sz="1700" dirty="0" smtClean="0"/>
                        <a:t>RFP Issue</a:t>
                      </a:r>
                      <a:endParaRPr lang="en-US" sz="1700" dirty="0"/>
                    </a:p>
                  </a:txBody>
                  <a:tcPr/>
                </a:tc>
                <a:tc>
                  <a:txBody>
                    <a:bodyPr/>
                    <a:lstStyle/>
                    <a:p>
                      <a:r>
                        <a:rPr lang="en-US" sz="1600" dirty="0" smtClean="0"/>
                        <a:t>Proposal Eval/Negotiations</a:t>
                      </a:r>
                      <a:endParaRPr lang="en-US" sz="1600" dirty="0"/>
                    </a:p>
                  </a:txBody>
                  <a:tcPr/>
                </a:tc>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prstClr val="black"/>
                        </a:solidFill>
                        <a:effectLst/>
                        <a:uLnTx/>
                        <a:uFillTx/>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prstClr val="black"/>
                        </a:solidFill>
                        <a:effectLst/>
                        <a:uLnTx/>
                        <a:uFillTx/>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prstClr val="black"/>
                        </a:solidFill>
                        <a:effectLst/>
                        <a:uLnTx/>
                        <a:uFillTx/>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prstClr val="black"/>
                        </a:solidFill>
                        <a:effectLst/>
                        <a:uLnTx/>
                        <a:uFillTx/>
                        <a:latin typeface="+mn-lt"/>
                        <a:ea typeface="+mn-ea"/>
                        <a:cs typeface="+mn-cs"/>
                      </a:endParaRPr>
                    </a:p>
                  </a:txBody>
                  <a:tcPr/>
                </a:tc>
              </a:tr>
            </a:tbl>
          </a:graphicData>
        </a:graphic>
      </p:graphicFrame>
      <p:sp>
        <p:nvSpPr>
          <p:cNvPr id="13" name="Rectangle 12">
            <a:hlinkClick r:id="rId4"/>
          </p:cNvPr>
          <p:cNvSpPr/>
          <p:nvPr userDrawn="1"/>
        </p:nvSpPr>
        <p:spPr>
          <a:xfrm>
            <a:off x="2971800" y="6477000"/>
            <a:ext cx="3200400" cy="246221"/>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1000" b="1" cap="none" spc="0" baseline="0" dirty="0" smtClean="0">
                <a:ln w="12700">
                  <a:noFill/>
                  <a:prstDash val="solid"/>
                </a:ln>
                <a:solidFill>
                  <a:schemeClr val="tx1"/>
                </a:solidFill>
              </a:rPr>
              <a:t>Submit Feedback or </a:t>
            </a:r>
            <a:r>
              <a:rPr lang="en-US" sz="1000" b="1" cap="none" spc="0" dirty="0" smtClean="0">
                <a:ln w="12700">
                  <a:noFill/>
                  <a:prstDash val="solid"/>
                </a:ln>
                <a:solidFill>
                  <a:schemeClr val="tx1"/>
                </a:solidFill>
              </a:rPr>
              <a:t>Provide Links to</a:t>
            </a:r>
            <a:r>
              <a:rPr lang="en-US" sz="1000" b="1" cap="none" spc="0" baseline="0" dirty="0" smtClean="0">
                <a:ln w="12700">
                  <a:noFill/>
                  <a:prstDash val="solid"/>
                </a:ln>
                <a:solidFill>
                  <a:schemeClr val="tx1"/>
                </a:solidFill>
              </a:rPr>
              <a:t> </a:t>
            </a:r>
            <a:r>
              <a:rPr lang="en-US" sz="1000" b="1" cap="none" spc="0" dirty="0" smtClean="0">
                <a:ln w="12700">
                  <a:noFill/>
                  <a:prstDash val="solid"/>
                </a:ln>
                <a:solidFill>
                  <a:schemeClr val="tx1"/>
                </a:solidFill>
              </a:rPr>
              <a:t>Related Resources</a:t>
            </a:r>
            <a:r>
              <a:rPr lang="en-US" sz="1000" b="1" cap="none" spc="0" baseline="0" dirty="0" smtClean="0">
                <a:ln w="12700">
                  <a:noFill/>
                  <a:prstDash val="solid"/>
                </a:ln>
                <a:solidFill>
                  <a:schemeClr val="tx1"/>
                </a:solidFill>
              </a:rPr>
              <a:t> </a:t>
            </a:r>
            <a:endParaRPr lang="en-US" sz="1000" b="1" cap="none" spc="0" dirty="0">
              <a:ln w="12700">
                <a:noFill/>
                <a:prstDash val="solid"/>
              </a:ln>
              <a:solidFill>
                <a:schemeClr val="tx1"/>
              </a:solidFill>
            </a:endParaRPr>
          </a:p>
        </p:txBody>
      </p:sp>
    </p:spTree>
    <p:extLst>
      <p:ext uri="{BB962C8B-B14F-4D97-AF65-F5344CB8AC3E}">
        <p14:creationId xmlns:p14="http://schemas.microsoft.com/office/powerpoint/2010/main" val="409576199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Profit Fee Analysis">
    <p:spTree>
      <p:nvGrpSpPr>
        <p:cNvPr id="1" name=""/>
        <p:cNvGrpSpPr/>
        <p:nvPr/>
      </p:nvGrpSpPr>
      <p:grpSpPr>
        <a:xfrm>
          <a:off x="0" y="0"/>
          <a:ext cx="0" cy="0"/>
          <a:chOff x="0" y="0"/>
          <a:chExt cx="0" cy="0"/>
        </a:xfrm>
      </p:grpSpPr>
      <p:sp>
        <p:nvSpPr>
          <p:cNvPr id="7" name="Rectangle 6"/>
          <p:cNvSpPr/>
          <p:nvPr userDrawn="1"/>
        </p:nvSpPr>
        <p:spPr>
          <a:xfrm>
            <a:off x="457200" y="1371600"/>
            <a:ext cx="8305800" cy="3124200"/>
          </a:xfrm>
          <a:prstGeom prst="rect">
            <a:avLst/>
          </a:prstGeom>
          <a:gradFill flip="none" rotWithShape="1">
            <a:gsLst>
              <a:gs pos="0">
                <a:schemeClr val="accent6">
                  <a:lumMod val="60000"/>
                  <a:lumOff val="40000"/>
                </a:schemeClr>
              </a:gs>
              <a:gs pos="50000">
                <a:schemeClr val="accent6">
                  <a:lumMod val="20000"/>
                  <a:lumOff val="80000"/>
                </a:schemeClr>
              </a:gs>
              <a:gs pos="100000">
                <a:schemeClr val="bg1">
                  <a:lumMod val="95000"/>
                </a:schemeClr>
              </a:gs>
            </a:gsLst>
            <a:lin ang="5400000" scaled="0"/>
            <a:tileRect/>
          </a:gra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Rectangle 8"/>
          <p:cNvSpPr/>
          <p:nvPr userDrawn="1"/>
        </p:nvSpPr>
        <p:spPr>
          <a:xfrm>
            <a:off x="457200" y="4598432"/>
            <a:ext cx="8305800" cy="800100"/>
          </a:xfrm>
          <a:prstGeom prst="rect">
            <a:avLst/>
          </a:prstGeom>
          <a:gradFill>
            <a:gsLst>
              <a:gs pos="0">
                <a:schemeClr val="accent6">
                  <a:lumMod val="60000"/>
                  <a:lumOff val="40000"/>
                </a:schemeClr>
              </a:gs>
              <a:gs pos="50000">
                <a:schemeClr val="accent6">
                  <a:lumMod val="20000"/>
                  <a:lumOff val="80000"/>
                </a:schemeClr>
              </a:gs>
              <a:gs pos="100000">
                <a:schemeClr val="bg1">
                  <a:lumMod val="95000"/>
                </a:schemeClr>
              </a:gs>
            </a:gsLst>
            <a:lin ang="5400000" scaled="0"/>
          </a:gra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 name="Rounded Rectangle 9">
            <a:hlinkClick r:id="rId2" action="ppaction://hlinksldjump"/>
          </p:cNvPr>
          <p:cNvSpPr/>
          <p:nvPr userDrawn="1"/>
        </p:nvSpPr>
        <p:spPr>
          <a:xfrm>
            <a:off x="152400" y="6324600"/>
            <a:ext cx="2209800" cy="457200"/>
          </a:xfrm>
          <a:prstGeom prst="roundRect">
            <a:avLst/>
          </a:prstGeom>
          <a:solidFill>
            <a:schemeClr val="accent6">
              <a:lumMod val="7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rPr>
              <a:t>Back to BBP Menu</a:t>
            </a:r>
            <a:endParaRPr lang="en-US" b="1" dirty="0">
              <a:solidFill>
                <a:prstClr val="white"/>
              </a:solidFill>
            </a:endParaRPr>
          </a:p>
        </p:txBody>
      </p:sp>
      <p:sp>
        <p:nvSpPr>
          <p:cNvPr id="11" name="Rounded Rectangle 10">
            <a:hlinkClick r:id="rId3" action="ppaction://hlinksldjump"/>
          </p:cNvPr>
          <p:cNvSpPr/>
          <p:nvPr userDrawn="1"/>
        </p:nvSpPr>
        <p:spPr>
          <a:xfrm>
            <a:off x="6781800" y="6324600"/>
            <a:ext cx="2209800" cy="457200"/>
          </a:xfrm>
          <a:prstGeom prst="roundRect">
            <a:avLst/>
          </a:prstGeom>
          <a:solidFill>
            <a:schemeClr val="accent6">
              <a:lumMod val="7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prstClr val="white"/>
                </a:solidFill>
              </a:rPr>
              <a:t>Back to Innovative Profit/ Fee</a:t>
            </a:r>
            <a:r>
              <a:rPr lang="en-US" sz="1400" b="1" baseline="0" dirty="0" smtClean="0">
                <a:solidFill>
                  <a:prstClr val="white"/>
                </a:solidFill>
              </a:rPr>
              <a:t> Analysis Techniques</a:t>
            </a:r>
            <a:endParaRPr lang="en-US" sz="1400" b="1" dirty="0">
              <a:solidFill>
                <a:prstClr val="white"/>
              </a:solidFill>
            </a:endParaRPr>
          </a:p>
        </p:txBody>
      </p:sp>
      <p:sp>
        <p:nvSpPr>
          <p:cNvPr id="2" name="Title 1"/>
          <p:cNvSpPr>
            <a:spLocks noGrp="1"/>
          </p:cNvSpPr>
          <p:nvPr>
            <p:ph type="title"/>
          </p:nvPr>
        </p:nvSpPr>
        <p:spPr>
          <a:xfrm>
            <a:off x="457200" y="152400"/>
            <a:ext cx="8229600" cy="1096962"/>
          </a:xfrm>
        </p:spPr>
        <p:txBody>
          <a:bodyPr/>
          <a:lstStyle>
            <a:lvl1pPr>
              <a:defRPr cap="small" baseline="0"/>
            </a:lvl1p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457200" y="1371600"/>
            <a:ext cx="8305800" cy="3124200"/>
          </a:xfrm>
        </p:spPr>
        <p:txBody>
          <a:bodyPr/>
          <a:lstStyle>
            <a:lvl1pPr>
              <a:defRPr b="1"/>
            </a:lvl1pPr>
            <a:lvl2pPr>
              <a:defRPr b="1"/>
            </a:lvl2pPr>
            <a:lvl3pPr>
              <a:defRPr b="1"/>
            </a:lvl3pPr>
            <a:lvl4pPr>
              <a:defRPr b="1"/>
            </a:lvl4pPr>
            <a:lvl5pPr>
              <a:defRPr b="1"/>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3656239572"/>
              </p:ext>
            </p:extLst>
          </p:nvPr>
        </p:nvGraphicFramePr>
        <p:xfrm>
          <a:off x="457200" y="5486400"/>
          <a:ext cx="8305801" cy="751840"/>
        </p:xfrm>
        <a:graphic>
          <a:graphicData uri="http://schemas.openxmlformats.org/drawingml/2006/table">
            <a:tbl>
              <a:tblPr firstRow="1" bandRow="1">
                <a:tableStyleId>{93296810-A885-4BE3-A3E7-6D5BEEA58F35}</a:tableStyleId>
              </a:tblPr>
              <a:tblGrid>
                <a:gridCol w="2280211"/>
                <a:gridCol w="1982784"/>
                <a:gridCol w="1572203"/>
                <a:gridCol w="2470603"/>
              </a:tblGrid>
              <a:tr h="381000">
                <a:tc>
                  <a:txBody>
                    <a:bodyPr/>
                    <a:lstStyle/>
                    <a:p>
                      <a:r>
                        <a:rPr lang="en-US" sz="1600" dirty="0" smtClean="0"/>
                        <a:t>Requirements </a:t>
                      </a:r>
                      <a:r>
                        <a:rPr lang="en-US" sz="1600" baseline="0" dirty="0" smtClean="0"/>
                        <a:t>Definition</a:t>
                      </a:r>
                      <a:endParaRPr lang="en-US" sz="1600" dirty="0"/>
                    </a:p>
                  </a:txBody>
                  <a:tcPr/>
                </a:tc>
                <a:tc>
                  <a:txBody>
                    <a:bodyPr/>
                    <a:lstStyle/>
                    <a:p>
                      <a:r>
                        <a:rPr lang="en-US" sz="1700" dirty="0" smtClean="0"/>
                        <a:t>Acquisition Strategy</a:t>
                      </a:r>
                      <a:endParaRPr lang="en-US" sz="1700" dirty="0"/>
                    </a:p>
                  </a:txBody>
                  <a:tcPr/>
                </a:tc>
                <a:tc>
                  <a:txBody>
                    <a:bodyPr/>
                    <a:lstStyle/>
                    <a:p>
                      <a:r>
                        <a:rPr lang="en-US" sz="1700" dirty="0" smtClean="0"/>
                        <a:t>RFP Issue</a:t>
                      </a:r>
                      <a:endParaRPr lang="en-US" sz="1700" dirty="0"/>
                    </a:p>
                  </a:txBody>
                  <a:tcPr/>
                </a:tc>
                <a:tc>
                  <a:txBody>
                    <a:bodyPr/>
                    <a:lstStyle/>
                    <a:p>
                      <a:r>
                        <a:rPr lang="en-US" sz="1600" dirty="0" smtClean="0"/>
                        <a:t>Proposal Eval/Negotiations</a:t>
                      </a:r>
                      <a:endParaRPr lang="en-US" sz="1600" dirty="0"/>
                    </a:p>
                  </a:txBody>
                  <a:tcPr/>
                </a:tc>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prstClr val="black"/>
                        </a:solidFill>
                        <a:effectLst/>
                        <a:uLnTx/>
                        <a:uFillTx/>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prstClr val="black"/>
                        </a:solidFill>
                        <a:effectLst/>
                        <a:uLnTx/>
                        <a:uFillTx/>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prstClr val="black"/>
                        </a:solidFill>
                        <a:effectLst/>
                        <a:uLnTx/>
                        <a:uFillTx/>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prstClr val="black"/>
                        </a:solidFill>
                        <a:effectLst/>
                        <a:uLnTx/>
                        <a:uFillTx/>
                        <a:latin typeface="+mn-lt"/>
                        <a:ea typeface="+mn-ea"/>
                        <a:cs typeface="+mn-cs"/>
                      </a:endParaRPr>
                    </a:p>
                  </a:txBody>
                  <a:tcPr/>
                </a:tc>
              </a:tr>
            </a:tbl>
          </a:graphicData>
        </a:graphic>
      </p:graphicFrame>
      <p:sp>
        <p:nvSpPr>
          <p:cNvPr id="12" name="Rectangle 11">
            <a:hlinkClick r:id="rId4"/>
          </p:cNvPr>
          <p:cNvSpPr/>
          <p:nvPr userDrawn="1"/>
        </p:nvSpPr>
        <p:spPr>
          <a:xfrm>
            <a:off x="2971800" y="6477000"/>
            <a:ext cx="3200400" cy="246221"/>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1000" b="1" cap="none" spc="0" baseline="0" dirty="0" smtClean="0">
                <a:ln w="12700">
                  <a:noFill/>
                  <a:prstDash val="solid"/>
                </a:ln>
                <a:solidFill>
                  <a:schemeClr val="tx1"/>
                </a:solidFill>
              </a:rPr>
              <a:t>Submit Feedback or </a:t>
            </a:r>
            <a:r>
              <a:rPr lang="en-US" sz="1000" b="1" cap="none" spc="0" dirty="0" smtClean="0">
                <a:ln w="12700">
                  <a:noFill/>
                  <a:prstDash val="solid"/>
                </a:ln>
                <a:solidFill>
                  <a:schemeClr val="tx1"/>
                </a:solidFill>
              </a:rPr>
              <a:t>Provide Links to</a:t>
            </a:r>
            <a:r>
              <a:rPr lang="en-US" sz="1000" b="1" cap="none" spc="0" baseline="0" dirty="0" smtClean="0">
                <a:ln w="12700">
                  <a:noFill/>
                  <a:prstDash val="solid"/>
                </a:ln>
                <a:solidFill>
                  <a:schemeClr val="tx1"/>
                </a:solidFill>
              </a:rPr>
              <a:t> </a:t>
            </a:r>
            <a:r>
              <a:rPr lang="en-US" sz="1000" b="1" cap="none" spc="0" dirty="0" smtClean="0">
                <a:ln w="12700">
                  <a:noFill/>
                  <a:prstDash val="solid"/>
                </a:ln>
                <a:solidFill>
                  <a:schemeClr val="tx1"/>
                </a:solidFill>
              </a:rPr>
              <a:t>Related Resources</a:t>
            </a:r>
            <a:r>
              <a:rPr lang="en-US" sz="1000" b="1" cap="none" spc="0" baseline="0" dirty="0" smtClean="0">
                <a:ln w="12700">
                  <a:noFill/>
                  <a:prstDash val="solid"/>
                </a:ln>
                <a:solidFill>
                  <a:schemeClr val="tx1"/>
                </a:solidFill>
              </a:rPr>
              <a:t> </a:t>
            </a:r>
            <a:endParaRPr lang="en-US" sz="1000" b="1" cap="none" spc="0" dirty="0">
              <a:ln w="12700">
                <a:noFill/>
                <a:prstDash val="solid"/>
              </a:ln>
              <a:solidFill>
                <a:schemeClr val="tx1"/>
              </a:solidFill>
            </a:endParaRPr>
          </a:p>
        </p:txBody>
      </p:sp>
    </p:spTree>
    <p:extLst>
      <p:ext uri="{BB962C8B-B14F-4D97-AF65-F5344CB8AC3E}">
        <p14:creationId xmlns:p14="http://schemas.microsoft.com/office/powerpoint/2010/main" val="6444442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DCAA DCMA Utilization">
    <p:spTree>
      <p:nvGrpSpPr>
        <p:cNvPr id="1" name=""/>
        <p:cNvGrpSpPr/>
        <p:nvPr/>
      </p:nvGrpSpPr>
      <p:grpSpPr>
        <a:xfrm>
          <a:off x="0" y="0"/>
          <a:ext cx="0" cy="0"/>
          <a:chOff x="0" y="0"/>
          <a:chExt cx="0" cy="0"/>
        </a:xfrm>
      </p:grpSpPr>
      <p:sp>
        <p:nvSpPr>
          <p:cNvPr id="7" name="Rectangle 6"/>
          <p:cNvSpPr/>
          <p:nvPr userDrawn="1"/>
        </p:nvSpPr>
        <p:spPr>
          <a:xfrm>
            <a:off x="457200" y="1371600"/>
            <a:ext cx="8305800" cy="3124200"/>
          </a:xfrm>
          <a:prstGeom prst="rect">
            <a:avLst/>
          </a:prstGeom>
          <a:gradFill flip="none" rotWithShape="1">
            <a:gsLst>
              <a:gs pos="0">
                <a:schemeClr val="accent2">
                  <a:lumMod val="60000"/>
                  <a:lumOff val="40000"/>
                </a:schemeClr>
              </a:gs>
              <a:gs pos="50000">
                <a:schemeClr val="accent2">
                  <a:lumMod val="20000"/>
                  <a:lumOff val="80000"/>
                </a:schemeClr>
              </a:gs>
              <a:gs pos="100000">
                <a:schemeClr val="bg1">
                  <a:lumMod val="95000"/>
                </a:schemeClr>
              </a:gs>
            </a:gsLst>
            <a:lin ang="5400000" scaled="0"/>
            <a:tileRect/>
          </a:gra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Rectangle 8"/>
          <p:cNvSpPr/>
          <p:nvPr userDrawn="1"/>
        </p:nvSpPr>
        <p:spPr>
          <a:xfrm>
            <a:off x="457200" y="4598432"/>
            <a:ext cx="8305800" cy="800100"/>
          </a:xfrm>
          <a:prstGeom prst="rect">
            <a:avLst/>
          </a:prstGeom>
          <a:gradFill>
            <a:gsLst>
              <a:gs pos="0">
                <a:schemeClr val="accent2">
                  <a:lumMod val="60000"/>
                  <a:lumOff val="40000"/>
                </a:schemeClr>
              </a:gs>
              <a:gs pos="50000">
                <a:schemeClr val="accent2">
                  <a:lumMod val="20000"/>
                  <a:lumOff val="80000"/>
                </a:schemeClr>
              </a:gs>
              <a:gs pos="100000">
                <a:schemeClr val="bg1">
                  <a:lumMod val="95000"/>
                </a:schemeClr>
              </a:gs>
            </a:gsLst>
            <a:lin ang="5400000" scaled="0"/>
          </a:gra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 name="Rounded Rectangle 9">
            <a:hlinkClick r:id="rId2" action="ppaction://hlinksldjump"/>
          </p:cNvPr>
          <p:cNvSpPr/>
          <p:nvPr userDrawn="1"/>
        </p:nvSpPr>
        <p:spPr>
          <a:xfrm>
            <a:off x="152400" y="6324600"/>
            <a:ext cx="2209800" cy="457200"/>
          </a:xfrm>
          <a:prstGeom prst="roundRect">
            <a:avLst/>
          </a:prstGeom>
          <a:solidFill>
            <a:schemeClr val="accent2">
              <a:lumMod val="7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rPr>
              <a:t>Back to BBP Menu</a:t>
            </a:r>
            <a:endParaRPr lang="en-US" b="1" dirty="0">
              <a:solidFill>
                <a:prstClr val="white"/>
              </a:solidFill>
            </a:endParaRPr>
          </a:p>
        </p:txBody>
      </p:sp>
      <p:sp>
        <p:nvSpPr>
          <p:cNvPr id="11" name="Rounded Rectangle 10">
            <a:hlinkClick r:id="rId3" action="ppaction://hlinksldjump"/>
          </p:cNvPr>
          <p:cNvSpPr/>
          <p:nvPr userDrawn="1"/>
        </p:nvSpPr>
        <p:spPr>
          <a:xfrm>
            <a:off x="6781800" y="6324600"/>
            <a:ext cx="2209800" cy="457200"/>
          </a:xfrm>
          <a:prstGeom prst="roundRect">
            <a:avLst/>
          </a:prstGeom>
          <a:solidFill>
            <a:schemeClr val="accent2">
              <a:lumMod val="7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prstClr val="white"/>
                </a:solidFill>
              </a:rPr>
              <a:t>Back to DCAA/DCMA Services Techniques</a:t>
            </a:r>
            <a:endParaRPr lang="en-US" sz="1400" b="1" dirty="0">
              <a:solidFill>
                <a:prstClr val="white"/>
              </a:solidFill>
            </a:endParaRPr>
          </a:p>
        </p:txBody>
      </p:sp>
      <p:sp>
        <p:nvSpPr>
          <p:cNvPr id="2" name="Title 1"/>
          <p:cNvSpPr>
            <a:spLocks noGrp="1"/>
          </p:cNvSpPr>
          <p:nvPr>
            <p:ph type="title"/>
          </p:nvPr>
        </p:nvSpPr>
        <p:spPr>
          <a:xfrm>
            <a:off x="457200" y="152400"/>
            <a:ext cx="8229600" cy="1096962"/>
          </a:xfrm>
        </p:spPr>
        <p:txBody>
          <a:bodyPr/>
          <a:lstStyle>
            <a:lvl1pPr>
              <a:defRPr cap="small" baseline="0"/>
            </a:lvl1p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457200" y="1371600"/>
            <a:ext cx="8305800" cy="3124200"/>
          </a:xfrm>
        </p:spPr>
        <p:txBody>
          <a:bodyPr/>
          <a:lstStyle>
            <a:lvl1pPr>
              <a:defRPr b="1"/>
            </a:lvl1pPr>
            <a:lvl2pPr>
              <a:defRPr b="1"/>
            </a:lvl2pPr>
            <a:lvl3pPr>
              <a:defRPr b="1"/>
            </a:lvl3pPr>
            <a:lvl4pPr>
              <a:defRPr b="1"/>
            </a:lvl4pPr>
            <a:lvl5pPr>
              <a:defRPr b="1"/>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2848746813"/>
              </p:ext>
            </p:extLst>
          </p:nvPr>
        </p:nvGraphicFramePr>
        <p:xfrm>
          <a:off x="457200" y="5486400"/>
          <a:ext cx="8305801" cy="751840"/>
        </p:xfrm>
        <a:graphic>
          <a:graphicData uri="http://schemas.openxmlformats.org/drawingml/2006/table">
            <a:tbl>
              <a:tblPr firstRow="1" bandRow="1">
                <a:tableStyleId>{21E4AEA4-8DFA-4A89-87EB-49C32662AFE0}</a:tableStyleId>
              </a:tblPr>
              <a:tblGrid>
                <a:gridCol w="2280211"/>
                <a:gridCol w="1982784"/>
                <a:gridCol w="1572203"/>
                <a:gridCol w="2470603"/>
              </a:tblGrid>
              <a:tr h="381000">
                <a:tc>
                  <a:txBody>
                    <a:bodyPr/>
                    <a:lstStyle/>
                    <a:p>
                      <a:r>
                        <a:rPr lang="en-US" sz="1600" dirty="0" smtClean="0"/>
                        <a:t>Requirements </a:t>
                      </a:r>
                      <a:r>
                        <a:rPr lang="en-US" sz="1600" baseline="0" dirty="0" smtClean="0"/>
                        <a:t>Definition</a:t>
                      </a:r>
                      <a:endParaRPr lang="en-US" sz="1600" dirty="0"/>
                    </a:p>
                  </a:txBody>
                  <a:tcPr/>
                </a:tc>
                <a:tc>
                  <a:txBody>
                    <a:bodyPr/>
                    <a:lstStyle/>
                    <a:p>
                      <a:r>
                        <a:rPr lang="en-US" sz="1700" dirty="0" smtClean="0"/>
                        <a:t>Acquisition Strategy</a:t>
                      </a:r>
                      <a:endParaRPr lang="en-US" sz="1700" dirty="0"/>
                    </a:p>
                  </a:txBody>
                  <a:tcPr/>
                </a:tc>
                <a:tc>
                  <a:txBody>
                    <a:bodyPr/>
                    <a:lstStyle/>
                    <a:p>
                      <a:r>
                        <a:rPr lang="en-US" sz="1700" dirty="0" smtClean="0"/>
                        <a:t>RFP Issue</a:t>
                      </a:r>
                      <a:endParaRPr lang="en-US" sz="1700" dirty="0"/>
                    </a:p>
                  </a:txBody>
                  <a:tcPr/>
                </a:tc>
                <a:tc>
                  <a:txBody>
                    <a:bodyPr/>
                    <a:lstStyle/>
                    <a:p>
                      <a:r>
                        <a:rPr lang="en-US" sz="1600" dirty="0" smtClean="0"/>
                        <a:t>Proposal Eval/Negotiations</a:t>
                      </a:r>
                      <a:endParaRPr lang="en-US" sz="1600" dirty="0"/>
                    </a:p>
                  </a:txBody>
                  <a:tcPr/>
                </a:tc>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prstClr val="black"/>
                        </a:solidFill>
                        <a:effectLst/>
                        <a:uLnTx/>
                        <a:uFillTx/>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prstClr val="black"/>
                        </a:solidFill>
                        <a:effectLst/>
                        <a:uLnTx/>
                        <a:uFillTx/>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prstClr val="black"/>
                        </a:solidFill>
                        <a:effectLst/>
                        <a:uLnTx/>
                        <a:uFillTx/>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prstClr val="black"/>
                        </a:solidFill>
                        <a:effectLst/>
                        <a:uLnTx/>
                        <a:uFillTx/>
                        <a:latin typeface="+mn-lt"/>
                        <a:ea typeface="+mn-ea"/>
                        <a:cs typeface="+mn-cs"/>
                      </a:endParaRPr>
                    </a:p>
                  </a:txBody>
                  <a:tcPr/>
                </a:tc>
              </a:tr>
            </a:tbl>
          </a:graphicData>
        </a:graphic>
      </p:graphicFrame>
      <p:sp>
        <p:nvSpPr>
          <p:cNvPr id="12" name="Rectangle 11">
            <a:hlinkClick r:id="rId4"/>
          </p:cNvPr>
          <p:cNvSpPr/>
          <p:nvPr userDrawn="1"/>
        </p:nvSpPr>
        <p:spPr>
          <a:xfrm>
            <a:off x="2971800" y="6477000"/>
            <a:ext cx="3200400" cy="246221"/>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1000" b="1" cap="none" spc="0" baseline="0" dirty="0" smtClean="0">
                <a:ln w="12700">
                  <a:noFill/>
                  <a:prstDash val="solid"/>
                </a:ln>
                <a:solidFill>
                  <a:schemeClr val="tx1"/>
                </a:solidFill>
              </a:rPr>
              <a:t>Submit Feedback or </a:t>
            </a:r>
            <a:r>
              <a:rPr lang="en-US" sz="1000" b="1" cap="none" spc="0" dirty="0" smtClean="0">
                <a:ln w="12700">
                  <a:noFill/>
                  <a:prstDash val="solid"/>
                </a:ln>
                <a:solidFill>
                  <a:schemeClr val="tx1"/>
                </a:solidFill>
              </a:rPr>
              <a:t>Provide Links to</a:t>
            </a:r>
            <a:r>
              <a:rPr lang="en-US" sz="1000" b="1" cap="none" spc="0" baseline="0" dirty="0" smtClean="0">
                <a:ln w="12700">
                  <a:noFill/>
                  <a:prstDash val="solid"/>
                </a:ln>
                <a:solidFill>
                  <a:schemeClr val="tx1"/>
                </a:solidFill>
              </a:rPr>
              <a:t> </a:t>
            </a:r>
            <a:r>
              <a:rPr lang="en-US" sz="1000" b="1" cap="none" spc="0" dirty="0" smtClean="0">
                <a:ln w="12700">
                  <a:noFill/>
                  <a:prstDash val="solid"/>
                </a:ln>
                <a:solidFill>
                  <a:schemeClr val="tx1"/>
                </a:solidFill>
              </a:rPr>
              <a:t>Related Resources</a:t>
            </a:r>
            <a:r>
              <a:rPr lang="en-US" sz="1000" b="1" cap="none" spc="0" baseline="0" dirty="0" smtClean="0">
                <a:ln w="12700">
                  <a:noFill/>
                  <a:prstDash val="solid"/>
                </a:ln>
                <a:solidFill>
                  <a:schemeClr val="tx1"/>
                </a:solidFill>
              </a:rPr>
              <a:t> </a:t>
            </a:r>
            <a:endParaRPr lang="en-US" sz="1000" b="1" cap="none" spc="0" dirty="0">
              <a:ln w="12700">
                <a:noFill/>
                <a:prstDash val="solid"/>
              </a:ln>
              <a:solidFill>
                <a:schemeClr val="tx1"/>
              </a:solidFill>
            </a:endParaRPr>
          </a:p>
        </p:txBody>
      </p:sp>
    </p:spTree>
    <p:extLst>
      <p:ext uri="{BB962C8B-B14F-4D97-AF65-F5344CB8AC3E}">
        <p14:creationId xmlns:p14="http://schemas.microsoft.com/office/powerpoint/2010/main" val="36053425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Trade Off Cash Flow">
    <p:spTree>
      <p:nvGrpSpPr>
        <p:cNvPr id="1" name=""/>
        <p:cNvGrpSpPr/>
        <p:nvPr/>
      </p:nvGrpSpPr>
      <p:grpSpPr>
        <a:xfrm>
          <a:off x="0" y="0"/>
          <a:ext cx="0" cy="0"/>
          <a:chOff x="0" y="0"/>
          <a:chExt cx="0" cy="0"/>
        </a:xfrm>
      </p:grpSpPr>
      <p:sp>
        <p:nvSpPr>
          <p:cNvPr id="7" name="Rectangle 6"/>
          <p:cNvSpPr/>
          <p:nvPr userDrawn="1"/>
        </p:nvSpPr>
        <p:spPr>
          <a:xfrm>
            <a:off x="457200" y="1371600"/>
            <a:ext cx="8305800" cy="3124200"/>
          </a:xfrm>
          <a:prstGeom prst="rect">
            <a:avLst/>
          </a:prstGeom>
          <a:gradFill flip="none" rotWithShape="1">
            <a:gsLst>
              <a:gs pos="0">
                <a:schemeClr val="accent4">
                  <a:lumMod val="60000"/>
                  <a:lumOff val="40000"/>
                </a:schemeClr>
              </a:gs>
              <a:gs pos="50000">
                <a:schemeClr val="accent4">
                  <a:lumMod val="20000"/>
                  <a:lumOff val="80000"/>
                </a:schemeClr>
              </a:gs>
              <a:gs pos="100000">
                <a:schemeClr val="bg1">
                  <a:lumMod val="95000"/>
                </a:schemeClr>
              </a:gs>
            </a:gsLst>
            <a:lin ang="5400000" scaled="0"/>
            <a:tileRect/>
          </a:gra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Rectangle 8"/>
          <p:cNvSpPr/>
          <p:nvPr userDrawn="1"/>
        </p:nvSpPr>
        <p:spPr>
          <a:xfrm>
            <a:off x="457200" y="4598432"/>
            <a:ext cx="8305800" cy="800100"/>
          </a:xfrm>
          <a:prstGeom prst="rect">
            <a:avLst/>
          </a:prstGeom>
          <a:gradFill>
            <a:gsLst>
              <a:gs pos="0">
                <a:schemeClr val="accent4">
                  <a:lumMod val="60000"/>
                  <a:lumOff val="40000"/>
                </a:schemeClr>
              </a:gs>
              <a:gs pos="50000">
                <a:schemeClr val="accent4">
                  <a:lumMod val="20000"/>
                  <a:lumOff val="80000"/>
                </a:schemeClr>
              </a:gs>
              <a:gs pos="100000">
                <a:schemeClr val="bg1">
                  <a:lumMod val="95000"/>
                </a:schemeClr>
              </a:gs>
            </a:gsLst>
            <a:lin ang="5400000" scaled="0"/>
          </a:gra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 name="Rounded Rectangle 9">
            <a:hlinkClick r:id="rId2" action="ppaction://hlinksldjump"/>
          </p:cNvPr>
          <p:cNvSpPr/>
          <p:nvPr userDrawn="1"/>
        </p:nvSpPr>
        <p:spPr>
          <a:xfrm>
            <a:off x="152400" y="6324600"/>
            <a:ext cx="2209800" cy="457200"/>
          </a:xfrm>
          <a:prstGeom prst="roundRect">
            <a:avLst/>
          </a:prstGeom>
          <a:solidFill>
            <a:schemeClr val="accent4">
              <a:lumMod val="7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rPr>
              <a:t>Back to BBP Menu</a:t>
            </a:r>
            <a:endParaRPr lang="en-US" b="1" dirty="0">
              <a:solidFill>
                <a:prstClr val="white"/>
              </a:solidFill>
            </a:endParaRPr>
          </a:p>
        </p:txBody>
      </p:sp>
      <p:sp>
        <p:nvSpPr>
          <p:cNvPr id="11" name="Rounded Rectangle 10">
            <a:hlinkClick r:id="rId3" action="ppaction://hlinksldjump"/>
          </p:cNvPr>
          <p:cNvSpPr/>
          <p:nvPr userDrawn="1"/>
        </p:nvSpPr>
        <p:spPr>
          <a:xfrm>
            <a:off x="6781800" y="6324600"/>
            <a:ext cx="2209800" cy="457200"/>
          </a:xfrm>
          <a:prstGeom prst="roundRect">
            <a:avLst/>
          </a:prstGeom>
          <a:solidFill>
            <a:schemeClr val="accent4">
              <a:lumMod val="7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prstClr val="white"/>
                </a:solidFill>
              </a:rPr>
              <a:t>Back to Effective Contract</a:t>
            </a:r>
            <a:r>
              <a:rPr lang="en-US" sz="1400" b="1" baseline="0" dirty="0" smtClean="0">
                <a:solidFill>
                  <a:prstClr val="white"/>
                </a:solidFill>
              </a:rPr>
              <a:t> Negotiations </a:t>
            </a:r>
            <a:r>
              <a:rPr lang="en-US" sz="1400" b="1" dirty="0" smtClean="0">
                <a:solidFill>
                  <a:prstClr val="white"/>
                </a:solidFill>
              </a:rPr>
              <a:t>Techniques</a:t>
            </a:r>
            <a:endParaRPr lang="en-US" sz="1400" b="1" dirty="0">
              <a:solidFill>
                <a:prstClr val="white"/>
              </a:solidFill>
            </a:endParaRPr>
          </a:p>
        </p:txBody>
      </p:sp>
      <p:sp>
        <p:nvSpPr>
          <p:cNvPr id="2" name="Title 1"/>
          <p:cNvSpPr>
            <a:spLocks noGrp="1"/>
          </p:cNvSpPr>
          <p:nvPr>
            <p:ph type="title"/>
          </p:nvPr>
        </p:nvSpPr>
        <p:spPr>
          <a:xfrm>
            <a:off x="457200" y="152400"/>
            <a:ext cx="8229600" cy="1096962"/>
          </a:xfrm>
        </p:spPr>
        <p:txBody>
          <a:bodyPr/>
          <a:lstStyle>
            <a:lvl1pPr>
              <a:defRPr cap="small" baseline="0"/>
            </a:lvl1p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457200" y="1371600"/>
            <a:ext cx="8305800" cy="3124200"/>
          </a:xfrm>
        </p:spPr>
        <p:txBody>
          <a:bodyPr/>
          <a:lstStyle>
            <a:lvl1pPr>
              <a:defRPr b="1"/>
            </a:lvl1pPr>
            <a:lvl2pPr>
              <a:defRPr b="1"/>
            </a:lvl2pPr>
            <a:lvl3pPr>
              <a:defRPr b="1"/>
            </a:lvl3pPr>
            <a:lvl4pPr>
              <a:defRPr b="1"/>
            </a:lvl4pPr>
            <a:lvl5pPr>
              <a:defRPr b="1"/>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2728551803"/>
              </p:ext>
            </p:extLst>
          </p:nvPr>
        </p:nvGraphicFramePr>
        <p:xfrm>
          <a:off x="457200" y="5486400"/>
          <a:ext cx="8305801" cy="751840"/>
        </p:xfrm>
        <a:graphic>
          <a:graphicData uri="http://schemas.openxmlformats.org/drawingml/2006/table">
            <a:tbl>
              <a:tblPr firstRow="1" bandRow="1">
                <a:tableStyleId>{00A15C55-8517-42AA-B614-E9B94910E393}</a:tableStyleId>
              </a:tblPr>
              <a:tblGrid>
                <a:gridCol w="2280211"/>
                <a:gridCol w="1982784"/>
                <a:gridCol w="1572203"/>
                <a:gridCol w="2470603"/>
              </a:tblGrid>
              <a:tr h="381000">
                <a:tc>
                  <a:txBody>
                    <a:bodyPr/>
                    <a:lstStyle/>
                    <a:p>
                      <a:r>
                        <a:rPr lang="en-US" sz="1600" dirty="0" smtClean="0"/>
                        <a:t>Requirements </a:t>
                      </a:r>
                      <a:r>
                        <a:rPr lang="en-US" sz="1600" baseline="0" dirty="0" smtClean="0"/>
                        <a:t>Definition</a:t>
                      </a:r>
                      <a:endParaRPr lang="en-US" sz="1600" dirty="0"/>
                    </a:p>
                  </a:txBody>
                  <a:tcPr/>
                </a:tc>
                <a:tc>
                  <a:txBody>
                    <a:bodyPr/>
                    <a:lstStyle/>
                    <a:p>
                      <a:r>
                        <a:rPr lang="en-US" sz="1700" dirty="0" smtClean="0"/>
                        <a:t>Acquisition Strategy</a:t>
                      </a:r>
                      <a:endParaRPr lang="en-US" sz="1700" dirty="0"/>
                    </a:p>
                  </a:txBody>
                  <a:tcPr/>
                </a:tc>
                <a:tc>
                  <a:txBody>
                    <a:bodyPr/>
                    <a:lstStyle/>
                    <a:p>
                      <a:r>
                        <a:rPr lang="en-US" sz="1700" dirty="0" smtClean="0"/>
                        <a:t>RFP Issue</a:t>
                      </a:r>
                      <a:endParaRPr lang="en-US" sz="1700" dirty="0"/>
                    </a:p>
                  </a:txBody>
                  <a:tcPr/>
                </a:tc>
                <a:tc>
                  <a:txBody>
                    <a:bodyPr/>
                    <a:lstStyle/>
                    <a:p>
                      <a:r>
                        <a:rPr lang="en-US" sz="1600" dirty="0" smtClean="0"/>
                        <a:t>Proposal Eval/Negotiations</a:t>
                      </a:r>
                      <a:endParaRPr lang="en-US" sz="1600" dirty="0"/>
                    </a:p>
                  </a:txBody>
                  <a:tcPr/>
                </a:tc>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prstClr val="black"/>
                        </a:solidFill>
                        <a:effectLst/>
                        <a:uLnTx/>
                        <a:uFillTx/>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prstClr val="black"/>
                        </a:solidFill>
                        <a:effectLst/>
                        <a:uLnTx/>
                        <a:uFillTx/>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prstClr val="black"/>
                        </a:solidFill>
                        <a:effectLst/>
                        <a:uLnTx/>
                        <a:uFillTx/>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prstClr val="black"/>
                        </a:solidFill>
                        <a:effectLst/>
                        <a:uLnTx/>
                        <a:uFillTx/>
                        <a:latin typeface="+mn-lt"/>
                        <a:ea typeface="+mn-ea"/>
                        <a:cs typeface="+mn-cs"/>
                      </a:endParaRPr>
                    </a:p>
                  </a:txBody>
                  <a:tcPr/>
                </a:tc>
              </a:tr>
            </a:tbl>
          </a:graphicData>
        </a:graphic>
      </p:graphicFrame>
      <p:sp>
        <p:nvSpPr>
          <p:cNvPr id="12" name="Rectangle 11">
            <a:hlinkClick r:id="rId4"/>
          </p:cNvPr>
          <p:cNvSpPr/>
          <p:nvPr userDrawn="1"/>
        </p:nvSpPr>
        <p:spPr>
          <a:xfrm>
            <a:off x="2971800" y="6477000"/>
            <a:ext cx="3200400" cy="246221"/>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1000" b="1" cap="none" spc="0" baseline="0" dirty="0" smtClean="0">
                <a:ln w="12700">
                  <a:noFill/>
                  <a:prstDash val="solid"/>
                </a:ln>
                <a:solidFill>
                  <a:schemeClr val="tx1"/>
                </a:solidFill>
              </a:rPr>
              <a:t>Submit Feedback or </a:t>
            </a:r>
            <a:r>
              <a:rPr lang="en-US" sz="1000" b="1" cap="none" spc="0" dirty="0" smtClean="0">
                <a:ln w="12700">
                  <a:noFill/>
                  <a:prstDash val="solid"/>
                </a:ln>
                <a:solidFill>
                  <a:schemeClr val="tx1"/>
                </a:solidFill>
              </a:rPr>
              <a:t>Provide Links to</a:t>
            </a:r>
            <a:r>
              <a:rPr lang="en-US" sz="1000" b="1" cap="none" spc="0" baseline="0" dirty="0" smtClean="0">
                <a:ln w="12700">
                  <a:noFill/>
                  <a:prstDash val="solid"/>
                </a:ln>
                <a:solidFill>
                  <a:schemeClr val="tx1"/>
                </a:solidFill>
              </a:rPr>
              <a:t> </a:t>
            </a:r>
            <a:r>
              <a:rPr lang="en-US" sz="1000" b="1" cap="none" spc="0" dirty="0" smtClean="0">
                <a:ln w="12700">
                  <a:noFill/>
                  <a:prstDash val="solid"/>
                </a:ln>
                <a:solidFill>
                  <a:schemeClr val="tx1"/>
                </a:solidFill>
              </a:rPr>
              <a:t>Related Resources</a:t>
            </a:r>
            <a:r>
              <a:rPr lang="en-US" sz="1000" b="1" cap="none" spc="0" baseline="0" dirty="0" smtClean="0">
                <a:ln w="12700">
                  <a:noFill/>
                  <a:prstDash val="solid"/>
                </a:ln>
                <a:solidFill>
                  <a:schemeClr val="tx1"/>
                </a:solidFill>
              </a:rPr>
              <a:t> </a:t>
            </a:r>
            <a:endParaRPr lang="en-US" sz="1000" b="1" cap="none" spc="0" dirty="0">
              <a:ln w="12700">
                <a:noFill/>
                <a:prstDash val="solid"/>
              </a:ln>
              <a:solidFill>
                <a:schemeClr val="tx1"/>
              </a:solidFill>
            </a:endParaRPr>
          </a:p>
        </p:txBody>
      </p:sp>
    </p:spTree>
    <p:extLst>
      <p:ext uri="{BB962C8B-B14F-4D97-AF65-F5344CB8AC3E}">
        <p14:creationId xmlns:p14="http://schemas.microsoft.com/office/powerpoint/2010/main" val="370953715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Contract Type">
    <p:spTree>
      <p:nvGrpSpPr>
        <p:cNvPr id="1" name=""/>
        <p:cNvGrpSpPr/>
        <p:nvPr/>
      </p:nvGrpSpPr>
      <p:grpSpPr>
        <a:xfrm>
          <a:off x="0" y="0"/>
          <a:ext cx="0" cy="0"/>
          <a:chOff x="0" y="0"/>
          <a:chExt cx="0" cy="0"/>
        </a:xfrm>
      </p:grpSpPr>
      <p:graphicFrame>
        <p:nvGraphicFramePr>
          <p:cNvPr id="12" name="Table 11"/>
          <p:cNvGraphicFramePr>
            <a:graphicFrameLocks noGrp="1"/>
          </p:cNvGraphicFramePr>
          <p:nvPr userDrawn="1">
            <p:extLst>
              <p:ext uri="{D42A27DB-BD31-4B8C-83A1-F6EECF244321}">
                <p14:modId xmlns:p14="http://schemas.microsoft.com/office/powerpoint/2010/main" val="3464771230"/>
              </p:ext>
            </p:extLst>
          </p:nvPr>
        </p:nvGraphicFramePr>
        <p:xfrm>
          <a:off x="457200" y="5486400"/>
          <a:ext cx="8305801" cy="751840"/>
        </p:xfrm>
        <a:graphic>
          <a:graphicData uri="http://schemas.openxmlformats.org/drawingml/2006/table">
            <a:tbl>
              <a:tblPr firstRow="1" bandRow="1">
                <a:tableStyleId>{93296810-A885-4BE3-A3E7-6D5BEEA58F35}</a:tableStyleId>
              </a:tblPr>
              <a:tblGrid>
                <a:gridCol w="2280211"/>
                <a:gridCol w="1982784"/>
                <a:gridCol w="1572203"/>
                <a:gridCol w="2470603"/>
              </a:tblGrid>
              <a:tr h="381000">
                <a:tc>
                  <a:txBody>
                    <a:bodyPr/>
                    <a:lstStyle/>
                    <a:p>
                      <a:r>
                        <a:rPr lang="en-US" sz="1600" dirty="0" smtClean="0"/>
                        <a:t>Requirements </a:t>
                      </a:r>
                      <a:r>
                        <a:rPr lang="en-US" sz="1600" baseline="0" dirty="0" smtClean="0"/>
                        <a:t>Definition</a:t>
                      </a:r>
                      <a:endParaRPr lang="en-US" sz="1600" dirty="0"/>
                    </a:p>
                  </a:txBody>
                  <a:tcPr>
                    <a:solidFill>
                      <a:schemeClr val="bg2">
                        <a:lumMod val="50000"/>
                      </a:schemeClr>
                    </a:solidFill>
                  </a:tcPr>
                </a:tc>
                <a:tc>
                  <a:txBody>
                    <a:bodyPr/>
                    <a:lstStyle/>
                    <a:p>
                      <a:r>
                        <a:rPr lang="en-US" sz="1700" dirty="0" smtClean="0"/>
                        <a:t>Acquisition Strategy</a:t>
                      </a:r>
                      <a:endParaRPr lang="en-US" sz="1700" dirty="0"/>
                    </a:p>
                  </a:txBody>
                  <a:tcPr>
                    <a:solidFill>
                      <a:schemeClr val="bg2">
                        <a:lumMod val="50000"/>
                      </a:schemeClr>
                    </a:solidFill>
                  </a:tcPr>
                </a:tc>
                <a:tc>
                  <a:txBody>
                    <a:bodyPr/>
                    <a:lstStyle/>
                    <a:p>
                      <a:r>
                        <a:rPr lang="en-US" sz="1700" dirty="0" smtClean="0"/>
                        <a:t>RFP Issue</a:t>
                      </a:r>
                      <a:endParaRPr lang="en-US" sz="1700" dirty="0"/>
                    </a:p>
                  </a:txBody>
                  <a:tcPr>
                    <a:solidFill>
                      <a:schemeClr val="bg2">
                        <a:lumMod val="50000"/>
                      </a:schemeClr>
                    </a:solidFill>
                  </a:tcPr>
                </a:tc>
                <a:tc>
                  <a:txBody>
                    <a:bodyPr/>
                    <a:lstStyle/>
                    <a:p>
                      <a:r>
                        <a:rPr lang="en-US" sz="1600" dirty="0" smtClean="0"/>
                        <a:t>Proposal Eval/Negotiations</a:t>
                      </a:r>
                      <a:endParaRPr lang="en-US" sz="1600" dirty="0"/>
                    </a:p>
                  </a:txBody>
                  <a:tcPr>
                    <a:solidFill>
                      <a:schemeClr val="bg2">
                        <a:lumMod val="50000"/>
                      </a:schemeClr>
                    </a:solidFill>
                  </a:tcPr>
                </a:tc>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prstClr val="black"/>
                        </a:solidFill>
                        <a:effectLst/>
                        <a:uLnTx/>
                        <a:uFillTx/>
                        <a:latin typeface="+mn-lt"/>
                        <a:ea typeface="+mn-ea"/>
                        <a:cs typeface="+mn-cs"/>
                      </a:endParaRPr>
                    </a:p>
                  </a:txBody>
                  <a:tcP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prstClr val="black"/>
                        </a:solidFill>
                        <a:effectLst/>
                        <a:uLnTx/>
                        <a:uFillTx/>
                        <a:latin typeface="+mn-lt"/>
                        <a:ea typeface="+mn-ea"/>
                        <a:cs typeface="+mn-cs"/>
                      </a:endParaRPr>
                    </a:p>
                  </a:txBody>
                  <a:tcP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prstClr val="black"/>
                        </a:solidFill>
                        <a:effectLst/>
                        <a:uLnTx/>
                        <a:uFillTx/>
                        <a:latin typeface="+mn-lt"/>
                        <a:ea typeface="+mn-ea"/>
                        <a:cs typeface="+mn-cs"/>
                      </a:endParaRPr>
                    </a:p>
                  </a:txBody>
                  <a:tcP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prstClr val="black"/>
                        </a:solidFill>
                        <a:effectLst/>
                        <a:uLnTx/>
                        <a:uFillTx/>
                        <a:latin typeface="+mn-lt"/>
                        <a:ea typeface="+mn-ea"/>
                        <a:cs typeface="+mn-cs"/>
                      </a:endParaRPr>
                    </a:p>
                  </a:txBody>
                  <a:tcPr>
                    <a:solidFill>
                      <a:schemeClr val="bg2">
                        <a:lumMod val="90000"/>
                      </a:schemeClr>
                    </a:solidFill>
                  </a:tcPr>
                </a:tc>
              </a:tr>
            </a:tbl>
          </a:graphicData>
        </a:graphic>
      </p:graphicFrame>
      <p:sp>
        <p:nvSpPr>
          <p:cNvPr id="7" name="Rectangle 6"/>
          <p:cNvSpPr/>
          <p:nvPr userDrawn="1"/>
        </p:nvSpPr>
        <p:spPr>
          <a:xfrm>
            <a:off x="457200" y="1371600"/>
            <a:ext cx="8305800" cy="3124200"/>
          </a:xfrm>
          <a:prstGeom prst="rect">
            <a:avLst/>
          </a:prstGeom>
          <a:gradFill flip="none" rotWithShape="1">
            <a:gsLst>
              <a:gs pos="0">
                <a:schemeClr val="bg2">
                  <a:lumMod val="50000"/>
                </a:schemeClr>
              </a:gs>
              <a:gs pos="50000">
                <a:schemeClr val="bg2">
                  <a:lumMod val="90000"/>
                </a:schemeClr>
              </a:gs>
              <a:gs pos="100000">
                <a:schemeClr val="bg1">
                  <a:lumMod val="95000"/>
                </a:schemeClr>
              </a:gs>
            </a:gsLst>
            <a:lin ang="5400000" scaled="0"/>
            <a:tileRect/>
          </a:gra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Rectangle 8"/>
          <p:cNvSpPr/>
          <p:nvPr userDrawn="1"/>
        </p:nvSpPr>
        <p:spPr>
          <a:xfrm>
            <a:off x="457200" y="4598432"/>
            <a:ext cx="8305800" cy="800100"/>
          </a:xfrm>
          <a:prstGeom prst="rect">
            <a:avLst/>
          </a:prstGeom>
          <a:gradFill>
            <a:gsLst>
              <a:gs pos="0">
                <a:schemeClr val="bg2">
                  <a:lumMod val="50000"/>
                </a:schemeClr>
              </a:gs>
              <a:gs pos="50000">
                <a:schemeClr val="bg2">
                  <a:lumMod val="75000"/>
                </a:schemeClr>
              </a:gs>
              <a:gs pos="100000">
                <a:schemeClr val="bg1">
                  <a:lumMod val="95000"/>
                </a:schemeClr>
              </a:gs>
            </a:gsLst>
            <a:lin ang="5400000" scaled="0"/>
          </a:gra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 name="Rounded Rectangle 9">
            <a:hlinkClick r:id="rId2" action="ppaction://hlinksldjump"/>
          </p:cNvPr>
          <p:cNvSpPr/>
          <p:nvPr userDrawn="1"/>
        </p:nvSpPr>
        <p:spPr>
          <a:xfrm>
            <a:off x="152400" y="6324600"/>
            <a:ext cx="2209800" cy="457200"/>
          </a:xfrm>
          <a:prstGeom prst="roundRect">
            <a:avLst/>
          </a:prstGeom>
          <a:solidFill>
            <a:schemeClr val="bg2">
              <a:lumMod val="5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rPr>
              <a:t>Back to BBP Menu</a:t>
            </a:r>
            <a:endParaRPr lang="en-US" b="1" dirty="0">
              <a:solidFill>
                <a:prstClr val="white"/>
              </a:solidFill>
            </a:endParaRPr>
          </a:p>
        </p:txBody>
      </p:sp>
      <p:sp>
        <p:nvSpPr>
          <p:cNvPr id="11" name="Rounded Rectangle 10">
            <a:hlinkClick r:id="" action="ppaction://noaction"/>
          </p:cNvPr>
          <p:cNvSpPr/>
          <p:nvPr userDrawn="1"/>
        </p:nvSpPr>
        <p:spPr>
          <a:xfrm>
            <a:off x="6781800" y="6324600"/>
            <a:ext cx="2209800" cy="457200"/>
          </a:xfrm>
          <a:prstGeom prst="roundRect">
            <a:avLst/>
          </a:prstGeom>
          <a:solidFill>
            <a:schemeClr val="bg2">
              <a:lumMod val="5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prstClr val="white"/>
                </a:solidFill>
              </a:rPr>
              <a:t>Back to Manage Affordability</a:t>
            </a:r>
            <a:r>
              <a:rPr lang="en-US" sz="1200" b="1" baseline="0" dirty="0" smtClean="0">
                <a:solidFill>
                  <a:prstClr val="white"/>
                </a:solidFill>
              </a:rPr>
              <a:t> throughout Life Cycle</a:t>
            </a:r>
            <a:endParaRPr lang="en-US" sz="1200" b="1" dirty="0">
              <a:solidFill>
                <a:prstClr val="white"/>
              </a:solidFill>
            </a:endParaRPr>
          </a:p>
        </p:txBody>
      </p:sp>
      <p:sp>
        <p:nvSpPr>
          <p:cNvPr id="2" name="Title 1"/>
          <p:cNvSpPr>
            <a:spLocks noGrp="1"/>
          </p:cNvSpPr>
          <p:nvPr>
            <p:ph type="title"/>
          </p:nvPr>
        </p:nvSpPr>
        <p:spPr>
          <a:xfrm>
            <a:off x="457200" y="152400"/>
            <a:ext cx="8229600" cy="1096962"/>
          </a:xfrm>
        </p:spPr>
        <p:txBody>
          <a:bodyPr/>
          <a:lstStyle>
            <a:lvl1pPr>
              <a:defRPr cap="small" baseline="0"/>
            </a:lvl1p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457200" y="1371600"/>
            <a:ext cx="8305800" cy="3124200"/>
          </a:xfrm>
        </p:spPr>
        <p:txBody>
          <a:bodyPr/>
          <a:lstStyle>
            <a:lvl1pPr>
              <a:defRPr b="1"/>
            </a:lvl1pPr>
            <a:lvl2pPr>
              <a:defRPr b="1"/>
            </a:lvl2pPr>
            <a:lvl3pPr>
              <a:defRPr b="1"/>
            </a:lvl3pPr>
            <a:lvl4pPr>
              <a:defRPr b="1"/>
            </a:lvl4pPr>
            <a:lvl5pPr>
              <a:defRPr b="1"/>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Rectangle 12">
            <a:hlinkClick r:id="rId3"/>
          </p:cNvPr>
          <p:cNvSpPr/>
          <p:nvPr userDrawn="1"/>
        </p:nvSpPr>
        <p:spPr>
          <a:xfrm>
            <a:off x="2971800" y="6477000"/>
            <a:ext cx="3200400" cy="246221"/>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1000" b="1" cap="none" spc="0" baseline="0" dirty="0" smtClean="0">
                <a:ln w="12700">
                  <a:noFill/>
                  <a:prstDash val="solid"/>
                </a:ln>
                <a:solidFill>
                  <a:schemeClr val="tx1"/>
                </a:solidFill>
              </a:rPr>
              <a:t>Submit Feedback or </a:t>
            </a:r>
            <a:r>
              <a:rPr lang="en-US" sz="1000" b="1" cap="none" spc="0" dirty="0" smtClean="0">
                <a:ln w="12700">
                  <a:noFill/>
                  <a:prstDash val="solid"/>
                </a:ln>
                <a:solidFill>
                  <a:schemeClr val="tx1"/>
                </a:solidFill>
              </a:rPr>
              <a:t>Provide Links to</a:t>
            </a:r>
            <a:r>
              <a:rPr lang="en-US" sz="1000" b="1" cap="none" spc="0" baseline="0" dirty="0" smtClean="0">
                <a:ln w="12700">
                  <a:noFill/>
                  <a:prstDash val="solid"/>
                </a:ln>
                <a:solidFill>
                  <a:schemeClr val="tx1"/>
                </a:solidFill>
              </a:rPr>
              <a:t> </a:t>
            </a:r>
            <a:r>
              <a:rPr lang="en-US" sz="1000" b="1" cap="none" spc="0" dirty="0" smtClean="0">
                <a:ln w="12700">
                  <a:noFill/>
                  <a:prstDash val="solid"/>
                </a:ln>
                <a:solidFill>
                  <a:schemeClr val="tx1"/>
                </a:solidFill>
              </a:rPr>
              <a:t>Related Resources</a:t>
            </a:r>
            <a:r>
              <a:rPr lang="en-US" sz="1000" b="1" cap="none" spc="0" baseline="0" dirty="0" smtClean="0">
                <a:ln w="12700">
                  <a:noFill/>
                  <a:prstDash val="solid"/>
                </a:ln>
                <a:solidFill>
                  <a:schemeClr val="tx1"/>
                </a:solidFill>
              </a:rPr>
              <a:t> </a:t>
            </a:r>
            <a:endParaRPr lang="en-US" sz="1000" b="1" cap="none" spc="0" dirty="0">
              <a:ln w="12700">
                <a:noFill/>
                <a:prstDash val="solid"/>
              </a:ln>
              <a:solidFill>
                <a:schemeClr val="tx1"/>
              </a:solidFill>
            </a:endParaRPr>
          </a:p>
        </p:txBody>
      </p:sp>
    </p:spTree>
    <p:extLst>
      <p:ext uri="{BB962C8B-B14F-4D97-AF65-F5344CB8AC3E}">
        <p14:creationId xmlns:p14="http://schemas.microsoft.com/office/powerpoint/2010/main" val="409175112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6" name="Rectangle 5">
            <a:hlinkClick r:id="rId3"/>
          </p:cNvPr>
          <p:cNvSpPr/>
          <p:nvPr userDrawn="1"/>
        </p:nvSpPr>
        <p:spPr>
          <a:xfrm>
            <a:off x="7391400" y="6177689"/>
            <a:ext cx="1334618" cy="507831"/>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900" b="1" cap="none" spc="0" dirty="0" smtClean="0">
                <a:ln w="12700">
                  <a:noFill/>
                  <a:prstDash val="solid"/>
                </a:ln>
                <a:solidFill>
                  <a:schemeClr val="tx1"/>
                </a:solidFill>
              </a:rPr>
              <a:t>Suggest a New Better Buying Power Technique</a:t>
            </a:r>
            <a:endParaRPr lang="en-US" sz="900" b="1" cap="none" spc="0" dirty="0">
              <a:ln w="12700">
                <a:noFill/>
                <a:prstDash val="solid"/>
              </a:ln>
              <a:solidFill>
                <a:schemeClr val="tx1"/>
              </a:solidFill>
            </a:endParaRPr>
          </a:p>
        </p:txBody>
      </p:sp>
    </p:spTree>
    <p:extLst>
      <p:ext uri="{BB962C8B-B14F-4D97-AF65-F5344CB8AC3E}">
        <p14:creationId xmlns:p14="http://schemas.microsoft.com/office/powerpoint/2010/main" val="321586769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Affordability">
    <p:spTree>
      <p:nvGrpSpPr>
        <p:cNvPr id="1" name=""/>
        <p:cNvGrpSpPr/>
        <p:nvPr/>
      </p:nvGrpSpPr>
      <p:grpSpPr>
        <a:xfrm>
          <a:off x="0" y="0"/>
          <a:ext cx="0" cy="0"/>
          <a:chOff x="0" y="0"/>
          <a:chExt cx="0" cy="0"/>
        </a:xfrm>
      </p:grpSpPr>
      <p:graphicFrame>
        <p:nvGraphicFramePr>
          <p:cNvPr id="12" name="Table 11"/>
          <p:cNvGraphicFramePr>
            <a:graphicFrameLocks noGrp="1"/>
          </p:cNvGraphicFramePr>
          <p:nvPr userDrawn="1">
            <p:extLst>
              <p:ext uri="{D42A27DB-BD31-4B8C-83A1-F6EECF244321}">
                <p14:modId xmlns:p14="http://schemas.microsoft.com/office/powerpoint/2010/main" val="26107788"/>
              </p:ext>
            </p:extLst>
          </p:nvPr>
        </p:nvGraphicFramePr>
        <p:xfrm>
          <a:off x="457200" y="5486400"/>
          <a:ext cx="8305801" cy="751840"/>
        </p:xfrm>
        <a:graphic>
          <a:graphicData uri="http://schemas.openxmlformats.org/drawingml/2006/table">
            <a:tbl>
              <a:tblPr firstRow="1" bandRow="1">
                <a:tableStyleId>{93296810-A885-4BE3-A3E7-6D5BEEA58F35}</a:tableStyleId>
              </a:tblPr>
              <a:tblGrid>
                <a:gridCol w="2280211"/>
                <a:gridCol w="1982784"/>
                <a:gridCol w="1572203"/>
                <a:gridCol w="2470603"/>
              </a:tblGrid>
              <a:tr h="381000">
                <a:tc>
                  <a:txBody>
                    <a:bodyPr/>
                    <a:lstStyle/>
                    <a:p>
                      <a:r>
                        <a:rPr lang="en-US" sz="1600" dirty="0" smtClean="0"/>
                        <a:t>Requirements </a:t>
                      </a:r>
                      <a:r>
                        <a:rPr lang="en-US" sz="1600" baseline="0" dirty="0" smtClean="0"/>
                        <a:t>Definition</a:t>
                      </a:r>
                      <a:endParaRPr lang="en-US" sz="1600" dirty="0"/>
                    </a:p>
                  </a:txBody>
                  <a:tcPr>
                    <a:solidFill>
                      <a:schemeClr val="bg2">
                        <a:lumMod val="50000"/>
                      </a:schemeClr>
                    </a:solidFill>
                  </a:tcPr>
                </a:tc>
                <a:tc>
                  <a:txBody>
                    <a:bodyPr/>
                    <a:lstStyle/>
                    <a:p>
                      <a:r>
                        <a:rPr lang="en-US" sz="1700" dirty="0" smtClean="0"/>
                        <a:t>Acquisition Strategy</a:t>
                      </a:r>
                      <a:endParaRPr lang="en-US" sz="1700" dirty="0"/>
                    </a:p>
                  </a:txBody>
                  <a:tcPr>
                    <a:solidFill>
                      <a:schemeClr val="bg2">
                        <a:lumMod val="50000"/>
                      </a:schemeClr>
                    </a:solidFill>
                  </a:tcPr>
                </a:tc>
                <a:tc>
                  <a:txBody>
                    <a:bodyPr/>
                    <a:lstStyle/>
                    <a:p>
                      <a:r>
                        <a:rPr lang="en-US" sz="1700" dirty="0" smtClean="0"/>
                        <a:t>RFP Issue</a:t>
                      </a:r>
                      <a:endParaRPr lang="en-US" sz="1700" dirty="0"/>
                    </a:p>
                  </a:txBody>
                  <a:tcPr>
                    <a:solidFill>
                      <a:schemeClr val="bg2">
                        <a:lumMod val="50000"/>
                      </a:schemeClr>
                    </a:solidFill>
                  </a:tcPr>
                </a:tc>
                <a:tc>
                  <a:txBody>
                    <a:bodyPr/>
                    <a:lstStyle/>
                    <a:p>
                      <a:r>
                        <a:rPr lang="en-US" sz="1600" dirty="0" smtClean="0"/>
                        <a:t>Proposal Eval/Negotiations</a:t>
                      </a:r>
                      <a:endParaRPr lang="en-US" sz="1600" dirty="0"/>
                    </a:p>
                  </a:txBody>
                  <a:tcPr>
                    <a:solidFill>
                      <a:schemeClr val="bg2">
                        <a:lumMod val="50000"/>
                      </a:schemeClr>
                    </a:solidFill>
                  </a:tcPr>
                </a:tc>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prstClr val="black"/>
                        </a:solidFill>
                        <a:effectLst/>
                        <a:uLnTx/>
                        <a:uFillTx/>
                        <a:latin typeface="+mn-lt"/>
                        <a:ea typeface="+mn-ea"/>
                        <a:cs typeface="+mn-cs"/>
                      </a:endParaRPr>
                    </a:p>
                  </a:txBody>
                  <a:tcP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prstClr val="black"/>
                        </a:solidFill>
                        <a:effectLst/>
                        <a:uLnTx/>
                        <a:uFillTx/>
                        <a:latin typeface="+mn-lt"/>
                        <a:ea typeface="+mn-ea"/>
                        <a:cs typeface="+mn-cs"/>
                      </a:endParaRPr>
                    </a:p>
                  </a:txBody>
                  <a:tcP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prstClr val="black"/>
                        </a:solidFill>
                        <a:effectLst/>
                        <a:uLnTx/>
                        <a:uFillTx/>
                        <a:latin typeface="+mn-lt"/>
                        <a:ea typeface="+mn-ea"/>
                        <a:cs typeface="+mn-cs"/>
                      </a:endParaRPr>
                    </a:p>
                  </a:txBody>
                  <a:tcP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prstClr val="black"/>
                        </a:solidFill>
                        <a:effectLst/>
                        <a:uLnTx/>
                        <a:uFillTx/>
                        <a:latin typeface="+mn-lt"/>
                        <a:ea typeface="+mn-ea"/>
                        <a:cs typeface="+mn-cs"/>
                      </a:endParaRPr>
                    </a:p>
                  </a:txBody>
                  <a:tcPr>
                    <a:solidFill>
                      <a:schemeClr val="bg2">
                        <a:lumMod val="90000"/>
                      </a:schemeClr>
                    </a:solidFill>
                  </a:tcPr>
                </a:tc>
              </a:tr>
            </a:tbl>
          </a:graphicData>
        </a:graphic>
      </p:graphicFrame>
      <p:sp>
        <p:nvSpPr>
          <p:cNvPr id="7" name="Rectangle 6"/>
          <p:cNvSpPr/>
          <p:nvPr userDrawn="1"/>
        </p:nvSpPr>
        <p:spPr>
          <a:xfrm>
            <a:off x="457200" y="1371600"/>
            <a:ext cx="8305800" cy="3124200"/>
          </a:xfrm>
          <a:prstGeom prst="rect">
            <a:avLst/>
          </a:prstGeom>
          <a:gradFill flip="none" rotWithShape="1">
            <a:gsLst>
              <a:gs pos="0">
                <a:schemeClr val="bg2">
                  <a:lumMod val="50000"/>
                </a:schemeClr>
              </a:gs>
              <a:gs pos="50000">
                <a:schemeClr val="bg2">
                  <a:lumMod val="90000"/>
                </a:schemeClr>
              </a:gs>
              <a:gs pos="100000">
                <a:schemeClr val="bg1">
                  <a:lumMod val="95000"/>
                </a:schemeClr>
              </a:gs>
            </a:gsLst>
            <a:lin ang="5400000" scaled="0"/>
            <a:tileRect/>
          </a:gra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Rectangle 8"/>
          <p:cNvSpPr/>
          <p:nvPr userDrawn="1"/>
        </p:nvSpPr>
        <p:spPr>
          <a:xfrm>
            <a:off x="457200" y="4598432"/>
            <a:ext cx="8305800" cy="800100"/>
          </a:xfrm>
          <a:prstGeom prst="rect">
            <a:avLst/>
          </a:prstGeom>
          <a:gradFill>
            <a:gsLst>
              <a:gs pos="0">
                <a:schemeClr val="bg2">
                  <a:lumMod val="50000"/>
                </a:schemeClr>
              </a:gs>
              <a:gs pos="50000">
                <a:schemeClr val="bg2">
                  <a:lumMod val="75000"/>
                </a:schemeClr>
              </a:gs>
              <a:gs pos="100000">
                <a:schemeClr val="bg1">
                  <a:lumMod val="95000"/>
                </a:schemeClr>
              </a:gs>
            </a:gsLst>
            <a:lin ang="5400000" scaled="0"/>
          </a:gra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 name="Rounded Rectangle 9">
            <a:hlinkClick r:id="rId2" action="ppaction://hlinksldjump"/>
          </p:cNvPr>
          <p:cNvSpPr/>
          <p:nvPr userDrawn="1"/>
        </p:nvSpPr>
        <p:spPr>
          <a:xfrm>
            <a:off x="152400" y="6324600"/>
            <a:ext cx="2209800" cy="457200"/>
          </a:xfrm>
          <a:prstGeom prst="roundRect">
            <a:avLst/>
          </a:prstGeom>
          <a:solidFill>
            <a:schemeClr val="bg2">
              <a:lumMod val="5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rPr>
              <a:t>Back to BBP Menu</a:t>
            </a:r>
            <a:endParaRPr lang="en-US" b="1" dirty="0">
              <a:solidFill>
                <a:prstClr val="white"/>
              </a:solidFill>
            </a:endParaRPr>
          </a:p>
        </p:txBody>
      </p:sp>
      <p:sp>
        <p:nvSpPr>
          <p:cNvPr id="11" name="Rounded Rectangle 10">
            <a:hlinkClick r:id="rId3" action="ppaction://hlinksldjump"/>
          </p:cNvPr>
          <p:cNvSpPr/>
          <p:nvPr userDrawn="1"/>
        </p:nvSpPr>
        <p:spPr>
          <a:xfrm>
            <a:off x="6781800" y="6324600"/>
            <a:ext cx="2209800" cy="457200"/>
          </a:xfrm>
          <a:prstGeom prst="roundRect">
            <a:avLst/>
          </a:prstGeom>
          <a:solidFill>
            <a:schemeClr val="bg2">
              <a:lumMod val="5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prstClr val="white"/>
                </a:solidFill>
              </a:rPr>
              <a:t>Back to Manage Affordability</a:t>
            </a:r>
            <a:r>
              <a:rPr lang="en-US" sz="1200" b="1" baseline="0" dirty="0" smtClean="0">
                <a:solidFill>
                  <a:prstClr val="white"/>
                </a:solidFill>
              </a:rPr>
              <a:t> throughout Life Cycle</a:t>
            </a:r>
            <a:endParaRPr lang="en-US" sz="1200" b="1" dirty="0">
              <a:solidFill>
                <a:prstClr val="white"/>
              </a:solidFill>
            </a:endParaRPr>
          </a:p>
        </p:txBody>
      </p:sp>
      <p:sp>
        <p:nvSpPr>
          <p:cNvPr id="2" name="Title 1"/>
          <p:cNvSpPr>
            <a:spLocks noGrp="1"/>
          </p:cNvSpPr>
          <p:nvPr>
            <p:ph type="title"/>
          </p:nvPr>
        </p:nvSpPr>
        <p:spPr>
          <a:xfrm>
            <a:off x="457200" y="152400"/>
            <a:ext cx="8229600" cy="1096962"/>
          </a:xfrm>
        </p:spPr>
        <p:txBody>
          <a:bodyPr/>
          <a:lstStyle>
            <a:lvl1pPr>
              <a:defRPr cap="small" baseline="0"/>
            </a:lvl1p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457200" y="1371600"/>
            <a:ext cx="8305800" cy="3124200"/>
          </a:xfrm>
        </p:spPr>
        <p:txBody>
          <a:bodyPr/>
          <a:lstStyle>
            <a:lvl1pPr>
              <a:defRPr b="1"/>
            </a:lvl1pPr>
            <a:lvl2pPr>
              <a:defRPr b="1"/>
            </a:lvl2pPr>
            <a:lvl3pPr>
              <a:defRPr b="1"/>
            </a:lvl3pPr>
            <a:lvl4pPr>
              <a:defRPr b="1"/>
            </a:lvl4pPr>
            <a:lvl5pPr>
              <a:defRPr b="1"/>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Rectangle 12">
            <a:hlinkClick r:id="rId4"/>
          </p:cNvPr>
          <p:cNvSpPr/>
          <p:nvPr userDrawn="1"/>
        </p:nvSpPr>
        <p:spPr>
          <a:xfrm>
            <a:off x="2971800" y="6477000"/>
            <a:ext cx="3200400" cy="246221"/>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1000" b="1" cap="none" spc="0" baseline="0" dirty="0" smtClean="0">
                <a:ln w="12700">
                  <a:noFill/>
                  <a:prstDash val="solid"/>
                </a:ln>
                <a:solidFill>
                  <a:schemeClr val="tx1"/>
                </a:solidFill>
              </a:rPr>
              <a:t>Submit Feedback or </a:t>
            </a:r>
            <a:r>
              <a:rPr lang="en-US" sz="1000" b="1" cap="none" spc="0" dirty="0" smtClean="0">
                <a:ln w="12700">
                  <a:noFill/>
                  <a:prstDash val="solid"/>
                </a:ln>
                <a:solidFill>
                  <a:schemeClr val="tx1"/>
                </a:solidFill>
              </a:rPr>
              <a:t>Provide Links to</a:t>
            </a:r>
            <a:r>
              <a:rPr lang="en-US" sz="1000" b="1" cap="none" spc="0" baseline="0" dirty="0" smtClean="0">
                <a:ln w="12700">
                  <a:noFill/>
                  <a:prstDash val="solid"/>
                </a:ln>
                <a:solidFill>
                  <a:schemeClr val="tx1"/>
                </a:solidFill>
              </a:rPr>
              <a:t> </a:t>
            </a:r>
            <a:r>
              <a:rPr lang="en-US" sz="1000" b="1" cap="none" spc="0" dirty="0" smtClean="0">
                <a:ln w="12700">
                  <a:noFill/>
                  <a:prstDash val="solid"/>
                </a:ln>
                <a:solidFill>
                  <a:schemeClr val="tx1"/>
                </a:solidFill>
              </a:rPr>
              <a:t>Related Resources</a:t>
            </a:r>
            <a:r>
              <a:rPr lang="en-US" sz="1000" b="1" cap="none" spc="0" baseline="0" dirty="0" smtClean="0">
                <a:ln w="12700">
                  <a:noFill/>
                  <a:prstDash val="solid"/>
                </a:ln>
                <a:solidFill>
                  <a:schemeClr val="tx1"/>
                </a:solidFill>
              </a:rPr>
              <a:t> </a:t>
            </a:r>
            <a:endParaRPr lang="en-US" sz="1000" b="1" cap="none" spc="0" dirty="0">
              <a:ln w="12700">
                <a:noFill/>
                <a:prstDash val="solid"/>
              </a:ln>
              <a:solidFill>
                <a:schemeClr val="tx1"/>
              </a:solidFill>
            </a:endParaRPr>
          </a:p>
        </p:txBody>
      </p:sp>
    </p:spTree>
    <p:extLst>
      <p:ext uri="{BB962C8B-B14F-4D97-AF65-F5344CB8AC3E}">
        <p14:creationId xmlns:p14="http://schemas.microsoft.com/office/powerpoint/2010/main" val="353702017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ract Type">
    <p:spTree>
      <p:nvGrpSpPr>
        <p:cNvPr id="1" name=""/>
        <p:cNvGrpSpPr/>
        <p:nvPr/>
      </p:nvGrpSpPr>
      <p:grpSpPr>
        <a:xfrm>
          <a:off x="0" y="0"/>
          <a:ext cx="0" cy="0"/>
          <a:chOff x="0" y="0"/>
          <a:chExt cx="0" cy="0"/>
        </a:xfrm>
      </p:grpSpPr>
      <p:graphicFrame>
        <p:nvGraphicFramePr>
          <p:cNvPr id="12" name="Table 11"/>
          <p:cNvGraphicFramePr>
            <a:graphicFrameLocks noGrp="1"/>
          </p:cNvGraphicFramePr>
          <p:nvPr userDrawn="1">
            <p:extLst>
              <p:ext uri="{D42A27DB-BD31-4B8C-83A1-F6EECF244321}">
                <p14:modId xmlns:p14="http://schemas.microsoft.com/office/powerpoint/2010/main" val="3453411039"/>
              </p:ext>
            </p:extLst>
          </p:nvPr>
        </p:nvGraphicFramePr>
        <p:xfrm>
          <a:off x="457200" y="5486400"/>
          <a:ext cx="8305801" cy="751840"/>
        </p:xfrm>
        <a:graphic>
          <a:graphicData uri="http://schemas.openxmlformats.org/drawingml/2006/table">
            <a:tbl>
              <a:tblPr firstRow="1" bandRow="1">
                <a:tableStyleId>{93296810-A885-4BE3-A3E7-6D5BEEA58F35}</a:tableStyleId>
              </a:tblPr>
              <a:tblGrid>
                <a:gridCol w="2280211"/>
                <a:gridCol w="1982784"/>
                <a:gridCol w="1572203"/>
                <a:gridCol w="2470603"/>
              </a:tblGrid>
              <a:tr h="381000">
                <a:tc>
                  <a:txBody>
                    <a:bodyPr/>
                    <a:lstStyle/>
                    <a:p>
                      <a:r>
                        <a:rPr lang="en-US" sz="1600" dirty="0" smtClean="0"/>
                        <a:t>Requirements </a:t>
                      </a:r>
                      <a:r>
                        <a:rPr lang="en-US" sz="1600" baseline="0" dirty="0" smtClean="0"/>
                        <a:t>Definition</a:t>
                      </a:r>
                      <a:endParaRPr lang="en-US" sz="1600" dirty="0"/>
                    </a:p>
                  </a:txBody>
                  <a:tcPr>
                    <a:solidFill>
                      <a:srgbClr val="FF3300"/>
                    </a:solidFill>
                  </a:tcPr>
                </a:tc>
                <a:tc>
                  <a:txBody>
                    <a:bodyPr/>
                    <a:lstStyle/>
                    <a:p>
                      <a:r>
                        <a:rPr lang="en-US" sz="1700" dirty="0" smtClean="0"/>
                        <a:t>Acquisition Strategy</a:t>
                      </a:r>
                      <a:endParaRPr lang="en-US" sz="1700" dirty="0"/>
                    </a:p>
                  </a:txBody>
                  <a:tcPr>
                    <a:solidFill>
                      <a:srgbClr val="FF3300"/>
                    </a:solidFill>
                  </a:tcPr>
                </a:tc>
                <a:tc>
                  <a:txBody>
                    <a:bodyPr/>
                    <a:lstStyle/>
                    <a:p>
                      <a:r>
                        <a:rPr lang="en-US" sz="1700" dirty="0" smtClean="0"/>
                        <a:t>RFP Issue</a:t>
                      </a:r>
                      <a:endParaRPr lang="en-US" sz="1700" dirty="0"/>
                    </a:p>
                  </a:txBody>
                  <a:tcPr>
                    <a:solidFill>
                      <a:srgbClr val="FF3300"/>
                    </a:solidFill>
                  </a:tcPr>
                </a:tc>
                <a:tc>
                  <a:txBody>
                    <a:bodyPr/>
                    <a:lstStyle/>
                    <a:p>
                      <a:r>
                        <a:rPr lang="en-US" sz="1600" dirty="0" smtClean="0"/>
                        <a:t>Proposal Eval/Negotiations</a:t>
                      </a:r>
                      <a:endParaRPr lang="en-US" sz="1600" dirty="0"/>
                    </a:p>
                  </a:txBody>
                  <a:tcPr>
                    <a:solidFill>
                      <a:srgbClr val="FF3300"/>
                    </a:solidFill>
                  </a:tcPr>
                </a:tc>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prstClr val="black"/>
                        </a:solidFill>
                        <a:effectLst/>
                        <a:uLnTx/>
                        <a:uFillTx/>
                        <a:latin typeface="+mn-lt"/>
                        <a:ea typeface="+mn-ea"/>
                        <a:cs typeface="+mn-cs"/>
                      </a:endParaRPr>
                    </a:p>
                  </a:txBody>
                  <a:tcP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prstClr val="black"/>
                        </a:solidFill>
                        <a:effectLst/>
                        <a:uLnTx/>
                        <a:uFillTx/>
                        <a:latin typeface="+mn-lt"/>
                        <a:ea typeface="+mn-ea"/>
                        <a:cs typeface="+mn-cs"/>
                      </a:endParaRPr>
                    </a:p>
                  </a:txBody>
                  <a:tcP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prstClr val="black"/>
                        </a:solidFill>
                        <a:effectLst/>
                        <a:uLnTx/>
                        <a:uFillTx/>
                        <a:latin typeface="+mn-lt"/>
                        <a:ea typeface="+mn-ea"/>
                        <a:cs typeface="+mn-cs"/>
                      </a:endParaRPr>
                    </a:p>
                  </a:txBody>
                  <a:tcP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prstClr val="black"/>
                        </a:solidFill>
                        <a:effectLst/>
                        <a:uLnTx/>
                        <a:uFillTx/>
                        <a:latin typeface="+mn-lt"/>
                        <a:ea typeface="+mn-ea"/>
                        <a:cs typeface="+mn-cs"/>
                      </a:endParaRPr>
                    </a:p>
                  </a:txBody>
                  <a:tcPr>
                    <a:solidFill>
                      <a:schemeClr val="accent2">
                        <a:lumMod val="20000"/>
                        <a:lumOff val="80000"/>
                      </a:schemeClr>
                    </a:solidFill>
                  </a:tcPr>
                </a:tc>
              </a:tr>
            </a:tbl>
          </a:graphicData>
        </a:graphic>
      </p:graphicFrame>
      <p:sp>
        <p:nvSpPr>
          <p:cNvPr id="7" name="Rectangle 6"/>
          <p:cNvSpPr/>
          <p:nvPr userDrawn="1"/>
        </p:nvSpPr>
        <p:spPr>
          <a:xfrm>
            <a:off x="457200" y="1371600"/>
            <a:ext cx="8305800" cy="3124200"/>
          </a:xfrm>
          <a:prstGeom prst="rect">
            <a:avLst/>
          </a:prstGeom>
          <a:gradFill flip="none" rotWithShape="1">
            <a:gsLst>
              <a:gs pos="0">
                <a:srgbClr val="FF3300">
                  <a:alpha val="50000"/>
                </a:srgbClr>
              </a:gs>
              <a:gs pos="50000">
                <a:schemeClr val="accent2">
                  <a:lumMod val="40000"/>
                  <a:lumOff val="60000"/>
                </a:schemeClr>
              </a:gs>
              <a:gs pos="100000">
                <a:schemeClr val="bg1">
                  <a:lumMod val="95000"/>
                </a:schemeClr>
              </a:gs>
            </a:gsLst>
            <a:lin ang="5400000" scaled="0"/>
            <a:tileRect/>
          </a:gra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Rectangle 8"/>
          <p:cNvSpPr/>
          <p:nvPr userDrawn="1"/>
        </p:nvSpPr>
        <p:spPr>
          <a:xfrm>
            <a:off x="457200" y="4598432"/>
            <a:ext cx="8305800" cy="800100"/>
          </a:xfrm>
          <a:prstGeom prst="rect">
            <a:avLst/>
          </a:prstGeom>
          <a:gradFill>
            <a:gsLst>
              <a:gs pos="0">
                <a:srgbClr val="FF3300">
                  <a:alpha val="50000"/>
                </a:srgbClr>
              </a:gs>
              <a:gs pos="50000">
                <a:schemeClr val="accent2">
                  <a:lumMod val="20000"/>
                  <a:lumOff val="80000"/>
                </a:schemeClr>
              </a:gs>
              <a:gs pos="100000">
                <a:schemeClr val="bg1">
                  <a:lumMod val="95000"/>
                </a:schemeClr>
              </a:gs>
            </a:gsLst>
            <a:lin ang="5400000" scaled="0"/>
          </a:gra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 name="Rounded Rectangle 9">
            <a:hlinkClick r:id="rId2" action="ppaction://hlinksldjump"/>
          </p:cNvPr>
          <p:cNvSpPr/>
          <p:nvPr userDrawn="1"/>
        </p:nvSpPr>
        <p:spPr>
          <a:xfrm>
            <a:off x="152400" y="6324600"/>
            <a:ext cx="2209800" cy="457200"/>
          </a:xfrm>
          <a:prstGeom prst="roundRect">
            <a:avLst/>
          </a:prstGeom>
          <a:solidFill>
            <a:srgbClr val="FF330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rPr>
              <a:t>Back to BBP Menu</a:t>
            </a:r>
            <a:endParaRPr lang="en-US" b="1" dirty="0">
              <a:solidFill>
                <a:prstClr val="white"/>
              </a:solidFill>
            </a:endParaRPr>
          </a:p>
        </p:txBody>
      </p:sp>
      <p:sp>
        <p:nvSpPr>
          <p:cNvPr id="11" name="Rounded Rectangle 10">
            <a:hlinkClick r:id="rId3" action="ppaction://hlinksldjump"/>
          </p:cNvPr>
          <p:cNvSpPr/>
          <p:nvPr userDrawn="1"/>
        </p:nvSpPr>
        <p:spPr>
          <a:xfrm>
            <a:off x="6781800" y="6324600"/>
            <a:ext cx="2209800" cy="457200"/>
          </a:xfrm>
          <a:prstGeom prst="roundRect">
            <a:avLst/>
          </a:prstGeom>
          <a:solidFill>
            <a:srgbClr val="FF330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prstClr val="white"/>
                </a:solidFill>
              </a:rPr>
              <a:t>Back to Effective Contract Type/Incentive </a:t>
            </a:r>
            <a:r>
              <a:rPr lang="en-US" sz="1200" b="1" baseline="0" dirty="0" smtClean="0">
                <a:solidFill>
                  <a:prstClr val="white"/>
                </a:solidFill>
              </a:rPr>
              <a:t>Techniques</a:t>
            </a:r>
            <a:endParaRPr lang="en-US" sz="1200" b="1" dirty="0">
              <a:solidFill>
                <a:prstClr val="white"/>
              </a:solidFill>
            </a:endParaRPr>
          </a:p>
        </p:txBody>
      </p:sp>
      <p:sp>
        <p:nvSpPr>
          <p:cNvPr id="2" name="Title 1"/>
          <p:cNvSpPr>
            <a:spLocks noGrp="1"/>
          </p:cNvSpPr>
          <p:nvPr>
            <p:ph type="title"/>
          </p:nvPr>
        </p:nvSpPr>
        <p:spPr>
          <a:xfrm>
            <a:off x="457200" y="152400"/>
            <a:ext cx="8229600" cy="1096962"/>
          </a:xfrm>
        </p:spPr>
        <p:txBody>
          <a:bodyPr/>
          <a:lstStyle>
            <a:lvl1pPr>
              <a:defRPr cap="small" baseline="0"/>
            </a:lvl1p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457200" y="1371600"/>
            <a:ext cx="8305800" cy="3124200"/>
          </a:xfrm>
        </p:spPr>
        <p:txBody>
          <a:bodyPr/>
          <a:lstStyle>
            <a:lvl1pPr>
              <a:defRPr b="1"/>
            </a:lvl1pPr>
            <a:lvl2pPr>
              <a:defRPr b="1"/>
            </a:lvl2pPr>
            <a:lvl3pPr>
              <a:defRPr b="1"/>
            </a:lvl3pPr>
            <a:lvl4pPr>
              <a:defRPr b="1"/>
            </a:lvl4pPr>
            <a:lvl5pPr>
              <a:defRPr b="1"/>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Rectangle 12">
            <a:hlinkClick r:id="rId4"/>
          </p:cNvPr>
          <p:cNvSpPr/>
          <p:nvPr userDrawn="1"/>
        </p:nvSpPr>
        <p:spPr>
          <a:xfrm>
            <a:off x="2971800" y="6477000"/>
            <a:ext cx="3200400" cy="246221"/>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1000" b="1" cap="none" spc="0" baseline="0" dirty="0" smtClean="0">
                <a:ln w="12700">
                  <a:noFill/>
                  <a:prstDash val="solid"/>
                </a:ln>
                <a:solidFill>
                  <a:schemeClr val="tx1"/>
                </a:solidFill>
              </a:rPr>
              <a:t>Submit Feedback or </a:t>
            </a:r>
            <a:r>
              <a:rPr lang="en-US" sz="1000" b="1" cap="none" spc="0" dirty="0" smtClean="0">
                <a:ln w="12700">
                  <a:noFill/>
                  <a:prstDash val="solid"/>
                </a:ln>
                <a:solidFill>
                  <a:schemeClr val="tx1"/>
                </a:solidFill>
              </a:rPr>
              <a:t>Provide Links to</a:t>
            </a:r>
            <a:r>
              <a:rPr lang="en-US" sz="1000" b="1" cap="none" spc="0" baseline="0" dirty="0" smtClean="0">
                <a:ln w="12700">
                  <a:noFill/>
                  <a:prstDash val="solid"/>
                </a:ln>
                <a:solidFill>
                  <a:schemeClr val="tx1"/>
                </a:solidFill>
              </a:rPr>
              <a:t> </a:t>
            </a:r>
            <a:r>
              <a:rPr lang="en-US" sz="1000" b="1" cap="none" spc="0" dirty="0" smtClean="0">
                <a:ln w="12700">
                  <a:noFill/>
                  <a:prstDash val="solid"/>
                </a:ln>
                <a:solidFill>
                  <a:schemeClr val="tx1"/>
                </a:solidFill>
              </a:rPr>
              <a:t>Related Resources</a:t>
            </a:r>
            <a:r>
              <a:rPr lang="en-US" sz="1000" b="1" cap="none" spc="0" baseline="0" dirty="0" smtClean="0">
                <a:ln w="12700">
                  <a:noFill/>
                  <a:prstDash val="solid"/>
                </a:ln>
                <a:solidFill>
                  <a:schemeClr val="tx1"/>
                </a:solidFill>
              </a:rPr>
              <a:t> </a:t>
            </a:r>
            <a:endParaRPr lang="en-US" sz="1000" b="1" cap="none" spc="0" dirty="0">
              <a:ln w="12700">
                <a:noFill/>
                <a:prstDash val="solid"/>
              </a:ln>
              <a:solidFill>
                <a:schemeClr val="tx1"/>
              </a:solidFill>
            </a:endParaRPr>
          </a:p>
        </p:txBody>
      </p:sp>
    </p:spTree>
    <p:extLst>
      <p:ext uri="{BB962C8B-B14F-4D97-AF65-F5344CB8AC3E}">
        <p14:creationId xmlns:p14="http://schemas.microsoft.com/office/powerpoint/2010/main" val="236935346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Enhance Competition">
    <p:spTree>
      <p:nvGrpSpPr>
        <p:cNvPr id="1" name=""/>
        <p:cNvGrpSpPr/>
        <p:nvPr/>
      </p:nvGrpSpPr>
      <p:grpSpPr>
        <a:xfrm>
          <a:off x="0" y="0"/>
          <a:ext cx="0" cy="0"/>
          <a:chOff x="0" y="0"/>
          <a:chExt cx="0" cy="0"/>
        </a:xfrm>
      </p:grpSpPr>
      <p:sp>
        <p:nvSpPr>
          <p:cNvPr id="7" name="Rectangle 6"/>
          <p:cNvSpPr/>
          <p:nvPr userDrawn="1"/>
        </p:nvSpPr>
        <p:spPr>
          <a:xfrm>
            <a:off x="457200" y="1371600"/>
            <a:ext cx="8305800" cy="3124200"/>
          </a:xfrm>
          <a:prstGeom prst="rect">
            <a:avLst/>
          </a:prstGeom>
          <a:gradFill flip="none" rotWithShape="1">
            <a:gsLst>
              <a:gs pos="0">
                <a:srgbClr val="15BB29">
                  <a:alpha val="50000"/>
                </a:srgbClr>
              </a:gs>
              <a:gs pos="50000">
                <a:srgbClr val="15BB29">
                  <a:alpha val="25000"/>
                </a:srgbClr>
              </a:gs>
              <a:gs pos="100000">
                <a:schemeClr val="bg1">
                  <a:lumMod val="95000"/>
                </a:schemeClr>
              </a:gs>
            </a:gsLst>
            <a:lin ang="5400000" scaled="0"/>
            <a:tileRect/>
          </a:gra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Rectangle 8"/>
          <p:cNvSpPr/>
          <p:nvPr userDrawn="1"/>
        </p:nvSpPr>
        <p:spPr>
          <a:xfrm>
            <a:off x="457200" y="4624869"/>
            <a:ext cx="8305800" cy="800100"/>
          </a:xfrm>
          <a:prstGeom prst="rect">
            <a:avLst/>
          </a:prstGeom>
          <a:gradFill>
            <a:gsLst>
              <a:gs pos="0">
                <a:srgbClr val="15BB29">
                  <a:alpha val="50000"/>
                </a:srgbClr>
              </a:gs>
              <a:gs pos="50000">
                <a:srgbClr val="15BB29">
                  <a:alpha val="25000"/>
                </a:srgbClr>
              </a:gs>
              <a:gs pos="100000">
                <a:schemeClr val="bg1">
                  <a:lumMod val="95000"/>
                </a:schemeClr>
              </a:gs>
            </a:gsLst>
            <a:lin ang="5400000" scaled="0"/>
          </a:gra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 name="Rounded Rectangle 9">
            <a:hlinkClick r:id="rId2" action="ppaction://hlinksldjump"/>
          </p:cNvPr>
          <p:cNvSpPr/>
          <p:nvPr userDrawn="1"/>
        </p:nvSpPr>
        <p:spPr>
          <a:xfrm>
            <a:off x="152400" y="6324600"/>
            <a:ext cx="2209800" cy="457200"/>
          </a:xfrm>
          <a:prstGeom prst="roundRect">
            <a:avLst/>
          </a:prstGeom>
          <a:solidFill>
            <a:srgbClr val="15BB29"/>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rPr>
              <a:t>Back to BBP Menu</a:t>
            </a:r>
            <a:endParaRPr lang="en-US" b="1" dirty="0">
              <a:solidFill>
                <a:prstClr val="white"/>
              </a:solidFill>
            </a:endParaRPr>
          </a:p>
        </p:txBody>
      </p:sp>
      <p:sp>
        <p:nvSpPr>
          <p:cNvPr id="11" name="Rounded Rectangle 10">
            <a:hlinkClick r:id="rId3" action="ppaction://hlinksldjump"/>
          </p:cNvPr>
          <p:cNvSpPr/>
          <p:nvPr userDrawn="1"/>
        </p:nvSpPr>
        <p:spPr>
          <a:xfrm>
            <a:off x="6781800" y="6324600"/>
            <a:ext cx="2209800" cy="457200"/>
          </a:xfrm>
          <a:prstGeom prst="roundRect">
            <a:avLst/>
          </a:prstGeom>
          <a:solidFill>
            <a:srgbClr val="15BB29"/>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prstClr val="white"/>
                </a:solidFill>
              </a:rPr>
              <a:t>Back to Enhance Competition</a:t>
            </a:r>
            <a:endParaRPr lang="en-US" sz="1400" b="1" dirty="0">
              <a:solidFill>
                <a:prstClr val="white"/>
              </a:solidFill>
            </a:endParaRPr>
          </a:p>
        </p:txBody>
      </p:sp>
      <p:sp>
        <p:nvSpPr>
          <p:cNvPr id="2" name="Title 1"/>
          <p:cNvSpPr>
            <a:spLocks noGrp="1"/>
          </p:cNvSpPr>
          <p:nvPr>
            <p:ph type="title"/>
          </p:nvPr>
        </p:nvSpPr>
        <p:spPr>
          <a:xfrm>
            <a:off x="457200" y="152400"/>
            <a:ext cx="8229600" cy="1096962"/>
          </a:xfrm>
        </p:spPr>
        <p:txBody>
          <a:bodyPr/>
          <a:lstStyle>
            <a:lvl1pPr>
              <a:defRPr cap="small" baseline="0"/>
            </a:lvl1p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457200" y="1371600"/>
            <a:ext cx="8305800" cy="3124200"/>
          </a:xfrm>
        </p:spPr>
        <p:txBody>
          <a:bodyPr/>
          <a:lstStyle>
            <a:lvl1pPr>
              <a:defRPr b="1">
                <a:latin typeface="+mn-lt"/>
              </a:defRPr>
            </a:lvl1pPr>
            <a:lvl2pPr>
              <a:defRPr b="1">
                <a:latin typeface="+mn-lt"/>
              </a:defRPr>
            </a:lvl2pPr>
            <a:lvl3pPr>
              <a:defRPr b="1">
                <a:latin typeface="+mn-lt"/>
              </a:defRPr>
            </a:lvl3pPr>
            <a:lvl4pPr>
              <a:defRPr b="1">
                <a:latin typeface="+mn-lt"/>
              </a:defRPr>
            </a:lvl4pPr>
            <a:lvl5pPr>
              <a:defRPr b="1">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1964664224"/>
              </p:ext>
            </p:extLst>
          </p:nvPr>
        </p:nvGraphicFramePr>
        <p:xfrm>
          <a:off x="457200" y="5486400"/>
          <a:ext cx="8305801" cy="751840"/>
        </p:xfrm>
        <a:graphic>
          <a:graphicData uri="http://schemas.openxmlformats.org/drawingml/2006/table">
            <a:tbl>
              <a:tblPr firstRow="1" bandRow="1">
                <a:tableStyleId>{F5AB1C69-6EDB-4FF4-983F-18BD219EF322}</a:tableStyleId>
              </a:tblPr>
              <a:tblGrid>
                <a:gridCol w="2280211"/>
                <a:gridCol w="1982784"/>
                <a:gridCol w="1572203"/>
                <a:gridCol w="2470603"/>
              </a:tblGrid>
              <a:tr h="381000">
                <a:tc>
                  <a:txBody>
                    <a:bodyPr/>
                    <a:lstStyle/>
                    <a:p>
                      <a:r>
                        <a:rPr lang="en-US" sz="1600" dirty="0" smtClean="0"/>
                        <a:t>Requirements </a:t>
                      </a:r>
                      <a:r>
                        <a:rPr lang="en-US" sz="1600" baseline="0" dirty="0" smtClean="0"/>
                        <a:t>Definition</a:t>
                      </a:r>
                      <a:endParaRPr lang="en-US" sz="1600" dirty="0"/>
                    </a:p>
                  </a:txBody>
                  <a:tcPr>
                    <a:solidFill>
                      <a:srgbClr val="15BB29"/>
                    </a:solidFill>
                  </a:tcPr>
                </a:tc>
                <a:tc>
                  <a:txBody>
                    <a:bodyPr/>
                    <a:lstStyle/>
                    <a:p>
                      <a:r>
                        <a:rPr lang="en-US" sz="1700" dirty="0" smtClean="0"/>
                        <a:t>Acquisition Strategy</a:t>
                      </a:r>
                      <a:endParaRPr lang="en-US" sz="1700" dirty="0"/>
                    </a:p>
                  </a:txBody>
                  <a:tcPr>
                    <a:solidFill>
                      <a:srgbClr val="15BB29"/>
                    </a:solidFill>
                  </a:tcPr>
                </a:tc>
                <a:tc>
                  <a:txBody>
                    <a:bodyPr/>
                    <a:lstStyle/>
                    <a:p>
                      <a:r>
                        <a:rPr lang="en-US" sz="1700" dirty="0" smtClean="0"/>
                        <a:t>RFP Issue</a:t>
                      </a:r>
                      <a:endParaRPr lang="en-US" sz="1700" dirty="0"/>
                    </a:p>
                  </a:txBody>
                  <a:tcPr>
                    <a:solidFill>
                      <a:srgbClr val="15BB29"/>
                    </a:solidFill>
                  </a:tcPr>
                </a:tc>
                <a:tc>
                  <a:txBody>
                    <a:bodyPr/>
                    <a:lstStyle/>
                    <a:p>
                      <a:r>
                        <a:rPr lang="en-US" sz="1600" dirty="0" smtClean="0"/>
                        <a:t>Proposal Eval/Negotiations</a:t>
                      </a:r>
                      <a:endParaRPr lang="en-US" sz="1600" dirty="0"/>
                    </a:p>
                  </a:txBody>
                  <a:tcPr>
                    <a:solidFill>
                      <a:srgbClr val="15BB29"/>
                    </a:solidFill>
                  </a:tcPr>
                </a:tc>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prstClr val="black"/>
                        </a:solidFill>
                        <a:effectLst/>
                        <a:uLnTx/>
                        <a:uFillTx/>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prstClr val="black"/>
                        </a:solidFill>
                        <a:effectLst/>
                        <a:uLnTx/>
                        <a:uFillTx/>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prstClr val="black"/>
                        </a:solidFill>
                        <a:effectLst/>
                        <a:uLnTx/>
                        <a:uFillTx/>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prstClr val="black"/>
                        </a:solidFill>
                        <a:effectLst/>
                        <a:uLnTx/>
                        <a:uFillTx/>
                        <a:latin typeface="+mn-lt"/>
                        <a:ea typeface="+mn-ea"/>
                        <a:cs typeface="+mn-cs"/>
                      </a:endParaRPr>
                    </a:p>
                  </a:txBody>
                  <a:tcPr/>
                </a:tc>
              </a:tr>
            </a:tbl>
          </a:graphicData>
        </a:graphic>
      </p:graphicFrame>
      <p:sp>
        <p:nvSpPr>
          <p:cNvPr id="12" name="Rectangle 11">
            <a:hlinkClick r:id="rId4"/>
          </p:cNvPr>
          <p:cNvSpPr/>
          <p:nvPr userDrawn="1"/>
        </p:nvSpPr>
        <p:spPr>
          <a:xfrm>
            <a:off x="2971800" y="6477000"/>
            <a:ext cx="3200400" cy="246221"/>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1000" b="1" cap="none" spc="0" baseline="0" dirty="0" smtClean="0">
                <a:ln w="12700">
                  <a:noFill/>
                  <a:prstDash val="solid"/>
                </a:ln>
                <a:solidFill>
                  <a:schemeClr val="tx1"/>
                </a:solidFill>
              </a:rPr>
              <a:t>Submit Feedback or </a:t>
            </a:r>
            <a:r>
              <a:rPr lang="en-US" sz="1000" b="1" cap="none" spc="0" dirty="0" smtClean="0">
                <a:ln w="12700">
                  <a:noFill/>
                  <a:prstDash val="solid"/>
                </a:ln>
                <a:solidFill>
                  <a:schemeClr val="tx1"/>
                </a:solidFill>
              </a:rPr>
              <a:t>Provide Links to</a:t>
            </a:r>
            <a:r>
              <a:rPr lang="en-US" sz="1000" b="1" cap="none" spc="0" baseline="0" dirty="0" smtClean="0">
                <a:ln w="12700">
                  <a:noFill/>
                  <a:prstDash val="solid"/>
                </a:ln>
                <a:solidFill>
                  <a:schemeClr val="tx1"/>
                </a:solidFill>
              </a:rPr>
              <a:t> </a:t>
            </a:r>
            <a:r>
              <a:rPr lang="en-US" sz="1000" b="1" cap="none" spc="0" dirty="0" smtClean="0">
                <a:ln w="12700">
                  <a:noFill/>
                  <a:prstDash val="solid"/>
                </a:ln>
                <a:solidFill>
                  <a:schemeClr val="tx1"/>
                </a:solidFill>
              </a:rPr>
              <a:t>Related Resources</a:t>
            </a:r>
            <a:r>
              <a:rPr lang="en-US" sz="1000" b="1" cap="none" spc="0" baseline="0" dirty="0" smtClean="0">
                <a:ln w="12700">
                  <a:noFill/>
                  <a:prstDash val="solid"/>
                </a:ln>
                <a:solidFill>
                  <a:schemeClr val="tx1"/>
                </a:solidFill>
              </a:rPr>
              <a:t> </a:t>
            </a:r>
            <a:endParaRPr lang="en-US" sz="1000" b="1" cap="none" spc="0" dirty="0">
              <a:ln w="12700">
                <a:noFill/>
                <a:prstDash val="solid"/>
              </a:ln>
              <a:solidFill>
                <a:schemeClr val="tx1"/>
              </a:solidFill>
            </a:endParaRPr>
          </a:p>
        </p:txBody>
      </p:sp>
    </p:spTree>
    <p:extLst>
      <p:ext uri="{BB962C8B-B14F-4D97-AF65-F5344CB8AC3E}">
        <p14:creationId xmlns:p14="http://schemas.microsoft.com/office/powerpoint/2010/main" val="322304226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Services">
    <p:spTree>
      <p:nvGrpSpPr>
        <p:cNvPr id="1" name=""/>
        <p:cNvGrpSpPr/>
        <p:nvPr/>
      </p:nvGrpSpPr>
      <p:grpSpPr>
        <a:xfrm>
          <a:off x="0" y="0"/>
          <a:ext cx="0" cy="0"/>
          <a:chOff x="0" y="0"/>
          <a:chExt cx="0" cy="0"/>
        </a:xfrm>
      </p:grpSpPr>
      <p:sp>
        <p:nvSpPr>
          <p:cNvPr id="7" name="Rectangle 6"/>
          <p:cNvSpPr/>
          <p:nvPr userDrawn="1"/>
        </p:nvSpPr>
        <p:spPr>
          <a:xfrm>
            <a:off x="457200" y="1371600"/>
            <a:ext cx="8305800" cy="3124200"/>
          </a:xfrm>
          <a:prstGeom prst="rect">
            <a:avLst/>
          </a:prstGeom>
          <a:gradFill flip="none" rotWithShape="1">
            <a:gsLst>
              <a:gs pos="0">
                <a:srgbClr val="33CCFF">
                  <a:alpha val="50000"/>
                </a:srgbClr>
              </a:gs>
              <a:gs pos="50000">
                <a:srgbClr val="CCFFFF"/>
              </a:gs>
              <a:gs pos="100000">
                <a:schemeClr val="bg1">
                  <a:lumMod val="95000"/>
                </a:schemeClr>
              </a:gs>
            </a:gsLst>
            <a:lin ang="5400000" scaled="0"/>
            <a:tileRect/>
          </a:gra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Rectangle 8"/>
          <p:cNvSpPr/>
          <p:nvPr userDrawn="1"/>
        </p:nvSpPr>
        <p:spPr>
          <a:xfrm>
            <a:off x="457200" y="4598432"/>
            <a:ext cx="8305800" cy="800100"/>
          </a:xfrm>
          <a:prstGeom prst="rect">
            <a:avLst/>
          </a:prstGeom>
          <a:gradFill>
            <a:gsLst>
              <a:gs pos="0">
                <a:srgbClr val="33CCFF">
                  <a:alpha val="50000"/>
                </a:srgbClr>
              </a:gs>
              <a:gs pos="50000">
                <a:srgbClr val="CCFFFF"/>
              </a:gs>
              <a:gs pos="100000">
                <a:schemeClr val="bg1">
                  <a:lumMod val="95000"/>
                </a:schemeClr>
              </a:gs>
            </a:gsLst>
            <a:lin ang="5400000" scaled="0"/>
          </a:gra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 name="Rounded Rectangle 9">
            <a:hlinkClick r:id="rId2" action="ppaction://hlinksldjump"/>
          </p:cNvPr>
          <p:cNvSpPr/>
          <p:nvPr userDrawn="1"/>
        </p:nvSpPr>
        <p:spPr>
          <a:xfrm>
            <a:off x="152400" y="6324600"/>
            <a:ext cx="2209800" cy="457200"/>
          </a:xfrm>
          <a:prstGeom prst="roundRect">
            <a:avLst/>
          </a:prstGeom>
          <a:solidFill>
            <a:srgbClr val="0099CC"/>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rPr>
              <a:t>Back to BBP Menu</a:t>
            </a:r>
            <a:endParaRPr lang="en-US" b="1" dirty="0">
              <a:solidFill>
                <a:prstClr val="white"/>
              </a:solidFill>
            </a:endParaRPr>
          </a:p>
        </p:txBody>
      </p:sp>
      <p:sp>
        <p:nvSpPr>
          <p:cNvPr id="11" name="Rounded Rectangle 10">
            <a:hlinkClick r:id="rId3" action="ppaction://hlinksldjump"/>
          </p:cNvPr>
          <p:cNvSpPr/>
          <p:nvPr userDrawn="1"/>
        </p:nvSpPr>
        <p:spPr>
          <a:xfrm>
            <a:off x="6781800" y="6324600"/>
            <a:ext cx="2209800" cy="457200"/>
          </a:xfrm>
          <a:prstGeom prst="roundRect">
            <a:avLst/>
          </a:prstGeom>
          <a:solidFill>
            <a:srgbClr val="0099CC"/>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prstClr val="white"/>
                </a:solidFill>
              </a:rPr>
              <a:t>Back to Enhance Tradecraft of Services</a:t>
            </a:r>
            <a:r>
              <a:rPr lang="en-US" sz="1200" b="1" baseline="0" dirty="0" smtClean="0">
                <a:solidFill>
                  <a:prstClr val="white"/>
                </a:solidFill>
              </a:rPr>
              <a:t> Techniques</a:t>
            </a:r>
            <a:endParaRPr lang="en-US" sz="1200" b="1" dirty="0">
              <a:solidFill>
                <a:prstClr val="white"/>
              </a:solidFill>
            </a:endParaRPr>
          </a:p>
        </p:txBody>
      </p:sp>
      <p:sp>
        <p:nvSpPr>
          <p:cNvPr id="2" name="Title 1"/>
          <p:cNvSpPr>
            <a:spLocks noGrp="1"/>
          </p:cNvSpPr>
          <p:nvPr>
            <p:ph type="title"/>
          </p:nvPr>
        </p:nvSpPr>
        <p:spPr>
          <a:xfrm>
            <a:off x="457200" y="152400"/>
            <a:ext cx="8229600" cy="1096962"/>
          </a:xfrm>
        </p:spPr>
        <p:txBody>
          <a:bodyPr/>
          <a:lstStyle>
            <a:lvl1pPr>
              <a:defRPr cap="small" baseline="0"/>
            </a:lvl1p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457200" y="1371600"/>
            <a:ext cx="8305800" cy="3124200"/>
          </a:xfrm>
        </p:spPr>
        <p:txBody>
          <a:bodyPr/>
          <a:lstStyle>
            <a:lvl1pPr>
              <a:defRPr b="1"/>
            </a:lvl1pPr>
            <a:lvl2pPr>
              <a:defRPr b="1"/>
            </a:lvl2pPr>
            <a:lvl3pPr>
              <a:defRPr b="1"/>
            </a:lvl3pPr>
            <a:lvl4pPr>
              <a:defRPr b="1"/>
            </a:lvl4pPr>
            <a:lvl5pPr>
              <a:defRPr b="1"/>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aphicFrame>
        <p:nvGraphicFramePr>
          <p:cNvPr id="12" name="Table 11"/>
          <p:cNvGraphicFramePr>
            <a:graphicFrameLocks noGrp="1"/>
          </p:cNvGraphicFramePr>
          <p:nvPr userDrawn="1">
            <p:extLst>
              <p:ext uri="{D42A27DB-BD31-4B8C-83A1-F6EECF244321}">
                <p14:modId xmlns:p14="http://schemas.microsoft.com/office/powerpoint/2010/main" val="284031576"/>
              </p:ext>
            </p:extLst>
          </p:nvPr>
        </p:nvGraphicFramePr>
        <p:xfrm>
          <a:off x="457200" y="5486400"/>
          <a:ext cx="8305801" cy="751840"/>
        </p:xfrm>
        <a:graphic>
          <a:graphicData uri="http://schemas.openxmlformats.org/drawingml/2006/table">
            <a:tbl>
              <a:tblPr firstRow="1" bandRow="1">
                <a:tableStyleId>{7DF18680-E054-41AD-8BC1-D1AEF772440D}</a:tableStyleId>
              </a:tblPr>
              <a:tblGrid>
                <a:gridCol w="2280211"/>
                <a:gridCol w="1982784"/>
                <a:gridCol w="1572203"/>
                <a:gridCol w="2470603"/>
              </a:tblGrid>
              <a:tr h="381000">
                <a:tc>
                  <a:txBody>
                    <a:bodyPr/>
                    <a:lstStyle/>
                    <a:p>
                      <a:r>
                        <a:rPr lang="en-US" sz="1600" dirty="0" smtClean="0"/>
                        <a:t>Requirements </a:t>
                      </a:r>
                      <a:r>
                        <a:rPr lang="en-US" sz="1600" baseline="0" dirty="0" smtClean="0"/>
                        <a:t>Definition</a:t>
                      </a:r>
                      <a:endParaRPr lang="en-US" sz="1600" dirty="0"/>
                    </a:p>
                  </a:txBody>
                  <a:tcPr>
                    <a:solidFill>
                      <a:srgbClr val="33CCFF"/>
                    </a:solidFill>
                  </a:tcPr>
                </a:tc>
                <a:tc>
                  <a:txBody>
                    <a:bodyPr/>
                    <a:lstStyle/>
                    <a:p>
                      <a:r>
                        <a:rPr lang="en-US" sz="1700" dirty="0" smtClean="0"/>
                        <a:t>Acquisition Strategy</a:t>
                      </a:r>
                      <a:endParaRPr lang="en-US" sz="1700" dirty="0"/>
                    </a:p>
                  </a:txBody>
                  <a:tcPr>
                    <a:solidFill>
                      <a:srgbClr val="33CCFF"/>
                    </a:solidFill>
                  </a:tcPr>
                </a:tc>
                <a:tc>
                  <a:txBody>
                    <a:bodyPr/>
                    <a:lstStyle/>
                    <a:p>
                      <a:r>
                        <a:rPr lang="en-US" sz="1700" dirty="0" smtClean="0"/>
                        <a:t>RFP Issue</a:t>
                      </a:r>
                      <a:endParaRPr lang="en-US" sz="1700" dirty="0"/>
                    </a:p>
                  </a:txBody>
                  <a:tcPr>
                    <a:solidFill>
                      <a:srgbClr val="33CCFF"/>
                    </a:solidFill>
                  </a:tcPr>
                </a:tc>
                <a:tc>
                  <a:txBody>
                    <a:bodyPr/>
                    <a:lstStyle/>
                    <a:p>
                      <a:r>
                        <a:rPr lang="en-US" sz="1600" dirty="0" smtClean="0"/>
                        <a:t>Proposal Eval/Negotiations</a:t>
                      </a:r>
                      <a:endParaRPr lang="en-US" sz="1600" dirty="0"/>
                    </a:p>
                  </a:txBody>
                  <a:tcPr>
                    <a:solidFill>
                      <a:srgbClr val="33CCFF"/>
                    </a:solidFill>
                  </a:tcPr>
                </a:tc>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prstClr val="black"/>
                        </a:solidFill>
                        <a:effectLst/>
                        <a:uLnTx/>
                        <a:uFillTx/>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prstClr val="black"/>
                        </a:solidFill>
                        <a:effectLst/>
                        <a:uLnTx/>
                        <a:uFillTx/>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prstClr val="black"/>
                        </a:solidFill>
                        <a:effectLst/>
                        <a:uLnTx/>
                        <a:uFillTx/>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prstClr val="black"/>
                        </a:solidFill>
                        <a:effectLst/>
                        <a:uLnTx/>
                        <a:uFillTx/>
                        <a:latin typeface="+mn-lt"/>
                        <a:ea typeface="+mn-ea"/>
                        <a:cs typeface="+mn-cs"/>
                      </a:endParaRPr>
                    </a:p>
                  </a:txBody>
                  <a:tcPr/>
                </a:tc>
              </a:tr>
            </a:tbl>
          </a:graphicData>
        </a:graphic>
      </p:graphicFrame>
      <p:sp>
        <p:nvSpPr>
          <p:cNvPr id="13" name="Rectangle 12">
            <a:hlinkClick r:id="rId4"/>
          </p:cNvPr>
          <p:cNvSpPr/>
          <p:nvPr userDrawn="1"/>
        </p:nvSpPr>
        <p:spPr>
          <a:xfrm>
            <a:off x="2971800" y="6477000"/>
            <a:ext cx="3200400" cy="246221"/>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1000" b="1" cap="none" spc="0" baseline="0" dirty="0" smtClean="0">
                <a:ln w="12700">
                  <a:noFill/>
                  <a:prstDash val="solid"/>
                </a:ln>
                <a:solidFill>
                  <a:schemeClr val="tx1"/>
                </a:solidFill>
              </a:rPr>
              <a:t>Submit Feedback or </a:t>
            </a:r>
            <a:r>
              <a:rPr lang="en-US" sz="1000" b="1" cap="none" spc="0" dirty="0" smtClean="0">
                <a:ln w="12700">
                  <a:noFill/>
                  <a:prstDash val="solid"/>
                </a:ln>
                <a:solidFill>
                  <a:schemeClr val="tx1"/>
                </a:solidFill>
              </a:rPr>
              <a:t>Provide Links to</a:t>
            </a:r>
            <a:r>
              <a:rPr lang="en-US" sz="1000" b="1" cap="none" spc="0" baseline="0" dirty="0" smtClean="0">
                <a:ln w="12700">
                  <a:noFill/>
                  <a:prstDash val="solid"/>
                </a:ln>
                <a:solidFill>
                  <a:schemeClr val="tx1"/>
                </a:solidFill>
              </a:rPr>
              <a:t> </a:t>
            </a:r>
            <a:r>
              <a:rPr lang="en-US" sz="1000" b="1" cap="none" spc="0" dirty="0" smtClean="0">
                <a:ln w="12700">
                  <a:noFill/>
                  <a:prstDash val="solid"/>
                </a:ln>
                <a:solidFill>
                  <a:schemeClr val="tx1"/>
                </a:solidFill>
              </a:rPr>
              <a:t>Related Resources</a:t>
            </a:r>
            <a:r>
              <a:rPr lang="en-US" sz="1000" b="1" cap="none" spc="0" baseline="0" dirty="0" smtClean="0">
                <a:ln w="12700">
                  <a:noFill/>
                  <a:prstDash val="solid"/>
                </a:ln>
                <a:solidFill>
                  <a:schemeClr val="tx1"/>
                </a:solidFill>
              </a:rPr>
              <a:t> </a:t>
            </a:r>
            <a:endParaRPr lang="en-US" sz="1000" b="1" cap="none" spc="0" dirty="0">
              <a:ln w="12700">
                <a:noFill/>
                <a:prstDash val="solid"/>
              </a:ln>
              <a:solidFill>
                <a:schemeClr val="tx1"/>
              </a:solidFill>
            </a:endParaRPr>
          </a:p>
        </p:txBody>
      </p:sp>
    </p:spTree>
    <p:extLst>
      <p:ext uri="{BB962C8B-B14F-4D97-AF65-F5344CB8AC3E}">
        <p14:creationId xmlns:p14="http://schemas.microsoft.com/office/powerpoint/2010/main" val="326915344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Small Business">
    <p:spTree>
      <p:nvGrpSpPr>
        <p:cNvPr id="1" name=""/>
        <p:cNvGrpSpPr/>
        <p:nvPr/>
      </p:nvGrpSpPr>
      <p:grpSpPr>
        <a:xfrm>
          <a:off x="0" y="0"/>
          <a:ext cx="0" cy="0"/>
          <a:chOff x="0" y="0"/>
          <a:chExt cx="0" cy="0"/>
        </a:xfrm>
      </p:grpSpPr>
      <p:sp>
        <p:nvSpPr>
          <p:cNvPr id="7" name="Rectangle 6"/>
          <p:cNvSpPr/>
          <p:nvPr userDrawn="1"/>
        </p:nvSpPr>
        <p:spPr>
          <a:xfrm>
            <a:off x="457200" y="1371600"/>
            <a:ext cx="8305800" cy="3124200"/>
          </a:xfrm>
          <a:prstGeom prst="rect">
            <a:avLst/>
          </a:prstGeom>
          <a:gradFill flip="none" rotWithShape="1">
            <a:gsLst>
              <a:gs pos="0">
                <a:schemeClr val="tx2">
                  <a:lumMod val="60000"/>
                  <a:lumOff val="40000"/>
                  <a:alpha val="75000"/>
                </a:schemeClr>
              </a:gs>
              <a:gs pos="50000">
                <a:schemeClr val="tx2">
                  <a:lumMod val="40000"/>
                  <a:lumOff val="60000"/>
                  <a:alpha val="75000"/>
                </a:schemeClr>
              </a:gs>
              <a:gs pos="100000">
                <a:schemeClr val="bg1">
                  <a:lumMod val="95000"/>
                </a:schemeClr>
              </a:gs>
            </a:gsLst>
            <a:lin ang="5400000" scaled="0"/>
            <a:tileRect/>
          </a:gra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Rectangle 8"/>
          <p:cNvSpPr/>
          <p:nvPr userDrawn="1"/>
        </p:nvSpPr>
        <p:spPr>
          <a:xfrm>
            <a:off x="457200" y="4598432"/>
            <a:ext cx="8305800" cy="800100"/>
          </a:xfrm>
          <a:prstGeom prst="rect">
            <a:avLst/>
          </a:prstGeom>
          <a:gradFill>
            <a:gsLst>
              <a:gs pos="0">
                <a:schemeClr val="tx2">
                  <a:lumMod val="60000"/>
                  <a:lumOff val="40000"/>
                  <a:alpha val="75000"/>
                </a:schemeClr>
              </a:gs>
              <a:gs pos="50000">
                <a:schemeClr val="tx2">
                  <a:lumMod val="40000"/>
                  <a:lumOff val="60000"/>
                  <a:alpha val="75000"/>
                </a:schemeClr>
              </a:gs>
              <a:gs pos="100000">
                <a:schemeClr val="bg1">
                  <a:lumMod val="95000"/>
                </a:schemeClr>
              </a:gs>
            </a:gsLst>
            <a:lin ang="5400000" scaled="0"/>
          </a:gra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 name="Rounded Rectangle 9">
            <a:hlinkClick r:id="rId2" action="ppaction://hlinksldjump"/>
          </p:cNvPr>
          <p:cNvSpPr/>
          <p:nvPr userDrawn="1"/>
        </p:nvSpPr>
        <p:spPr>
          <a:xfrm>
            <a:off x="152400" y="6324600"/>
            <a:ext cx="2209800" cy="457200"/>
          </a:xfrm>
          <a:prstGeom prst="roundRect">
            <a:avLst/>
          </a:prstGeom>
          <a:solidFill>
            <a:srgbClr val="000099"/>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rPr>
              <a:t>Back to BBP Menu</a:t>
            </a:r>
            <a:endParaRPr lang="en-US" b="1" dirty="0">
              <a:solidFill>
                <a:prstClr val="white"/>
              </a:solidFill>
            </a:endParaRPr>
          </a:p>
        </p:txBody>
      </p:sp>
      <p:sp>
        <p:nvSpPr>
          <p:cNvPr id="11" name="Rounded Rectangle 10">
            <a:hlinkClick r:id="rId3" action="ppaction://hlinksldjump"/>
          </p:cNvPr>
          <p:cNvSpPr/>
          <p:nvPr userDrawn="1"/>
        </p:nvSpPr>
        <p:spPr>
          <a:xfrm>
            <a:off x="6781800" y="6324600"/>
            <a:ext cx="2209800" cy="457200"/>
          </a:xfrm>
          <a:prstGeom prst="roundRect">
            <a:avLst/>
          </a:prstGeom>
          <a:solidFill>
            <a:srgbClr val="000099"/>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prstClr val="white"/>
                </a:solidFill>
              </a:rPr>
              <a:t>Back to Optimize</a:t>
            </a:r>
            <a:r>
              <a:rPr lang="en-US" sz="1400" b="1" baseline="0" dirty="0" smtClean="0">
                <a:solidFill>
                  <a:prstClr val="white"/>
                </a:solidFill>
              </a:rPr>
              <a:t> </a:t>
            </a:r>
            <a:r>
              <a:rPr lang="en-US" sz="1400" b="1" dirty="0" smtClean="0">
                <a:solidFill>
                  <a:prstClr val="white"/>
                </a:solidFill>
              </a:rPr>
              <a:t>Use of Small Business </a:t>
            </a:r>
            <a:r>
              <a:rPr lang="en-US" sz="1400" b="1" baseline="0" dirty="0" smtClean="0">
                <a:solidFill>
                  <a:prstClr val="white"/>
                </a:solidFill>
              </a:rPr>
              <a:t>Techniques</a:t>
            </a:r>
            <a:endParaRPr lang="en-US" sz="1400" b="1" dirty="0">
              <a:solidFill>
                <a:prstClr val="white"/>
              </a:solidFill>
            </a:endParaRPr>
          </a:p>
        </p:txBody>
      </p:sp>
      <p:sp>
        <p:nvSpPr>
          <p:cNvPr id="3" name="Text Placeholder 2"/>
          <p:cNvSpPr>
            <a:spLocks noGrp="1"/>
          </p:cNvSpPr>
          <p:nvPr>
            <p:ph type="body" sz="quarter" idx="10"/>
          </p:nvPr>
        </p:nvSpPr>
        <p:spPr>
          <a:xfrm>
            <a:off x="457200" y="1371600"/>
            <a:ext cx="8305800" cy="3124200"/>
          </a:xfrm>
        </p:spPr>
        <p:txBody>
          <a:bodyPr/>
          <a:lstStyle>
            <a:lvl1pPr>
              <a:defRPr b="1"/>
            </a:lvl1pPr>
            <a:lvl2pPr>
              <a:defRPr b="1"/>
            </a:lvl2pPr>
            <a:lvl3pPr>
              <a:defRPr b="1"/>
            </a:lvl3pPr>
            <a:lvl4pPr>
              <a:defRPr b="1"/>
            </a:lvl4pPr>
            <a:lvl5pPr>
              <a:defRPr b="1"/>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a:xfrm>
            <a:off x="457200" y="152400"/>
            <a:ext cx="8229600" cy="1096962"/>
          </a:xfrm>
        </p:spPr>
        <p:txBody>
          <a:bodyPr/>
          <a:lstStyle>
            <a:lvl1pPr>
              <a:defRPr cap="small" baseline="0"/>
            </a:lvl1pPr>
          </a:lstStyle>
          <a:p>
            <a:r>
              <a:rPr lang="en-US" dirty="0" smtClean="0"/>
              <a:t>Click to edit Master title style</a:t>
            </a:r>
            <a:endParaRPr lang="en-US" dirty="0"/>
          </a:p>
        </p:txBody>
      </p:sp>
      <p:graphicFrame>
        <p:nvGraphicFramePr>
          <p:cNvPr id="12" name="Table 11"/>
          <p:cNvGraphicFramePr>
            <a:graphicFrameLocks noGrp="1"/>
          </p:cNvGraphicFramePr>
          <p:nvPr userDrawn="1">
            <p:extLst>
              <p:ext uri="{D42A27DB-BD31-4B8C-83A1-F6EECF244321}">
                <p14:modId xmlns:p14="http://schemas.microsoft.com/office/powerpoint/2010/main" val="1695461840"/>
              </p:ext>
            </p:extLst>
          </p:nvPr>
        </p:nvGraphicFramePr>
        <p:xfrm>
          <a:off x="457200" y="5486400"/>
          <a:ext cx="8305801" cy="751840"/>
        </p:xfrm>
        <a:graphic>
          <a:graphicData uri="http://schemas.openxmlformats.org/drawingml/2006/table">
            <a:tbl>
              <a:tblPr firstRow="1" bandRow="1">
                <a:tableStyleId>{93296810-A885-4BE3-A3E7-6D5BEEA58F35}</a:tableStyleId>
              </a:tblPr>
              <a:tblGrid>
                <a:gridCol w="2280211"/>
                <a:gridCol w="1982784"/>
                <a:gridCol w="1572203"/>
                <a:gridCol w="2470603"/>
              </a:tblGrid>
              <a:tr h="381000">
                <a:tc>
                  <a:txBody>
                    <a:bodyPr/>
                    <a:lstStyle/>
                    <a:p>
                      <a:r>
                        <a:rPr lang="en-US" sz="1600" dirty="0" smtClean="0"/>
                        <a:t>Requirements </a:t>
                      </a:r>
                      <a:r>
                        <a:rPr lang="en-US" sz="1600" baseline="0" dirty="0" smtClean="0"/>
                        <a:t>Definition</a:t>
                      </a:r>
                      <a:endParaRPr lang="en-US" sz="1600" dirty="0"/>
                    </a:p>
                  </a:txBody>
                  <a:tcPr>
                    <a:solidFill>
                      <a:srgbClr val="00308F"/>
                    </a:solidFill>
                  </a:tcPr>
                </a:tc>
                <a:tc>
                  <a:txBody>
                    <a:bodyPr/>
                    <a:lstStyle/>
                    <a:p>
                      <a:r>
                        <a:rPr lang="en-US" sz="1700" dirty="0" smtClean="0"/>
                        <a:t>Acquisition Strategy</a:t>
                      </a:r>
                      <a:endParaRPr lang="en-US" sz="1700" dirty="0"/>
                    </a:p>
                  </a:txBody>
                  <a:tcPr>
                    <a:solidFill>
                      <a:srgbClr val="00308F"/>
                    </a:solidFill>
                  </a:tcPr>
                </a:tc>
                <a:tc>
                  <a:txBody>
                    <a:bodyPr/>
                    <a:lstStyle/>
                    <a:p>
                      <a:r>
                        <a:rPr lang="en-US" sz="1700" dirty="0" smtClean="0"/>
                        <a:t>RFP Issue</a:t>
                      </a:r>
                      <a:endParaRPr lang="en-US" sz="1700" dirty="0"/>
                    </a:p>
                  </a:txBody>
                  <a:tcPr>
                    <a:solidFill>
                      <a:srgbClr val="00308F"/>
                    </a:solidFill>
                  </a:tcPr>
                </a:tc>
                <a:tc>
                  <a:txBody>
                    <a:bodyPr/>
                    <a:lstStyle/>
                    <a:p>
                      <a:r>
                        <a:rPr lang="en-US" sz="1600" dirty="0" smtClean="0"/>
                        <a:t>Proposal Eval/Negotiations</a:t>
                      </a:r>
                      <a:endParaRPr lang="en-US" sz="1600" dirty="0"/>
                    </a:p>
                  </a:txBody>
                  <a:tcPr>
                    <a:solidFill>
                      <a:srgbClr val="00308F"/>
                    </a:solidFill>
                  </a:tcPr>
                </a:tc>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prstClr val="black"/>
                        </a:solidFill>
                        <a:effectLst/>
                        <a:uLnTx/>
                        <a:uFillTx/>
                        <a:latin typeface="+mn-lt"/>
                        <a:ea typeface="+mn-ea"/>
                        <a:cs typeface="+mn-cs"/>
                      </a:endParaRPr>
                    </a:p>
                  </a:txBody>
                  <a:tcP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prstClr val="black"/>
                        </a:solidFill>
                        <a:effectLst/>
                        <a:uLnTx/>
                        <a:uFillTx/>
                        <a:latin typeface="+mn-lt"/>
                        <a:ea typeface="+mn-ea"/>
                        <a:cs typeface="+mn-cs"/>
                      </a:endParaRPr>
                    </a:p>
                  </a:txBody>
                  <a:tcP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prstClr val="black"/>
                        </a:solidFill>
                        <a:effectLst/>
                        <a:uLnTx/>
                        <a:uFillTx/>
                        <a:latin typeface="+mn-lt"/>
                        <a:ea typeface="+mn-ea"/>
                        <a:cs typeface="+mn-cs"/>
                      </a:endParaRPr>
                    </a:p>
                  </a:txBody>
                  <a:tcP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prstClr val="black"/>
                        </a:solidFill>
                        <a:effectLst/>
                        <a:uLnTx/>
                        <a:uFillTx/>
                        <a:latin typeface="+mn-lt"/>
                        <a:ea typeface="+mn-ea"/>
                        <a:cs typeface="+mn-cs"/>
                      </a:endParaRPr>
                    </a:p>
                  </a:txBody>
                  <a:tcPr>
                    <a:solidFill>
                      <a:schemeClr val="accent1">
                        <a:lumMod val="20000"/>
                        <a:lumOff val="80000"/>
                      </a:schemeClr>
                    </a:solidFill>
                  </a:tcPr>
                </a:tc>
              </a:tr>
            </a:tbl>
          </a:graphicData>
        </a:graphic>
      </p:graphicFrame>
      <p:sp>
        <p:nvSpPr>
          <p:cNvPr id="13" name="Rectangle 12">
            <a:hlinkClick r:id="rId4"/>
          </p:cNvPr>
          <p:cNvSpPr/>
          <p:nvPr userDrawn="1"/>
        </p:nvSpPr>
        <p:spPr>
          <a:xfrm>
            <a:off x="2971800" y="6477000"/>
            <a:ext cx="3200400" cy="246221"/>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1000" b="1" cap="none" spc="0" baseline="0" dirty="0" smtClean="0">
                <a:ln w="12700">
                  <a:noFill/>
                  <a:prstDash val="solid"/>
                </a:ln>
                <a:solidFill>
                  <a:schemeClr val="tx1"/>
                </a:solidFill>
              </a:rPr>
              <a:t>Submit Feedback or </a:t>
            </a:r>
            <a:r>
              <a:rPr lang="en-US" sz="1000" b="1" cap="none" spc="0" dirty="0" smtClean="0">
                <a:ln w="12700">
                  <a:noFill/>
                  <a:prstDash val="solid"/>
                </a:ln>
                <a:solidFill>
                  <a:schemeClr val="tx1"/>
                </a:solidFill>
              </a:rPr>
              <a:t>Provide Links to</a:t>
            </a:r>
            <a:r>
              <a:rPr lang="en-US" sz="1000" b="1" cap="none" spc="0" baseline="0" dirty="0" smtClean="0">
                <a:ln w="12700">
                  <a:noFill/>
                  <a:prstDash val="solid"/>
                </a:ln>
                <a:solidFill>
                  <a:schemeClr val="tx1"/>
                </a:solidFill>
              </a:rPr>
              <a:t> </a:t>
            </a:r>
            <a:r>
              <a:rPr lang="en-US" sz="1000" b="1" cap="none" spc="0" dirty="0" smtClean="0">
                <a:ln w="12700">
                  <a:noFill/>
                  <a:prstDash val="solid"/>
                </a:ln>
                <a:solidFill>
                  <a:schemeClr val="tx1"/>
                </a:solidFill>
              </a:rPr>
              <a:t>Related Resources</a:t>
            </a:r>
            <a:r>
              <a:rPr lang="en-US" sz="1000" b="1" cap="none" spc="0" baseline="0" dirty="0" smtClean="0">
                <a:ln w="12700">
                  <a:noFill/>
                  <a:prstDash val="solid"/>
                </a:ln>
                <a:solidFill>
                  <a:schemeClr val="tx1"/>
                </a:solidFill>
              </a:rPr>
              <a:t> </a:t>
            </a:r>
            <a:endParaRPr lang="en-US" sz="1000" b="1" cap="none" spc="0" dirty="0">
              <a:ln w="12700">
                <a:noFill/>
                <a:prstDash val="solid"/>
              </a:ln>
              <a:solidFill>
                <a:schemeClr val="tx1"/>
              </a:solidFill>
            </a:endParaRPr>
          </a:p>
        </p:txBody>
      </p:sp>
    </p:spTree>
    <p:extLst>
      <p:ext uri="{BB962C8B-B14F-4D97-AF65-F5344CB8AC3E}">
        <p14:creationId xmlns:p14="http://schemas.microsoft.com/office/powerpoint/2010/main" val="182238161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Enhance Competition">
    <p:spTree>
      <p:nvGrpSpPr>
        <p:cNvPr id="1" name=""/>
        <p:cNvGrpSpPr/>
        <p:nvPr/>
      </p:nvGrpSpPr>
      <p:grpSpPr>
        <a:xfrm>
          <a:off x="0" y="0"/>
          <a:ext cx="0" cy="0"/>
          <a:chOff x="0" y="0"/>
          <a:chExt cx="0" cy="0"/>
        </a:xfrm>
      </p:grpSpPr>
      <p:sp>
        <p:nvSpPr>
          <p:cNvPr id="7" name="Rectangle 6"/>
          <p:cNvSpPr/>
          <p:nvPr userDrawn="1"/>
        </p:nvSpPr>
        <p:spPr>
          <a:xfrm>
            <a:off x="457200" y="1371600"/>
            <a:ext cx="8305800" cy="3124200"/>
          </a:xfrm>
          <a:prstGeom prst="rect">
            <a:avLst/>
          </a:prstGeom>
          <a:gradFill flip="none" rotWithShape="1">
            <a:gsLst>
              <a:gs pos="0">
                <a:srgbClr val="008000">
                  <a:alpha val="75000"/>
                </a:srgbClr>
              </a:gs>
              <a:gs pos="50000">
                <a:srgbClr val="008000">
                  <a:alpha val="50000"/>
                </a:srgbClr>
              </a:gs>
              <a:gs pos="100000">
                <a:schemeClr val="bg1">
                  <a:lumMod val="95000"/>
                </a:schemeClr>
              </a:gs>
            </a:gsLst>
            <a:lin ang="5400000" scaled="0"/>
            <a:tileRect/>
          </a:gra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Rectangle 8"/>
          <p:cNvSpPr/>
          <p:nvPr userDrawn="1"/>
        </p:nvSpPr>
        <p:spPr>
          <a:xfrm>
            <a:off x="457200" y="4624869"/>
            <a:ext cx="8305800" cy="800100"/>
          </a:xfrm>
          <a:prstGeom prst="rect">
            <a:avLst/>
          </a:prstGeom>
          <a:gradFill>
            <a:gsLst>
              <a:gs pos="0">
                <a:srgbClr val="008000">
                  <a:alpha val="75000"/>
                </a:srgbClr>
              </a:gs>
              <a:gs pos="50000">
                <a:srgbClr val="008000">
                  <a:alpha val="50000"/>
                </a:srgbClr>
              </a:gs>
              <a:gs pos="100000">
                <a:schemeClr val="bg1">
                  <a:lumMod val="95000"/>
                </a:schemeClr>
              </a:gs>
            </a:gsLst>
            <a:lin ang="5400000" scaled="0"/>
          </a:gra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 name="Rounded Rectangle 9">
            <a:hlinkClick r:id="rId2" action="ppaction://hlinksldjump"/>
          </p:cNvPr>
          <p:cNvSpPr/>
          <p:nvPr userDrawn="1"/>
        </p:nvSpPr>
        <p:spPr>
          <a:xfrm>
            <a:off x="152400" y="6324600"/>
            <a:ext cx="2209800" cy="457200"/>
          </a:xfrm>
          <a:prstGeom prst="roundRect">
            <a:avLst/>
          </a:prstGeom>
          <a:solidFill>
            <a:srgbClr val="00800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rPr>
              <a:t>Back to BBP Menu</a:t>
            </a:r>
            <a:endParaRPr lang="en-US" b="1" dirty="0">
              <a:solidFill>
                <a:prstClr val="white"/>
              </a:solidFill>
            </a:endParaRPr>
          </a:p>
        </p:txBody>
      </p:sp>
      <p:sp>
        <p:nvSpPr>
          <p:cNvPr id="11" name="Rounded Rectangle 10">
            <a:hlinkClick r:id="rId3" action="ppaction://hlinksldjump"/>
          </p:cNvPr>
          <p:cNvSpPr/>
          <p:nvPr userDrawn="1"/>
        </p:nvSpPr>
        <p:spPr>
          <a:xfrm>
            <a:off x="6781800" y="6324600"/>
            <a:ext cx="2209800" cy="457200"/>
          </a:xfrm>
          <a:prstGeom prst="roundRect">
            <a:avLst/>
          </a:prstGeom>
          <a:solidFill>
            <a:srgbClr val="00800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prstClr val="white"/>
                </a:solidFill>
              </a:rPr>
              <a:t>Back to Leverage Buying Power Techniques</a:t>
            </a:r>
            <a:endParaRPr lang="en-US" sz="1400" b="1" dirty="0">
              <a:solidFill>
                <a:prstClr val="white"/>
              </a:solidFill>
            </a:endParaRPr>
          </a:p>
        </p:txBody>
      </p:sp>
      <p:sp>
        <p:nvSpPr>
          <p:cNvPr id="2" name="Title 1"/>
          <p:cNvSpPr>
            <a:spLocks noGrp="1"/>
          </p:cNvSpPr>
          <p:nvPr>
            <p:ph type="title"/>
          </p:nvPr>
        </p:nvSpPr>
        <p:spPr>
          <a:xfrm>
            <a:off x="457200" y="152400"/>
            <a:ext cx="8229600" cy="1096962"/>
          </a:xfrm>
        </p:spPr>
        <p:txBody>
          <a:bodyPr/>
          <a:lstStyle>
            <a:lvl1pPr>
              <a:defRPr cap="small" baseline="0"/>
            </a:lvl1p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457200" y="1371600"/>
            <a:ext cx="8305800" cy="3124200"/>
          </a:xfrm>
        </p:spPr>
        <p:txBody>
          <a:bodyPr/>
          <a:lstStyle>
            <a:lvl1pPr>
              <a:defRPr b="1"/>
            </a:lvl1pPr>
            <a:lvl2pPr>
              <a:defRPr b="1"/>
            </a:lvl2pPr>
            <a:lvl3pPr>
              <a:defRPr b="1"/>
            </a:lvl3pPr>
            <a:lvl4pPr>
              <a:defRPr b="1"/>
            </a:lvl4pPr>
            <a:lvl5pPr>
              <a:defRPr b="1"/>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619080907"/>
              </p:ext>
            </p:extLst>
          </p:nvPr>
        </p:nvGraphicFramePr>
        <p:xfrm>
          <a:off x="457200" y="5486400"/>
          <a:ext cx="8305801" cy="751840"/>
        </p:xfrm>
        <a:graphic>
          <a:graphicData uri="http://schemas.openxmlformats.org/drawingml/2006/table">
            <a:tbl>
              <a:tblPr firstRow="1" bandRow="1">
                <a:tableStyleId>{F5AB1C69-6EDB-4FF4-983F-18BD219EF322}</a:tableStyleId>
              </a:tblPr>
              <a:tblGrid>
                <a:gridCol w="2280211"/>
                <a:gridCol w="1982784"/>
                <a:gridCol w="1572203"/>
                <a:gridCol w="2470603"/>
              </a:tblGrid>
              <a:tr h="381000">
                <a:tc>
                  <a:txBody>
                    <a:bodyPr/>
                    <a:lstStyle/>
                    <a:p>
                      <a:r>
                        <a:rPr lang="en-US" sz="1600" dirty="0" smtClean="0"/>
                        <a:t>Requirements </a:t>
                      </a:r>
                      <a:r>
                        <a:rPr lang="en-US" sz="1600" baseline="0" dirty="0" smtClean="0"/>
                        <a:t>Definition</a:t>
                      </a:r>
                      <a:endParaRPr lang="en-US" sz="1600" dirty="0"/>
                    </a:p>
                  </a:txBody>
                  <a:tcPr>
                    <a:solidFill>
                      <a:srgbClr val="008000"/>
                    </a:solidFill>
                  </a:tcPr>
                </a:tc>
                <a:tc>
                  <a:txBody>
                    <a:bodyPr/>
                    <a:lstStyle/>
                    <a:p>
                      <a:r>
                        <a:rPr lang="en-US" sz="1700" dirty="0" smtClean="0"/>
                        <a:t>Acquisition Strategy</a:t>
                      </a:r>
                      <a:endParaRPr lang="en-US" sz="1700" dirty="0"/>
                    </a:p>
                  </a:txBody>
                  <a:tcPr>
                    <a:solidFill>
                      <a:srgbClr val="008000"/>
                    </a:solidFill>
                  </a:tcPr>
                </a:tc>
                <a:tc>
                  <a:txBody>
                    <a:bodyPr/>
                    <a:lstStyle/>
                    <a:p>
                      <a:r>
                        <a:rPr lang="en-US" sz="1700" dirty="0" smtClean="0"/>
                        <a:t>RFP Issue</a:t>
                      </a:r>
                      <a:endParaRPr lang="en-US" sz="1700" dirty="0"/>
                    </a:p>
                  </a:txBody>
                  <a:tcPr>
                    <a:solidFill>
                      <a:srgbClr val="008000"/>
                    </a:solidFill>
                  </a:tcPr>
                </a:tc>
                <a:tc>
                  <a:txBody>
                    <a:bodyPr/>
                    <a:lstStyle/>
                    <a:p>
                      <a:r>
                        <a:rPr lang="en-US" sz="1600" dirty="0" smtClean="0"/>
                        <a:t>Proposal Eval/Negotiations</a:t>
                      </a:r>
                      <a:endParaRPr lang="en-US" sz="1600" dirty="0"/>
                    </a:p>
                  </a:txBody>
                  <a:tcPr>
                    <a:solidFill>
                      <a:srgbClr val="008000"/>
                    </a:solidFill>
                  </a:tcPr>
                </a:tc>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prstClr val="black"/>
                        </a:solidFill>
                        <a:effectLst/>
                        <a:uLnTx/>
                        <a:uFillTx/>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prstClr val="black"/>
                        </a:solidFill>
                        <a:effectLst/>
                        <a:uLnTx/>
                        <a:uFillTx/>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prstClr val="black"/>
                        </a:solidFill>
                        <a:effectLst/>
                        <a:uLnTx/>
                        <a:uFillTx/>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prstClr val="black"/>
                        </a:solidFill>
                        <a:effectLst/>
                        <a:uLnTx/>
                        <a:uFillTx/>
                        <a:latin typeface="+mn-lt"/>
                        <a:ea typeface="+mn-ea"/>
                        <a:cs typeface="+mn-cs"/>
                      </a:endParaRPr>
                    </a:p>
                  </a:txBody>
                  <a:tcPr/>
                </a:tc>
              </a:tr>
            </a:tbl>
          </a:graphicData>
        </a:graphic>
      </p:graphicFrame>
      <p:sp>
        <p:nvSpPr>
          <p:cNvPr id="12" name="Rectangle 11">
            <a:hlinkClick r:id="rId4"/>
          </p:cNvPr>
          <p:cNvSpPr/>
          <p:nvPr userDrawn="1"/>
        </p:nvSpPr>
        <p:spPr>
          <a:xfrm>
            <a:off x="2971800" y="6477000"/>
            <a:ext cx="3200400" cy="246221"/>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1000" b="1" cap="none" spc="0" baseline="0" dirty="0" smtClean="0">
                <a:ln w="12700">
                  <a:noFill/>
                  <a:prstDash val="solid"/>
                </a:ln>
                <a:solidFill>
                  <a:schemeClr val="tx1"/>
                </a:solidFill>
              </a:rPr>
              <a:t>Submit Feedback or </a:t>
            </a:r>
            <a:r>
              <a:rPr lang="en-US" sz="1000" b="1" cap="none" spc="0" dirty="0" smtClean="0">
                <a:ln w="12700">
                  <a:noFill/>
                  <a:prstDash val="solid"/>
                </a:ln>
                <a:solidFill>
                  <a:schemeClr val="tx1"/>
                </a:solidFill>
              </a:rPr>
              <a:t>Provide Links to</a:t>
            </a:r>
            <a:r>
              <a:rPr lang="en-US" sz="1000" b="1" cap="none" spc="0" baseline="0" dirty="0" smtClean="0">
                <a:ln w="12700">
                  <a:noFill/>
                  <a:prstDash val="solid"/>
                </a:ln>
                <a:solidFill>
                  <a:schemeClr val="tx1"/>
                </a:solidFill>
              </a:rPr>
              <a:t> </a:t>
            </a:r>
            <a:r>
              <a:rPr lang="en-US" sz="1000" b="1" cap="none" spc="0" dirty="0" smtClean="0">
                <a:ln w="12700">
                  <a:noFill/>
                  <a:prstDash val="solid"/>
                </a:ln>
                <a:solidFill>
                  <a:schemeClr val="tx1"/>
                </a:solidFill>
              </a:rPr>
              <a:t>Related Resources</a:t>
            </a:r>
            <a:r>
              <a:rPr lang="en-US" sz="1000" b="1" cap="none" spc="0" baseline="0" dirty="0" smtClean="0">
                <a:ln w="12700">
                  <a:noFill/>
                  <a:prstDash val="solid"/>
                </a:ln>
                <a:solidFill>
                  <a:schemeClr val="tx1"/>
                </a:solidFill>
              </a:rPr>
              <a:t> </a:t>
            </a:r>
            <a:endParaRPr lang="en-US" sz="1000" b="1" cap="none" spc="0" dirty="0">
              <a:ln w="12700">
                <a:noFill/>
                <a:prstDash val="solid"/>
              </a:ln>
              <a:solidFill>
                <a:schemeClr val="tx1"/>
              </a:solidFill>
            </a:endParaRPr>
          </a:p>
        </p:txBody>
      </p:sp>
    </p:spTree>
    <p:extLst>
      <p:ext uri="{BB962C8B-B14F-4D97-AF65-F5344CB8AC3E}">
        <p14:creationId xmlns:p14="http://schemas.microsoft.com/office/powerpoint/2010/main" val="151942818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ommercial Items">
    <p:spTree>
      <p:nvGrpSpPr>
        <p:cNvPr id="1" name=""/>
        <p:cNvGrpSpPr/>
        <p:nvPr/>
      </p:nvGrpSpPr>
      <p:grpSpPr>
        <a:xfrm>
          <a:off x="0" y="0"/>
          <a:ext cx="0" cy="0"/>
          <a:chOff x="0" y="0"/>
          <a:chExt cx="0" cy="0"/>
        </a:xfrm>
      </p:grpSpPr>
      <p:sp>
        <p:nvSpPr>
          <p:cNvPr id="7" name="Rectangle 6"/>
          <p:cNvSpPr/>
          <p:nvPr userDrawn="1"/>
        </p:nvSpPr>
        <p:spPr>
          <a:xfrm>
            <a:off x="457200" y="1371600"/>
            <a:ext cx="8305800" cy="3124200"/>
          </a:xfrm>
          <a:prstGeom prst="rect">
            <a:avLst/>
          </a:prstGeom>
          <a:gradFill flip="none" rotWithShape="1">
            <a:gsLst>
              <a:gs pos="0">
                <a:srgbClr val="CC00FF">
                  <a:alpha val="49804"/>
                </a:srgbClr>
              </a:gs>
              <a:gs pos="50000">
                <a:srgbClr val="FFCCFF"/>
              </a:gs>
              <a:gs pos="100000">
                <a:schemeClr val="bg1">
                  <a:lumMod val="95000"/>
                </a:schemeClr>
              </a:gs>
            </a:gsLst>
            <a:lin ang="5400000" scaled="0"/>
            <a:tileRect/>
          </a:gra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Rectangle 8"/>
          <p:cNvSpPr/>
          <p:nvPr userDrawn="1"/>
        </p:nvSpPr>
        <p:spPr>
          <a:xfrm>
            <a:off x="457200" y="4598432"/>
            <a:ext cx="8305800" cy="800100"/>
          </a:xfrm>
          <a:prstGeom prst="rect">
            <a:avLst/>
          </a:prstGeom>
          <a:gradFill>
            <a:gsLst>
              <a:gs pos="0">
                <a:srgbClr val="CC00FF">
                  <a:alpha val="50000"/>
                </a:srgbClr>
              </a:gs>
              <a:gs pos="50000">
                <a:srgbClr val="FFCCFF"/>
              </a:gs>
              <a:gs pos="100000">
                <a:schemeClr val="bg1">
                  <a:lumMod val="95000"/>
                </a:schemeClr>
              </a:gs>
            </a:gsLst>
            <a:lin ang="5400000" scaled="0"/>
          </a:gra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 name="Rounded Rectangle 9">
            <a:hlinkClick r:id="rId2" action="ppaction://hlinksldjump"/>
          </p:cNvPr>
          <p:cNvSpPr/>
          <p:nvPr userDrawn="1"/>
        </p:nvSpPr>
        <p:spPr>
          <a:xfrm>
            <a:off x="152400" y="6324600"/>
            <a:ext cx="2209800" cy="457200"/>
          </a:xfrm>
          <a:prstGeom prst="roundRect">
            <a:avLst/>
          </a:prstGeom>
          <a:solidFill>
            <a:srgbClr val="990099"/>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rPr>
              <a:t>Back to BBP Menu</a:t>
            </a:r>
            <a:endParaRPr lang="en-US" b="1" dirty="0">
              <a:solidFill>
                <a:prstClr val="white"/>
              </a:solidFill>
            </a:endParaRPr>
          </a:p>
        </p:txBody>
      </p:sp>
      <p:sp>
        <p:nvSpPr>
          <p:cNvPr id="11" name="Rounded Rectangle 10">
            <a:hlinkClick r:id="rId3" action="ppaction://hlinksldjump"/>
          </p:cNvPr>
          <p:cNvSpPr/>
          <p:nvPr userDrawn="1"/>
        </p:nvSpPr>
        <p:spPr>
          <a:xfrm>
            <a:off x="6781800" y="6324600"/>
            <a:ext cx="2209800" cy="457200"/>
          </a:xfrm>
          <a:prstGeom prst="roundRect">
            <a:avLst/>
          </a:prstGeom>
          <a:solidFill>
            <a:srgbClr val="990099"/>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prstClr val="white"/>
                </a:solidFill>
              </a:rPr>
              <a:t>Back to Informed Buyer of</a:t>
            </a:r>
            <a:r>
              <a:rPr lang="en-US" sz="1200" b="1" baseline="0" dirty="0" smtClean="0">
                <a:solidFill>
                  <a:prstClr val="white"/>
                </a:solidFill>
              </a:rPr>
              <a:t> Commercial Items Techniques</a:t>
            </a:r>
            <a:endParaRPr lang="en-US" sz="1200" b="1" dirty="0">
              <a:solidFill>
                <a:prstClr val="white"/>
              </a:solidFill>
            </a:endParaRPr>
          </a:p>
        </p:txBody>
      </p:sp>
      <p:sp>
        <p:nvSpPr>
          <p:cNvPr id="2" name="Title 1"/>
          <p:cNvSpPr>
            <a:spLocks noGrp="1"/>
          </p:cNvSpPr>
          <p:nvPr>
            <p:ph type="title"/>
          </p:nvPr>
        </p:nvSpPr>
        <p:spPr>
          <a:xfrm>
            <a:off x="457200" y="152400"/>
            <a:ext cx="8229600" cy="1096962"/>
          </a:xfrm>
        </p:spPr>
        <p:txBody>
          <a:bodyPr/>
          <a:lstStyle>
            <a:lvl1pPr>
              <a:defRPr cap="small" baseline="0"/>
            </a:lvl1p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457200" y="1371600"/>
            <a:ext cx="8305800" cy="3124200"/>
          </a:xfrm>
        </p:spPr>
        <p:txBody>
          <a:bodyPr/>
          <a:lstStyle>
            <a:lvl1pPr>
              <a:defRPr b="1"/>
            </a:lvl1pPr>
            <a:lvl2pPr>
              <a:defRPr b="1"/>
            </a:lvl2pPr>
            <a:lvl3pPr>
              <a:defRPr b="1"/>
            </a:lvl3pPr>
            <a:lvl4pPr>
              <a:defRPr b="1"/>
            </a:lvl4pPr>
            <a:lvl5pPr>
              <a:defRPr b="1"/>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aphicFrame>
        <p:nvGraphicFramePr>
          <p:cNvPr id="12" name="Table 11"/>
          <p:cNvGraphicFramePr>
            <a:graphicFrameLocks noGrp="1"/>
          </p:cNvGraphicFramePr>
          <p:nvPr userDrawn="1">
            <p:extLst>
              <p:ext uri="{D42A27DB-BD31-4B8C-83A1-F6EECF244321}">
                <p14:modId xmlns:p14="http://schemas.microsoft.com/office/powerpoint/2010/main" val="2702041595"/>
              </p:ext>
            </p:extLst>
          </p:nvPr>
        </p:nvGraphicFramePr>
        <p:xfrm>
          <a:off x="457200" y="5486400"/>
          <a:ext cx="8305801" cy="751840"/>
        </p:xfrm>
        <a:graphic>
          <a:graphicData uri="http://schemas.openxmlformats.org/drawingml/2006/table">
            <a:tbl>
              <a:tblPr firstRow="1" bandRow="1">
                <a:tableStyleId>{00A15C55-8517-42AA-B614-E9B94910E393}</a:tableStyleId>
              </a:tblPr>
              <a:tblGrid>
                <a:gridCol w="2280211"/>
                <a:gridCol w="1982784"/>
                <a:gridCol w="1572203"/>
                <a:gridCol w="2470603"/>
              </a:tblGrid>
              <a:tr h="381000">
                <a:tc>
                  <a:txBody>
                    <a:bodyPr/>
                    <a:lstStyle/>
                    <a:p>
                      <a:r>
                        <a:rPr lang="en-US" sz="1600" dirty="0" smtClean="0"/>
                        <a:t>Requirements </a:t>
                      </a:r>
                      <a:r>
                        <a:rPr lang="en-US" sz="1600" baseline="0" dirty="0" smtClean="0"/>
                        <a:t>Definition</a:t>
                      </a:r>
                      <a:endParaRPr lang="en-US" sz="1600" dirty="0"/>
                    </a:p>
                  </a:txBody>
                  <a:tcPr>
                    <a:solidFill>
                      <a:srgbClr val="CC00FF"/>
                    </a:solidFill>
                  </a:tcPr>
                </a:tc>
                <a:tc>
                  <a:txBody>
                    <a:bodyPr/>
                    <a:lstStyle/>
                    <a:p>
                      <a:r>
                        <a:rPr lang="en-US" sz="1700" dirty="0" smtClean="0"/>
                        <a:t>Acquisition Strategy</a:t>
                      </a:r>
                      <a:endParaRPr lang="en-US" sz="1700" dirty="0"/>
                    </a:p>
                  </a:txBody>
                  <a:tcPr>
                    <a:solidFill>
                      <a:srgbClr val="CC00FF"/>
                    </a:solidFill>
                  </a:tcPr>
                </a:tc>
                <a:tc>
                  <a:txBody>
                    <a:bodyPr/>
                    <a:lstStyle/>
                    <a:p>
                      <a:r>
                        <a:rPr lang="en-US" sz="1700" dirty="0" smtClean="0"/>
                        <a:t>RFP Issue</a:t>
                      </a:r>
                      <a:endParaRPr lang="en-US" sz="1700" dirty="0"/>
                    </a:p>
                  </a:txBody>
                  <a:tcPr>
                    <a:solidFill>
                      <a:srgbClr val="CC00FF"/>
                    </a:solidFill>
                  </a:tcPr>
                </a:tc>
                <a:tc>
                  <a:txBody>
                    <a:bodyPr/>
                    <a:lstStyle/>
                    <a:p>
                      <a:r>
                        <a:rPr lang="en-US" sz="1600" dirty="0" smtClean="0"/>
                        <a:t>Proposal Eval/Negotiations</a:t>
                      </a:r>
                      <a:endParaRPr lang="en-US" sz="1600" dirty="0"/>
                    </a:p>
                  </a:txBody>
                  <a:tcPr>
                    <a:solidFill>
                      <a:srgbClr val="CC00FF"/>
                    </a:solidFill>
                  </a:tcPr>
                </a:tc>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prstClr val="black"/>
                        </a:solidFill>
                        <a:effectLst/>
                        <a:uLnTx/>
                        <a:uFillTx/>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prstClr val="black"/>
                        </a:solidFill>
                        <a:effectLst/>
                        <a:uLnTx/>
                        <a:uFillTx/>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prstClr val="black"/>
                        </a:solidFill>
                        <a:effectLst/>
                        <a:uLnTx/>
                        <a:uFillTx/>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prstClr val="black"/>
                        </a:solidFill>
                        <a:effectLst/>
                        <a:uLnTx/>
                        <a:uFillTx/>
                        <a:latin typeface="+mn-lt"/>
                        <a:ea typeface="+mn-ea"/>
                        <a:cs typeface="+mn-cs"/>
                      </a:endParaRPr>
                    </a:p>
                  </a:txBody>
                  <a:tcPr/>
                </a:tc>
              </a:tr>
            </a:tbl>
          </a:graphicData>
        </a:graphic>
      </p:graphicFrame>
      <p:sp>
        <p:nvSpPr>
          <p:cNvPr id="13" name="Rectangle 12">
            <a:hlinkClick r:id="rId4"/>
          </p:cNvPr>
          <p:cNvSpPr/>
          <p:nvPr userDrawn="1"/>
        </p:nvSpPr>
        <p:spPr>
          <a:xfrm>
            <a:off x="2971800" y="6477000"/>
            <a:ext cx="3200400" cy="246221"/>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1000" b="1" cap="none" spc="0" baseline="0" dirty="0" smtClean="0">
                <a:ln w="12700">
                  <a:noFill/>
                  <a:prstDash val="solid"/>
                </a:ln>
                <a:solidFill>
                  <a:schemeClr val="tx1"/>
                </a:solidFill>
              </a:rPr>
              <a:t>Submit Feedback or </a:t>
            </a:r>
            <a:r>
              <a:rPr lang="en-US" sz="1000" b="1" cap="none" spc="0" dirty="0" smtClean="0">
                <a:ln w="12700">
                  <a:noFill/>
                  <a:prstDash val="solid"/>
                </a:ln>
                <a:solidFill>
                  <a:schemeClr val="tx1"/>
                </a:solidFill>
              </a:rPr>
              <a:t>Provide Links to</a:t>
            </a:r>
            <a:r>
              <a:rPr lang="en-US" sz="1000" b="1" cap="none" spc="0" baseline="0" dirty="0" smtClean="0">
                <a:ln w="12700">
                  <a:noFill/>
                  <a:prstDash val="solid"/>
                </a:ln>
                <a:solidFill>
                  <a:schemeClr val="tx1"/>
                </a:solidFill>
              </a:rPr>
              <a:t> </a:t>
            </a:r>
            <a:r>
              <a:rPr lang="en-US" sz="1000" b="1" cap="none" spc="0" dirty="0" smtClean="0">
                <a:ln w="12700">
                  <a:noFill/>
                  <a:prstDash val="solid"/>
                </a:ln>
                <a:solidFill>
                  <a:schemeClr val="tx1"/>
                </a:solidFill>
              </a:rPr>
              <a:t>Related Resources</a:t>
            </a:r>
            <a:r>
              <a:rPr lang="en-US" sz="1000" b="1" cap="none" spc="0" baseline="0" dirty="0" smtClean="0">
                <a:ln w="12700">
                  <a:noFill/>
                  <a:prstDash val="solid"/>
                </a:ln>
                <a:solidFill>
                  <a:schemeClr val="tx1"/>
                </a:solidFill>
              </a:rPr>
              <a:t> </a:t>
            </a:r>
            <a:endParaRPr lang="en-US" sz="1000" b="1" cap="none" spc="0" dirty="0">
              <a:ln w="12700">
                <a:noFill/>
                <a:prstDash val="solid"/>
              </a:ln>
              <a:solidFill>
                <a:schemeClr val="tx1"/>
              </a:solidFill>
            </a:endParaRPr>
          </a:p>
        </p:txBody>
      </p:sp>
    </p:spTree>
    <p:extLst>
      <p:ext uri="{BB962C8B-B14F-4D97-AF65-F5344CB8AC3E}">
        <p14:creationId xmlns:p14="http://schemas.microsoft.com/office/powerpoint/2010/main" val="125602849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1"/>
            <a:ext cx="8229600" cy="22860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714BCF-C628-41EF-8AE5-0F94092CB6EC}" type="datetimeFigureOut">
              <a:rPr lang="en-US" smtClean="0"/>
              <a:pPr/>
              <a:t>2/10/2014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81F2C3-7562-40D9-A033-A2EB6A72CDB7}" type="slidenum">
              <a:rPr lang="en-US" smtClean="0"/>
              <a:pPr/>
              <a:t>‹#›</a:t>
            </a:fld>
            <a:endParaRPr lang="en-US" dirty="0"/>
          </a:p>
        </p:txBody>
      </p:sp>
    </p:spTree>
    <p:extLst>
      <p:ext uri="{BB962C8B-B14F-4D97-AF65-F5344CB8AC3E}">
        <p14:creationId xmlns:p14="http://schemas.microsoft.com/office/powerpoint/2010/main" val="780543476"/>
      </p:ext>
    </p:extLst>
  </p:cSld>
  <p:clrMap bg1="lt1" tx1="dk1" bg2="lt2" tx2="dk2" accent1="accent1" accent2="accent2" accent3="accent3" accent4="accent4" accent5="accent5" accent6="accent6" hlink="hlink" folHlink="folHlink"/>
  <p:sldLayoutIdLst>
    <p:sldLayoutId id="2147483655" r:id="rId1"/>
    <p:sldLayoutId id="2147483649" r:id="rId2"/>
    <p:sldLayoutId id="2147483674" r:id="rId3"/>
    <p:sldLayoutId id="2147483666" r:id="rId4"/>
    <p:sldLayoutId id="2147483651" r:id="rId5"/>
    <p:sldLayoutId id="2147483665" r:id="rId6"/>
    <p:sldLayoutId id="2147483668" r:id="rId7"/>
    <p:sldLayoutId id="2147483667" r:id="rId8"/>
    <p:sldLayoutId id="2147483664" r:id="rId9"/>
    <p:sldLayoutId id="2147483663" r:id="rId10"/>
    <p:sldLayoutId id="2147483662" r:id="rId11"/>
    <p:sldLayoutId id="2147483661" r:id="rId12"/>
    <p:sldLayoutId id="2147483660" r:id="rId13"/>
    <p:sldLayoutId id="2147483675" r:id="rId14"/>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emf"/><Relationship Id="rId4" Type="http://schemas.openxmlformats.org/officeDocument/2006/relationships/slide" Target="slide2.xml"/></Relationships>
</file>

<file path=ppt/slides/_rels/slide10.xml.rels><?xml version="1.0" encoding="UTF-8" standalone="yes"?>
<Relationships xmlns="http://schemas.openxmlformats.org/package/2006/relationships"><Relationship Id="rId8" Type="http://schemas.openxmlformats.org/officeDocument/2006/relationships/slide" Target="slide57.xml"/><Relationship Id="rId3" Type="http://schemas.openxmlformats.org/officeDocument/2006/relationships/slide" Target="slide3.xml"/><Relationship Id="rId7" Type="http://schemas.openxmlformats.org/officeDocument/2006/relationships/slide" Target="slide62.xml"/><Relationship Id="rId12" Type="http://schemas.openxmlformats.org/officeDocument/2006/relationships/slide" Target="slide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slide" Target="slide60.xml"/><Relationship Id="rId11" Type="http://schemas.openxmlformats.org/officeDocument/2006/relationships/slide" Target="slide58.xml"/><Relationship Id="rId5" Type="http://schemas.openxmlformats.org/officeDocument/2006/relationships/slide" Target="slide59.xml"/><Relationship Id="rId10" Type="http://schemas.openxmlformats.org/officeDocument/2006/relationships/slide" Target="slide61.xml"/><Relationship Id="rId4" Type="http://schemas.openxmlformats.org/officeDocument/2006/relationships/slide" Target="slide55.xml"/><Relationship Id="rId9" Type="http://schemas.openxmlformats.org/officeDocument/2006/relationships/slide" Target="slide56.xml"/></Relationships>
</file>

<file path=ppt/slides/_rels/slide100.xml.rels><?xml version="1.0" encoding="UTF-8" standalone="yes"?>
<Relationships xmlns="http://schemas.openxmlformats.org/package/2006/relationships"><Relationship Id="rId3" Type="http://schemas.openxmlformats.org/officeDocument/2006/relationships/hyperlink" Target="http://www.dcaa.mil/cam.htm" TargetMode="External"/><Relationship Id="rId7" Type="http://schemas.openxmlformats.org/officeDocument/2006/relationships/image" Target="../media/image4.png"/><Relationship Id="rId2" Type="http://schemas.openxmlformats.org/officeDocument/2006/relationships/notesSlide" Target="../notesSlides/notesSlide89.xml"/><Relationship Id="rId1" Type="http://schemas.openxmlformats.org/officeDocument/2006/relationships/slideLayout" Target="../slideLayouts/slideLayout12.xml"/><Relationship Id="rId6" Type="http://schemas.openxmlformats.org/officeDocument/2006/relationships/hyperlink" Target="https://cs.eis.af.mil/airforcecontracting/PricingCenter/Docs/Aquisition%20Guide%20to%20DCAA%20Engagement%20Process.pptx" TargetMode="External"/><Relationship Id="rId5" Type="http://schemas.openxmlformats.org/officeDocument/2006/relationships/hyperlink" Target="http://www.dcaa.mil/cam/Chapter_14_-_Other_Contract_Audit_Assignments.pdf" TargetMode="External"/><Relationship Id="rId4" Type="http://schemas.openxmlformats.org/officeDocument/2006/relationships/hyperlink" Target="http://www.dcaa.mil/cam/Chapter_09_-_Audit_of_Cost_Estimates_and_Price_Proposals.pdf" TargetMode="External"/></Relationships>
</file>

<file path=ppt/slides/_rels/slide10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3" Type="http://schemas.openxmlformats.org/officeDocument/2006/relationships/hyperlink" Target="https://cs.eis.af.mil/airforcecontracting/knowledge_center/PCE/Documents/DCAA_Financial_Liaison_Advisors_for_AF.xlsx" TargetMode="External"/><Relationship Id="rId2" Type="http://schemas.openxmlformats.org/officeDocument/2006/relationships/notesSlide" Target="../notesSlides/notesSlide90.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hyperlink" Target="https://cs.eis.af.mil/airforcecontracting/knowledge_center/PCE/Documents/DCAA_OAL_Brochure_3Dec12.pdf" TargetMode="External"/></Relationships>
</file>

<file path=ppt/slides/_rels/slide103.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91.xml"/><Relationship Id="rId1" Type="http://schemas.openxmlformats.org/officeDocument/2006/relationships/slideLayout" Target="../slideLayouts/slideLayout13.xml"/><Relationship Id="rId5" Type="http://schemas.openxmlformats.org/officeDocument/2006/relationships/hyperlink" Target="https://cs.eis.af.mil/airforcecontracting/knowledge_center/PCE/Documents/Negotiations_New_Employee_Training.ppt" TargetMode="External"/><Relationship Id="rId4" Type="http://schemas.openxmlformats.org/officeDocument/2006/relationships/image" Target="../media/image4.png"/></Relationships>
</file>

<file path=ppt/slides/_rels/slide10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2.xml"/><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3.xml"/><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3" Type="http://schemas.openxmlformats.org/officeDocument/2006/relationships/hyperlink" Target="http://www.acq.osd.mil/dpap/cpic/cp/Performance_based_payments.html" TargetMode="External"/><Relationship Id="rId2" Type="http://schemas.openxmlformats.org/officeDocument/2006/relationships/notesSlide" Target="../notesSlides/notesSlide94.xml"/><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hyperlink" Target="https://cs.eis.af.mil/airforcecontracting/knowledge_center/PCE/Documents/Finance.aspx" TargetMode="External"/></Relationships>
</file>

<file path=ppt/slides/_rels/slide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5.xml"/><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3" Type="http://schemas.openxmlformats.org/officeDocument/2006/relationships/hyperlink" Target="https://cs.eis.af.mil/airforcecontracting/knowledge_center/PCE/Documents/Flat%20Spot%20Briefing.ppt" TargetMode="External"/><Relationship Id="rId2" Type="http://schemas.openxmlformats.org/officeDocument/2006/relationships/notesSlide" Target="../notesSlides/notesSlide96.xml"/><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hyperlink" Target="https://acc.dau.mil/adl/en-US/189615/file/32537/DOD%20and%20NASA%20Incentive%20Contracting%20Guide.doc" TargetMode="External"/></Relationships>
</file>

<file path=ppt/slides/_rels/slide11.xml.rels><?xml version="1.0" encoding="UTF-8" standalone="yes"?>
<Relationships xmlns="http://schemas.openxmlformats.org/package/2006/relationships"><Relationship Id="rId8" Type="http://schemas.openxmlformats.org/officeDocument/2006/relationships/slide" Target="slide66.xml"/><Relationship Id="rId13" Type="http://schemas.openxmlformats.org/officeDocument/2006/relationships/slide" Target="slide65.xml"/><Relationship Id="rId3" Type="http://schemas.openxmlformats.org/officeDocument/2006/relationships/slide" Target="slide3.xml"/><Relationship Id="rId7" Type="http://schemas.openxmlformats.org/officeDocument/2006/relationships/slide" Target="slide73.xml"/><Relationship Id="rId12" Type="http://schemas.openxmlformats.org/officeDocument/2006/relationships/slide" Target="slide63.xml"/><Relationship Id="rId17" Type="http://schemas.openxmlformats.org/officeDocument/2006/relationships/slide" Target="slide4.xml"/><Relationship Id="rId2" Type="http://schemas.openxmlformats.org/officeDocument/2006/relationships/notesSlide" Target="../notesSlides/notesSlide11.xml"/><Relationship Id="rId16" Type="http://schemas.openxmlformats.org/officeDocument/2006/relationships/slide" Target="slide68.xml"/><Relationship Id="rId1" Type="http://schemas.openxmlformats.org/officeDocument/2006/relationships/slideLayout" Target="../slideLayouts/slideLayout2.xml"/><Relationship Id="rId6" Type="http://schemas.openxmlformats.org/officeDocument/2006/relationships/slide" Target="slide64.xml"/><Relationship Id="rId11" Type="http://schemas.openxmlformats.org/officeDocument/2006/relationships/slide" Target="slide74.xml"/><Relationship Id="rId5" Type="http://schemas.openxmlformats.org/officeDocument/2006/relationships/slide" Target="slide71.xml"/><Relationship Id="rId15" Type="http://schemas.openxmlformats.org/officeDocument/2006/relationships/slide" Target="slide75.xml"/><Relationship Id="rId10" Type="http://schemas.openxmlformats.org/officeDocument/2006/relationships/slide" Target="slide72.xml"/><Relationship Id="rId4" Type="http://schemas.openxmlformats.org/officeDocument/2006/relationships/slide" Target="slide67.xml"/><Relationship Id="rId9" Type="http://schemas.openxmlformats.org/officeDocument/2006/relationships/slide" Target="slide70.xml"/><Relationship Id="rId14" Type="http://schemas.openxmlformats.org/officeDocument/2006/relationships/slide" Target="slide69.xml"/></Relationships>
</file>

<file path=ppt/slides/_rels/slide12.xml.rels><?xml version="1.0" encoding="UTF-8" standalone="yes"?>
<Relationships xmlns="http://schemas.openxmlformats.org/package/2006/relationships"><Relationship Id="rId8" Type="http://schemas.openxmlformats.org/officeDocument/2006/relationships/slide" Target="slide81.xml"/><Relationship Id="rId13" Type="http://schemas.openxmlformats.org/officeDocument/2006/relationships/slide" Target="slide87.xml"/><Relationship Id="rId3" Type="http://schemas.openxmlformats.org/officeDocument/2006/relationships/slide" Target="slide3.xml"/><Relationship Id="rId7" Type="http://schemas.openxmlformats.org/officeDocument/2006/relationships/slide" Target="slide80.xml"/><Relationship Id="rId12" Type="http://schemas.openxmlformats.org/officeDocument/2006/relationships/slide" Target="slide86.xml"/><Relationship Id="rId17" Type="http://schemas.openxmlformats.org/officeDocument/2006/relationships/slide" Target="slide4.xml"/><Relationship Id="rId2" Type="http://schemas.openxmlformats.org/officeDocument/2006/relationships/notesSlide" Target="../notesSlides/notesSlide12.xml"/><Relationship Id="rId16" Type="http://schemas.openxmlformats.org/officeDocument/2006/relationships/slide" Target="slide83.xml"/><Relationship Id="rId1" Type="http://schemas.openxmlformats.org/officeDocument/2006/relationships/slideLayout" Target="../slideLayouts/slideLayout2.xml"/><Relationship Id="rId6" Type="http://schemas.openxmlformats.org/officeDocument/2006/relationships/slide" Target="slide78.xml"/><Relationship Id="rId11" Type="http://schemas.openxmlformats.org/officeDocument/2006/relationships/slide" Target="slide85.xml"/><Relationship Id="rId5" Type="http://schemas.openxmlformats.org/officeDocument/2006/relationships/slide" Target="slide77.xml"/><Relationship Id="rId15" Type="http://schemas.openxmlformats.org/officeDocument/2006/relationships/hyperlink" Target="mailto:janice.muskopf@wpafb.af.mil?subject=BBP%20Technique%20Suggestion" TargetMode="External"/><Relationship Id="rId10" Type="http://schemas.openxmlformats.org/officeDocument/2006/relationships/slide" Target="slide84.xml"/><Relationship Id="rId4" Type="http://schemas.openxmlformats.org/officeDocument/2006/relationships/slide" Target="slide76.xml"/><Relationship Id="rId9" Type="http://schemas.openxmlformats.org/officeDocument/2006/relationships/slide" Target="slide82.xml"/><Relationship Id="rId14" Type="http://schemas.openxmlformats.org/officeDocument/2006/relationships/slide" Target="slide79.xml"/></Relationships>
</file>

<file path=ppt/slides/_rels/slide13.xml.rels><?xml version="1.0" encoding="UTF-8" standalone="yes"?>
<Relationships xmlns="http://schemas.openxmlformats.org/package/2006/relationships"><Relationship Id="rId8" Type="http://schemas.openxmlformats.org/officeDocument/2006/relationships/slide" Target="slide93.xml"/><Relationship Id="rId3" Type="http://schemas.openxmlformats.org/officeDocument/2006/relationships/slide" Target="slide3.xml"/><Relationship Id="rId7" Type="http://schemas.openxmlformats.org/officeDocument/2006/relationships/slide" Target="slide9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slide" Target="slide90.xml"/><Relationship Id="rId11" Type="http://schemas.openxmlformats.org/officeDocument/2006/relationships/slide" Target="slide4.xml"/><Relationship Id="rId5" Type="http://schemas.openxmlformats.org/officeDocument/2006/relationships/slide" Target="slide89.xml"/><Relationship Id="rId10" Type="http://schemas.openxmlformats.org/officeDocument/2006/relationships/slide" Target="slide94.xml"/><Relationship Id="rId4" Type="http://schemas.openxmlformats.org/officeDocument/2006/relationships/slide" Target="slide88.xml"/><Relationship Id="rId9" Type="http://schemas.openxmlformats.org/officeDocument/2006/relationships/slide" Target="slide91.xml"/></Relationships>
</file>

<file path=ppt/slides/_rels/slide14.xml.rels><?xml version="1.0" encoding="UTF-8" standalone="yes"?>
<Relationships xmlns="http://schemas.openxmlformats.org/package/2006/relationships"><Relationship Id="rId8" Type="http://schemas.openxmlformats.org/officeDocument/2006/relationships/slide" Target="slide98.xml"/><Relationship Id="rId3" Type="http://schemas.openxmlformats.org/officeDocument/2006/relationships/slide" Target="slide3.xml"/><Relationship Id="rId7" Type="http://schemas.openxmlformats.org/officeDocument/2006/relationships/slide" Target="slide102.xml"/><Relationship Id="rId12" Type="http://schemas.openxmlformats.org/officeDocument/2006/relationships/slide" Target="slide4.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slide" Target="slide95.xml"/><Relationship Id="rId11" Type="http://schemas.openxmlformats.org/officeDocument/2006/relationships/slide" Target="slide101.xml"/><Relationship Id="rId5" Type="http://schemas.openxmlformats.org/officeDocument/2006/relationships/slide" Target="slide99.xml"/><Relationship Id="rId10" Type="http://schemas.openxmlformats.org/officeDocument/2006/relationships/slide" Target="slide100.xml"/><Relationship Id="rId4" Type="http://schemas.openxmlformats.org/officeDocument/2006/relationships/slide" Target="slide97.xml"/><Relationship Id="rId9" Type="http://schemas.openxmlformats.org/officeDocument/2006/relationships/slide" Target="slide96.xml"/></Relationships>
</file>

<file path=ppt/slides/_rels/slide15.xml.rels><?xml version="1.0" encoding="UTF-8" standalone="yes"?>
<Relationships xmlns="http://schemas.openxmlformats.org/package/2006/relationships"><Relationship Id="rId8" Type="http://schemas.openxmlformats.org/officeDocument/2006/relationships/slide" Target="slide105.xml"/><Relationship Id="rId3" Type="http://schemas.openxmlformats.org/officeDocument/2006/relationships/slide" Target="slide3.xml"/><Relationship Id="rId7" Type="http://schemas.openxmlformats.org/officeDocument/2006/relationships/slide" Target="slide104.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slide" Target="slide103.xml"/><Relationship Id="rId11" Type="http://schemas.openxmlformats.org/officeDocument/2006/relationships/slide" Target="slide4.xml"/><Relationship Id="rId5" Type="http://schemas.openxmlformats.org/officeDocument/2006/relationships/slide" Target="slide107.xml"/><Relationship Id="rId10" Type="http://schemas.openxmlformats.org/officeDocument/2006/relationships/slide" Target="slide99.xml"/><Relationship Id="rId4" Type="http://schemas.openxmlformats.org/officeDocument/2006/relationships/slide" Target="slide106.xml"/><Relationship Id="rId9" Type="http://schemas.openxmlformats.org/officeDocument/2006/relationships/slide" Target="slide108.xml"/></Relationships>
</file>

<file path=ppt/slides/_rels/slide1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slide" Target="slide4.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s://cs.eis.af.mil/airforcecontracting/BetterBuying/BBPDocLib/AFROC%20briefing%2021%20Mar%2013%20Cost%20Capability%20final.pptx"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hyperlink" Target="https://www.my.af.mil/gcss-af/USAF/AFP40/d/s6925EC1352150FB5E044080020E329A9/Files/editorial/Implementation%20of%20Contractual%20and%20Requirements%20Sufficiency%20Memo.pdf?channelPageId=s6925EC1352150FB5E044080020E329A9&amp;programId=t6925EC2E73B60FB5E044080020E329A9" TargetMode="External"/><Relationship Id="rId5" Type="http://schemas.openxmlformats.org/officeDocument/2006/relationships/hyperlink" Target="https://www.my.af.mil/gcss-af/USAF/AFP40/d/s6925EC1352150FB5E044080020E329A9/Files/Guidance/Air%20Force%20Guidance/AFI%2010-601%20(15%20Mar%2012).pdf?channelPageId=s6925EC1352150FB5E044080020E329A9&amp;programId=t6925EC2E73B60FB5E044080020E329A9" TargetMode="Externa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8" Type="http://schemas.openxmlformats.org/officeDocument/2006/relationships/hyperlink" Target="https://acc.dau.mil/CommunityBrowser.aspx?id=488334" TargetMode="External"/><Relationship Id="rId3" Type="http://schemas.openxmlformats.org/officeDocument/2006/relationships/image" Target="../media/image4.png"/><Relationship Id="rId7" Type="http://schemas.openxmlformats.org/officeDocument/2006/relationships/hyperlink" Target="https://cs.eis.af.mil/airforcecontracting/knowledge_center/PCE/Documents/Using_Affordability_Target_in_RFP.docx"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hyperlink" Target="https://www.my.af.mil/USAF/AFP40/d/s6925EC13430A0FB5E044080020E329A9/Files/bbp2/Achieve%20Affordable%20Programs.docx" TargetMode="External"/><Relationship Id="rId5" Type="http://schemas.openxmlformats.org/officeDocument/2006/relationships/hyperlink" Target="https://acc.dau.mil/CommunityBrowser.aspx?id=280271&amp;lang=en-US" TargetMode="External"/><Relationship Id="rId4" Type="http://schemas.openxmlformats.org/officeDocument/2006/relationships/hyperlink" Target="http://bbp.dau.mil/docs/Should-cost%20and%20Affordability.pdf"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acc.dau.mil/adl/en-US/639809/file/69267/2013-04-04%20Applications%20of%20Should%20Cost%20to%20Achieve%20Cost%20Reduction,%20Mark%20Husband,%20DAU%20Hot%20Topics%20Forum%20handout%20version.pdf" TargetMode="External"/><Relationship Id="rId3" Type="http://schemas.openxmlformats.org/officeDocument/2006/relationships/image" Target="../media/image4.png"/><Relationship Id="rId7" Type="http://schemas.openxmlformats.org/officeDocument/2006/relationships/hyperlink" Target="https://www.my.af.mil/USAF/AFP40/d/s6925EC13430A0FB5E044080020E329A9/Files/SMC%20Should-Cost%20Process%20Guide.pdf" TargetMode="External"/><Relationship Id="rId12" Type="http://schemas.openxmlformats.org/officeDocument/2006/relationships/hyperlink" Target="https://cs.eis.af.mil/airforcecontracting/BetterBuying/BBPDocLib/BBP%20Success%20F22.pptx"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hyperlink" Target="http://bbp.dau.mil/docs/Should-cost%20and%20Affordability.pdf" TargetMode="External"/><Relationship Id="rId11" Type="http://schemas.openxmlformats.org/officeDocument/2006/relationships/hyperlink" Target="https://cs.eis.af.mil/airforcecontracting/PricingCenter/Docs/FAR%20vs%20BBP%20Should%20Cost%20for%20PCE.docx" TargetMode="External"/><Relationship Id="rId5" Type="http://schemas.openxmlformats.org/officeDocument/2006/relationships/hyperlink" Target="http://bbp.dau.mil/docs/Joint%20Memorandum%20on%20Savings%20Realted%20to%20Should%20Cost.pdf" TargetMode="External"/><Relationship Id="rId10" Type="http://schemas.openxmlformats.org/officeDocument/2006/relationships/hyperlink" Target="https://www.my.af.mil/USAF/AFP40/d/s6925EC13430A0FB5E044080020E329A9/Files/Should%20Cost%20Expectations%20Memo.pdf" TargetMode="External"/><Relationship Id="rId4" Type="http://schemas.microsoft.com/office/2007/relationships/hdphoto" Target="../media/hdphoto1.wdp"/><Relationship Id="rId9" Type="http://schemas.openxmlformats.org/officeDocument/2006/relationships/hyperlink" Target="http://bbp.dau.mil/docs/Implementation%20of%20Will-Cost%20and%20Should%20Cost%20Management.pdf"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3.emf"/><Relationship Id="rId5" Type="http://schemas.openxmlformats.org/officeDocument/2006/relationships/slide" Target="slide1.xml"/><Relationship Id="rId4" Type="http://schemas.openxmlformats.org/officeDocument/2006/relationships/slide" Target="slide3.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cs.eis.af.mil/airforcecontracting/knowledge_center/Documents/Other_Pubs/Other_Guides/multi_year_contracting_guide.docx" TargetMode="External"/><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acc.dau.mil/CommunityBrowser.aspx?id=527126&amp;lang=en-US" TargetMode="External"/><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farsite.hill.af.mil/reghtml/regs/far2afmcfars/fardfars/dfars/PGI%20216_4.htm" TargetMode="External"/><Relationship Id="rId7" Type="http://schemas.openxmlformats.org/officeDocument/2006/relationships/hyperlink" Target="https://cs.eis.af.mil/airforcecontracting/PricingCenter/Docs/DF%20FP%20in%20EMD.pdf" TargetMode="External"/><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hyperlink" Target="https://cs.eis.af.mil/airforcecontracting/training_repository/Library/Selecting%20Contract%20Type.aspx" TargetMode="External"/><Relationship Id="rId5" Type="http://schemas.openxmlformats.org/officeDocument/2006/relationships/hyperlink" Target="https://cs.eis.af.mil/airforcecontracting/training_repository/Library/Contract%20Types.aspx" TargetMode="External"/><Relationship Id="rId4" Type="http://schemas.openxmlformats.org/officeDocument/2006/relationships/hyperlink" Target="https://cs.eis.af.mil/airforcecontracting/knowledge_center/PCE/Documents/Type.aspx" TargetMode="External"/><Relationship Id="rId9" Type="http://schemas.microsoft.com/office/2007/relationships/hdphoto" Target="../media/hdphoto1.wdp"/></Relationships>
</file>

<file path=ppt/slides/_rels/slide24.xml.rels><?xml version="1.0" encoding="UTF-8" standalone="yes"?>
<Relationships xmlns="http://schemas.openxmlformats.org/package/2006/relationships"><Relationship Id="rId8" Type="http://schemas.openxmlformats.org/officeDocument/2006/relationships/hyperlink" Target="http://www.acq.osd.mil/dpap/policy/policyvault/USA005335-12-DPAP.pdf" TargetMode="External"/><Relationship Id="rId3" Type="http://schemas.openxmlformats.org/officeDocument/2006/relationships/hyperlink" Target="https://www.my.af.mil/USAF/AFP40/d/s6925EC1332D20FB5E044080020E329A9/Files/SAE%20Business%20ROE%20-%202010-02-04.pdf" TargetMode="External"/><Relationship Id="rId7" Type="http://schemas.openxmlformats.org/officeDocument/2006/relationships/hyperlink" Target="https://cs.eis.af.mil/airforcecontracting/training_repository/Library/Alternatives%20to%20Time%20and%20Material%20Contracts.aspx" TargetMode="External"/><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hyperlink" Target="http://farsite.hill.af.mil/reghtml/regs/far2afmcfars/af_afmc/affars/5316.htm" TargetMode="External"/><Relationship Id="rId4" Type="http://schemas.openxmlformats.org/officeDocument/2006/relationships/hyperlink" Target="http://farsite.hill.af.mil/reghtml/regs/far2afmcfars/fardfars/dfars/dfars216.htm" TargetMode="External"/><Relationship Id="rId9" Type="http://schemas.openxmlformats.org/officeDocument/2006/relationships/hyperlink" Target="http://www.gao.gov/new.items/d07273.pdf"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acc.dau.mil/adl/en-US/189615/file/32537/DOD%20and%20NASA%20Incentive%20Contracting%20Guide.doc" TargetMode="External"/><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hyperlink" Target="https://cs.eis.af.mil/airforcecontracting/knowledge_center/PCE/Documents/Incentive_Contracting.pdf" TargetMode="External"/><Relationship Id="rId4" Type="http://schemas.openxmlformats.org/officeDocument/2006/relationships/hyperlink" Target="https://cs.eis.af.mil/airforcecontracting/knowledge_center/PCE/Documents/Type.aspx"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acc.dau.mil/adl/en-US/189615/file/32537/DOD%20and%20NASA%20Incentive%20Contracting%20Guide.doc" TargetMode="External"/><Relationship Id="rId7"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hyperlink" Target="https://cs.eis.af.mil/airforcecontracting/knowledge_center/PCE/Documents/Multiple%20Incentive%20Contracting%20from%20a%20Pricing%20Point%20of%20View.pptx" TargetMode="External"/><Relationship Id="rId4" Type="http://schemas.openxmlformats.org/officeDocument/2006/relationships/hyperlink" Target="http://papers.ssrn.com/sol3/papers.cfm?abstract_id=1928629" TargetMode="External"/></Relationships>
</file>

<file path=ppt/slides/_rels/slide27.xml.rels><?xml version="1.0" encoding="UTF-8" standalone="yes"?>
<Relationships xmlns="http://schemas.openxmlformats.org/package/2006/relationships"><Relationship Id="rId8" Type="http://schemas.openxmlformats.org/officeDocument/2006/relationships/hyperlink" Target="incenhttps://cs.eis.af.mil/airforcecontracting/training_repository/Library/7_Contractor_Incentives.pptx" TargetMode="External"/><Relationship Id="rId3" Type="http://schemas.openxmlformats.org/officeDocument/2006/relationships/hyperlink" Target="https://cs.eis.af.mil/airforcecontracting/knowledge_center/PCE/Documents/FIXED_PRICE_INCENTIVE_FIRM_(FPIF)_CONTRACT_GEOMETRY.xls" TargetMode="External"/><Relationship Id="rId7" Type="http://schemas.openxmlformats.org/officeDocument/2006/relationships/hyperlink" Target="https://cs.eis.af.mil/airforcecontracting/training_repository/Library/Incentive%20Contracts.aspx" TargetMode="External"/><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hyperlink" Target="https://cs.eis.af.mil/airforcecontracting/knowledge_center/PCE/Documents/Incentive_Contracting.pdf" TargetMode="External"/><Relationship Id="rId5" Type="http://schemas.openxmlformats.org/officeDocument/2006/relationships/hyperlink" Target="http://papers.ssrn.com/sol3/papers.cfm?abstract_id=1928629" TargetMode="External"/><Relationship Id="rId4" Type="http://schemas.openxmlformats.org/officeDocument/2006/relationships/hyperlink" Target="https://cs.eis.af.mil/airforcecontracting/knowledge_center/PCE/Documents/Incentive%20Training.pptx" TargetMode="External"/><Relationship Id="rId9" Type="http://schemas.openxmlformats.org/officeDocument/2006/relationships/image" Target="../media/image6.png"/></Relationships>
</file>

<file path=ppt/slides/_rels/slide28.xml.rels><?xml version="1.0" encoding="UTF-8" standalone="yes"?>
<Relationships xmlns="http://schemas.openxmlformats.org/package/2006/relationships"><Relationship Id="rId8" Type="http://schemas.openxmlformats.org/officeDocument/2006/relationships/hyperlink" Target="https://cs.eis.af.mil/airforcecontracting/training_repository/Library/Incentive%20Contracts.aspx" TargetMode="External"/><Relationship Id="rId3" Type="http://schemas.openxmlformats.org/officeDocument/2006/relationships/image" Target="../media/image4.png"/><Relationship Id="rId7" Type="http://schemas.openxmlformats.org/officeDocument/2006/relationships/hyperlink" Target="https://cs.eis.af.mil/airforcecontracting/knowledge_center/PCE/Documents/Incentive_Contracting.pdf" TargetMode="External"/><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hyperlink" Target="https://cs.eis.af.mil/airforcecontracting/knowledge_center/PCE/Documents/COST_PLUS_INCENTIVE_FEE_(CPIF)_CONTRACT_GEOMETRY.xls" TargetMode="External"/><Relationship Id="rId5" Type="http://schemas.openxmlformats.org/officeDocument/2006/relationships/hyperlink" Target="http://papers.ssrn.com/sol3/papers.cfm?abstract_id=1928629" TargetMode="External"/><Relationship Id="rId4" Type="http://schemas.openxmlformats.org/officeDocument/2006/relationships/hyperlink" Target="https://cs.eis.af.mil/airforcecontracting/knowledge_center/PCE/Documents/Incentive%20Training.pptx" TargetMode="External"/><Relationship Id="rId9" Type="http://schemas.openxmlformats.org/officeDocument/2006/relationships/hyperlink" Target="incenhttps://cs.eis.af.mil/airforcecontracting/training_repository/Library/7_Contractor_Incentives.pptx"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slide" Target="slide9.xml"/><Relationship Id="rId3" Type="http://schemas.openxmlformats.org/officeDocument/2006/relationships/slide" Target="slide10.xml"/><Relationship Id="rId7" Type="http://schemas.openxmlformats.org/officeDocument/2006/relationships/slide" Target="slide12.xml"/><Relationship Id="rId12" Type="http://schemas.openxmlformats.org/officeDocument/2006/relationships/slide" Target="slide8.xml"/><Relationship Id="rId17" Type="http://schemas.openxmlformats.org/officeDocument/2006/relationships/slide" Target="slide16.xml"/><Relationship Id="rId2" Type="http://schemas.openxmlformats.org/officeDocument/2006/relationships/notesSlide" Target="../notesSlides/notesSlide3.xml"/><Relationship Id="rId16"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13.xml"/><Relationship Id="rId11" Type="http://schemas.openxmlformats.org/officeDocument/2006/relationships/slide" Target="slide7.xml"/><Relationship Id="rId5" Type="http://schemas.openxmlformats.org/officeDocument/2006/relationships/slide" Target="slide14.xml"/><Relationship Id="rId15" Type="http://schemas.openxmlformats.org/officeDocument/2006/relationships/image" Target="../media/image3.emf"/><Relationship Id="rId10" Type="http://schemas.openxmlformats.org/officeDocument/2006/relationships/slide" Target="slide6.xml"/><Relationship Id="rId4" Type="http://schemas.openxmlformats.org/officeDocument/2006/relationships/slide" Target="slide15.xml"/><Relationship Id="rId9" Type="http://schemas.openxmlformats.org/officeDocument/2006/relationships/image" Target="../media/image2.png"/><Relationship Id="rId14" Type="http://schemas.openxmlformats.org/officeDocument/2006/relationships/slide" Target="slide5.xml"/></Relationships>
</file>

<file path=ppt/slides/_rels/slide30.xml.rels><?xml version="1.0" encoding="UTF-8" standalone="yes"?>
<Relationships xmlns="http://schemas.openxmlformats.org/package/2006/relationships"><Relationship Id="rId8" Type="http://schemas.openxmlformats.org/officeDocument/2006/relationships/hyperlink" Target="https://cs.eis.af.mil/airforcecontracting/training_repository/Library/3_AFMC%20Market%20Research%20(MR)%20Feb%202012.pptx" TargetMode="External"/><Relationship Id="rId3" Type="http://schemas.openxmlformats.org/officeDocument/2006/relationships/slide" Target="slide9.xml"/><Relationship Id="rId7" Type="http://schemas.openxmlformats.org/officeDocument/2006/relationships/hyperlink" Target="https://cs.eis.af.mil/airforcecontracting/training_repository/Library/Implementation%20of%20the%20Weapon%20Sys%20Acq%20Reform%20Act%20of%202009.aspx" TargetMode="External"/><Relationship Id="rId2" Type="http://schemas.openxmlformats.org/officeDocument/2006/relationships/notesSlide" Target="../notesSlides/notesSlide27.xml"/><Relationship Id="rId1" Type="http://schemas.openxmlformats.org/officeDocument/2006/relationships/slideLayout" Target="../slideLayouts/slideLayout5.xml"/><Relationship Id="rId6" Type="http://schemas.openxmlformats.org/officeDocument/2006/relationships/hyperlink" Target="https://connect.dco.dod.mil/p41003940" TargetMode="External"/><Relationship Id="rId11" Type="http://schemas.openxmlformats.org/officeDocument/2006/relationships/hyperlink" Target="https://cs.eis.af.mil/airforcecontracting/BetterBuying/BBPDocLib/Competition%20Library%20w%20Details_30%20May%2013%20.pptx" TargetMode="External"/><Relationship Id="rId5" Type="http://schemas.openxmlformats.org/officeDocument/2006/relationships/hyperlink" Target="https://cs.eis.afmc.af.mil/sites/ASCACE/pages/Market%20Research.aspx" TargetMode="External"/><Relationship Id="rId10" Type="http://schemas.openxmlformats.org/officeDocument/2006/relationships/hyperlink" Target="http://sb-activities.net/sbt/presentations/SBT12/ESG_MktIntelligence_Liptak.pdf" TargetMode="External"/><Relationship Id="rId4" Type="http://schemas.openxmlformats.org/officeDocument/2006/relationships/image" Target="../media/image4.png"/><Relationship Id="rId9" Type="http://schemas.openxmlformats.org/officeDocument/2006/relationships/hyperlink" Target="http://icatalog.dau.mil/onlinecatalog/courses.aspx?crs_id=67" TargetMode="External"/></Relationships>
</file>

<file path=ppt/slides/_rels/slide31.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hyperlink" Target="http://farsite.hill.af.mil/reghtml/regs/far2afmcfars/fardfars/dfars/dfars215.htm" TargetMode="External"/><Relationship Id="rId2" Type="http://schemas.openxmlformats.org/officeDocument/2006/relationships/notesSlide" Target="../notesSlides/notesSlide29.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31.xml"/><Relationship Id="rId1" Type="http://schemas.openxmlformats.org/officeDocument/2006/relationships/slideLayout" Target="../slideLayouts/slideLayout5.xml"/><Relationship Id="rId6" Type="http://schemas.openxmlformats.org/officeDocument/2006/relationships/hyperlink" Target="https://cs.eis.af.mil/airforcecontracting/training_repository/Library/Multiple%20Single%20Award%20IDIQs,%20Options,%20and%20Over%20and%20Above%20Work.aspx" TargetMode="External"/><Relationship Id="rId5" Type="http://schemas.openxmlformats.org/officeDocument/2006/relationships/hyperlink" Target="https://cs.eis.af.mil/airforcecontracting/training_repository/Library/Multiple%20Award%20Task%20Orders_Delivery%20Orders_Fair%20Opportunity.aspx" TargetMode="External"/><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hyperlink" Target="https://acc.dau.mil/adl/en-US/491944/file/62647/3-2b%20PromoteCompetition-OSAandTDR%2026Sep11%20(JJH%20Review%20Jan%2012)%20DS-notes.pdf" TargetMode="Externa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hyperlink" Target="https://extranet.acq.osd.mil/dpap/ops/docs/Marcia%20Rutledge%20-%20Open%20Architecture.pptx" TargetMode="External"/></Relationships>
</file>

<file path=ppt/slides/_rels/slide37.xml.rels><?xml version="1.0" encoding="UTF-8" standalone="yes"?>
<Relationships xmlns="http://schemas.openxmlformats.org/package/2006/relationships"><Relationship Id="rId8" Type="http://schemas.openxmlformats.org/officeDocument/2006/relationships/hyperlink" Target="https://cs.eis.af.mil/airforcecontracting/BetterBuying/BBPDocLib/BBP%20Success%20KC46.pptx" TargetMode="External"/><Relationship Id="rId3" Type="http://schemas.openxmlformats.org/officeDocument/2006/relationships/hyperlink" Target="https://cs.eis.af.mil/airforcecontracting/training_repository/Library/Data.aspx" TargetMode="External"/><Relationship Id="rId7" Type="http://schemas.openxmlformats.org/officeDocument/2006/relationships/hyperlink" Target="https://www.my.af.mil/gcss-af/USAF/ep/globalTab.do?channelPageId=s2D8EB9D629AAD6C8012A3858765B1825" TargetMode="External"/><Relationship Id="rId2" Type="http://schemas.openxmlformats.org/officeDocument/2006/relationships/notesSlide" Target="../notesSlides/notesSlide33.xml"/><Relationship Id="rId1" Type="http://schemas.openxmlformats.org/officeDocument/2006/relationships/slideLayout" Target="../slideLayouts/slideLayout5.xml"/><Relationship Id="rId6" Type="http://schemas.openxmlformats.org/officeDocument/2006/relationships/hyperlink" Target="https://connect.dco.dod.mil/p5j7rzpbrw7/" TargetMode="External"/><Relationship Id="rId5" Type="http://schemas.openxmlformats.org/officeDocument/2006/relationships/hyperlink" Target="https://cs.eis.af.mil/airforcecontracting/training_repository/Library/Data_Rights_Bootcamp_SAF_QCQ.pptx" TargetMode="External"/><Relationship Id="rId4" Type="http://schemas.openxmlformats.org/officeDocument/2006/relationships/hyperlink" Target="http://static.e-publishing.af.mil/production/1/hillafb/publication/hillafbi63-103/hillafbi63-103.pdf" TargetMode="External"/><Relationship Id="rId9"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hyperlink" Target="https://cs.eis.af.mil/airforcecontracting/training_repository/Library/Data.aspx" TargetMode="External"/><Relationship Id="rId7" Type="http://schemas.openxmlformats.org/officeDocument/2006/relationships/hyperlink" Target="https://cs.eis.af.mil/airforcecontracting/training_repository/Library/Data_Rights_Bootcamp_SAF_QCQ.pptx" TargetMode="External"/><Relationship Id="rId2" Type="http://schemas.openxmlformats.org/officeDocument/2006/relationships/notesSlide" Target="../notesSlides/notesSlide34.xml"/><Relationship Id="rId1" Type="http://schemas.openxmlformats.org/officeDocument/2006/relationships/slideLayout" Target="../slideLayouts/slideLayout5.xml"/><Relationship Id="rId6" Type="http://schemas.openxmlformats.org/officeDocument/2006/relationships/hyperlink" Target="http://www.afit.edu/ls/courseList.cfm" TargetMode="External"/><Relationship Id="rId5" Type="http://schemas.openxmlformats.org/officeDocument/2006/relationships/hyperlink" Target="https://www.my.af.mil/gcss-af/USAF/ep/globalTab.do?channelPageId=s2D8EB9D629AAD6C8012A3858765B1825" TargetMode="External"/><Relationship Id="rId4" Type="http://schemas.openxmlformats.org/officeDocument/2006/relationships/hyperlink" Target="https://connect.dco.dod.mil/p5j7rzpbrw7/"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slide" Target="slide13.xml"/><Relationship Id="rId3" Type="http://schemas.openxmlformats.org/officeDocument/2006/relationships/image" Target="../media/image2.png"/><Relationship Id="rId7" Type="http://schemas.openxmlformats.org/officeDocument/2006/relationships/slide" Target="slide7.xml"/><Relationship Id="rId12" Type="http://schemas.openxmlformats.org/officeDocument/2006/relationships/slide" Target="slide12.xml"/><Relationship Id="rId17" Type="http://schemas.openxmlformats.org/officeDocument/2006/relationships/slide" Target="slide3.xml"/><Relationship Id="rId2" Type="http://schemas.openxmlformats.org/officeDocument/2006/relationships/notesSlide" Target="../notesSlides/notesSlide4.xml"/><Relationship Id="rId16" Type="http://schemas.openxmlformats.org/officeDocument/2006/relationships/slide" Target="slide16.xml"/><Relationship Id="rId1" Type="http://schemas.openxmlformats.org/officeDocument/2006/relationships/slideLayout" Target="../slideLayouts/slideLayout2.xml"/><Relationship Id="rId6" Type="http://schemas.openxmlformats.org/officeDocument/2006/relationships/slide" Target="slide6.xml"/><Relationship Id="rId11" Type="http://schemas.openxmlformats.org/officeDocument/2006/relationships/slide" Target="slide11.xml"/><Relationship Id="rId5" Type="http://schemas.openxmlformats.org/officeDocument/2006/relationships/slide" Target="slide5.xml"/><Relationship Id="rId15" Type="http://schemas.openxmlformats.org/officeDocument/2006/relationships/slide" Target="slide15.xml"/><Relationship Id="rId10" Type="http://schemas.openxmlformats.org/officeDocument/2006/relationships/slide" Target="slide10.xml"/><Relationship Id="rId4" Type="http://schemas.openxmlformats.org/officeDocument/2006/relationships/image" Target="../media/image3.emf"/><Relationship Id="rId9" Type="http://schemas.openxmlformats.org/officeDocument/2006/relationships/slide" Target="slide9.xml"/><Relationship Id="rId14" Type="http://schemas.openxmlformats.org/officeDocument/2006/relationships/slide" Target="slide14.xml"/></Relationships>
</file>

<file path=ppt/slides/_rels/slide40.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notesSlide" Target="../notesSlides/notesSlide36.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hyperlink" Target="https://extranet.acq.osd.mil/dpap/ops/docs/AFLCMC%20Sub%20Kt%20Analysis.pptx" TargetMode="External"/><Relationship Id="rId2" Type="http://schemas.openxmlformats.org/officeDocument/2006/relationships/notesSlide" Target="../notesSlides/notesSlide38.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hyperlink" Target="https://cs.eis.af.mil/airforcecontracting/training_repository/Library/Implementation%20of%20the%20Weapon%20Sys%20Acq%20Reform%20Act%20of%202009.aspx"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notesSlide" Target="../notesSlides/notesSlide40.xml"/><Relationship Id="rId1" Type="http://schemas.openxmlformats.org/officeDocument/2006/relationships/slideLayout" Target="../slideLayouts/slideLayout6.xml"/><Relationship Id="rId5" Type="http://schemas.openxmlformats.org/officeDocument/2006/relationships/hyperlink" Target="https://cs.eis.af.mil/airforcecontracting/training_repository/Library/Acq_Planning_Trng_New_Employees.pptx" TargetMode="External"/><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8" Type="http://schemas.openxmlformats.org/officeDocument/2006/relationships/hyperlink" Target="http://www.acq.osd.mil/dpap/policy/policyvault/USA005335-12-DPAP.pdf" TargetMode="External"/><Relationship Id="rId3" Type="http://schemas.openxmlformats.org/officeDocument/2006/relationships/hyperlink" Target="https://www.my.af.mil/USAF/AFP40/d/s6925EC1332D20FB5E044080020E329A9/Files/SAE%20Business%20ROE%20-%202010-02-04.pdf" TargetMode="External"/><Relationship Id="rId7" Type="http://schemas.openxmlformats.org/officeDocument/2006/relationships/hyperlink" Target="https://cs.eis.af.mil/airforcecontracting/training_repository/Library/Alternatives%20to%20Time%20and%20Material%20Contracts.aspx" TargetMode="External"/><Relationship Id="rId2" Type="http://schemas.openxmlformats.org/officeDocument/2006/relationships/notesSlide" Target="../notesSlides/notesSlide42.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hyperlink" Target="http://farsite.hill.af.mil/reghtml/regs/far2afmcfars/af_afmc/affars/5316.htm" TargetMode="External"/><Relationship Id="rId4" Type="http://schemas.openxmlformats.org/officeDocument/2006/relationships/hyperlink" Target="http://farsite.hill.af.mil/reghtml/regs/far2afmcfars/fardfars/dfars/dfars216.htm" TargetMode="External"/><Relationship Id="rId9" Type="http://schemas.openxmlformats.org/officeDocument/2006/relationships/hyperlink" Target="http://www.gao.gov/new.items/d07273.pdf" TargetMode="External"/></Relationships>
</file>

<file path=ppt/slides/_rels/slide47.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43.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48.xml.rels><?xml version="1.0" encoding="UTF-8" standalone="yes"?>
<Relationships xmlns="http://schemas.openxmlformats.org/package/2006/relationships"><Relationship Id="rId3" Type="http://schemas.openxmlformats.org/officeDocument/2006/relationships/hyperlink" Target="https://cs.eis.af.mil/airforcecontracting/BetterBuying/BBPDocLib/Transition_to_New_Contractor/TRANSITION_SAMPLE_CLAUSE_Eglin%5b1%5d.docx" TargetMode="External"/><Relationship Id="rId2" Type="http://schemas.openxmlformats.org/officeDocument/2006/relationships/hyperlink" Target="https://cs.eis.af.mil/airforcecontracting/BetterBuying/BBPDocLib/Transition_to_New_Contractor/Sample_PWS_Transition_Language%5b1%5d.doc" TargetMode="External"/><Relationship Id="rId1" Type="http://schemas.openxmlformats.org/officeDocument/2006/relationships/slideLayout" Target="../slideLayouts/slideLayout6.xml"/><Relationship Id="rId4" Type="http://schemas.openxmlformats.org/officeDocument/2006/relationships/hyperlink" Target="https://cs.eis.af.mil/airforcecontracting/BetterBuying/BBPDocLib/Transition_to_New_Contractor/Transition_Lessons_Learned_KC10_CLS%5b1%5d.pptx" TargetMode="Externa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cs.eis.af.mil/airforcecontracting/BetterBuying/BBPDocLib/DESP%20III%20M3%20TO%20Evaluation%20Method.pptx"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slide" Target="slide22.xml"/><Relationship Id="rId3" Type="http://schemas.openxmlformats.org/officeDocument/2006/relationships/slide" Target="slide3.xml"/><Relationship Id="rId7" Type="http://schemas.openxmlformats.org/officeDocument/2006/relationships/slide" Target="slide2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slide" Target="slide20.xml"/><Relationship Id="rId5" Type="http://schemas.openxmlformats.org/officeDocument/2006/relationships/slide" Target="slide19.xml"/><Relationship Id="rId10" Type="http://schemas.openxmlformats.org/officeDocument/2006/relationships/slide" Target="slide4.xml"/><Relationship Id="rId4" Type="http://schemas.openxmlformats.org/officeDocument/2006/relationships/slide" Target="slide18.xml"/><Relationship Id="rId9" Type="http://schemas.openxmlformats.org/officeDocument/2006/relationships/slide" Target="slide17.xml"/></Relationships>
</file>

<file path=ppt/slides/_rels/slide50.xml.rels><?xml version="1.0" encoding="UTF-8" standalone="yes"?>
<Relationships xmlns="http://schemas.openxmlformats.org/package/2006/relationships"><Relationship Id="rId3" Type="http://schemas.openxmlformats.org/officeDocument/2006/relationships/hyperlink" Target="http://airforcesmallbiz.org/opportunities/index.php" TargetMode="External"/><Relationship Id="rId7" Type="http://schemas.openxmlformats.org/officeDocument/2006/relationships/image" Target="../media/image4.png"/><Relationship Id="rId2" Type="http://schemas.openxmlformats.org/officeDocument/2006/relationships/notesSlide" Target="../notesSlides/notesSlide44.xml"/><Relationship Id="rId1" Type="http://schemas.openxmlformats.org/officeDocument/2006/relationships/slideLayout" Target="../slideLayouts/slideLayout7.xml"/><Relationship Id="rId6" Type="http://schemas.openxmlformats.org/officeDocument/2006/relationships/hyperlink" Target="http://icatalog.dau.mil/onlinecatalog/courses.aspx?crs_id=1906" TargetMode="External"/><Relationship Id="rId5" Type="http://schemas.openxmlformats.org/officeDocument/2006/relationships/hyperlink" Target="https://www.my.af.mil/gcss-afbvpcp/USAF/AFP40/d/s2D8EB9D633ED50D801340FB77DF9063E/websmallbus.html" TargetMode="External"/><Relationship Id="rId4" Type="http://schemas.openxmlformats.org/officeDocument/2006/relationships/hyperlink" Target="https://www.fbo.gov/?s=opportunity&amp;tab=searchresults&amp;mode=list&amp;_filt=sbc" TargetMode="External"/></Relationships>
</file>

<file path=ppt/slides/_rels/slide51.xml.rels><?xml version="1.0" encoding="UTF-8" standalone="yes"?>
<Relationships xmlns="http://schemas.openxmlformats.org/package/2006/relationships"><Relationship Id="rId3" Type="http://schemas.openxmlformats.org/officeDocument/2006/relationships/hyperlink" Target="https://cs.eis.af.mil/airforcecontracting/training_repository/default.aspx" TargetMode="External"/><Relationship Id="rId2" Type="http://schemas.openxmlformats.org/officeDocument/2006/relationships/notesSlide" Target="../notesSlides/notesSlide45.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hyperlink" Target="http://icatalog.dau.mil/onlinecatalog/courses.aspx?crs_id=124" TargetMode="External"/></Relationships>
</file>

<file path=ppt/slides/_rels/slide52.xml.rels><?xml version="1.0" encoding="UTF-8" standalone="yes"?>
<Relationships xmlns="http://schemas.openxmlformats.org/package/2006/relationships"><Relationship Id="rId3" Type="http://schemas.openxmlformats.org/officeDocument/2006/relationships/hyperlink" Target="https://afkm.wpafb.af.mil/ASPs/docman/Process/ProcessDOCFunctions.asp?DocID=12027414&amp;Function=ViewDocument&amp;FolderID=OO-AQ-AF-80-27&amp;Filter=OO-AQ-AF-80" TargetMode="External"/><Relationship Id="rId2" Type="http://schemas.openxmlformats.org/officeDocument/2006/relationships/notesSlide" Target="../notesSlides/notesSlide46.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hyperlink" Target="http://sb-activities.net/sbt/presentations/SBT12/MaxPrac_Rick.pdf" TargetMode="External"/></Relationships>
</file>

<file path=ppt/slides/_rels/slide53.xml.rels><?xml version="1.0" encoding="UTF-8" standalone="yes"?>
<Relationships xmlns="http://schemas.openxmlformats.org/package/2006/relationships"><Relationship Id="rId3" Type="http://schemas.openxmlformats.org/officeDocument/2006/relationships/hyperlink" Target="http://www.census.gov/eos/www/naics/" TargetMode="External"/><Relationship Id="rId2" Type="http://schemas.openxmlformats.org/officeDocument/2006/relationships/notesSlide" Target="../notesSlides/notesSlide4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4.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4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5.xml.rels><?xml version="1.0" encoding="UTF-8" standalone="yes"?>
<Relationships xmlns="http://schemas.openxmlformats.org/package/2006/relationships"><Relationship Id="rId8" Type="http://schemas.openxmlformats.org/officeDocument/2006/relationships/hyperlink" Target="https://cs.eis.af.mil/airforcecontracting/training_repository/Library/Strategic%20Sourcing.aspx" TargetMode="External"/><Relationship Id="rId3" Type="http://schemas.openxmlformats.org/officeDocument/2006/relationships/hyperlink" Target="https://cs.eis.af.mil/airforcecontracting/strategicsourcing/default.aspx" TargetMode="External"/><Relationship Id="rId7" Type="http://schemas.openxmlformats.org/officeDocument/2006/relationships/hyperlink" Target="https://cs.eis.af.mil/airforcecontracting/esg/sslp/sslp.aspx" TargetMode="External"/><Relationship Id="rId2" Type="http://schemas.openxmlformats.org/officeDocument/2006/relationships/notesSlide" Target="../notesSlides/notesSlide49.xml"/><Relationship Id="rId1" Type="http://schemas.openxmlformats.org/officeDocument/2006/relationships/slideLayout" Target="../slideLayouts/slideLayout8.xml"/><Relationship Id="rId6" Type="http://schemas.openxmlformats.org/officeDocument/2006/relationships/hyperlink" Target="https://connect.dco.dod.mil/p56559532" TargetMode="External"/><Relationship Id="rId5" Type="http://schemas.openxmlformats.org/officeDocument/2006/relationships/hyperlink" Target="http://icatalog.dau.mil/onlinecatalog/courses.aspx?crs_id=254" TargetMode="External"/><Relationship Id="rId4" Type="http://schemas.openxmlformats.org/officeDocument/2006/relationships/hyperlink" Target="https://cs.eis.af.mil/airforcecontracting/training_repository/Library/Strat.aspx" TargetMode="External"/><Relationship Id="rId9" Type="http://schemas.openxmlformats.org/officeDocument/2006/relationships/image" Target="../media/image4.png"/></Relationships>
</file>

<file path=ppt/slides/_rels/slide56.xml.rels><?xml version="1.0" encoding="UTF-8" standalone="yes"?>
<Relationships xmlns="http://schemas.openxmlformats.org/package/2006/relationships"><Relationship Id="rId3" Type="http://schemas.openxmlformats.org/officeDocument/2006/relationships/hyperlink" Target="https://cs.eis.af.mil/airforcecontracting/strategicsourcing/default.aspx" TargetMode="External"/><Relationship Id="rId2" Type="http://schemas.openxmlformats.org/officeDocument/2006/relationships/notesSlide" Target="../notesSlides/notesSlide50.xml"/><Relationship Id="rId1" Type="http://schemas.openxmlformats.org/officeDocument/2006/relationships/slideLayout" Target="../slideLayouts/slideLayout8.xml"/><Relationship Id="rId5" Type="http://schemas.openxmlformats.org/officeDocument/2006/relationships/image" Target="../media/image4.png"/><Relationship Id="rId4" Type="http://schemas.openxmlformats.org/officeDocument/2006/relationships/hyperlink" Target="https://cs.eis.af.mil/airforcecontracting/training_repository/Library/Strat.aspx" TargetMode="External"/></Relationships>
</file>

<file path=ppt/slides/_rels/slide57.xml.rels><?xml version="1.0" encoding="UTF-8" standalone="yes"?>
<Relationships xmlns="http://schemas.openxmlformats.org/package/2006/relationships"><Relationship Id="rId3" Type="http://schemas.openxmlformats.org/officeDocument/2006/relationships/hyperlink" Target="https://cs.eis.af.mil/airforcecontracting/strategicsourcing/default.aspx" TargetMode="External"/><Relationship Id="rId2" Type="http://schemas.openxmlformats.org/officeDocument/2006/relationships/notesSlide" Target="../notesSlides/notesSlide51.xml"/><Relationship Id="rId1" Type="http://schemas.openxmlformats.org/officeDocument/2006/relationships/slideLayout" Target="../slideLayouts/slideLayout8.xml"/><Relationship Id="rId5" Type="http://schemas.openxmlformats.org/officeDocument/2006/relationships/image" Target="../media/image4.png"/><Relationship Id="rId4" Type="http://schemas.openxmlformats.org/officeDocument/2006/relationships/hyperlink" Target="https://cs.eis.af.mil/airforcecontracting/esg/sslp/sslp.aspx" TargetMode="External"/></Relationships>
</file>

<file path=ppt/slides/_rels/slide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2.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8" Type="http://schemas.openxmlformats.org/officeDocument/2006/relationships/slide" Target="slide26.xml"/><Relationship Id="rId3" Type="http://schemas.openxmlformats.org/officeDocument/2006/relationships/slide" Target="slide28.xml"/><Relationship Id="rId7" Type="http://schemas.openxmlformats.org/officeDocument/2006/relationships/slide" Target="slide29.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slide" Target="slide27.xml"/><Relationship Id="rId11" Type="http://schemas.openxmlformats.org/officeDocument/2006/relationships/slide" Target="slide4.xml"/><Relationship Id="rId5" Type="http://schemas.openxmlformats.org/officeDocument/2006/relationships/slide" Target="slide23.xml"/><Relationship Id="rId10" Type="http://schemas.openxmlformats.org/officeDocument/2006/relationships/slide" Target="slide25.xml"/><Relationship Id="rId4" Type="http://schemas.openxmlformats.org/officeDocument/2006/relationships/slide" Target="slide3.xml"/><Relationship Id="rId9" Type="http://schemas.openxmlformats.org/officeDocument/2006/relationships/slide" Target="slide24.xml"/></Relationships>
</file>

<file path=ppt/slides/_rels/slide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4.xml"/><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5.xml"/><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6.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8" Type="http://schemas.openxmlformats.org/officeDocument/2006/relationships/hyperlink" Target="http://www.ihs.com/products/product-design-sourcing/component-supplier-data/haystack-military-government.aspx" TargetMode="External"/><Relationship Id="rId3" Type="http://schemas.openxmlformats.org/officeDocument/2006/relationships/hyperlink" Target="https://www.fbo.gov/" TargetMode="External"/><Relationship Id="rId7" Type="http://schemas.openxmlformats.org/officeDocument/2006/relationships/hyperlink" Target="https://acc.dau.mil/CommunityBrowser.aspx?id=379438" TargetMode="External"/><Relationship Id="rId2" Type="http://schemas.openxmlformats.org/officeDocument/2006/relationships/notesSlide" Target="../notesSlides/notesSlide57.xml"/><Relationship Id="rId1" Type="http://schemas.openxmlformats.org/officeDocument/2006/relationships/slideLayout" Target="../slideLayouts/slideLayout9.xml"/><Relationship Id="rId6" Type="http://schemas.openxmlformats.org/officeDocument/2006/relationships/hyperlink" Target="http://www.janes.com/products/janes/index.aspx" TargetMode="External"/><Relationship Id="rId5" Type="http://schemas.openxmlformats.org/officeDocument/2006/relationships/hyperlink" Target="http://eda.cols.disa.mil/" TargetMode="External"/><Relationship Id="rId10" Type="http://schemas.openxmlformats.org/officeDocument/2006/relationships/image" Target="../media/image4.png"/><Relationship Id="rId4" Type="http://schemas.openxmlformats.org/officeDocument/2006/relationships/hyperlink" Target="https://www.fpds.gov/fpdsng_cms/" TargetMode="External"/><Relationship Id="rId9" Type="http://schemas.openxmlformats.org/officeDocument/2006/relationships/hyperlink" Target="https://cs.eis.af.mil/airforcecontracting/knowledge_center/PCE/Documents/DPAPcihandbookv1.pdf" TargetMode="External"/></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8.xml"/><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9.xml"/><Relationship Id="rId1" Type="http://schemas.openxmlformats.org/officeDocument/2006/relationships/slideLayout" Target="../slideLayouts/slideLayout9.xml"/><Relationship Id="rId4" Type="http://schemas.openxmlformats.org/officeDocument/2006/relationships/hyperlink" Target="http://icatalog.dau.mil/onlinecatalog/courses.aspx?crs_id=315" TargetMode="External"/></Relationships>
</file>

<file path=ppt/slides/_rels/slide66.xml.rels><?xml version="1.0" encoding="UTF-8" standalone="yes"?>
<Relationships xmlns="http://schemas.openxmlformats.org/package/2006/relationships"><Relationship Id="rId3" Type="http://schemas.openxmlformats.org/officeDocument/2006/relationships/slide" Target="slide65.xml"/><Relationship Id="rId2" Type="http://schemas.openxmlformats.org/officeDocument/2006/relationships/notesSlide" Target="../notesSlides/notesSlide60.xml"/><Relationship Id="rId1" Type="http://schemas.openxmlformats.org/officeDocument/2006/relationships/slideLayout" Target="../slideLayouts/slideLayout9.xml"/><Relationship Id="rId5" Type="http://schemas.openxmlformats.org/officeDocument/2006/relationships/hyperlink" Target="http://icatalog.dau.mil/onlinecatalog/courses.aspx?crs_id=315" TargetMode="External"/><Relationship Id="rId4" Type="http://schemas.openxmlformats.org/officeDocument/2006/relationships/image" Target="../media/image4.png"/></Relationships>
</file>

<file path=ppt/slides/_rels/slide6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1.xml"/><Relationship Id="rId1" Type="http://schemas.openxmlformats.org/officeDocument/2006/relationships/slideLayout" Target="../slideLayouts/slideLayout9.xml"/><Relationship Id="rId6" Type="http://schemas.openxmlformats.org/officeDocument/2006/relationships/hyperlink" Target="http://icatalog.dau.mil/onlinecatalog/courses.aspx?crs_id=320" TargetMode="External"/><Relationship Id="rId5" Type="http://schemas.openxmlformats.org/officeDocument/2006/relationships/hyperlink" Target="http://farsite.hill.af.mil/reghtml/regs/far2afmcfars/fardfars/dfars/PGI%20215_4.htm" TargetMode="External"/><Relationship Id="rId4" Type="http://schemas.openxmlformats.org/officeDocument/2006/relationships/hyperlink" Target="http://farsite.hill.af.mil/reghtml/regs/far2afmcfars/fardfars/far/15.htm" TargetMode="External"/></Relationships>
</file>

<file path=ppt/slides/_rels/slide68.xml.rels><?xml version="1.0" encoding="UTF-8" standalone="yes"?>
<Relationships xmlns="http://schemas.openxmlformats.org/package/2006/relationships"><Relationship Id="rId3" Type="http://schemas.openxmlformats.org/officeDocument/2006/relationships/hyperlink" Target="http://icatalog.dau.mil/onlinecatalog/courses.aspx?crs_id=320" TargetMode="External"/><Relationship Id="rId2" Type="http://schemas.openxmlformats.org/officeDocument/2006/relationships/image" Target="../media/image4.png"/><Relationship Id="rId1" Type="http://schemas.openxmlformats.org/officeDocument/2006/relationships/slideLayout" Target="../slideLayouts/slideLayout9.xml"/><Relationship Id="rId4" Type="http://schemas.openxmlformats.org/officeDocument/2006/relationships/hyperlink" Target="http://icatalog.dau.mil/onlinecatalog/courses.aspx?crs_id=304" TargetMode="External"/></Relationships>
</file>

<file path=ppt/slides/_rels/slide6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2.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8" Type="http://schemas.openxmlformats.org/officeDocument/2006/relationships/slide" Target="slide36.xml"/><Relationship Id="rId13" Type="http://schemas.openxmlformats.org/officeDocument/2006/relationships/slide" Target="slide30.xml"/><Relationship Id="rId18" Type="http://schemas.openxmlformats.org/officeDocument/2006/relationships/slide" Target="slide4.xml"/><Relationship Id="rId3" Type="http://schemas.openxmlformats.org/officeDocument/2006/relationships/slide" Target="slide3.xml"/><Relationship Id="rId7" Type="http://schemas.openxmlformats.org/officeDocument/2006/relationships/slide" Target="slide31.xml"/><Relationship Id="rId12" Type="http://schemas.openxmlformats.org/officeDocument/2006/relationships/slide" Target="slide34.xml"/><Relationship Id="rId17" Type="http://schemas.openxmlformats.org/officeDocument/2006/relationships/slide" Target="slide33.xml"/><Relationship Id="rId2" Type="http://schemas.openxmlformats.org/officeDocument/2006/relationships/notesSlide" Target="../notesSlides/notesSlide7.xml"/><Relationship Id="rId16" Type="http://schemas.openxmlformats.org/officeDocument/2006/relationships/slide" Target="slide42.xml"/><Relationship Id="rId1" Type="http://schemas.openxmlformats.org/officeDocument/2006/relationships/slideLayout" Target="../slideLayouts/slideLayout2.xml"/><Relationship Id="rId6" Type="http://schemas.openxmlformats.org/officeDocument/2006/relationships/slide" Target="slide38.xml"/><Relationship Id="rId11" Type="http://schemas.openxmlformats.org/officeDocument/2006/relationships/slide" Target="slide35.xml"/><Relationship Id="rId5" Type="http://schemas.openxmlformats.org/officeDocument/2006/relationships/slide" Target="slide39.xml"/><Relationship Id="rId15" Type="http://schemas.openxmlformats.org/officeDocument/2006/relationships/slide" Target="slide32.xml"/><Relationship Id="rId10" Type="http://schemas.openxmlformats.org/officeDocument/2006/relationships/slide" Target="slide40.xml"/><Relationship Id="rId4" Type="http://schemas.openxmlformats.org/officeDocument/2006/relationships/slide" Target="slide37.xml"/><Relationship Id="rId9" Type="http://schemas.openxmlformats.org/officeDocument/2006/relationships/slide" Target="slide41.xml"/><Relationship Id="rId14" Type="http://schemas.openxmlformats.org/officeDocument/2006/relationships/slide" Target="slide43.xml"/></Relationships>
</file>

<file path=ppt/slides/_rels/slide70.xml.rels><?xml version="1.0" encoding="UTF-8" standalone="yes"?>
<Relationships xmlns="http://schemas.openxmlformats.org/package/2006/relationships"><Relationship Id="rId3" Type="http://schemas.openxmlformats.org/officeDocument/2006/relationships/hyperlink" Target="http://farsite.hill.af.mil/reghtml/regs/far2afmcfars/fardfars/dfars/dfars234.htm" TargetMode="External"/><Relationship Id="rId2" Type="http://schemas.openxmlformats.org/officeDocument/2006/relationships/notesSlide" Target="../notesSlides/notesSlide63.xml"/><Relationship Id="rId1" Type="http://schemas.openxmlformats.org/officeDocument/2006/relationships/slideLayout" Target="../slideLayouts/slideLayout9.xml"/><Relationship Id="rId6" Type="http://schemas.openxmlformats.org/officeDocument/2006/relationships/hyperlink" Target="http://icatalog.dau.mil/onlinecatalog/courses.aspx?crs_id=320" TargetMode="External"/><Relationship Id="rId5" Type="http://schemas.openxmlformats.org/officeDocument/2006/relationships/image" Target="../media/image4.png"/><Relationship Id="rId4" Type="http://schemas.openxmlformats.org/officeDocument/2006/relationships/image" Target="../media/image7.png"/></Relationships>
</file>

<file path=ppt/slides/_rels/slide7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4.xml"/><Relationship Id="rId1" Type="http://schemas.openxmlformats.org/officeDocument/2006/relationships/slideLayout" Target="../slideLayouts/slideLayout9.xml"/><Relationship Id="rId5" Type="http://schemas.openxmlformats.org/officeDocument/2006/relationships/hyperlink" Target="http://icatalog.dau.mil/onlinecatalog/courses.aspx?crs_id=320" TargetMode="External"/><Relationship Id="rId4" Type="http://schemas.openxmlformats.org/officeDocument/2006/relationships/hyperlink" Target="http://farsite.hill.af.mil/reghtml/regs/far2afmcfars/fardfars/far/15.htm" TargetMode="External"/></Relationships>
</file>

<file path=ppt/slides/_rels/slide7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5.xml"/><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6.xml"/><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3" Type="http://schemas.openxmlformats.org/officeDocument/2006/relationships/hyperlink" Target="https://acc.dau.mil/CommunityBrowser.aspx?id=379493" TargetMode="External"/><Relationship Id="rId2" Type="http://schemas.openxmlformats.org/officeDocument/2006/relationships/notesSlide" Target="../notesSlides/notesSlide67.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hyperlink" Target="https://acc.dau.mil/CommunityBrowser.aspx?id=379487" TargetMode="External"/></Relationships>
</file>

<file path=ppt/slides/_rels/slide75.xml.rels><?xml version="1.0" encoding="UTF-8" standalone="yes"?>
<Relationships xmlns="http://schemas.openxmlformats.org/package/2006/relationships"><Relationship Id="rId3" Type="http://schemas.openxmlformats.org/officeDocument/2006/relationships/hyperlink" Target="http://farsite.hill.af.mil/reghtml/regs/far2afmcfars/fardfars/far/32.htm" TargetMode="External"/><Relationship Id="rId2" Type="http://schemas.openxmlformats.org/officeDocument/2006/relationships/notesSlide" Target="../notesSlides/notesSlide68.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76.xml.rels><?xml version="1.0" encoding="UTF-8" standalone="yes"?>
<Relationships xmlns="http://schemas.openxmlformats.org/package/2006/relationships"><Relationship Id="rId3" Type="http://schemas.openxmlformats.org/officeDocument/2006/relationships/slide" Target="slide92.xml"/><Relationship Id="rId2" Type="http://schemas.openxmlformats.org/officeDocument/2006/relationships/notesSlide" Target="../notesSlides/notesSlide69.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0.xml"/><Relationship Id="rId1" Type="http://schemas.openxmlformats.org/officeDocument/2006/relationships/slideLayout" Target="../slideLayouts/slideLayout10.xml"/></Relationships>
</file>

<file path=ppt/slides/_rels/slide78.xml.rels><?xml version="1.0" encoding="UTF-8" standalone="yes"?>
<Relationships xmlns="http://schemas.openxmlformats.org/package/2006/relationships"><Relationship Id="rId3" Type="http://schemas.openxmlformats.org/officeDocument/2006/relationships/hyperlink" Target="http://farsite.hill.af.mil/reghtml/regs/FAR2AFMCFARS/FARDFARS/FAR/15.htm?zoom_highlight=%25" TargetMode="External"/><Relationship Id="rId2" Type="http://schemas.openxmlformats.org/officeDocument/2006/relationships/notesSlide" Target="../notesSlides/notesSlide71.xml"/><Relationship Id="rId1" Type="http://schemas.openxmlformats.org/officeDocument/2006/relationships/slideLayout" Target="../slideLayouts/slideLayout10.xml"/><Relationship Id="rId5" Type="http://schemas.openxmlformats.org/officeDocument/2006/relationships/image" Target="../media/image4.png"/><Relationship Id="rId4" Type="http://schemas.openxmlformats.org/officeDocument/2006/relationships/hyperlink" Target="https://acc.dau.mil/adl/en-US/499318/file/62787/CPRG%20-%20V1%20-%20Price%20Analysis.pdf" TargetMode="External"/></Relationships>
</file>

<file path=ppt/slides/_rels/slide7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slide" Target="slide3.xml"/><Relationship Id="rId7" Type="http://schemas.openxmlformats.org/officeDocument/2006/relationships/slide" Target="slide45.xml"/><Relationship Id="rId12" Type="http://schemas.openxmlformats.org/officeDocument/2006/relationships/slide" Target="slide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slide" Target="slide47.xml"/><Relationship Id="rId11" Type="http://schemas.openxmlformats.org/officeDocument/2006/relationships/slide" Target="slide49.xml"/><Relationship Id="rId5" Type="http://schemas.openxmlformats.org/officeDocument/2006/relationships/slide" Target="slide46.xml"/><Relationship Id="rId10" Type="http://schemas.openxmlformats.org/officeDocument/2006/relationships/slide" Target="slide48.xml"/><Relationship Id="rId4" Type="http://schemas.openxmlformats.org/officeDocument/2006/relationships/slide" Target="slide44.xml"/><Relationship Id="rId9" Type="http://schemas.openxmlformats.org/officeDocument/2006/relationships/slide" Target="slide9.xml"/></Relationships>
</file>

<file path=ppt/slides/_rels/slide8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farsite.hill.af.mil/reghtml/regs/far2afmcfars/fardfars/dfars/PGI%20215_4.htm" TargetMode="External"/><Relationship Id="rId7" Type="http://schemas.openxmlformats.org/officeDocument/2006/relationships/hyperlink" Target="https://cs.eis.af.mil/airforcecontracting/BetterBuying/BBPDocLib/BBP%20Success%20EELV.pptx" TargetMode="External"/><Relationship Id="rId2" Type="http://schemas.openxmlformats.org/officeDocument/2006/relationships/notesSlide" Target="../notesSlides/notesSlide72.xml"/><Relationship Id="rId1" Type="http://schemas.openxmlformats.org/officeDocument/2006/relationships/slideLayout" Target="../slideLayouts/slideLayout10.xml"/><Relationship Id="rId6" Type="http://schemas.openxmlformats.org/officeDocument/2006/relationships/hyperlink" Target="https://acc.dau.mil/CommunityBrowser.aspx?id=379510" TargetMode="External"/><Relationship Id="rId5" Type="http://schemas.openxmlformats.org/officeDocument/2006/relationships/hyperlink" Target="https://cs.eis.af.mil/airforcecontracting/PricingCenter/Docs/FAR%20vs%20BBP%20Should%20Cost%20for%20PCE.docx" TargetMode="External"/><Relationship Id="rId4" Type="http://schemas.openxmlformats.org/officeDocument/2006/relationships/hyperlink" Target="http://farsite.hill.af.mil/reghtml/regs/far2afmcfars/fardfars/far/15.htm" TargetMode="External"/></Relationships>
</file>

<file path=ppt/slides/_rels/slide8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3.xml"/><Relationship Id="rId1" Type="http://schemas.openxmlformats.org/officeDocument/2006/relationships/slideLayout" Target="../slideLayouts/slideLayout10.xml"/><Relationship Id="rId4" Type="http://schemas.openxmlformats.org/officeDocument/2006/relationships/hyperlink" Target="http://www.navsup.navy.mil/navsup/capabilities/price_fighters_services" TargetMode="External"/></Relationships>
</file>

<file path=ppt/slides/_rels/slide8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77.xml"/><Relationship Id="rId1" Type="http://schemas.openxmlformats.org/officeDocument/2006/relationships/slideLayout" Target="../slideLayouts/slideLayout10.xml"/><Relationship Id="rId6" Type="http://schemas.openxmlformats.org/officeDocument/2006/relationships/hyperlink" Target="https://cs.eis.af.mil/airforcecontracting/training_repository/Library/Subcontracts%20and%20Technical%20Evaluations.aspx" TargetMode="External"/><Relationship Id="rId5" Type="http://schemas.openxmlformats.org/officeDocument/2006/relationships/hyperlink" Target="ACE%20BBP%20Matrix.xlsx" TargetMode="External"/><Relationship Id="rId4" Type="http://schemas.openxmlformats.org/officeDocument/2006/relationships/hyperlink" Target="http://farsite.hill.af.mil/VFFARa.htm" TargetMode="External"/></Relationships>
</file>

<file path=ppt/slides/_rels/slide83.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74.xml"/><Relationship Id="rId1" Type="http://schemas.openxmlformats.org/officeDocument/2006/relationships/slideLayout" Target="../slideLayouts/slideLayout10.xml"/><Relationship Id="rId5" Type="http://schemas.openxmlformats.org/officeDocument/2006/relationships/hyperlink" Target="https://acc.dau.mil/CommunityBrowser.aspx?id=379512" TargetMode="External"/><Relationship Id="rId4" Type="http://schemas.openxmlformats.org/officeDocument/2006/relationships/image" Target="../media/image4.png"/></Relationships>
</file>

<file path=ppt/slides/_rels/slide84.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75.xml"/><Relationship Id="rId1" Type="http://schemas.openxmlformats.org/officeDocument/2006/relationships/slideLayout" Target="../slideLayouts/slideLayout10.xml"/><Relationship Id="rId5" Type="http://schemas.openxmlformats.org/officeDocument/2006/relationships/hyperlink" Target="https://acc.dau.mil/CommunityBrowser.aspx?id=379493&amp;lang=en-US" TargetMode="External"/><Relationship Id="rId4" Type="http://schemas.openxmlformats.org/officeDocument/2006/relationships/image" Target="../media/image4.png"/></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6.xml"/><Relationship Id="rId1" Type="http://schemas.openxmlformats.org/officeDocument/2006/relationships/slideLayout" Target="../slideLayouts/slideLayout10.xml"/><Relationship Id="rId4" Type="http://schemas.openxmlformats.org/officeDocument/2006/relationships/hyperlink" Target="https://acc.dau.mil/CommunityBrowser.aspx?id=379511" TargetMode="External"/></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7.xml"/><Relationship Id="rId1" Type="http://schemas.openxmlformats.org/officeDocument/2006/relationships/slideLayout" Target="../slideLayouts/slideLayout10.xml"/><Relationship Id="rId4" Type="http://schemas.openxmlformats.org/officeDocument/2006/relationships/hyperlink" Target="https://acc.dau.mil/CommunityBrowser.aspx?id=379490" TargetMode="External"/></Relationships>
</file>

<file path=ppt/slides/_rels/slide8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8.xml"/><Relationship Id="rId1" Type="http://schemas.openxmlformats.org/officeDocument/2006/relationships/slideLayout" Target="../slideLayouts/slideLayout11.xml"/></Relationships>
</file>

<file path=ppt/slides/_rels/slide89.xml.rels><?xml version="1.0" encoding="UTF-8" standalone="yes"?>
<Relationships xmlns="http://schemas.openxmlformats.org/package/2006/relationships"><Relationship Id="rId3" Type="http://schemas.openxmlformats.org/officeDocument/2006/relationships/hyperlink" Target="https://www.wgl.wpafb.af.mil/wgl/" TargetMode="External"/><Relationship Id="rId2" Type="http://schemas.openxmlformats.org/officeDocument/2006/relationships/notesSlide" Target="../notesSlides/notesSlide79.xml"/><Relationship Id="rId1" Type="http://schemas.openxmlformats.org/officeDocument/2006/relationships/slideLayout" Target="../slideLayouts/slideLayout11.xml"/><Relationship Id="rId6" Type="http://schemas.openxmlformats.org/officeDocument/2006/relationships/image" Target="../media/image4.png"/><Relationship Id="rId5" Type="http://schemas.openxmlformats.org/officeDocument/2006/relationships/hyperlink" Target="https://cs.eis.af.mil/airforcecontracting/knowledge_center/PCE/Documents/WGL_Performance_Risk_Checklist.doc" TargetMode="External"/><Relationship Id="rId4" Type="http://schemas.openxmlformats.org/officeDocument/2006/relationships/hyperlink" Target="https://cs.eis.af.mil/airforcecontracting/knowledge_center/PCE/Pricing%20Tool%20Documents/WGLEval%20Criteria.doc" TargetMode="External"/></Relationships>
</file>

<file path=ppt/slides/_rels/slide9.xml.rels><?xml version="1.0" encoding="UTF-8" standalone="yes"?>
<Relationships xmlns="http://schemas.openxmlformats.org/package/2006/relationships"><Relationship Id="rId8" Type="http://schemas.openxmlformats.org/officeDocument/2006/relationships/slide" Target="slide54.xml"/><Relationship Id="rId3" Type="http://schemas.openxmlformats.org/officeDocument/2006/relationships/slide" Target="slide3.xml"/><Relationship Id="rId7" Type="http://schemas.openxmlformats.org/officeDocument/2006/relationships/slide" Target="slide5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slide" Target="slide51.xml"/><Relationship Id="rId5" Type="http://schemas.openxmlformats.org/officeDocument/2006/relationships/slide" Target="slide53.xml"/><Relationship Id="rId4" Type="http://schemas.openxmlformats.org/officeDocument/2006/relationships/slide" Target="slide50.xml"/><Relationship Id="rId9" Type="http://schemas.openxmlformats.org/officeDocument/2006/relationships/slide" Target="slide4.xml"/></Relationships>
</file>

<file path=ppt/slides/_rels/slide90.xml.rels><?xml version="1.0" encoding="UTF-8" standalone="yes"?>
<Relationships xmlns="http://schemas.openxmlformats.org/package/2006/relationships"><Relationship Id="rId3" Type="http://schemas.openxmlformats.org/officeDocument/2006/relationships/hyperlink" Target="https://cs.eis.af.mil/airforcecontracting/knowledge_center/PCE/Pricing%20Tool%20Documents/IRR%20Model.xlsm" TargetMode="External"/><Relationship Id="rId2" Type="http://schemas.openxmlformats.org/officeDocument/2006/relationships/notesSlide" Target="../notesSlides/notesSlide80.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91.xml.rels><?xml version="1.0" encoding="UTF-8" standalone="yes"?>
<Relationships xmlns="http://schemas.openxmlformats.org/package/2006/relationships"><Relationship Id="rId3" Type="http://schemas.openxmlformats.org/officeDocument/2006/relationships/hyperlink" Target="http://www.acq.osd.mil/dpap/cpic/cp/Performance_based_payments.html" TargetMode="External"/><Relationship Id="rId2" Type="http://schemas.openxmlformats.org/officeDocument/2006/relationships/notesSlide" Target="../notesSlides/notesSlide81.xml"/><Relationship Id="rId1" Type="http://schemas.openxmlformats.org/officeDocument/2006/relationships/slideLayout" Target="../slideLayouts/slideLayout11.xml"/><Relationship Id="rId5" Type="http://schemas.openxmlformats.org/officeDocument/2006/relationships/image" Target="../media/image4.png"/><Relationship Id="rId4" Type="http://schemas.openxmlformats.org/officeDocument/2006/relationships/hyperlink" Target="https://cs.eis.af.mil/airforcecontracting/knowledge_center/PCE/Documents/Finance.aspx" TargetMode="External"/></Relationships>
</file>

<file path=ppt/slides/_rels/slide9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2.xml"/><Relationship Id="rId1" Type="http://schemas.openxmlformats.org/officeDocument/2006/relationships/slideLayout" Target="../slideLayouts/slideLayout11.xml"/></Relationships>
</file>

<file path=ppt/slides/_rels/slide9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3.xml"/><Relationship Id="rId1" Type="http://schemas.openxmlformats.org/officeDocument/2006/relationships/slideLayout" Target="../slideLayouts/slideLayout11.xml"/><Relationship Id="rId5" Type="http://schemas.openxmlformats.org/officeDocument/2006/relationships/hyperlink" Target="http://icatalog.dau.mil/onlinecatalog/courses.aspx?crs_id=405" TargetMode="External"/><Relationship Id="rId4" Type="http://schemas.openxmlformats.org/officeDocument/2006/relationships/hyperlink" Target="https://cs.eis.af.mil/airforcecontracting/training_repository/Library/Risk%20Management%20In%20The%20Acquisition%20Process.aspx" TargetMode="External"/></Relationships>
</file>

<file path=ppt/slides/_rels/slide94.xml.rels><?xml version="1.0" encoding="UTF-8" standalone="yes"?>
<Relationships xmlns="http://schemas.openxmlformats.org/package/2006/relationships"><Relationship Id="rId3" Type="http://schemas.openxmlformats.org/officeDocument/2006/relationships/hyperlink" Target="http://farsite.hill.af.mil/reghtml/regs/far2afmcfars/fardfars/dfars/dfars215.htm" TargetMode="External"/><Relationship Id="rId2" Type="http://schemas.openxmlformats.org/officeDocument/2006/relationships/notesSlide" Target="../notesSlides/notesSlide84.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9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5.xml"/><Relationship Id="rId1" Type="http://schemas.openxmlformats.org/officeDocument/2006/relationships/slideLayout" Target="../slideLayouts/slideLayout12.xml"/><Relationship Id="rId4" Type="http://schemas.openxmlformats.org/officeDocument/2006/relationships/hyperlink" Target="http://farsite.hill.af.mil/reghtml/regs/FAR2AFMCFARS/AF_AFMC/AFFARS/MP5315.4.htm" TargetMode="External"/></Relationships>
</file>

<file path=ppt/slides/_rels/slide96.xml.rels><?xml version="1.0" encoding="UTF-8" standalone="yes"?>
<Relationships xmlns="http://schemas.openxmlformats.org/package/2006/relationships"><Relationship Id="rId3" Type="http://schemas.openxmlformats.org/officeDocument/2006/relationships/hyperlink" Target="https://cs.eis.af.mil/airforcecontracting/BetterBuying/BBPDocLib/ICAT%20Overview.pptx" TargetMode="External"/><Relationship Id="rId7" Type="http://schemas.openxmlformats.org/officeDocument/2006/relationships/image" Target="../media/image4.png"/><Relationship Id="rId2" Type="http://schemas.openxmlformats.org/officeDocument/2006/relationships/notesSlide" Target="../notesSlides/notesSlide86.xml"/><Relationship Id="rId1" Type="http://schemas.openxmlformats.org/officeDocument/2006/relationships/slideLayout" Target="../slideLayouts/slideLayout12.xml"/><Relationship Id="rId6" Type="http://schemas.openxmlformats.org/officeDocument/2006/relationships/hyperlink" Target="https://extranet.acq.osd.mil/dpap/ops/docs/ICATs%20and%20Mobile%20Pricing%20Support%20Dec%205%202012.pptx" TargetMode="External"/><Relationship Id="rId5" Type="http://schemas.openxmlformats.org/officeDocument/2006/relationships/hyperlink" Target="http://www.acq.osd.mil/dpap/policy/policyvault/USA007555-12-DPAP.pdf" TargetMode="External"/><Relationship Id="rId4" Type="http://schemas.openxmlformats.org/officeDocument/2006/relationships/hyperlink" Target="http://www.dcma.mil/DCMAHQ/_files/Pricing_Brochure.pdf" TargetMode="External"/></Relationships>
</file>

<file path=ppt/slides/_rels/slide97.xml.rels><?xml version="1.0" encoding="UTF-8" standalone="yes"?>
<Relationships xmlns="http://schemas.openxmlformats.org/package/2006/relationships"><Relationship Id="rId3" Type="http://schemas.openxmlformats.org/officeDocument/2006/relationships/slide" Target="slide99.xml"/><Relationship Id="rId2" Type="http://schemas.openxmlformats.org/officeDocument/2006/relationships/notesSlide" Target="../notesSlides/notesSlide87.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hyperlink" Target="http://www.dcma.mil/itcso/cbt/CBAR_1_6/index.cfm" TargetMode="External"/></Relationships>
</file>

<file path=ppt/slides/_rels/slide9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8.xml"/><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3" Type="http://schemas.openxmlformats.org/officeDocument/2006/relationships/hyperlink" Target="http://sb-activities.net/sbt/presentations/SBT12/DCAA_Andrezze.pdf" TargetMode="External"/><Relationship Id="rId2" Type="http://schemas.openxmlformats.org/officeDocument/2006/relationships/image" Target="../media/image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a:prstGeom prst="rect">
            <a:avLst/>
          </a:prstGeom>
        </p:spPr>
        <p:txBody>
          <a:bodyPr/>
          <a:lstStyle/>
          <a:p>
            <a:r>
              <a:rPr lang="en-US" dirty="0" smtClean="0"/>
              <a:t>AF BBP Tool Basics</a:t>
            </a:r>
            <a:endParaRPr lang="en-US" dirty="0"/>
          </a:p>
        </p:txBody>
      </p:sp>
      <p:sp>
        <p:nvSpPr>
          <p:cNvPr id="3" name="Content Placeholder 2"/>
          <p:cNvSpPr>
            <a:spLocks noGrp="1"/>
          </p:cNvSpPr>
          <p:nvPr>
            <p:ph idx="4294967295"/>
          </p:nvPr>
        </p:nvSpPr>
        <p:spPr>
          <a:xfrm>
            <a:off x="457200" y="1752600"/>
            <a:ext cx="8229600" cy="4876800"/>
          </a:xfrm>
          <a:prstGeom prst="rect">
            <a:avLst/>
          </a:prstGeom>
          <a:gradFill>
            <a:gsLst>
              <a:gs pos="50000">
                <a:schemeClr val="accent1"/>
              </a:gs>
              <a:gs pos="100000">
                <a:schemeClr val="accent1">
                  <a:lumMod val="60000"/>
                  <a:lumOff val="40000"/>
                </a:schemeClr>
              </a:gs>
              <a:gs pos="100000">
                <a:schemeClr val="tx2">
                  <a:lumMod val="20000"/>
                  <a:lumOff val="80000"/>
                </a:schemeClr>
              </a:gs>
            </a:gsLst>
            <a:lin ang="5400000" scaled="0"/>
          </a:gradFill>
        </p:spPr>
        <p:txBody>
          <a:bodyPr>
            <a:normAutofit fontScale="47500" lnSpcReduction="20000"/>
          </a:bodyPr>
          <a:lstStyle/>
          <a:p>
            <a:r>
              <a:rPr lang="en-US" sz="3600" b="1" dirty="0">
                <a:solidFill>
                  <a:prstClr val="white"/>
                </a:solidFill>
              </a:rPr>
              <a:t>Who?  This tool is meant for your use as </a:t>
            </a:r>
            <a:r>
              <a:rPr lang="en-US" sz="3600" b="1" dirty="0" smtClean="0">
                <a:solidFill>
                  <a:prstClr val="white"/>
                </a:solidFill>
              </a:rPr>
              <a:t>a Government acquisition professional</a:t>
            </a:r>
            <a:endParaRPr lang="en-US" sz="3600" b="1" dirty="0">
              <a:solidFill>
                <a:prstClr val="white"/>
              </a:solidFill>
            </a:endParaRPr>
          </a:p>
          <a:p>
            <a:endParaRPr lang="en-US" sz="3600" b="1" dirty="0">
              <a:solidFill>
                <a:prstClr val="white"/>
              </a:solidFill>
            </a:endParaRPr>
          </a:p>
          <a:p>
            <a:r>
              <a:rPr lang="en-US" sz="3600" b="1" dirty="0">
                <a:solidFill>
                  <a:prstClr val="white"/>
                </a:solidFill>
              </a:rPr>
              <a:t>What?  The BBP Tool is a Living Document with </a:t>
            </a:r>
            <a:r>
              <a:rPr lang="en-US" sz="3600" b="1" dirty="0" smtClean="0">
                <a:solidFill>
                  <a:prstClr val="white"/>
                </a:solidFill>
              </a:rPr>
              <a:t>11 </a:t>
            </a:r>
            <a:r>
              <a:rPr lang="en-US" sz="3600" b="1" dirty="0">
                <a:solidFill>
                  <a:prstClr val="white"/>
                </a:solidFill>
              </a:rPr>
              <a:t>fundamental BBP Practices and over 80 associated Techniques </a:t>
            </a:r>
            <a:endParaRPr lang="en-US" sz="3600" b="1" dirty="0" smtClean="0">
              <a:solidFill>
                <a:prstClr val="white"/>
              </a:solidFill>
            </a:endParaRPr>
          </a:p>
          <a:p>
            <a:pPr lvl="1">
              <a:buFont typeface="Arial" pitchFamily="34" charset="0"/>
              <a:buChar char="•"/>
            </a:pPr>
            <a:r>
              <a:rPr lang="en-US" sz="3300" b="1" dirty="0" smtClean="0">
                <a:solidFill>
                  <a:prstClr val="white"/>
                </a:solidFill>
              </a:rPr>
              <a:t>Includes techniques applicable to sole source and competitive acquisitions</a:t>
            </a:r>
            <a:endParaRPr lang="en-US" sz="3300" b="1" dirty="0">
              <a:solidFill>
                <a:prstClr val="white"/>
              </a:solidFill>
            </a:endParaRPr>
          </a:p>
          <a:p>
            <a:endParaRPr lang="en-US" sz="3600" b="1" dirty="0">
              <a:solidFill>
                <a:prstClr val="white"/>
              </a:solidFill>
            </a:endParaRPr>
          </a:p>
          <a:p>
            <a:r>
              <a:rPr lang="en-US" sz="3600" b="1" dirty="0">
                <a:solidFill>
                  <a:prstClr val="white"/>
                </a:solidFill>
              </a:rPr>
              <a:t>Why? </a:t>
            </a:r>
            <a:r>
              <a:rPr lang="en-US" sz="3700" b="1" dirty="0">
                <a:solidFill>
                  <a:prstClr val="white"/>
                </a:solidFill>
              </a:rPr>
              <a:t>The tool was created to aid AF personnel in understanding and implementing the concept of BBP and the DOD BBP initiatives </a:t>
            </a:r>
            <a:r>
              <a:rPr lang="en-US" sz="3700" b="1" dirty="0" smtClean="0">
                <a:solidFill>
                  <a:prstClr val="white"/>
                </a:solidFill>
              </a:rPr>
              <a:t>primarily related </a:t>
            </a:r>
            <a:r>
              <a:rPr lang="en-US" sz="3700" b="1" dirty="0">
                <a:solidFill>
                  <a:prstClr val="white"/>
                </a:solidFill>
              </a:rPr>
              <a:t>to </a:t>
            </a:r>
            <a:r>
              <a:rPr lang="en-US" sz="3700" b="1" i="1" dirty="0" smtClean="0">
                <a:solidFill>
                  <a:prstClr val="white"/>
                </a:solidFill>
              </a:rPr>
              <a:t>contract </a:t>
            </a:r>
            <a:r>
              <a:rPr lang="en-US" sz="3700" b="1" i="1" dirty="0">
                <a:solidFill>
                  <a:prstClr val="white"/>
                </a:solidFill>
              </a:rPr>
              <a:t>formation</a:t>
            </a:r>
            <a:r>
              <a:rPr lang="en-US" b="1" i="1" dirty="0" smtClean="0">
                <a:solidFill>
                  <a:prstClr val="white"/>
                </a:solidFill>
              </a:rPr>
              <a:t> </a:t>
            </a:r>
            <a:endParaRPr lang="en-US" b="1" i="1" dirty="0">
              <a:solidFill>
                <a:prstClr val="white"/>
              </a:solidFill>
            </a:endParaRPr>
          </a:p>
          <a:p>
            <a:pPr marL="742950" lvl="2" indent="-342900"/>
            <a:r>
              <a:rPr lang="en-US" sz="3200" b="1" dirty="0">
                <a:solidFill>
                  <a:prstClr val="white"/>
                </a:solidFill>
              </a:rPr>
              <a:t>It is also a means to collect and </a:t>
            </a:r>
            <a:r>
              <a:rPr lang="en-US" sz="3200" b="1" dirty="0" smtClean="0">
                <a:solidFill>
                  <a:prstClr val="white"/>
                </a:solidFill>
              </a:rPr>
              <a:t>share great ideas and innovative BBP </a:t>
            </a:r>
            <a:r>
              <a:rPr lang="en-US" sz="3200" b="1" dirty="0">
                <a:solidFill>
                  <a:prstClr val="white"/>
                </a:solidFill>
              </a:rPr>
              <a:t>techniques being used across the Air </a:t>
            </a:r>
            <a:r>
              <a:rPr lang="en-US" sz="3200" b="1" dirty="0" smtClean="0">
                <a:solidFill>
                  <a:prstClr val="white"/>
                </a:solidFill>
              </a:rPr>
              <a:t>Force</a:t>
            </a:r>
          </a:p>
          <a:p>
            <a:pPr marL="742950" lvl="2" indent="-342900"/>
            <a:r>
              <a:rPr lang="en-US" sz="3200" b="1" dirty="0">
                <a:solidFill>
                  <a:prstClr val="white"/>
                </a:solidFill>
              </a:rPr>
              <a:t>Latest updates reflect </a:t>
            </a:r>
            <a:r>
              <a:rPr lang="en-US" sz="3200" b="1" dirty="0" smtClean="0">
                <a:solidFill>
                  <a:prstClr val="white"/>
                </a:solidFill>
              </a:rPr>
              <a:t>initial collaboration </a:t>
            </a:r>
            <a:r>
              <a:rPr lang="en-US" sz="3200" b="1" dirty="0">
                <a:solidFill>
                  <a:prstClr val="white"/>
                </a:solidFill>
              </a:rPr>
              <a:t>with Program Management community to incorporate additional techniques related to the new DOD BBP </a:t>
            </a:r>
            <a:r>
              <a:rPr lang="en-US" sz="3200" b="1" dirty="0" smtClean="0">
                <a:solidFill>
                  <a:prstClr val="white"/>
                </a:solidFill>
              </a:rPr>
              <a:t>2.0</a:t>
            </a:r>
          </a:p>
          <a:p>
            <a:pPr marL="742950" lvl="2" indent="-342900"/>
            <a:endParaRPr lang="en-US" sz="3200" b="1" dirty="0">
              <a:solidFill>
                <a:prstClr val="white"/>
              </a:solidFill>
            </a:endParaRPr>
          </a:p>
          <a:p>
            <a:pPr marL="342900" lvl="1" indent="-342900">
              <a:buFont typeface="Arial" pitchFamily="34" charset="0"/>
              <a:buChar char="•"/>
            </a:pPr>
            <a:r>
              <a:rPr lang="en-US" sz="3700" b="1" dirty="0">
                <a:solidFill>
                  <a:prstClr val="white"/>
                </a:solidFill>
              </a:rPr>
              <a:t>When? The tool is ready for you to use NOW!</a:t>
            </a:r>
          </a:p>
          <a:p>
            <a:pPr marL="742950" lvl="2" indent="-342900"/>
            <a:r>
              <a:rPr lang="en-US" sz="3300" b="1" dirty="0">
                <a:solidFill>
                  <a:prstClr val="white"/>
                </a:solidFill>
              </a:rPr>
              <a:t>Training links still being identified and populated</a:t>
            </a:r>
          </a:p>
          <a:p>
            <a:pPr marL="742950" lvl="2" indent="-342900"/>
            <a:r>
              <a:rPr lang="en-US" sz="3300" b="1" dirty="0">
                <a:solidFill>
                  <a:prstClr val="white"/>
                </a:solidFill>
              </a:rPr>
              <a:t>Additional techniques being added</a:t>
            </a:r>
          </a:p>
        </p:txBody>
      </p:sp>
      <p:sp>
        <p:nvSpPr>
          <p:cNvPr id="4" name="Rounded Rectangle 3"/>
          <p:cNvSpPr/>
          <p:nvPr/>
        </p:nvSpPr>
        <p:spPr>
          <a:xfrm>
            <a:off x="228601" y="152400"/>
            <a:ext cx="8686799" cy="1447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Air Force Better </a:t>
            </a:r>
            <a:r>
              <a:rPr lang="en-US" sz="3600" b="1" dirty="0"/>
              <a:t>Buying </a:t>
            </a:r>
            <a:endParaRPr lang="en-US" sz="3600" b="1" dirty="0" smtClean="0"/>
          </a:p>
          <a:p>
            <a:pPr algn="ctr"/>
            <a:r>
              <a:rPr lang="en-US" sz="3600" b="1" dirty="0" smtClean="0"/>
              <a:t>Power (BBP) Tool Basics</a:t>
            </a:r>
            <a:endParaRPr lang="en-US" sz="3600" b="1" dirty="0"/>
          </a:p>
        </p:txBody>
      </p:sp>
      <p:pic>
        <p:nvPicPr>
          <p:cNvPr id="5" name="Picture 4" descr="C:\Users\muskopjm\AppData\Local\Microsoft\Windows\Temporary Internet Files\Content.Outlook\5U6KXZY0\money cliip.bmp"/>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798916" y="432045"/>
            <a:ext cx="1116484" cy="888510"/>
          </a:xfrm>
          <a:prstGeom prst="rect">
            <a:avLst/>
          </a:prstGeom>
          <a:noFill/>
        </p:spPr>
      </p:pic>
      <p:sp>
        <p:nvSpPr>
          <p:cNvPr id="7" name="Rounded Rectangle 6">
            <a:hlinkClick r:id="rId4" action="ppaction://hlinksldjump"/>
          </p:cNvPr>
          <p:cNvSpPr/>
          <p:nvPr/>
        </p:nvSpPr>
        <p:spPr>
          <a:xfrm>
            <a:off x="6705600" y="6173350"/>
            <a:ext cx="1828800" cy="355600"/>
          </a:xfrm>
          <a:prstGeom prst="roundRect">
            <a:avLst/>
          </a:prstGeom>
          <a:solidFill>
            <a:schemeClr val="accent1"/>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b="1" dirty="0" smtClean="0">
                <a:effectLst>
                  <a:outerShdw blurRad="38100" dist="38100" dir="2700000" algn="tl">
                    <a:srgbClr val="000000">
                      <a:alpha val="43137"/>
                    </a:srgbClr>
                  </a:outerShdw>
                </a:effectLst>
              </a:rPr>
              <a:t>NEXT</a:t>
            </a:r>
            <a:endParaRPr lang="en-US" sz="2100" b="1" dirty="0">
              <a:effectLst>
                <a:outerShdw blurRad="38100" dist="38100" dir="2700000" algn="tl">
                  <a:srgbClr val="000000">
                    <a:alpha val="43137"/>
                  </a:srgbClr>
                </a:outerShdw>
              </a:effectLst>
            </a:endParaRPr>
          </a:p>
        </p:txBody>
      </p:sp>
      <p:sp>
        <p:nvSpPr>
          <p:cNvPr id="8" name="TextBox 7"/>
          <p:cNvSpPr txBox="1"/>
          <p:nvPr/>
        </p:nvSpPr>
        <p:spPr>
          <a:xfrm>
            <a:off x="838200" y="6019800"/>
            <a:ext cx="3352800" cy="381000"/>
          </a:xfrm>
          <a:prstGeom prst="rect">
            <a:avLst/>
          </a:prstGeom>
          <a:noFill/>
        </p:spPr>
        <p:txBody>
          <a:bodyPr wrap="square" rtlCol="0">
            <a:spAutoFit/>
          </a:bodyPr>
          <a:lstStyle/>
          <a:p>
            <a:r>
              <a:rPr lang="en-US" dirty="0" smtClean="0"/>
              <a:t>UPDATED 28 Oct 2013</a:t>
            </a:r>
            <a:endParaRPr lang="en-US" dirty="0"/>
          </a:p>
        </p:txBody>
      </p:sp>
      <p:pic>
        <p:nvPicPr>
          <p:cNvPr id="9" name="Picture 8"/>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9600" y="418518"/>
            <a:ext cx="871528" cy="863266"/>
          </a:xfrm>
          <a:prstGeom prst="rect">
            <a:avLst/>
          </a:prstGeom>
          <a:noFill/>
          <a:ln>
            <a:noFill/>
          </a:ln>
        </p:spPr>
      </p:pic>
    </p:spTree>
    <p:extLst>
      <p:ext uri="{BB962C8B-B14F-4D97-AF65-F5344CB8AC3E}">
        <p14:creationId xmlns:p14="http://schemas.microsoft.com/office/powerpoint/2010/main" val="34859960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lstStyle/>
          <a:p>
            <a:r>
              <a:rPr lang="en-US" dirty="0" smtClean="0"/>
              <a:t>Leverage Buying</a:t>
            </a:r>
            <a:r>
              <a:rPr lang="en-US" baseline="0" dirty="0" smtClean="0"/>
              <a:t> Power</a:t>
            </a:r>
            <a:endParaRPr lang="en-US" dirty="0"/>
          </a:p>
        </p:txBody>
      </p:sp>
      <p:sp>
        <p:nvSpPr>
          <p:cNvPr id="4" name="Rounded Rectangle 3">
            <a:hlinkClick r:id="rId3" action="ppaction://hlinksldjump"/>
          </p:cNvPr>
          <p:cNvSpPr/>
          <p:nvPr/>
        </p:nvSpPr>
        <p:spPr>
          <a:xfrm>
            <a:off x="304800" y="6096000"/>
            <a:ext cx="2209800" cy="457200"/>
          </a:xfrm>
          <a:prstGeom prst="roundRect">
            <a:avLst/>
          </a:prstGeom>
          <a:solidFill>
            <a:srgbClr val="00800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 to BBP Menu</a:t>
            </a:r>
            <a:endParaRPr lang="en-US" dirty="0"/>
          </a:p>
        </p:txBody>
      </p:sp>
      <p:sp>
        <p:nvSpPr>
          <p:cNvPr id="6" name="Rectangle 5"/>
          <p:cNvSpPr/>
          <p:nvPr/>
        </p:nvSpPr>
        <p:spPr>
          <a:xfrm>
            <a:off x="762000" y="276225"/>
            <a:ext cx="7620000" cy="1371600"/>
          </a:xfrm>
          <a:prstGeom prst="rect">
            <a:avLst/>
          </a:prstGeom>
          <a:solidFill>
            <a:srgbClr val="0080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6.  Leverage Buying Power</a:t>
            </a:r>
          </a:p>
          <a:p>
            <a:pPr algn="ctr"/>
            <a:r>
              <a:rPr lang="en-US" sz="3200" b="1" dirty="0"/>
              <a:t>Techniques</a:t>
            </a:r>
            <a:r>
              <a:rPr lang="en-US" sz="3200" b="1" dirty="0" smtClean="0"/>
              <a:t>:</a:t>
            </a:r>
            <a:endParaRPr lang="en-US" sz="3200" b="1" dirty="0"/>
          </a:p>
        </p:txBody>
      </p:sp>
      <p:sp>
        <p:nvSpPr>
          <p:cNvPr id="8" name="Rectangle 7">
            <a:hlinkClick r:id="rId4" action="ppaction://hlinksldjump"/>
          </p:cNvPr>
          <p:cNvSpPr/>
          <p:nvPr/>
        </p:nvSpPr>
        <p:spPr>
          <a:xfrm>
            <a:off x="768035" y="1752600"/>
            <a:ext cx="3549361" cy="307777"/>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1400" b="1" cap="none" spc="0" dirty="0" smtClean="0">
                <a:ln w="12700">
                  <a:noFill/>
                  <a:prstDash val="solid"/>
                </a:ln>
                <a:solidFill>
                  <a:schemeClr val="tx1"/>
                </a:solidFill>
              </a:rPr>
              <a:t>1.  Employ Tenets of Strategic Sourcing</a:t>
            </a:r>
            <a:endParaRPr lang="en-US" sz="1400" b="1" cap="none" spc="0" dirty="0">
              <a:ln w="12700">
                <a:noFill/>
                <a:prstDash val="solid"/>
              </a:ln>
              <a:solidFill>
                <a:schemeClr val="tx1"/>
              </a:solidFill>
            </a:endParaRPr>
          </a:p>
        </p:txBody>
      </p:sp>
      <p:sp>
        <p:nvSpPr>
          <p:cNvPr id="9" name="Rectangle 8">
            <a:hlinkClick r:id="rId5" action="ppaction://hlinksldjump"/>
          </p:cNvPr>
          <p:cNvSpPr/>
          <p:nvPr/>
        </p:nvSpPr>
        <p:spPr>
          <a:xfrm>
            <a:off x="4832638" y="1752600"/>
            <a:ext cx="3549362" cy="307777"/>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1400" b="1" cap="none" spc="0" dirty="0" smtClean="0">
                <a:ln w="12700">
                  <a:noFill/>
                  <a:prstDash val="solid"/>
                </a:ln>
                <a:solidFill>
                  <a:schemeClr val="tx1"/>
                </a:solidFill>
              </a:rPr>
              <a:t>5.  Use ID/IQ Matrices</a:t>
            </a:r>
            <a:endParaRPr lang="en-US" sz="1400" b="1" cap="none" spc="0" dirty="0">
              <a:ln w="12700">
                <a:noFill/>
                <a:prstDash val="solid"/>
              </a:ln>
              <a:solidFill>
                <a:schemeClr val="tx1"/>
              </a:solidFill>
            </a:endParaRPr>
          </a:p>
        </p:txBody>
      </p:sp>
      <p:sp>
        <p:nvSpPr>
          <p:cNvPr id="10" name="Rectangle 9">
            <a:hlinkClick r:id="rId6" action="ppaction://hlinksldjump"/>
          </p:cNvPr>
          <p:cNvSpPr/>
          <p:nvPr/>
        </p:nvSpPr>
        <p:spPr>
          <a:xfrm>
            <a:off x="4832638" y="2133600"/>
            <a:ext cx="3549362" cy="307777"/>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1400" b="1" cap="none" spc="0" dirty="0" smtClean="0">
                <a:ln w="12700">
                  <a:noFill/>
                  <a:prstDash val="solid"/>
                </a:ln>
                <a:solidFill>
                  <a:schemeClr val="tx1"/>
                </a:solidFill>
              </a:rPr>
              <a:t>6.  Contract Provisions for Price Breaks</a:t>
            </a:r>
            <a:endParaRPr lang="en-US" sz="1400" b="1" cap="none" spc="0" dirty="0">
              <a:ln w="12700">
                <a:noFill/>
                <a:prstDash val="solid"/>
              </a:ln>
              <a:solidFill>
                <a:schemeClr val="tx1"/>
              </a:solidFill>
            </a:endParaRPr>
          </a:p>
        </p:txBody>
      </p:sp>
      <p:sp>
        <p:nvSpPr>
          <p:cNvPr id="11" name="Rectangle 10">
            <a:hlinkClick r:id="rId7" action="ppaction://hlinksldjump"/>
          </p:cNvPr>
          <p:cNvSpPr/>
          <p:nvPr/>
        </p:nvSpPr>
        <p:spPr>
          <a:xfrm>
            <a:off x="4832638" y="2895600"/>
            <a:ext cx="3549362" cy="523220"/>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1400" b="1" cap="none" spc="0" dirty="0" smtClean="0">
                <a:ln w="12700">
                  <a:noFill/>
                  <a:prstDash val="solid"/>
                </a:ln>
                <a:solidFill>
                  <a:schemeClr val="tx1"/>
                </a:solidFill>
              </a:rPr>
              <a:t>8.  Review of Prime’s Use of Buying Power Leverage</a:t>
            </a:r>
            <a:endParaRPr lang="en-US" sz="1400" b="1" cap="none" spc="0" dirty="0">
              <a:ln w="12700">
                <a:noFill/>
                <a:prstDash val="solid"/>
              </a:ln>
              <a:solidFill>
                <a:schemeClr val="tx1"/>
              </a:solidFill>
            </a:endParaRPr>
          </a:p>
        </p:txBody>
      </p:sp>
      <p:sp>
        <p:nvSpPr>
          <p:cNvPr id="12" name="Rectangle 11">
            <a:hlinkClick r:id="rId8" action="ppaction://hlinksldjump"/>
          </p:cNvPr>
          <p:cNvSpPr/>
          <p:nvPr/>
        </p:nvSpPr>
        <p:spPr>
          <a:xfrm>
            <a:off x="771525" y="2753557"/>
            <a:ext cx="3545871" cy="307777"/>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1400" b="1" dirty="0" smtClean="0">
                <a:ln w="12700">
                  <a:noFill/>
                  <a:prstDash val="solid"/>
                </a:ln>
                <a:solidFill>
                  <a:schemeClr val="tx1"/>
                </a:solidFill>
              </a:rPr>
              <a:t>3.  Utilize </a:t>
            </a:r>
            <a:r>
              <a:rPr lang="en-US" sz="1400" b="1" cap="none" spc="0" dirty="0" smtClean="0">
                <a:ln w="12700">
                  <a:noFill/>
                  <a:prstDash val="solid"/>
                </a:ln>
                <a:solidFill>
                  <a:schemeClr val="tx1"/>
                </a:solidFill>
              </a:rPr>
              <a:t>Existing Contracts</a:t>
            </a:r>
            <a:endParaRPr lang="en-US" sz="1400" b="1" cap="none" spc="0" dirty="0">
              <a:ln w="12700">
                <a:noFill/>
                <a:prstDash val="solid"/>
              </a:ln>
              <a:solidFill>
                <a:schemeClr val="tx1"/>
              </a:solidFill>
            </a:endParaRPr>
          </a:p>
        </p:txBody>
      </p:sp>
      <p:sp>
        <p:nvSpPr>
          <p:cNvPr id="13" name="Rectangle 12">
            <a:hlinkClick r:id="rId9" action="ppaction://hlinksldjump"/>
          </p:cNvPr>
          <p:cNvSpPr/>
          <p:nvPr/>
        </p:nvSpPr>
        <p:spPr>
          <a:xfrm>
            <a:off x="762000" y="2133600"/>
            <a:ext cx="3567091" cy="523220"/>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1400" b="1" cap="none" spc="0" dirty="0" smtClean="0">
                <a:ln w="12700">
                  <a:noFill/>
                  <a:prstDash val="solid"/>
                </a:ln>
                <a:solidFill>
                  <a:schemeClr val="tx1"/>
                </a:solidFill>
              </a:rPr>
              <a:t>2.  Partner With Other Locations/Activities/</a:t>
            </a:r>
          </a:p>
          <a:p>
            <a:r>
              <a:rPr lang="en-US" sz="1400" b="1" cap="none" spc="0" dirty="0" smtClean="0">
                <a:ln w="12700">
                  <a:noFill/>
                  <a:prstDash val="solid"/>
                </a:ln>
                <a:solidFill>
                  <a:schemeClr val="tx1"/>
                </a:solidFill>
              </a:rPr>
              <a:t>Services to Combine Buys</a:t>
            </a:r>
            <a:endParaRPr lang="en-US" sz="1400" b="1" cap="none" spc="0" dirty="0">
              <a:ln w="12700">
                <a:noFill/>
                <a:prstDash val="solid"/>
              </a:ln>
              <a:solidFill>
                <a:schemeClr val="tx1"/>
              </a:solidFill>
            </a:endParaRPr>
          </a:p>
        </p:txBody>
      </p:sp>
      <p:sp>
        <p:nvSpPr>
          <p:cNvPr id="14" name="Rectangle 13">
            <a:hlinkClick r:id="rId10" action="ppaction://hlinksldjump"/>
          </p:cNvPr>
          <p:cNvSpPr/>
          <p:nvPr/>
        </p:nvSpPr>
        <p:spPr>
          <a:xfrm>
            <a:off x="4832638" y="2514600"/>
            <a:ext cx="3549362" cy="307777"/>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1400" b="1" dirty="0" smtClean="0">
                <a:ln w="12700">
                  <a:noFill/>
                  <a:prstDash val="solid"/>
                </a:ln>
                <a:solidFill>
                  <a:schemeClr val="tx1"/>
                </a:solidFill>
              </a:rPr>
              <a:t>7.  Establish</a:t>
            </a:r>
            <a:r>
              <a:rPr lang="en-US" sz="1400" b="1" cap="none" spc="0" dirty="0" smtClean="0">
                <a:ln w="12700">
                  <a:noFill/>
                  <a:prstDash val="solid"/>
                </a:ln>
                <a:solidFill>
                  <a:schemeClr val="tx1"/>
                </a:solidFill>
              </a:rPr>
              <a:t> Corporate Positions</a:t>
            </a:r>
            <a:endParaRPr lang="en-US" sz="1400" b="1" cap="none" spc="0" dirty="0">
              <a:ln w="12700">
                <a:noFill/>
                <a:prstDash val="solid"/>
              </a:ln>
              <a:solidFill>
                <a:schemeClr val="tx1"/>
              </a:solidFill>
            </a:endParaRPr>
          </a:p>
        </p:txBody>
      </p:sp>
      <p:sp>
        <p:nvSpPr>
          <p:cNvPr id="15" name="Rectangle 14">
            <a:hlinkClick r:id="rId11" action="ppaction://hlinksldjump"/>
          </p:cNvPr>
          <p:cNvSpPr/>
          <p:nvPr/>
        </p:nvSpPr>
        <p:spPr>
          <a:xfrm>
            <a:off x="759170" y="3124200"/>
            <a:ext cx="3567090" cy="523220"/>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1400" b="1" cap="none" spc="0" dirty="0" smtClean="0">
                <a:ln w="12700">
                  <a:noFill/>
                  <a:prstDash val="solid"/>
                </a:ln>
                <a:solidFill>
                  <a:schemeClr val="tx1"/>
                </a:solidFill>
              </a:rPr>
              <a:t>4.  Leverage Other Requirements To Improve Negotiation Posture</a:t>
            </a:r>
            <a:endParaRPr lang="en-US" sz="1400" b="1" cap="none" spc="0" dirty="0">
              <a:ln w="12700">
                <a:noFill/>
                <a:prstDash val="solid"/>
              </a:ln>
              <a:solidFill>
                <a:schemeClr val="tx1"/>
              </a:solidFill>
            </a:endParaRPr>
          </a:p>
        </p:txBody>
      </p:sp>
      <p:sp>
        <p:nvSpPr>
          <p:cNvPr id="16" name="Rounded Rectangle 15">
            <a:hlinkClick r:id="rId12" action="ppaction://hlinksldjump"/>
          </p:cNvPr>
          <p:cNvSpPr/>
          <p:nvPr/>
        </p:nvSpPr>
        <p:spPr>
          <a:xfrm>
            <a:off x="7341716" y="6172200"/>
            <a:ext cx="1497484" cy="533400"/>
          </a:xfrm>
          <a:prstGeom prst="roundRect">
            <a:avLst/>
          </a:prstGeom>
          <a:solidFill>
            <a:srgbClr val="FFFF0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smtClean="0">
                <a:solidFill>
                  <a:srgbClr val="FF0000"/>
                </a:solidFill>
                <a:effectLst>
                  <a:outerShdw blurRad="38100" dist="38100" dir="2700000" algn="tl">
                    <a:srgbClr val="000000">
                      <a:alpha val="43137"/>
                    </a:srgbClr>
                  </a:outerShdw>
                </a:effectLst>
              </a:rPr>
              <a:t>Link to Should Cost Fishbone</a:t>
            </a:r>
            <a:endParaRPr lang="en-US" sz="1400" b="1" i="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8117260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887" y="152400"/>
            <a:ext cx="8229600" cy="1096962"/>
          </a:xfrm>
        </p:spPr>
        <p:txBody>
          <a:bodyPr>
            <a:noAutofit/>
          </a:bodyPr>
          <a:lstStyle/>
          <a:p>
            <a:r>
              <a:rPr lang="en-US" sz="3600" dirty="0" smtClean="0"/>
              <a:t>10.6  Obtain Appropriate Service from DCAA</a:t>
            </a:r>
            <a:endParaRPr lang="en-US" sz="3600" dirty="0"/>
          </a:p>
        </p:txBody>
      </p:sp>
      <p:sp>
        <p:nvSpPr>
          <p:cNvPr id="3" name="Text Placeholder 2"/>
          <p:cNvSpPr>
            <a:spLocks noGrp="1"/>
          </p:cNvSpPr>
          <p:nvPr>
            <p:ph type="body" sz="quarter" idx="10"/>
          </p:nvPr>
        </p:nvSpPr>
        <p:spPr/>
        <p:txBody>
          <a:bodyPr>
            <a:normAutofit fontScale="40000" lnSpcReduction="20000"/>
          </a:bodyPr>
          <a:lstStyle/>
          <a:p>
            <a:r>
              <a:rPr lang="en-US" sz="3400" dirty="0" smtClean="0"/>
              <a:t>Open a dialogue with DCAA to ensure the appropriate service is obtained in a timely manner </a:t>
            </a:r>
          </a:p>
          <a:p>
            <a:pPr lvl="1"/>
            <a:r>
              <a:rPr lang="en-US" sz="3300" dirty="0" smtClean="0"/>
              <a:t>DCAA can assist you in understanding the risks  associated with contractor(s) and how to focus DCAA resources on the greatest area of risk</a:t>
            </a:r>
          </a:p>
          <a:p>
            <a:pPr lvl="1"/>
            <a:r>
              <a:rPr lang="en-US" sz="3300" dirty="0" smtClean="0"/>
              <a:t>Recommend you  bring DCAA into the process as early as possible</a:t>
            </a:r>
            <a:endParaRPr lang="en-US" sz="3300" dirty="0"/>
          </a:p>
          <a:p>
            <a:r>
              <a:rPr lang="en-US" sz="3400" dirty="0" smtClean="0"/>
              <a:t>When </a:t>
            </a:r>
            <a:r>
              <a:rPr lang="en-US" sz="3400" dirty="0"/>
              <a:t>appropriate, request a partial (tailored) audit of the proposal, identifying specific items in the proposal which require audit  </a:t>
            </a:r>
          </a:p>
          <a:p>
            <a:pPr lvl="1"/>
            <a:r>
              <a:rPr lang="en-US" sz="3300" dirty="0"/>
              <a:t>Request a tailored audit when you </a:t>
            </a:r>
            <a:r>
              <a:rPr lang="en-US" sz="3300" dirty="0" smtClean="0"/>
              <a:t>are confident that you already have the resources to adequately review specific aspects of a proposal and a DCAA opinion is not needed in those areas</a:t>
            </a:r>
            <a:endParaRPr lang="en-US" sz="3300" dirty="0"/>
          </a:p>
          <a:p>
            <a:pPr lvl="1"/>
            <a:r>
              <a:rPr lang="en-US" sz="3300" dirty="0"/>
              <a:t>This may allow for an earlier submission of the audit </a:t>
            </a:r>
            <a:r>
              <a:rPr lang="en-US" sz="3300" dirty="0" smtClean="0"/>
              <a:t>report, benefitting the schedule</a:t>
            </a:r>
          </a:p>
          <a:p>
            <a:pPr lvl="1"/>
            <a:r>
              <a:rPr lang="en-US" sz="3200" dirty="0" smtClean="0"/>
              <a:t>When </a:t>
            </a:r>
            <a:r>
              <a:rPr lang="en-US" sz="3200" dirty="0"/>
              <a:t>requesting a tailored audit, alleviate DCAA concerns that some areas will not be addressed by explaining how unaudited areas of the proposal will be evaluated by non-DCAA Government subject matter </a:t>
            </a:r>
            <a:r>
              <a:rPr lang="en-US" sz="3200" dirty="0" smtClean="0"/>
              <a:t>experts</a:t>
            </a:r>
          </a:p>
          <a:p>
            <a:pPr marL="342900" lvl="1" indent="-342900">
              <a:buFont typeface="Arial" pitchFamily="34" charset="0"/>
              <a:buChar char="•"/>
            </a:pPr>
            <a:r>
              <a:rPr lang="en-US" sz="3600" dirty="0" smtClean="0"/>
              <a:t>When appropriate, request DCAA conduct agreed upon procedures</a:t>
            </a:r>
          </a:p>
          <a:p>
            <a:pPr lvl="1"/>
            <a:r>
              <a:rPr lang="en-US" sz="3300" dirty="0"/>
              <a:t>Review DCAA Contract Audit Manual  (CAM), chapters 9 and 14, to identify types of services that can be requested via Agreed Upon Procedures (AUP</a:t>
            </a:r>
            <a:r>
              <a:rPr lang="en-US" sz="3300" dirty="0" smtClean="0"/>
              <a:t>)</a:t>
            </a:r>
          </a:p>
          <a:p>
            <a:pPr lvl="1"/>
            <a:endParaRPr lang="en-US" sz="3300" dirty="0"/>
          </a:p>
          <a:p>
            <a:endParaRPr lang="en-US" sz="3600" dirty="0"/>
          </a:p>
          <a:p>
            <a:pPr lvl="1"/>
            <a:endParaRPr lang="en-US" sz="3000" dirty="0" smtClean="0"/>
          </a:p>
        </p:txBody>
      </p:sp>
      <p:sp>
        <p:nvSpPr>
          <p:cNvPr id="7" name="TextBox 6"/>
          <p:cNvSpPr txBox="1"/>
          <p:nvPr/>
        </p:nvSpPr>
        <p:spPr>
          <a:xfrm>
            <a:off x="457200" y="4572000"/>
            <a:ext cx="8305800" cy="646331"/>
          </a:xfrm>
          <a:prstGeom prst="rect">
            <a:avLst/>
          </a:prstGeom>
          <a:noFill/>
        </p:spPr>
        <p:txBody>
          <a:bodyPr wrap="square" rtlCol="0">
            <a:spAutoFit/>
          </a:bodyPr>
          <a:lstStyle/>
          <a:p>
            <a:r>
              <a:rPr lang="en-US" dirty="0" smtClean="0"/>
              <a:t>See DCAA Contract Audit Manual (</a:t>
            </a:r>
            <a:r>
              <a:rPr lang="en-US" dirty="0" smtClean="0">
                <a:hlinkClick r:id="rId3"/>
              </a:rPr>
              <a:t>CAM</a:t>
            </a:r>
            <a:r>
              <a:rPr lang="en-US" dirty="0" smtClean="0"/>
              <a:t>), Chapters </a:t>
            </a:r>
            <a:r>
              <a:rPr lang="en-US" dirty="0" smtClean="0">
                <a:hlinkClick r:id="rId4"/>
              </a:rPr>
              <a:t>09 </a:t>
            </a:r>
            <a:r>
              <a:rPr lang="en-US" dirty="0" smtClean="0"/>
              <a:t>and </a:t>
            </a:r>
            <a:r>
              <a:rPr lang="en-US" dirty="0" smtClean="0">
                <a:hlinkClick r:id="rId5"/>
              </a:rPr>
              <a:t>14</a:t>
            </a:r>
            <a:endParaRPr lang="en-US" dirty="0" smtClean="0"/>
          </a:p>
          <a:p>
            <a:r>
              <a:rPr lang="en-US" smtClean="0">
                <a:hlinkClick r:id="rId6"/>
              </a:rPr>
              <a:t>Acquisition Guide to DCAA Engagement Process</a:t>
            </a:r>
            <a:r>
              <a:rPr lang="en-US" smtClean="0"/>
              <a:t> </a:t>
            </a:r>
            <a:endParaRPr lang="en-US" dirty="0"/>
          </a:p>
        </p:txBody>
      </p:sp>
      <p:pic>
        <p:nvPicPr>
          <p:cNvPr id="8" name="Picture 7" descr="http://www.clker.com/cliparts/5/q/T/b/c/Y/black-check-mark-png-hi.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302401" y="5919481"/>
            <a:ext cx="240083" cy="252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897015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10.7  DCAA Support on Commercial Buys</a:t>
            </a:r>
            <a:endParaRPr lang="en-US" sz="4000" dirty="0"/>
          </a:p>
        </p:txBody>
      </p:sp>
      <p:sp>
        <p:nvSpPr>
          <p:cNvPr id="3" name="Text Placeholder 2"/>
          <p:cNvSpPr>
            <a:spLocks noGrp="1"/>
          </p:cNvSpPr>
          <p:nvPr>
            <p:ph type="body" sz="quarter" idx="10"/>
          </p:nvPr>
        </p:nvSpPr>
        <p:spPr/>
        <p:txBody>
          <a:bodyPr>
            <a:normAutofit fontScale="70000" lnSpcReduction="20000"/>
          </a:bodyPr>
          <a:lstStyle/>
          <a:p>
            <a:r>
              <a:rPr lang="en-US" dirty="0" smtClean="0"/>
              <a:t>DCAA can provide valuable services commercial proposals</a:t>
            </a:r>
          </a:p>
          <a:p>
            <a:pPr lvl="1"/>
            <a:r>
              <a:rPr lang="en-US" dirty="0" smtClean="0"/>
              <a:t>The </a:t>
            </a:r>
            <a:r>
              <a:rPr lang="en-US" dirty="0"/>
              <a:t>PCO can request that DCAA provide contractor purchasing history </a:t>
            </a:r>
            <a:r>
              <a:rPr lang="en-US" dirty="0" smtClean="0"/>
              <a:t>for comparison </a:t>
            </a:r>
            <a:r>
              <a:rPr lang="en-US" dirty="0"/>
              <a:t>to the prices currently proposed </a:t>
            </a:r>
            <a:r>
              <a:rPr lang="en-US" dirty="0" smtClean="0"/>
              <a:t> </a:t>
            </a:r>
          </a:p>
          <a:p>
            <a:pPr lvl="1"/>
            <a:r>
              <a:rPr lang="en-US" dirty="0"/>
              <a:t>Talk to </a:t>
            </a:r>
            <a:r>
              <a:rPr lang="en-US" dirty="0" smtClean="0"/>
              <a:t>the cognizant DCAA office </a:t>
            </a:r>
            <a:r>
              <a:rPr lang="en-US" dirty="0"/>
              <a:t>about their ability to pull sales data directly from the Contractor's </a:t>
            </a:r>
            <a:r>
              <a:rPr lang="en-US" dirty="0" smtClean="0"/>
              <a:t>system</a:t>
            </a:r>
          </a:p>
          <a:p>
            <a:pPr lvl="2"/>
            <a:r>
              <a:rPr lang="en-US" dirty="0" smtClean="0"/>
              <a:t>DCAA can </a:t>
            </a:r>
            <a:r>
              <a:rPr lang="en-US" dirty="0"/>
              <a:t>retrieve sales data via "agreed upon procedures"  as outlined in </a:t>
            </a:r>
            <a:r>
              <a:rPr lang="en-US" dirty="0" smtClean="0"/>
              <a:t>the </a:t>
            </a:r>
            <a:r>
              <a:rPr lang="en-US" dirty="0"/>
              <a:t>DCAA Contract Audit </a:t>
            </a:r>
            <a:r>
              <a:rPr lang="en-US" dirty="0" smtClean="0"/>
              <a:t>Manual</a:t>
            </a:r>
          </a:p>
          <a:p>
            <a:pPr lvl="1"/>
            <a:r>
              <a:rPr lang="en-US" dirty="0" smtClean="0"/>
              <a:t>As part of your market research supporting a Commercial Item Determination, you can ask DCAA to help identify other Government and non-Government customers for the item you are buying</a:t>
            </a:r>
            <a:endParaRPr lang="en-US" dirty="0"/>
          </a:p>
        </p:txBody>
      </p:sp>
      <p:pic>
        <p:nvPicPr>
          <p:cNvPr id="6" name="Picture 5" descr="http://www.clker.com/cliparts/5/q/T/b/c/Y/black-check-mark-png-hi.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02401" y="5919481"/>
            <a:ext cx="240083" cy="252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934342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10.8  Early Engagement From DCAA FLAs</a:t>
            </a:r>
            <a:r>
              <a:rPr lang="en-US" sz="4000" dirty="0"/>
              <a:t> </a:t>
            </a:r>
            <a:r>
              <a:rPr lang="en-US" sz="4000" dirty="0" smtClean="0"/>
              <a:t>to Troubleshoot Issues</a:t>
            </a:r>
            <a:endParaRPr lang="en-US" sz="4000" dirty="0"/>
          </a:p>
        </p:txBody>
      </p:sp>
      <p:sp>
        <p:nvSpPr>
          <p:cNvPr id="3" name="Text Placeholder 2"/>
          <p:cNvSpPr>
            <a:spLocks noGrp="1"/>
          </p:cNvSpPr>
          <p:nvPr>
            <p:ph type="body" sz="quarter" idx="10"/>
          </p:nvPr>
        </p:nvSpPr>
        <p:spPr/>
        <p:txBody>
          <a:bodyPr>
            <a:normAutofit fontScale="55000" lnSpcReduction="20000"/>
          </a:bodyPr>
          <a:lstStyle/>
          <a:p>
            <a:r>
              <a:rPr lang="en-US" dirty="0"/>
              <a:t>DCAA’s Financial Liaison Advisors (FLAs) are experienced auditors who are assigned to buying commands to </a:t>
            </a:r>
            <a:r>
              <a:rPr lang="en-US" dirty="0" smtClean="0"/>
              <a:t>facilitate an understanding of the </a:t>
            </a:r>
            <a:r>
              <a:rPr lang="en-US" dirty="0"/>
              <a:t>range of audit </a:t>
            </a:r>
            <a:r>
              <a:rPr lang="en-US" dirty="0" smtClean="0"/>
              <a:t>services available</a:t>
            </a:r>
            <a:endParaRPr lang="en-US" dirty="0"/>
          </a:p>
          <a:p>
            <a:r>
              <a:rPr lang="en-US" dirty="0"/>
              <a:t>FLAs can interface with individual auditors and field audit offices to address schedule issues and conflicts, as well as problems with respect to audit content</a:t>
            </a:r>
          </a:p>
          <a:p>
            <a:pPr lvl="1"/>
            <a:r>
              <a:rPr lang="en-US" dirty="0"/>
              <a:t>Contact DCAA Financial Liaison Advisors (FLAs) with any concerns as soon as issues arise</a:t>
            </a:r>
          </a:p>
          <a:p>
            <a:r>
              <a:rPr lang="en-US" dirty="0"/>
              <a:t>FLAs can also provide "generic" assistance, for example with Global Insight escalation projections</a:t>
            </a:r>
          </a:p>
          <a:p>
            <a:r>
              <a:rPr lang="en-US" dirty="0"/>
              <a:t>FLAs are a great source for general advice on accounting, auditing, and financial matters in areas of DCAA responsibility</a:t>
            </a:r>
          </a:p>
        </p:txBody>
      </p:sp>
      <p:sp>
        <p:nvSpPr>
          <p:cNvPr id="8" name="TextBox 7"/>
          <p:cNvSpPr txBox="1"/>
          <p:nvPr/>
        </p:nvSpPr>
        <p:spPr>
          <a:xfrm>
            <a:off x="457200" y="4648200"/>
            <a:ext cx="8305800" cy="646331"/>
          </a:xfrm>
          <a:prstGeom prst="rect">
            <a:avLst/>
          </a:prstGeom>
          <a:noFill/>
        </p:spPr>
        <p:txBody>
          <a:bodyPr wrap="square" rtlCol="0">
            <a:spAutoFit/>
          </a:bodyPr>
          <a:lstStyle/>
          <a:p>
            <a:r>
              <a:rPr lang="en-US" dirty="0" smtClean="0">
                <a:hlinkClick r:id="rId3"/>
              </a:rPr>
              <a:t>DCAA FLA Contact Info</a:t>
            </a:r>
            <a:endParaRPr lang="en-US" dirty="0" smtClean="0"/>
          </a:p>
          <a:p>
            <a:r>
              <a:rPr lang="en-US" dirty="0" smtClean="0">
                <a:hlinkClick r:id="rId4"/>
              </a:rPr>
              <a:t>DCAA OAL Brochure</a:t>
            </a:r>
            <a:r>
              <a:rPr lang="en-US" dirty="0" smtClean="0"/>
              <a:t> </a:t>
            </a:r>
            <a:endParaRPr lang="en-US" dirty="0"/>
          </a:p>
        </p:txBody>
      </p:sp>
      <p:pic>
        <p:nvPicPr>
          <p:cNvPr id="11" name="Picture 10" descr="http://www.clker.com/cliparts/5/q/T/b/c/Y/black-check-mark-png-hi.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68601" y="5919481"/>
            <a:ext cx="240083" cy="25271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http://www.clker.com/cliparts/5/q/T/b/c/Y/black-check-mark-png-hi.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02401" y="5919481"/>
            <a:ext cx="240083" cy="252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897015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11.1  Develop Negotiation Strategy</a:t>
            </a:r>
            <a:endParaRPr lang="en-US" sz="4000" dirty="0"/>
          </a:p>
        </p:txBody>
      </p:sp>
      <p:sp>
        <p:nvSpPr>
          <p:cNvPr id="3" name="Text Placeholder 2"/>
          <p:cNvSpPr>
            <a:spLocks noGrp="1"/>
          </p:cNvSpPr>
          <p:nvPr>
            <p:ph type="body" sz="quarter" idx="10"/>
          </p:nvPr>
        </p:nvSpPr>
        <p:spPr/>
        <p:txBody>
          <a:bodyPr>
            <a:normAutofit fontScale="62500" lnSpcReduction="20000"/>
          </a:bodyPr>
          <a:lstStyle/>
          <a:p>
            <a:r>
              <a:rPr lang="en-US" dirty="0" smtClean="0"/>
              <a:t>Upon analyzing the data and establishing a Government position, consider how you will achieve that objective in negotiations?</a:t>
            </a:r>
          </a:p>
          <a:p>
            <a:pPr lvl="1"/>
            <a:r>
              <a:rPr lang="en-US" dirty="0" smtClean="0"/>
              <a:t>What are your stronger challenges, what are your weaker points?</a:t>
            </a:r>
          </a:p>
          <a:p>
            <a:pPr lvl="1"/>
            <a:r>
              <a:rPr lang="en-US" dirty="0" smtClean="0"/>
              <a:t>What are “must haves” versus “like to haves”, know your trade space</a:t>
            </a:r>
          </a:p>
          <a:p>
            <a:r>
              <a:rPr lang="en-US" dirty="0" smtClean="0"/>
              <a:t>Develop a negotiation plan to address location of negotiations, participants, </a:t>
            </a:r>
            <a:r>
              <a:rPr lang="en-US" dirty="0"/>
              <a:t>turnaround time and format/detail of each </a:t>
            </a:r>
            <a:r>
              <a:rPr lang="en-US" dirty="0" smtClean="0"/>
              <a:t>offer</a:t>
            </a:r>
          </a:p>
          <a:p>
            <a:pPr lvl="1"/>
            <a:r>
              <a:rPr lang="en-US" dirty="0" smtClean="0"/>
              <a:t>Get contractor concurrence</a:t>
            </a:r>
          </a:p>
          <a:p>
            <a:r>
              <a:rPr lang="en-US" dirty="0" smtClean="0"/>
              <a:t>Establish internal team rules of engagement, e.g. lead negotiator, who can speak, make offers/concessions, elevation plan for problem resolution, proper use of latitude</a:t>
            </a:r>
          </a:p>
          <a:p>
            <a:pPr lvl="1"/>
            <a:r>
              <a:rPr lang="en-US" dirty="0" smtClean="0"/>
              <a:t>Identify role of DCAA/DCMA in negotiations (see </a:t>
            </a:r>
            <a:r>
              <a:rPr lang="en-US" dirty="0" smtClean="0">
                <a:hlinkClick r:id="rId3" action="ppaction://hlinksldjump"/>
              </a:rPr>
              <a:t>BBP 10</a:t>
            </a:r>
            <a:r>
              <a:rPr lang="en-US" dirty="0" smtClean="0"/>
              <a:t>)</a:t>
            </a:r>
            <a:endParaRPr lang="en-US" dirty="0"/>
          </a:p>
        </p:txBody>
      </p:sp>
      <p:pic>
        <p:nvPicPr>
          <p:cNvPr id="7" name="Picture 6" descr="http://www.clker.com/cliparts/5/q/T/b/c/Y/black-check-mark-png-hi.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02401" y="5919481"/>
            <a:ext cx="240083" cy="25271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57200" y="4572000"/>
            <a:ext cx="5181600" cy="369332"/>
          </a:xfrm>
          <a:prstGeom prst="rect">
            <a:avLst/>
          </a:prstGeom>
          <a:noFill/>
        </p:spPr>
        <p:txBody>
          <a:bodyPr wrap="square" rtlCol="0">
            <a:spAutoFit/>
          </a:bodyPr>
          <a:lstStyle/>
          <a:p>
            <a:r>
              <a:rPr lang="en-US" dirty="0" smtClean="0">
                <a:hlinkClick r:id="rId5"/>
              </a:rPr>
              <a:t>Negotiations Training</a:t>
            </a:r>
            <a:r>
              <a:rPr lang="en-US" dirty="0" smtClean="0"/>
              <a:t> </a:t>
            </a:r>
            <a:endParaRPr lang="en-US" dirty="0"/>
          </a:p>
        </p:txBody>
      </p:sp>
    </p:spTree>
    <p:extLst>
      <p:ext uri="{BB962C8B-B14F-4D97-AF65-F5344CB8AC3E}">
        <p14:creationId xmlns:p14="http://schemas.microsoft.com/office/powerpoint/2010/main" val="387844517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11.2  Carefully Construct First Offer</a:t>
            </a:r>
            <a:endParaRPr lang="en-US" sz="4000" dirty="0"/>
          </a:p>
        </p:txBody>
      </p:sp>
      <p:sp>
        <p:nvSpPr>
          <p:cNvPr id="3" name="Text Placeholder 2"/>
          <p:cNvSpPr>
            <a:spLocks noGrp="1"/>
          </p:cNvSpPr>
          <p:nvPr>
            <p:ph type="body" sz="quarter" idx="10"/>
          </p:nvPr>
        </p:nvSpPr>
        <p:spPr/>
        <p:txBody>
          <a:bodyPr>
            <a:normAutofit fontScale="62500" lnSpcReduction="20000"/>
          </a:bodyPr>
          <a:lstStyle/>
          <a:p>
            <a:r>
              <a:rPr lang="en-US" dirty="0" smtClean="0"/>
              <a:t>The first offer sets the stage for negotiations</a:t>
            </a:r>
          </a:p>
          <a:p>
            <a:pPr lvl="1"/>
            <a:r>
              <a:rPr lang="en-US" dirty="0" smtClean="0"/>
              <a:t>Aggressive, but defendable</a:t>
            </a:r>
          </a:p>
          <a:p>
            <a:pPr lvl="1"/>
            <a:r>
              <a:rPr lang="en-US" dirty="0" smtClean="0"/>
              <a:t>Obtain contractor’s updated data prior to entering into negotiations to ensure their first counter is based on concessions rather than data update</a:t>
            </a:r>
          </a:p>
          <a:p>
            <a:pPr lvl="1"/>
            <a:r>
              <a:rPr lang="en-US" dirty="0" smtClean="0"/>
              <a:t>Do not provide an arbitrary number, rather a solid position with sound logic</a:t>
            </a:r>
          </a:p>
          <a:p>
            <a:pPr lvl="1"/>
            <a:r>
              <a:rPr lang="en-US" dirty="0" smtClean="0"/>
              <a:t>Set expectation for future offers:</a:t>
            </a:r>
          </a:p>
          <a:p>
            <a:pPr lvl="2"/>
            <a:r>
              <a:rPr lang="en-US" dirty="0" smtClean="0"/>
              <a:t>Government will move if the contractor provides updates data</a:t>
            </a:r>
          </a:p>
          <a:p>
            <a:pPr lvl="2"/>
            <a:r>
              <a:rPr lang="en-US" dirty="0" smtClean="0"/>
              <a:t>Affirm that Government does not arbitrarily split</a:t>
            </a:r>
          </a:p>
          <a:p>
            <a:pPr lvl="2"/>
            <a:r>
              <a:rPr lang="en-US" dirty="0" smtClean="0"/>
              <a:t>It’s the contractor’s job to support their proposal</a:t>
            </a:r>
          </a:p>
          <a:p>
            <a:r>
              <a:rPr lang="en-US" dirty="0" smtClean="0"/>
              <a:t>It is usually a strategic mistake to assume you can achieve your objective if you make it your first offer, regardless of how forcefully you present it</a:t>
            </a:r>
          </a:p>
          <a:p>
            <a:endParaRPr lang="en-US" dirty="0" smtClean="0"/>
          </a:p>
        </p:txBody>
      </p:sp>
      <p:pic>
        <p:nvPicPr>
          <p:cNvPr id="7" name="Picture 6" descr="http://www.clker.com/cliparts/5/q/T/b/c/Y/black-check-mark-png-h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02401" y="5919481"/>
            <a:ext cx="240083" cy="252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844517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11.3  Major Subcontract Expectations</a:t>
            </a:r>
            <a:endParaRPr lang="en-US" sz="4000" dirty="0"/>
          </a:p>
        </p:txBody>
      </p:sp>
      <p:sp>
        <p:nvSpPr>
          <p:cNvPr id="3" name="Text Placeholder 2"/>
          <p:cNvSpPr>
            <a:spLocks noGrp="1"/>
          </p:cNvSpPr>
          <p:nvPr>
            <p:ph type="body" sz="quarter" idx="10"/>
          </p:nvPr>
        </p:nvSpPr>
        <p:spPr/>
        <p:txBody>
          <a:bodyPr>
            <a:normAutofit fontScale="70000" lnSpcReduction="20000"/>
          </a:bodyPr>
          <a:lstStyle/>
          <a:p>
            <a:r>
              <a:rPr lang="en-US" dirty="0" smtClean="0"/>
              <a:t>A great subcontract evaluation does not serve a purpose unless it is reflected in the subcontract negotiated settlement</a:t>
            </a:r>
          </a:p>
          <a:p>
            <a:r>
              <a:rPr lang="en-US" dirty="0" smtClean="0"/>
              <a:t>Understand the major differences between our subcontract evaluation and the prime’s evaluation</a:t>
            </a:r>
          </a:p>
          <a:p>
            <a:pPr lvl="1"/>
            <a:r>
              <a:rPr lang="en-US" dirty="0" smtClean="0"/>
              <a:t>Find out timing of major subcontract negotiations &amp; ensure you have the opportunity to share your challenges prior to prime/subcontract negotiated settlement</a:t>
            </a:r>
          </a:p>
          <a:p>
            <a:r>
              <a:rPr lang="en-US" dirty="0" smtClean="0"/>
              <a:t>Ensure prime understands Government expectations</a:t>
            </a:r>
          </a:p>
          <a:p>
            <a:pPr lvl="1"/>
            <a:r>
              <a:rPr lang="en-US" dirty="0" smtClean="0"/>
              <a:t>We will not accept a bad deal negotiated on our behalf</a:t>
            </a:r>
          </a:p>
          <a:p>
            <a:pPr>
              <a:buNone/>
            </a:pPr>
            <a:endParaRPr lang="en-US" dirty="0" smtClean="0"/>
          </a:p>
        </p:txBody>
      </p:sp>
      <p:pic>
        <p:nvPicPr>
          <p:cNvPr id="7" name="Picture 6" descr="http://www.clker.com/cliparts/5/q/T/b/c/Y/black-check-mark-png-h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02401" y="5919481"/>
            <a:ext cx="240083" cy="252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844517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11.4  Trade Off Cash Flow for Better Deal with Performance-Based Payments</a:t>
            </a:r>
            <a:endParaRPr lang="en-US" sz="4000" dirty="0"/>
          </a:p>
        </p:txBody>
      </p:sp>
      <p:sp>
        <p:nvSpPr>
          <p:cNvPr id="3" name="Text Placeholder 2"/>
          <p:cNvSpPr>
            <a:spLocks noGrp="1"/>
          </p:cNvSpPr>
          <p:nvPr>
            <p:ph type="body" sz="quarter" idx="10"/>
          </p:nvPr>
        </p:nvSpPr>
        <p:spPr/>
        <p:txBody>
          <a:bodyPr>
            <a:normAutofit/>
          </a:bodyPr>
          <a:lstStyle/>
          <a:p>
            <a:r>
              <a:rPr lang="en-US" dirty="0" smtClean="0"/>
              <a:t>After utilizing the PBP model to develop the Government profit objective motivate the contract to provide a better deal by demonstrating the value of cash flow in negotiations</a:t>
            </a:r>
          </a:p>
          <a:p>
            <a:r>
              <a:rPr lang="en-US" dirty="0" smtClean="0"/>
              <a:t>Use </a:t>
            </a:r>
            <a:r>
              <a:rPr lang="en-US" dirty="0"/>
              <a:t>the PBP model to create a win-win </a:t>
            </a:r>
            <a:r>
              <a:rPr lang="en-US" dirty="0" smtClean="0"/>
              <a:t>deal</a:t>
            </a:r>
          </a:p>
        </p:txBody>
      </p:sp>
      <p:sp>
        <p:nvSpPr>
          <p:cNvPr id="12" name="TextBox 11"/>
          <p:cNvSpPr txBox="1"/>
          <p:nvPr/>
        </p:nvSpPr>
        <p:spPr>
          <a:xfrm>
            <a:off x="457200" y="4572000"/>
            <a:ext cx="8305800" cy="646331"/>
          </a:xfrm>
          <a:prstGeom prst="rect">
            <a:avLst/>
          </a:prstGeom>
          <a:noFill/>
        </p:spPr>
        <p:txBody>
          <a:bodyPr wrap="square" rtlCol="0">
            <a:spAutoFit/>
          </a:bodyPr>
          <a:lstStyle/>
          <a:p>
            <a:r>
              <a:rPr lang="en-US" dirty="0" smtClean="0">
                <a:hlinkClick r:id="rId3"/>
              </a:rPr>
              <a:t>DPAP Performance Based </a:t>
            </a:r>
            <a:r>
              <a:rPr lang="en-US" dirty="0">
                <a:hlinkClick r:id="rId3"/>
              </a:rPr>
              <a:t>Payments Guidebook - Includes link to PBP </a:t>
            </a:r>
            <a:r>
              <a:rPr lang="en-US" dirty="0" smtClean="0">
                <a:hlinkClick r:id="rId3"/>
              </a:rPr>
              <a:t>Tool</a:t>
            </a:r>
            <a:endParaRPr lang="en-US" dirty="0" smtClean="0"/>
          </a:p>
          <a:p>
            <a:r>
              <a:rPr lang="en-US" dirty="0" smtClean="0">
                <a:hlinkClick r:id="rId4"/>
              </a:rPr>
              <a:t>Contract Financing on PCE</a:t>
            </a:r>
            <a:endParaRPr lang="en-US" dirty="0"/>
          </a:p>
        </p:txBody>
      </p:sp>
      <p:pic>
        <p:nvPicPr>
          <p:cNvPr id="7" name="Picture 6" descr="http://www.clker.com/cliparts/5/q/T/b/c/Y/black-check-mark-png-hi.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02401" y="5919481"/>
            <a:ext cx="240083" cy="252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844517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11.5  Trade Off Cash for a Better Deal</a:t>
            </a:r>
            <a:br>
              <a:rPr lang="en-US" sz="4000" dirty="0" smtClean="0"/>
            </a:br>
            <a:r>
              <a:rPr lang="en-US" sz="4000" dirty="0" smtClean="0"/>
              <a:t>- Commercial Items</a:t>
            </a:r>
            <a:endParaRPr lang="en-US" sz="4000" dirty="0"/>
          </a:p>
        </p:txBody>
      </p:sp>
      <p:sp>
        <p:nvSpPr>
          <p:cNvPr id="3" name="Text Placeholder 2"/>
          <p:cNvSpPr>
            <a:spLocks noGrp="1"/>
          </p:cNvSpPr>
          <p:nvPr>
            <p:ph type="body" sz="quarter" idx="10"/>
          </p:nvPr>
        </p:nvSpPr>
        <p:spPr/>
        <p:txBody>
          <a:bodyPr>
            <a:normAutofit fontScale="92500" lnSpcReduction="10000"/>
          </a:bodyPr>
          <a:lstStyle/>
          <a:p>
            <a:r>
              <a:rPr lang="en-US" dirty="0"/>
              <a:t>Use </a:t>
            </a:r>
            <a:r>
              <a:rPr lang="en-US" dirty="0" smtClean="0"/>
              <a:t>the concept </a:t>
            </a:r>
            <a:r>
              <a:rPr lang="en-US" dirty="0"/>
              <a:t>of Net Present Value/cost to </a:t>
            </a:r>
            <a:r>
              <a:rPr lang="en-US" dirty="0" smtClean="0"/>
              <a:t>the Treasury </a:t>
            </a:r>
            <a:r>
              <a:rPr lang="en-US" dirty="0"/>
              <a:t>to determine impact of cash flow to deal, </a:t>
            </a:r>
            <a:r>
              <a:rPr lang="en-US" dirty="0" smtClean="0"/>
              <a:t>i.e. </a:t>
            </a:r>
            <a:r>
              <a:rPr lang="en-US" dirty="0"/>
              <a:t>receive discounted price for providing </a:t>
            </a:r>
            <a:r>
              <a:rPr lang="en-US" dirty="0" smtClean="0"/>
              <a:t>financing  </a:t>
            </a:r>
          </a:p>
          <a:p>
            <a:r>
              <a:rPr lang="en-US" dirty="0" smtClean="0"/>
              <a:t>Negotiate </a:t>
            </a:r>
            <a:r>
              <a:rPr lang="en-US" dirty="0"/>
              <a:t>reduced prices for Government </a:t>
            </a:r>
            <a:r>
              <a:rPr lang="en-US" dirty="0" smtClean="0"/>
              <a:t>when providing improved cash flow in comparison to standard practices in commercial marketplace</a:t>
            </a:r>
          </a:p>
          <a:p>
            <a:pPr marL="0" indent="0">
              <a:buNone/>
            </a:pPr>
            <a:endParaRPr lang="en-US" dirty="0" smtClean="0"/>
          </a:p>
        </p:txBody>
      </p:sp>
      <p:pic>
        <p:nvPicPr>
          <p:cNvPr id="8" name="Picture 7" descr="http://www.clker.com/cliparts/5/q/T/b/c/Y/black-check-mark-png-h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02401" y="5919481"/>
            <a:ext cx="240083" cy="252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844517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cap="small" dirty="0" smtClean="0"/>
              <a:t>11.6  Use of Flat Spot to Resolve Difficult Issues</a:t>
            </a:r>
            <a:endParaRPr lang="en-US" sz="4000" cap="small" dirty="0"/>
          </a:p>
        </p:txBody>
      </p:sp>
      <p:sp>
        <p:nvSpPr>
          <p:cNvPr id="3" name="Content Placeholder 2"/>
          <p:cNvSpPr>
            <a:spLocks noGrp="1"/>
          </p:cNvSpPr>
          <p:nvPr>
            <p:ph type="body" sz="quarter" idx="10"/>
          </p:nvPr>
        </p:nvSpPr>
        <p:spPr/>
        <p:txBody>
          <a:bodyPr>
            <a:normAutofit fontScale="62500" lnSpcReduction="20000"/>
          </a:bodyPr>
          <a:lstStyle/>
          <a:p>
            <a:r>
              <a:rPr lang="en-US" dirty="0"/>
              <a:t>Horizontal line on an incentive contract where contract type converts to CPFF for a stated overrun of costs between two agreed-to cost positions</a:t>
            </a:r>
          </a:p>
          <a:p>
            <a:r>
              <a:rPr lang="en-US" dirty="0"/>
              <a:t>Share ratio becomes 100/0 between the two cost numbers: the Government bears 100% of the risk over this range of cost, and the contractor’s profit/fee is static between the low and high cost estimates framing the flat spot</a:t>
            </a:r>
          </a:p>
          <a:p>
            <a:r>
              <a:rPr lang="en-US" dirty="0"/>
              <a:t>Applicable only in incentive arrangements</a:t>
            </a:r>
          </a:p>
          <a:p>
            <a:r>
              <a:rPr lang="en-US" dirty="0"/>
              <a:t>A flat spot may be used as an effective way to resolve difficult issues, such as large differences between FPRPs and FPRRs that affect the ability to close a deal, but should only be used as a last resort</a:t>
            </a:r>
          </a:p>
        </p:txBody>
      </p:sp>
      <p:sp>
        <p:nvSpPr>
          <p:cNvPr id="6" name="TextBox 5"/>
          <p:cNvSpPr txBox="1"/>
          <p:nvPr/>
        </p:nvSpPr>
        <p:spPr>
          <a:xfrm>
            <a:off x="457200" y="4572000"/>
            <a:ext cx="8262978" cy="923330"/>
          </a:xfrm>
          <a:prstGeom prst="rect">
            <a:avLst/>
          </a:prstGeom>
          <a:noFill/>
        </p:spPr>
        <p:txBody>
          <a:bodyPr wrap="square" rtlCol="0">
            <a:spAutoFit/>
          </a:bodyPr>
          <a:lstStyle/>
          <a:p>
            <a:r>
              <a:rPr lang="en-US" dirty="0" smtClean="0">
                <a:hlinkClick r:id="rId3"/>
              </a:rPr>
              <a:t>Flat Spot Briefing from PCE</a:t>
            </a:r>
            <a:endParaRPr lang="en-US" dirty="0" smtClean="0"/>
          </a:p>
          <a:p>
            <a:r>
              <a:rPr lang="en-US" dirty="0" smtClean="0">
                <a:hlinkClick r:id="rId4"/>
              </a:rPr>
              <a:t>DoD Incentive Contracting Guide</a:t>
            </a:r>
            <a:r>
              <a:rPr lang="en-US" dirty="0" smtClean="0"/>
              <a:t>: </a:t>
            </a:r>
            <a:r>
              <a:rPr lang="en-US" dirty="0"/>
              <a:t>See page 27</a:t>
            </a:r>
          </a:p>
          <a:p>
            <a:endParaRPr lang="en-US" dirty="0"/>
          </a:p>
        </p:txBody>
      </p:sp>
      <p:pic>
        <p:nvPicPr>
          <p:cNvPr id="8" name="Picture 7" descr="http://www.clker.com/cliparts/5/q/T/b/c/Y/black-check-mark-png-hi.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02401" y="5919481"/>
            <a:ext cx="240083" cy="252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073793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normAutofit fontScale="90000"/>
          </a:bodyPr>
          <a:lstStyle/>
          <a:p>
            <a:r>
              <a:rPr lang="en-US" dirty="0" smtClean="0"/>
              <a:t>Effective use and analysis</a:t>
            </a:r>
            <a:r>
              <a:rPr lang="en-US" baseline="0" dirty="0" smtClean="0"/>
              <a:t> of commercial items</a:t>
            </a:r>
            <a:endParaRPr lang="en-US" dirty="0"/>
          </a:p>
        </p:txBody>
      </p:sp>
      <p:sp>
        <p:nvSpPr>
          <p:cNvPr id="4" name="Rounded Rectangle 3">
            <a:hlinkClick r:id="rId3" action="ppaction://hlinksldjump"/>
          </p:cNvPr>
          <p:cNvSpPr/>
          <p:nvPr/>
        </p:nvSpPr>
        <p:spPr>
          <a:xfrm>
            <a:off x="304800" y="6096000"/>
            <a:ext cx="2209800" cy="457200"/>
          </a:xfrm>
          <a:prstGeom prst="roundRect">
            <a:avLst/>
          </a:prstGeom>
          <a:solidFill>
            <a:srgbClr val="990099"/>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 to BBP Menu</a:t>
            </a:r>
            <a:endParaRPr lang="en-US" dirty="0"/>
          </a:p>
        </p:txBody>
      </p:sp>
      <p:sp>
        <p:nvSpPr>
          <p:cNvPr id="6" name="Rectangle 5"/>
          <p:cNvSpPr/>
          <p:nvPr/>
        </p:nvSpPr>
        <p:spPr>
          <a:xfrm>
            <a:off x="762000" y="276225"/>
            <a:ext cx="7620000" cy="1371600"/>
          </a:xfrm>
          <a:prstGeom prst="rect">
            <a:avLst/>
          </a:prstGeom>
          <a:solidFill>
            <a:srgbClr val="CC00CC"/>
          </a:solidFill>
          <a:ln>
            <a:solidFill>
              <a:srgbClr val="CC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7.  Be an Informed Buyer of Commercial Items</a:t>
            </a:r>
          </a:p>
          <a:p>
            <a:pPr algn="ctr"/>
            <a:r>
              <a:rPr lang="en-US" sz="2800" b="1" dirty="0"/>
              <a:t>Techniques</a:t>
            </a:r>
            <a:r>
              <a:rPr lang="en-US" sz="2800" b="1" dirty="0" smtClean="0"/>
              <a:t>:</a:t>
            </a:r>
            <a:endParaRPr lang="en-US" sz="2800" b="1" dirty="0"/>
          </a:p>
        </p:txBody>
      </p:sp>
      <p:sp>
        <p:nvSpPr>
          <p:cNvPr id="8" name="Rectangle 7">
            <a:hlinkClick r:id="rId4" action="ppaction://hlinksldjump"/>
          </p:cNvPr>
          <p:cNvSpPr/>
          <p:nvPr/>
        </p:nvSpPr>
        <p:spPr>
          <a:xfrm>
            <a:off x="754045" y="3730823"/>
            <a:ext cx="3575046" cy="307777"/>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1400" b="1" cap="none" spc="0" dirty="0" smtClean="0">
                <a:ln w="12700">
                  <a:noFill/>
                  <a:prstDash val="solid"/>
                </a:ln>
                <a:solidFill>
                  <a:schemeClr val="tx1"/>
                </a:solidFill>
              </a:rPr>
              <a:t>5.  Obtain Relevant Sales Data</a:t>
            </a:r>
            <a:endParaRPr lang="en-US" sz="1400" b="1" cap="none" spc="0" dirty="0">
              <a:ln w="12700">
                <a:noFill/>
                <a:prstDash val="solid"/>
              </a:ln>
              <a:solidFill>
                <a:schemeClr val="tx1"/>
              </a:solidFill>
            </a:endParaRPr>
          </a:p>
        </p:txBody>
      </p:sp>
      <p:sp>
        <p:nvSpPr>
          <p:cNvPr id="9" name="Rectangle 8">
            <a:hlinkClick r:id="rId5" action="ppaction://hlinksldjump"/>
          </p:cNvPr>
          <p:cNvSpPr/>
          <p:nvPr/>
        </p:nvSpPr>
        <p:spPr>
          <a:xfrm>
            <a:off x="4800600" y="1752600"/>
            <a:ext cx="3581400" cy="738664"/>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1400" b="1" cap="none" spc="0" dirty="0" smtClean="0">
                <a:ln w="12700">
                  <a:noFill/>
                  <a:prstDash val="solid"/>
                </a:ln>
                <a:solidFill>
                  <a:schemeClr val="tx1"/>
                </a:solidFill>
              </a:rPr>
              <a:t>9.  Obtain Other Than Cost or Pricing Data for Commercial Services Not Sold in Substantial Quantities</a:t>
            </a:r>
            <a:endParaRPr lang="en-US" sz="1400" b="1" cap="none" spc="0" dirty="0">
              <a:ln w="12700">
                <a:noFill/>
                <a:prstDash val="solid"/>
              </a:ln>
              <a:solidFill>
                <a:schemeClr val="tx1"/>
              </a:solidFill>
            </a:endParaRPr>
          </a:p>
        </p:txBody>
      </p:sp>
      <p:sp>
        <p:nvSpPr>
          <p:cNvPr id="11" name="Rectangle 10">
            <a:hlinkClick r:id="rId6" action="ppaction://hlinksldjump"/>
          </p:cNvPr>
          <p:cNvSpPr/>
          <p:nvPr/>
        </p:nvSpPr>
        <p:spPr>
          <a:xfrm>
            <a:off x="762000" y="2133600"/>
            <a:ext cx="3567091" cy="523220"/>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1400" b="1" cap="none" spc="0" dirty="0" smtClean="0">
                <a:ln w="12700">
                  <a:noFill/>
                  <a:prstDash val="solid"/>
                </a:ln>
                <a:solidFill>
                  <a:schemeClr val="tx1"/>
                </a:solidFill>
              </a:rPr>
              <a:t>2.  Market Leverage Analysis (Prime</a:t>
            </a:r>
            <a:r>
              <a:rPr lang="en-US" sz="1400" b="1" dirty="0" smtClean="0">
                <a:ln w="12700">
                  <a:noFill/>
                  <a:prstDash val="solid"/>
                </a:ln>
                <a:solidFill>
                  <a:schemeClr val="tx1"/>
                </a:solidFill>
              </a:rPr>
              <a:t>/</a:t>
            </a:r>
            <a:r>
              <a:rPr lang="en-US" sz="1400" b="1" cap="none" spc="0" dirty="0" smtClean="0">
                <a:ln w="12700">
                  <a:noFill/>
                  <a:prstDash val="solid"/>
                </a:ln>
                <a:solidFill>
                  <a:schemeClr val="tx1"/>
                </a:solidFill>
              </a:rPr>
              <a:t>Sub Level)</a:t>
            </a:r>
            <a:endParaRPr lang="en-US" sz="1400" b="1" cap="none" spc="0" dirty="0">
              <a:ln w="12700">
                <a:noFill/>
                <a:prstDash val="solid"/>
              </a:ln>
              <a:solidFill>
                <a:schemeClr val="tx1"/>
              </a:solidFill>
            </a:endParaRPr>
          </a:p>
        </p:txBody>
      </p:sp>
      <p:sp>
        <p:nvSpPr>
          <p:cNvPr id="12" name="Rectangle 11">
            <a:hlinkClick r:id="rId7" action="ppaction://hlinksldjump"/>
          </p:cNvPr>
          <p:cNvSpPr/>
          <p:nvPr/>
        </p:nvSpPr>
        <p:spPr>
          <a:xfrm>
            <a:off x="4800600" y="3197423"/>
            <a:ext cx="3581400" cy="523220"/>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1400" b="1" dirty="0" smtClean="0">
                <a:ln w="12700">
                  <a:noFill/>
                  <a:prstDash val="solid"/>
                </a:ln>
                <a:solidFill>
                  <a:schemeClr val="tx1"/>
                </a:solidFill>
              </a:rPr>
              <a:t>11.  Direct Engagement With Subs When Needed </a:t>
            </a:r>
            <a:endParaRPr lang="en-US" sz="1400" b="1" cap="none" spc="0" dirty="0">
              <a:ln w="12700">
                <a:noFill/>
                <a:prstDash val="solid"/>
              </a:ln>
              <a:solidFill>
                <a:schemeClr val="tx1"/>
              </a:solidFill>
            </a:endParaRPr>
          </a:p>
        </p:txBody>
      </p:sp>
      <p:sp>
        <p:nvSpPr>
          <p:cNvPr id="13" name="Rectangle 12">
            <a:hlinkClick r:id="rId8" action="ppaction://hlinksldjump"/>
          </p:cNvPr>
          <p:cNvSpPr/>
          <p:nvPr/>
        </p:nvSpPr>
        <p:spPr>
          <a:xfrm>
            <a:off x="762000" y="3134380"/>
            <a:ext cx="3567089" cy="523220"/>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1400" b="1" cap="none" spc="0" dirty="0" smtClean="0">
                <a:ln w="12700">
                  <a:noFill/>
                  <a:prstDash val="solid"/>
                </a:ln>
                <a:solidFill>
                  <a:schemeClr val="tx1"/>
                </a:solidFill>
              </a:rPr>
              <a:t>4.  Challenge Commerciality Where Appropriate</a:t>
            </a:r>
            <a:endParaRPr lang="en-US" sz="1400" b="1" cap="none" spc="0" dirty="0">
              <a:ln w="12700">
                <a:noFill/>
                <a:prstDash val="solid"/>
              </a:ln>
              <a:solidFill>
                <a:schemeClr val="tx1"/>
              </a:solidFill>
            </a:endParaRPr>
          </a:p>
        </p:txBody>
      </p:sp>
      <p:sp>
        <p:nvSpPr>
          <p:cNvPr id="14" name="Rectangle 13">
            <a:hlinkClick r:id="rId9" action="ppaction://hlinksldjump"/>
          </p:cNvPr>
          <p:cNvSpPr/>
          <p:nvPr/>
        </p:nvSpPr>
        <p:spPr>
          <a:xfrm>
            <a:off x="754045" y="4886980"/>
            <a:ext cx="3575044" cy="523220"/>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1400" b="1" cap="none" spc="0" dirty="0" smtClean="0">
                <a:ln w="12700">
                  <a:noFill/>
                  <a:prstDash val="solid"/>
                </a:ln>
                <a:solidFill>
                  <a:schemeClr val="tx1"/>
                </a:solidFill>
              </a:rPr>
              <a:t>8.  Obtain Other Than Cost or Pricing Data for Of A Type Items (Prime/Sub Level)</a:t>
            </a:r>
            <a:endParaRPr lang="en-US" sz="1400" b="1" cap="none" spc="0" dirty="0">
              <a:ln w="12700">
                <a:noFill/>
                <a:prstDash val="solid"/>
              </a:ln>
              <a:solidFill>
                <a:schemeClr val="tx1"/>
              </a:solidFill>
            </a:endParaRPr>
          </a:p>
        </p:txBody>
      </p:sp>
      <p:sp>
        <p:nvSpPr>
          <p:cNvPr id="15" name="Rectangle 14">
            <a:hlinkClick r:id="rId10" action="ppaction://hlinksldjump"/>
          </p:cNvPr>
          <p:cNvSpPr/>
          <p:nvPr/>
        </p:nvSpPr>
        <p:spPr>
          <a:xfrm>
            <a:off x="4800600" y="2590800"/>
            <a:ext cx="3581400" cy="523220"/>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1400" b="1" dirty="0" smtClean="0">
                <a:ln w="12700">
                  <a:noFill/>
                  <a:prstDash val="solid"/>
                </a:ln>
                <a:solidFill>
                  <a:schemeClr val="tx1"/>
                </a:solidFill>
              </a:rPr>
              <a:t>10.  Ensure </a:t>
            </a:r>
            <a:r>
              <a:rPr lang="en-US" sz="1400" b="1" dirty="0">
                <a:ln w="12700">
                  <a:noFill/>
                  <a:prstDash val="solid"/>
                </a:ln>
                <a:solidFill>
                  <a:schemeClr val="tx1"/>
                </a:solidFill>
              </a:rPr>
              <a:t>Consistent Application of Contractor’s Business Model</a:t>
            </a:r>
            <a:endParaRPr lang="en-US" sz="1400" b="1" cap="none" spc="0" dirty="0">
              <a:ln w="12700">
                <a:noFill/>
                <a:prstDash val="solid"/>
              </a:ln>
              <a:solidFill>
                <a:schemeClr val="tx1"/>
              </a:solidFill>
            </a:endParaRPr>
          </a:p>
        </p:txBody>
      </p:sp>
      <p:sp>
        <p:nvSpPr>
          <p:cNvPr id="18" name="Rectangle 17">
            <a:hlinkClick r:id="rId11" action="ppaction://hlinksldjump"/>
          </p:cNvPr>
          <p:cNvSpPr/>
          <p:nvPr/>
        </p:nvSpPr>
        <p:spPr>
          <a:xfrm>
            <a:off x="4800600" y="3820180"/>
            <a:ext cx="3581400" cy="523220"/>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1400" b="1" dirty="0" smtClean="0">
                <a:ln w="12700">
                  <a:noFill/>
                  <a:prstDash val="solid"/>
                </a:ln>
                <a:solidFill>
                  <a:schemeClr val="tx1"/>
                </a:solidFill>
              </a:rPr>
              <a:t>12.  Use </a:t>
            </a:r>
            <a:r>
              <a:rPr lang="en-US" sz="1400" b="1" dirty="0">
                <a:ln w="12700">
                  <a:noFill/>
                  <a:prstDash val="solid"/>
                </a:ln>
                <a:solidFill>
                  <a:schemeClr val="tx1"/>
                </a:solidFill>
              </a:rPr>
              <a:t>of Improvement Curve to Consider Impact of Changes in Material Quantities</a:t>
            </a:r>
            <a:endParaRPr lang="en-US" sz="1400" b="1" cap="none" spc="0" dirty="0">
              <a:ln w="12700">
                <a:noFill/>
                <a:prstDash val="solid"/>
              </a:ln>
              <a:solidFill>
                <a:schemeClr val="tx1"/>
              </a:solidFill>
            </a:endParaRPr>
          </a:p>
        </p:txBody>
      </p:sp>
      <p:sp>
        <p:nvSpPr>
          <p:cNvPr id="19" name="Rectangle 18">
            <a:hlinkClick r:id="rId12" action="ppaction://hlinksldjump"/>
          </p:cNvPr>
          <p:cNvSpPr/>
          <p:nvPr/>
        </p:nvSpPr>
        <p:spPr>
          <a:xfrm>
            <a:off x="762000" y="1752600"/>
            <a:ext cx="3567090" cy="307777"/>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1400" b="1" cap="none" spc="0" dirty="0" smtClean="0">
                <a:ln w="12700">
                  <a:noFill/>
                  <a:prstDash val="solid"/>
                </a:ln>
                <a:solidFill>
                  <a:schemeClr val="tx1"/>
                </a:solidFill>
              </a:rPr>
              <a:t>1.  Perform Robust Market Research</a:t>
            </a:r>
          </a:p>
        </p:txBody>
      </p:sp>
      <p:sp>
        <p:nvSpPr>
          <p:cNvPr id="22" name="Rectangle 21">
            <a:hlinkClick r:id="rId13" action="ppaction://hlinksldjump"/>
          </p:cNvPr>
          <p:cNvSpPr/>
          <p:nvPr/>
        </p:nvSpPr>
        <p:spPr>
          <a:xfrm>
            <a:off x="762001" y="2740223"/>
            <a:ext cx="3567090" cy="307777"/>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1400" b="1" cap="none" spc="0" dirty="0" smtClean="0">
                <a:ln w="12700">
                  <a:noFill/>
                  <a:prstDash val="solid"/>
                </a:ln>
                <a:solidFill>
                  <a:schemeClr val="tx1"/>
                </a:solidFill>
              </a:rPr>
              <a:t>3.  Technical Review of Commerciality </a:t>
            </a:r>
          </a:p>
        </p:txBody>
      </p:sp>
      <p:sp>
        <p:nvSpPr>
          <p:cNvPr id="21" name="Rectangle 20">
            <a:hlinkClick r:id="rId14" action="ppaction://hlinksldjump"/>
          </p:cNvPr>
          <p:cNvSpPr/>
          <p:nvPr/>
        </p:nvSpPr>
        <p:spPr>
          <a:xfrm>
            <a:off x="762001" y="4492823"/>
            <a:ext cx="3567090" cy="307777"/>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1400" b="1" cap="none" spc="0" dirty="0" smtClean="0">
                <a:ln w="12700">
                  <a:noFill/>
                  <a:prstDash val="solid"/>
                </a:ln>
                <a:solidFill>
                  <a:schemeClr val="tx1"/>
                </a:solidFill>
              </a:rPr>
              <a:t>7.  Terms &amp; Conditions Review</a:t>
            </a:r>
            <a:endParaRPr lang="en-US" sz="1400" b="1" cap="none" spc="0" dirty="0">
              <a:ln w="12700">
                <a:noFill/>
                <a:prstDash val="solid"/>
              </a:ln>
              <a:solidFill>
                <a:schemeClr val="tx1"/>
              </a:solidFill>
            </a:endParaRPr>
          </a:p>
        </p:txBody>
      </p:sp>
      <p:sp>
        <p:nvSpPr>
          <p:cNvPr id="23" name="Rectangle 22">
            <a:hlinkClick r:id="rId15" action="ppaction://hlinksldjump"/>
          </p:cNvPr>
          <p:cNvSpPr/>
          <p:nvPr/>
        </p:nvSpPr>
        <p:spPr>
          <a:xfrm>
            <a:off x="4800600" y="4416623"/>
            <a:ext cx="3581400" cy="307777"/>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1400" b="1" cap="none" spc="0" dirty="0" smtClean="0">
                <a:ln w="12700">
                  <a:noFill/>
                  <a:prstDash val="solid"/>
                </a:ln>
                <a:solidFill>
                  <a:schemeClr val="tx1"/>
                </a:solidFill>
              </a:rPr>
              <a:t>13.  Analyze Cash Flows for Commercial Items</a:t>
            </a:r>
            <a:endParaRPr lang="en-US" sz="1400" b="1" cap="none" spc="0" dirty="0">
              <a:ln w="12700">
                <a:noFill/>
                <a:prstDash val="solid"/>
              </a:ln>
              <a:solidFill>
                <a:schemeClr val="tx1"/>
              </a:solidFill>
            </a:endParaRPr>
          </a:p>
        </p:txBody>
      </p:sp>
      <p:sp>
        <p:nvSpPr>
          <p:cNvPr id="24" name="Rectangle 23">
            <a:hlinkClick r:id="rId16" action="ppaction://hlinksldjump"/>
          </p:cNvPr>
          <p:cNvSpPr/>
          <p:nvPr/>
        </p:nvSpPr>
        <p:spPr>
          <a:xfrm>
            <a:off x="762001" y="4111823"/>
            <a:ext cx="3567090" cy="307777"/>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1400" b="1" cap="none" spc="0" dirty="0" smtClean="0">
                <a:ln w="12700">
                  <a:noFill/>
                  <a:prstDash val="solid"/>
                </a:ln>
                <a:solidFill>
                  <a:schemeClr val="tx1"/>
                </a:solidFill>
              </a:rPr>
              <a:t>6.  Thorough Review of Catalog Prices</a:t>
            </a:r>
          </a:p>
        </p:txBody>
      </p:sp>
      <p:sp>
        <p:nvSpPr>
          <p:cNvPr id="20" name="Rounded Rectangle 19">
            <a:hlinkClick r:id="rId17" action="ppaction://hlinksldjump"/>
          </p:cNvPr>
          <p:cNvSpPr/>
          <p:nvPr/>
        </p:nvSpPr>
        <p:spPr>
          <a:xfrm>
            <a:off x="7341716" y="6172200"/>
            <a:ext cx="1497484" cy="533400"/>
          </a:xfrm>
          <a:prstGeom prst="roundRect">
            <a:avLst/>
          </a:prstGeom>
          <a:solidFill>
            <a:srgbClr val="FFFF0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smtClean="0">
                <a:solidFill>
                  <a:srgbClr val="FF0000"/>
                </a:solidFill>
                <a:effectLst>
                  <a:outerShdw blurRad="38100" dist="38100" dir="2700000" algn="tl">
                    <a:srgbClr val="000000">
                      <a:alpha val="43137"/>
                    </a:srgbClr>
                  </a:outerShdw>
                </a:effectLst>
              </a:rPr>
              <a:t>Link to Should Cost Fishbone</a:t>
            </a:r>
            <a:endParaRPr lang="en-US" sz="1400" b="1" i="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8117260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6686550" cy="1143000"/>
          </a:xfrm>
        </p:spPr>
        <p:txBody>
          <a:bodyPr>
            <a:normAutofit fontScale="90000"/>
          </a:bodyPr>
          <a:lstStyle/>
          <a:p>
            <a:r>
              <a:rPr lang="en-US" dirty="0" smtClean="0"/>
              <a:t>Innovative Cost/Price techniques</a:t>
            </a:r>
            <a:endParaRPr lang="en-US" dirty="0"/>
          </a:p>
        </p:txBody>
      </p:sp>
      <p:sp>
        <p:nvSpPr>
          <p:cNvPr id="4" name="Rounded Rectangle 3">
            <a:hlinkClick r:id="rId3" action="ppaction://hlinksldjump"/>
          </p:cNvPr>
          <p:cNvSpPr/>
          <p:nvPr/>
        </p:nvSpPr>
        <p:spPr>
          <a:xfrm>
            <a:off x="304800" y="6096000"/>
            <a:ext cx="2209800" cy="457200"/>
          </a:xfrm>
          <a:prstGeom prst="roundRect">
            <a:avLst/>
          </a:prstGeom>
          <a:solidFill>
            <a:schemeClr val="accent5">
              <a:lumMod val="7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 to BBP Menu</a:t>
            </a:r>
            <a:endParaRPr lang="en-US" dirty="0"/>
          </a:p>
        </p:txBody>
      </p:sp>
      <p:sp>
        <p:nvSpPr>
          <p:cNvPr id="6" name="Rectangle 5"/>
          <p:cNvSpPr/>
          <p:nvPr/>
        </p:nvSpPr>
        <p:spPr>
          <a:xfrm>
            <a:off x="762000" y="276225"/>
            <a:ext cx="7620000" cy="1371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8.  Conduct a Rigorous Cost/Price Analysis</a:t>
            </a:r>
          </a:p>
          <a:p>
            <a:pPr algn="ctr"/>
            <a:r>
              <a:rPr lang="en-US" sz="3200" b="1" dirty="0" smtClean="0"/>
              <a:t>Techniques:</a:t>
            </a:r>
            <a:endParaRPr lang="en-US" sz="3200" b="1" dirty="0"/>
          </a:p>
        </p:txBody>
      </p:sp>
      <p:sp>
        <p:nvSpPr>
          <p:cNvPr id="8" name="Rectangle 7">
            <a:hlinkClick r:id="rId4" action="ppaction://hlinksldjump"/>
          </p:cNvPr>
          <p:cNvSpPr/>
          <p:nvPr/>
        </p:nvSpPr>
        <p:spPr>
          <a:xfrm>
            <a:off x="750306" y="1766500"/>
            <a:ext cx="3587649" cy="523220"/>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1400" b="1" cap="none" spc="0" dirty="0" smtClean="0">
                <a:ln w="12700">
                  <a:noFill/>
                  <a:prstDash val="solid"/>
                </a:ln>
                <a:solidFill>
                  <a:schemeClr val="tx1"/>
                </a:solidFill>
              </a:rPr>
              <a:t>1.  Obtain and Review Prime’s Actual Cost from Previous Buys</a:t>
            </a:r>
            <a:endParaRPr lang="en-US" sz="1400" b="1" cap="none" spc="0" dirty="0">
              <a:ln w="12700">
                <a:noFill/>
                <a:prstDash val="solid"/>
              </a:ln>
              <a:solidFill>
                <a:schemeClr val="tx1"/>
              </a:solidFill>
            </a:endParaRPr>
          </a:p>
        </p:txBody>
      </p:sp>
      <p:sp>
        <p:nvSpPr>
          <p:cNvPr id="9" name="Rectangle 8">
            <a:hlinkClick r:id="rId5" action="ppaction://hlinksldjump"/>
          </p:cNvPr>
          <p:cNvSpPr/>
          <p:nvPr/>
        </p:nvSpPr>
        <p:spPr>
          <a:xfrm>
            <a:off x="750624" y="2370523"/>
            <a:ext cx="3578466" cy="523220"/>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1400" b="1" cap="none" spc="0" dirty="0" smtClean="0">
                <a:ln w="12700">
                  <a:noFill/>
                  <a:prstDash val="solid"/>
                </a:ln>
                <a:solidFill>
                  <a:schemeClr val="tx1"/>
                </a:solidFill>
              </a:rPr>
              <a:t>2.  Obtain and Review Top 3-5 Suppliers’ Actual Cost from Previous Buys</a:t>
            </a:r>
            <a:endParaRPr lang="en-US" sz="1400" b="1" cap="none" spc="0" dirty="0">
              <a:ln w="12700">
                <a:noFill/>
                <a:prstDash val="solid"/>
              </a:ln>
              <a:solidFill>
                <a:schemeClr val="tx1"/>
              </a:solidFill>
            </a:endParaRPr>
          </a:p>
        </p:txBody>
      </p:sp>
      <p:sp>
        <p:nvSpPr>
          <p:cNvPr id="10" name="Rectangle 9">
            <a:hlinkClick r:id="rId6" action="ppaction://hlinksldjump"/>
          </p:cNvPr>
          <p:cNvSpPr/>
          <p:nvPr/>
        </p:nvSpPr>
        <p:spPr>
          <a:xfrm>
            <a:off x="750624" y="2970688"/>
            <a:ext cx="3578466" cy="523220"/>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1400" b="1" cap="none" spc="0" dirty="0" smtClean="0">
                <a:ln w="12700">
                  <a:noFill/>
                  <a:prstDash val="solid"/>
                </a:ln>
                <a:solidFill>
                  <a:schemeClr val="tx1"/>
                </a:solidFill>
              </a:rPr>
              <a:t>3.  Conduct Price Analysis (In addition to Cost Analysis)</a:t>
            </a:r>
            <a:endParaRPr lang="en-US" sz="1400" b="1" cap="none" spc="0" dirty="0">
              <a:ln w="12700">
                <a:noFill/>
                <a:prstDash val="solid"/>
              </a:ln>
              <a:solidFill>
                <a:schemeClr val="tx1"/>
              </a:solidFill>
            </a:endParaRPr>
          </a:p>
        </p:txBody>
      </p:sp>
      <p:sp>
        <p:nvSpPr>
          <p:cNvPr id="11" name="Rectangle 10">
            <a:hlinkClick r:id="rId7" action="ppaction://hlinksldjump"/>
          </p:cNvPr>
          <p:cNvSpPr/>
          <p:nvPr/>
        </p:nvSpPr>
        <p:spPr>
          <a:xfrm>
            <a:off x="750306" y="3959423"/>
            <a:ext cx="3578784" cy="307777"/>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1400" b="1" cap="none" spc="0" dirty="0" smtClean="0">
                <a:ln w="12700">
                  <a:noFill/>
                  <a:prstDash val="solid"/>
                </a:ln>
                <a:solidFill>
                  <a:schemeClr val="tx1"/>
                </a:solidFill>
              </a:rPr>
              <a:t>5.  Conduct FAR/DFARS Should-Cost</a:t>
            </a:r>
            <a:endParaRPr lang="en-US" sz="1400" b="1" cap="none" spc="0" dirty="0">
              <a:ln w="12700">
                <a:noFill/>
                <a:prstDash val="solid"/>
              </a:ln>
              <a:solidFill>
                <a:schemeClr val="tx1"/>
              </a:solidFill>
            </a:endParaRPr>
          </a:p>
        </p:txBody>
      </p:sp>
      <p:sp>
        <p:nvSpPr>
          <p:cNvPr id="13" name="Rectangle 12">
            <a:hlinkClick r:id="rId8" action="ppaction://hlinksldjump"/>
          </p:cNvPr>
          <p:cNvSpPr/>
          <p:nvPr/>
        </p:nvSpPr>
        <p:spPr>
          <a:xfrm>
            <a:off x="750306" y="4353580"/>
            <a:ext cx="3578784" cy="523220"/>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1400" b="1" cap="none" spc="0" dirty="0" smtClean="0">
                <a:ln w="12700">
                  <a:noFill/>
                  <a:prstDash val="solid"/>
                </a:ln>
                <a:solidFill>
                  <a:schemeClr val="tx1"/>
                </a:solidFill>
              </a:rPr>
              <a:t>6.  Use of Navy Price Fighters for Specialized Technical Expertise </a:t>
            </a:r>
            <a:endParaRPr lang="en-US" sz="1400" b="1" cap="none" spc="0" dirty="0">
              <a:ln w="12700">
                <a:noFill/>
                <a:prstDash val="solid"/>
              </a:ln>
              <a:solidFill>
                <a:schemeClr val="tx1"/>
              </a:solidFill>
            </a:endParaRPr>
          </a:p>
        </p:txBody>
      </p:sp>
      <p:sp>
        <p:nvSpPr>
          <p:cNvPr id="14" name="Rectangle 13">
            <a:hlinkClick r:id="rId9" action="ppaction://hlinksldjump"/>
          </p:cNvPr>
          <p:cNvSpPr/>
          <p:nvPr/>
        </p:nvSpPr>
        <p:spPr>
          <a:xfrm>
            <a:off x="4800599" y="1766500"/>
            <a:ext cx="3587649" cy="523220"/>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1400" b="1" cap="none" spc="0" dirty="0" smtClean="0">
                <a:ln w="12700">
                  <a:noFill/>
                  <a:prstDash val="solid"/>
                </a:ln>
                <a:solidFill>
                  <a:schemeClr val="tx1"/>
                </a:solidFill>
              </a:rPr>
              <a:t>7.  In-Depth Subcontractor Cost Analysis When Appropriate</a:t>
            </a:r>
            <a:endParaRPr lang="en-US" sz="1400" b="1" cap="none" spc="0" dirty="0">
              <a:ln w="12700">
                <a:noFill/>
                <a:prstDash val="solid"/>
              </a:ln>
              <a:solidFill>
                <a:schemeClr val="tx1"/>
              </a:solidFill>
            </a:endParaRPr>
          </a:p>
        </p:txBody>
      </p:sp>
      <p:sp>
        <p:nvSpPr>
          <p:cNvPr id="15" name="Rectangle 14">
            <a:hlinkClick r:id="rId10" action="ppaction://hlinksldjump"/>
          </p:cNvPr>
          <p:cNvSpPr/>
          <p:nvPr/>
        </p:nvSpPr>
        <p:spPr>
          <a:xfrm>
            <a:off x="4813098" y="2794957"/>
            <a:ext cx="3581400" cy="523220"/>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1400" b="1" cap="none" spc="0" dirty="0" smtClean="0">
                <a:ln w="12700">
                  <a:noFill/>
                  <a:prstDash val="solid"/>
                </a:ln>
                <a:solidFill>
                  <a:schemeClr val="tx1"/>
                </a:solidFill>
              </a:rPr>
              <a:t>9.  In-Depth Review of Improvement Curves for Labor</a:t>
            </a:r>
            <a:endParaRPr lang="en-US" sz="1400" b="1" cap="none" spc="0" dirty="0">
              <a:ln w="12700">
                <a:noFill/>
                <a:prstDash val="solid"/>
              </a:ln>
              <a:solidFill>
                <a:schemeClr val="tx1"/>
              </a:solidFill>
            </a:endParaRPr>
          </a:p>
        </p:txBody>
      </p:sp>
      <p:sp>
        <p:nvSpPr>
          <p:cNvPr id="16" name="Rectangle 15">
            <a:hlinkClick r:id="rId11" action="ppaction://hlinksldjump"/>
          </p:cNvPr>
          <p:cNvSpPr/>
          <p:nvPr/>
        </p:nvSpPr>
        <p:spPr>
          <a:xfrm>
            <a:off x="4813098" y="3414737"/>
            <a:ext cx="3581400" cy="523220"/>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1400" b="1" cap="none" spc="0" dirty="0" smtClean="0">
                <a:ln w="12700">
                  <a:noFill/>
                  <a:prstDash val="solid"/>
                </a:ln>
                <a:solidFill>
                  <a:schemeClr val="tx1"/>
                </a:solidFill>
              </a:rPr>
              <a:t>10.  Use of Improvement Curve to Consider Impact of Changes in Material Quantities</a:t>
            </a:r>
            <a:endParaRPr lang="en-US" sz="1400" b="1" cap="none" spc="0" dirty="0">
              <a:ln w="12700">
                <a:noFill/>
                <a:prstDash val="solid"/>
              </a:ln>
              <a:solidFill>
                <a:schemeClr val="tx1"/>
              </a:solidFill>
            </a:endParaRPr>
          </a:p>
        </p:txBody>
      </p:sp>
      <p:sp>
        <p:nvSpPr>
          <p:cNvPr id="17" name="Rectangle 16">
            <a:hlinkClick r:id="rId12" action="ppaction://hlinksldjump"/>
          </p:cNvPr>
          <p:cNvSpPr/>
          <p:nvPr/>
        </p:nvSpPr>
        <p:spPr>
          <a:xfrm>
            <a:off x="4813098" y="4011180"/>
            <a:ext cx="3581400" cy="307777"/>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1400" b="1" cap="none" spc="0" dirty="0" smtClean="0">
                <a:ln w="12700">
                  <a:noFill/>
                  <a:prstDash val="solid"/>
                </a:ln>
                <a:solidFill>
                  <a:schemeClr val="tx1"/>
                </a:solidFill>
              </a:rPr>
              <a:t>11.  In-Depth Factor Analysis</a:t>
            </a:r>
            <a:endParaRPr lang="en-US" sz="1400" b="1" cap="none" spc="0" dirty="0">
              <a:ln w="12700">
                <a:noFill/>
                <a:prstDash val="solid"/>
              </a:ln>
              <a:solidFill>
                <a:schemeClr val="tx1"/>
              </a:solidFill>
            </a:endParaRPr>
          </a:p>
        </p:txBody>
      </p:sp>
      <p:sp>
        <p:nvSpPr>
          <p:cNvPr id="18" name="Rectangle 17">
            <a:hlinkClick r:id="rId13" action="ppaction://hlinksldjump"/>
          </p:cNvPr>
          <p:cNvSpPr/>
          <p:nvPr/>
        </p:nvSpPr>
        <p:spPr>
          <a:xfrm>
            <a:off x="4813097" y="4392180"/>
            <a:ext cx="3587649" cy="307777"/>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1400" b="1" cap="none" spc="0" dirty="0" smtClean="0">
                <a:ln w="12700">
                  <a:noFill/>
                  <a:prstDash val="solid"/>
                </a:ln>
                <a:solidFill>
                  <a:schemeClr val="tx1"/>
                </a:solidFill>
              </a:rPr>
              <a:t>12.  Joint Review of Sub With Prime</a:t>
            </a:r>
            <a:endParaRPr lang="en-US" sz="1400" b="1" cap="none" spc="0" dirty="0">
              <a:ln w="12700">
                <a:noFill/>
                <a:prstDash val="solid"/>
              </a:ln>
              <a:solidFill>
                <a:schemeClr val="tx1"/>
              </a:solidFill>
            </a:endParaRPr>
          </a:p>
        </p:txBody>
      </p:sp>
      <p:sp>
        <p:nvSpPr>
          <p:cNvPr id="19" name="Rectangle 18">
            <a:hlinkClick r:id="rId14" action="ppaction://hlinksldjump"/>
          </p:cNvPr>
          <p:cNvSpPr/>
          <p:nvPr/>
        </p:nvSpPr>
        <p:spPr>
          <a:xfrm>
            <a:off x="762000" y="3578423"/>
            <a:ext cx="3587650" cy="307777"/>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1400" b="1" cap="none" spc="0" dirty="0" smtClean="0">
                <a:ln w="12700">
                  <a:noFill/>
                  <a:prstDash val="solid"/>
                </a:ln>
                <a:solidFill>
                  <a:schemeClr val="tx1"/>
                </a:solidFill>
              </a:rPr>
              <a:t>4.  Leverage Recent Cost Based Negotiations </a:t>
            </a:r>
          </a:p>
        </p:txBody>
      </p:sp>
      <p:sp>
        <p:nvSpPr>
          <p:cNvPr id="24" name="Rectangle 23">
            <a:hlinkClick r:id="rId15"/>
          </p:cNvPr>
          <p:cNvSpPr/>
          <p:nvPr/>
        </p:nvSpPr>
        <p:spPr>
          <a:xfrm>
            <a:off x="2797319" y="6170711"/>
            <a:ext cx="3795099" cy="307777"/>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1400" b="1" cap="none" spc="0" dirty="0" smtClean="0">
                <a:ln w="12700">
                  <a:noFill/>
                  <a:prstDash val="solid"/>
                </a:ln>
                <a:solidFill>
                  <a:schemeClr val="tx1"/>
                </a:solidFill>
              </a:rPr>
              <a:t>Suggest a New Better Buying Power Technique</a:t>
            </a:r>
            <a:endParaRPr lang="en-US" sz="1400" b="1" cap="none" spc="0" dirty="0">
              <a:ln w="12700">
                <a:noFill/>
                <a:prstDash val="solid"/>
              </a:ln>
              <a:solidFill>
                <a:schemeClr val="tx1"/>
              </a:solidFill>
            </a:endParaRPr>
          </a:p>
        </p:txBody>
      </p:sp>
      <p:sp>
        <p:nvSpPr>
          <p:cNvPr id="12" name="Rectangle 11">
            <a:hlinkClick r:id="rId16" action="ppaction://hlinksldjump"/>
          </p:cNvPr>
          <p:cNvSpPr/>
          <p:nvPr/>
        </p:nvSpPr>
        <p:spPr>
          <a:xfrm>
            <a:off x="4806849" y="2372011"/>
            <a:ext cx="3587649" cy="307777"/>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1400" b="1" cap="none" spc="0" dirty="0" smtClean="0">
                <a:ln w="12700">
                  <a:noFill/>
                  <a:prstDash val="solid"/>
                </a:ln>
                <a:solidFill>
                  <a:schemeClr val="tx1"/>
                </a:solidFill>
              </a:rPr>
              <a:t>8.  In-Depth Review of Sustaining Engineering</a:t>
            </a:r>
            <a:endParaRPr lang="en-US" sz="1400" b="1" cap="none" spc="0" dirty="0">
              <a:ln w="12700">
                <a:noFill/>
                <a:prstDash val="solid"/>
              </a:ln>
              <a:solidFill>
                <a:schemeClr val="tx1"/>
              </a:solidFill>
            </a:endParaRPr>
          </a:p>
        </p:txBody>
      </p:sp>
      <p:sp>
        <p:nvSpPr>
          <p:cNvPr id="20" name="Rounded Rectangle 19">
            <a:hlinkClick r:id="rId17" action="ppaction://hlinksldjump"/>
          </p:cNvPr>
          <p:cNvSpPr/>
          <p:nvPr/>
        </p:nvSpPr>
        <p:spPr>
          <a:xfrm>
            <a:off x="7341716" y="6172200"/>
            <a:ext cx="1497484" cy="533400"/>
          </a:xfrm>
          <a:prstGeom prst="roundRect">
            <a:avLst/>
          </a:prstGeom>
          <a:solidFill>
            <a:srgbClr val="FFFF0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smtClean="0">
                <a:solidFill>
                  <a:srgbClr val="FF0000"/>
                </a:solidFill>
                <a:effectLst>
                  <a:outerShdw blurRad="38100" dist="38100" dir="2700000" algn="tl">
                    <a:srgbClr val="000000">
                      <a:alpha val="43137"/>
                    </a:srgbClr>
                  </a:outerShdw>
                </a:effectLst>
              </a:rPr>
              <a:t>Link to Should Cost Fishbone</a:t>
            </a:r>
            <a:endParaRPr lang="en-US" sz="1400" b="1" i="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8117260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lstStyle/>
          <a:p>
            <a:r>
              <a:rPr lang="en-US" dirty="0" smtClean="0"/>
              <a:t>Innovative Profit/Fee</a:t>
            </a:r>
            <a:r>
              <a:rPr lang="en-US" baseline="0" dirty="0" smtClean="0"/>
              <a:t> Analysis</a:t>
            </a:r>
            <a:endParaRPr lang="en-US" dirty="0"/>
          </a:p>
        </p:txBody>
      </p:sp>
      <p:sp>
        <p:nvSpPr>
          <p:cNvPr id="4" name="Rounded Rectangle 3">
            <a:hlinkClick r:id="rId3" action="ppaction://hlinksldjump"/>
          </p:cNvPr>
          <p:cNvSpPr/>
          <p:nvPr/>
        </p:nvSpPr>
        <p:spPr>
          <a:xfrm>
            <a:off x="304800" y="6096000"/>
            <a:ext cx="2209800" cy="457200"/>
          </a:xfrm>
          <a:prstGeom prst="roundRect">
            <a:avLst/>
          </a:prstGeom>
          <a:solidFill>
            <a:schemeClr val="accent6">
              <a:lumMod val="7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 to BBP Menu</a:t>
            </a:r>
            <a:endParaRPr lang="en-US" dirty="0"/>
          </a:p>
        </p:txBody>
      </p:sp>
      <p:sp>
        <p:nvSpPr>
          <p:cNvPr id="6" name="Rectangle 5"/>
          <p:cNvSpPr/>
          <p:nvPr/>
        </p:nvSpPr>
        <p:spPr>
          <a:xfrm>
            <a:off x="762000" y="276225"/>
            <a:ext cx="7620000" cy="13716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9.  Employ Innovative Profit/Fee Analysis</a:t>
            </a:r>
          </a:p>
          <a:p>
            <a:pPr algn="ctr"/>
            <a:r>
              <a:rPr lang="en-US" sz="3200" b="1" dirty="0" smtClean="0"/>
              <a:t>Techniques:</a:t>
            </a:r>
            <a:endParaRPr lang="en-US" sz="3200" b="1" dirty="0"/>
          </a:p>
        </p:txBody>
      </p:sp>
      <p:sp>
        <p:nvSpPr>
          <p:cNvPr id="8" name="Rectangle 7">
            <a:hlinkClick r:id="rId4" action="ppaction://hlinksldjump"/>
          </p:cNvPr>
          <p:cNvSpPr/>
          <p:nvPr/>
        </p:nvSpPr>
        <p:spPr>
          <a:xfrm>
            <a:off x="761999" y="1752600"/>
            <a:ext cx="3534731" cy="523220"/>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1400" b="1" cap="none" spc="0" dirty="0" smtClean="0">
                <a:ln w="12700">
                  <a:noFill/>
                  <a:prstDash val="solid"/>
                </a:ln>
                <a:solidFill>
                  <a:schemeClr val="tx1"/>
                </a:solidFill>
              </a:rPr>
              <a:t>1.  Review of Prime’s Profit for Subcontractors</a:t>
            </a:r>
            <a:endParaRPr lang="en-US" sz="1400" b="1" cap="none" spc="0" dirty="0">
              <a:ln w="12700">
                <a:noFill/>
                <a:prstDash val="solid"/>
              </a:ln>
              <a:solidFill>
                <a:schemeClr val="tx1"/>
              </a:solidFill>
            </a:endParaRPr>
          </a:p>
        </p:txBody>
      </p:sp>
      <p:sp>
        <p:nvSpPr>
          <p:cNvPr id="10" name="Rectangle 9">
            <a:hlinkClick r:id="rId5" action="ppaction://hlinksldjump"/>
          </p:cNvPr>
          <p:cNvSpPr/>
          <p:nvPr/>
        </p:nvSpPr>
        <p:spPr>
          <a:xfrm>
            <a:off x="762000" y="2359223"/>
            <a:ext cx="3534730" cy="307777"/>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1400" b="1" cap="none" spc="0" dirty="0" smtClean="0">
                <a:ln w="12700">
                  <a:noFill/>
                  <a:prstDash val="solid"/>
                </a:ln>
                <a:solidFill>
                  <a:schemeClr val="tx1"/>
                </a:solidFill>
              </a:rPr>
              <a:t>2.  Review of Subcontractors’ Profit</a:t>
            </a:r>
            <a:endParaRPr lang="en-US" sz="1400" b="1" cap="none" spc="0" dirty="0">
              <a:ln w="12700">
                <a:noFill/>
                <a:prstDash val="solid"/>
              </a:ln>
              <a:solidFill>
                <a:schemeClr val="tx1"/>
              </a:solidFill>
            </a:endParaRPr>
          </a:p>
        </p:txBody>
      </p:sp>
      <p:sp>
        <p:nvSpPr>
          <p:cNvPr id="11" name="Rectangle 10">
            <a:hlinkClick r:id="rId6" action="ppaction://hlinksldjump"/>
          </p:cNvPr>
          <p:cNvSpPr/>
          <p:nvPr/>
        </p:nvSpPr>
        <p:spPr>
          <a:xfrm>
            <a:off x="762000" y="2753380"/>
            <a:ext cx="3534730" cy="523220"/>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1400" b="1" cap="none" spc="0" dirty="0" smtClean="0">
                <a:ln w="12700">
                  <a:noFill/>
                  <a:prstDash val="solid"/>
                </a:ln>
                <a:solidFill>
                  <a:schemeClr val="tx1"/>
                </a:solidFill>
              </a:rPr>
              <a:t>3.  Calculate Internal Rate of Return to Evaluate Fee on Cost Type Contracts</a:t>
            </a:r>
            <a:endParaRPr lang="en-US" sz="1400" b="1" cap="none" spc="0" dirty="0">
              <a:ln w="12700">
                <a:noFill/>
                <a:prstDash val="solid"/>
              </a:ln>
              <a:solidFill>
                <a:schemeClr val="tx1"/>
              </a:solidFill>
            </a:endParaRPr>
          </a:p>
        </p:txBody>
      </p:sp>
      <p:sp>
        <p:nvSpPr>
          <p:cNvPr id="12" name="Rectangle 11">
            <a:hlinkClick r:id="rId7" action="ppaction://hlinksldjump"/>
          </p:cNvPr>
          <p:cNvSpPr/>
          <p:nvPr/>
        </p:nvSpPr>
        <p:spPr>
          <a:xfrm>
            <a:off x="4823209" y="1752600"/>
            <a:ext cx="3558791" cy="307777"/>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1400" b="1" cap="none" spc="0" dirty="0" smtClean="0">
                <a:ln w="12700">
                  <a:noFill/>
                  <a:prstDash val="solid"/>
                </a:ln>
                <a:solidFill>
                  <a:schemeClr val="tx1"/>
                </a:solidFill>
              </a:rPr>
              <a:t>5.  Analyze Contractor’s Realized Profit</a:t>
            </a:r>
            <a:endParaRPr lang="en-US" sz="1400" b="1" cap="none" spc="0" dirty="0">
              <a:ln w="12700">
                <a:noFill/>
                <a:prstDash val="solid"/>
              </a:ln>
              <a:solidFill>
                <a:schemeClr val="tx1"/>
              </a:solidFill>
            </a:endParaRPr>
          </a:p>
        </p:txBody>
      </p:sp>
      <p:sp>
        <p:nvSpPr>
          <p:cNvPr id="14" name="Rectangle 13">
            <a:hlinkClick r:id="rId8" action="ppaction://hlinksldjump"/>
          </p:cNvPr>
          <p:cNvSpPr/>
          <p:nvPr/>
        </p:nvSpPr>
        <p:spPr>
          <a:xfrm>
            <a:off x="4823209" y="2133600"/>
            <a:ext cx="3558791" cy="307777"/>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1400" b="1" cap="none" spc="0" dirty="0" smtClean="0">
                <a:ln w="12700">
                  <a:noFill/>
                  <a:prstDash val="solid"/>
                </a:ln>
                <a:solidFill>
                  <a:schemeClr val="tx1"/>
                </a:solidFill>
              </a:rPr>
              <a:t>6.  Element-Specific Risk Analysis</a:t>
            </a:r>
            <a:endParaRPr lang="en-US" sz="1400" b="1" cap="none" spc="0" dirty="0">
              <a:ln w="12700">
                <a:noFill/>
                <a:prstDash val="solid"/>
              </a:ln>
              <a:solidFill>
                <a:schemeClr val="tx1"/>
              </a:solidFill>
            </a:endParaRPr>
          </a:p>
        </p:txBody>
      </p:sp>
      <p:sp>
        <p:nvSpPr>
          <p:cNvPr id="15" name="Rectangle 14">
            <a:hlinkClick r:id="rId9" action="ppaction://hlinksldjump"/>
          </p:cNvPr>
          <p:cNvSpPr/>
          <p:nvPr/>
        </p:nvSpPr>
        <p:spPr>
          <a:xfrm>
            <a:off x="762000" y="3362980"/>
            <a:ext cx="3534730" cy="523220"/>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1400" b="1" cap="none" spc="0" dirty="0" smtClean="0">
                <a:ln w="12700">
                  <a:noFill/>
                  <a:prstDash val="solid"/>
                </a:ln>
                <a:solidFill>
                  <a:schemeClr val="tx1"/>
                </a:solidFill>
              </a:rPr>
              <a:t>4.  Use DOD Performance-Based Payment (PBP) Tool to Evaluate Profit when using PBPs</a:t>
            </a:r>
            <a:endParaRPr lang="en-US" sz="1400" b="1" cap="none" spc="0" dirty="0">
              <a:ln w="12700">
                <a:noFill/>
                <a:prstDash val="solid"/>
              </a:ln>
              <a:solidFill>
                <a:schemeClr val="tx1"/>
              </a:solidFill>
            </a:endParaRPr>
          </a:p>
        </p:txBody>
      </p:sp>
      <p:sp>
        <p:nvSpPr>
          <p:cNvPr id="13" name="Rectangle 12">
            <a:hlinkClick r:id="rId10" action="ppaction://hlinksldjump"/>
          </p:cNvPr>
          <p:cNvSpPr/>
          <p:nvPr/>
        </p:nvSpPr>
        <p:spPr>
          <a:xfrm>
            <a:off x="4823209" y="2514600"/>
            <a:ext cx="3558791" cy="307777"/>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1400" b="1" cap="none" spc="0" dirty="0" smtClean="0">
                <a:ln w="12700">
                  <a:noFill/>
                  <a:prstDash val="solid"/>
                </a:ln>
                <a:solidFill>
                  <a:schemeClr val="tx1"/>
                </a:solidFill>
              </a:rPr>
              <a:t>7.  Reward for REAL Cost Efficiency</a:t>
            </a:r>
            <a:endParaRPr lang="en-US" sz="1400" b="1" cap="none" spc="0" dirty="0">
              <a:ln w="12700">
                <a:noFill/>
                <a:prstDash val="solid"/>
              </a:ln>
              <a:solidFill>
                <a:schemeClr val="tx1"/>
              </a:solidFill>
            </a:endParaRPr>
          </a:p>
        </p:txBody>
      </p:sp>
      <p:sp>
        <p:nvSpPr>
          <p:cNvPr id="16" name="Rounded Rectangle 15">
            <a:hlinkClick r:id="rId11" action="ppaction://hlinksldjump"/>
          </p:cNvPr>
          <p:cNvSpPr/>
          <p:nvPr/>
        </p:nvSpPr>
        <p:spPr>
          <a:xfrm>
            <a:off x="7341716" y="6172200"/>
            <a:ext cx="1497484" cy="533400"/>
          </a:xfrm>
          <a:prstGeom prst="roundRect">
            <a:avLst/>
          </a:prstGeom>
          <a:solidFill>
            <a:srgbClr val="FFFF0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smtClean="0">
                <a:solidFill>
                  <a:srgbClr val="FF0000"/>
                </a:solidFill>
                <a:effectLst>
                  <a:outerShdw blurRad="38100" dist="38100" dir="2700000" algn="tl">
                    <a:srgbClr val="000000">
                      <a:alpha val="43137"/>
                    </a:srgbClr>
                  </a:outerShdw>
                </a:effectLst>
              </a:rPr>
              <a:t>Link to Should Cost Fishbone</a:t>
            </a:r>
            <a:endParaRPr lang="en-US" sz="1400" b="1" i="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8117260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7478713" cy="1143000"/>
          </a:xfrm>
        </p:spPr>
        <p:txBody>
          <a:bodyPr>
            <a:normAutofit fontScale="90000"/>
          </a:bodyPr>
          <a:lstStyle/>
          <a:p>
            <a:r>
              <a:rPr lang="en-US" dirty="0" smtClean="0"/>
              <a:t>Effective Utilization</a:t>
            </a:r>
            <a:r>
              <a:rPr lang="en-US" baseline="0" dirty="0" smtClean="0"/>
              <a:t> of DCAA/DCMA Services</a:t>
            </a:r>
            <a:endParaRPr lang="en-US" dirty="0"/>
          </a:p>
        </p:txBody>
      </p:sp>
      <p:sp>
        <p:nvSpPr>
          <p:cNvPr id="4" name="Rounded Rectangle 3">
            <a:hlinkClick r:id="rId3" action="ppaction://hlinksldjump"/>
          </p:cNvPr>
          <p:cNvSpPr/>
          <p:nvPr/>
        </p:nvSpPr>
        <p:spPr>
          <a:xfrm>
            <a:off x="304800" y="6096000"/>
            <a:ext cx="2209800" cy="457200"/>
          </a:xfrm>
          <a:prstGeom prst="roundRect">
            <a:avLst/>
          </a:prstGeom>
          <a:solidFill>
            <a:schemeClr val="accent2">
              <a:lumMod val="75000"/>
            </a:schemeClr>
          </a:solidFill>
          <a:ln>
            <a:noFill/>
          </a:ln>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 to BBP Menu</a:t>
            </a:r>
            <a:endParaRPr lang="en-US" dirty="0"/>
          </a:p>
        </p:txBody>
      </p:sp>
      <p:sp>
        <p:nvSpPr>
          <p:cNvPr id="6" name="Rectangle 5"/>
          <p:cNvSpPr/>
          <p:nvPr/>
        </p:nvSpPr>
        <p:spPr>
          <a:xfrm>
            <a:off x="762000" y="276225"/>
            <a:ext cx="7620000" cy="1371600"/>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smtClean="0"/>
              <a:t>10.  Effective utilization of DCAA/DCMA Services</a:t>
            </a:r>
          </a:p>
          <a:p>
            <a:pPr algn="ctr"/>
            <a:r>
              <a:rPr lang="en-US" sz="3100" b="1" dirty="0"/>
              <a:t>Techniques</a:t>
            </a:r>
            <a:r>
              <a:rPr lang="en-US" sz="3100" b="1" dirty="0" smtClean="0"/>
              <a:t>:</a:t>
            </a:r>
            <a:endParaRPr lang="en-US" sz="3100" b="1" dirty="0"/>
          </a:p>
        </p:txBody>
      </p:sp>
      <p:sp>
        <p:nvSpPr>
          <p:cNvPr id="16" name="Rectangle 15">
            <a:hlinkClick r:id="rId4" action="ppaction://hlinksldjump"/>
          </p:cNvPr>
          <p:cNvSpPr/>
          <p:nvPr/>
        </p:nvSpPr>
        <p:spPr>
          <a:xfrm>
            <a:off x="762000" y="2743200"/>
            <a:ext cx="3567091" cy="307777"/>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1400" b="1" cap="none" spc="0" dirty="0" smtClean="0">
                <a:ln w="12700">
                  <a:noFill/>
                  <a:prstDash val="solid"/>
                </a:ln>
                <a:solidFill>
                  <a:schemeClr val="tx1"/>
                </a:solidFill>
              </a:rPr>
              <a:t>3.  Use of DCMA FPRRs</a:t>
            </a:r>
            <a:endParaRPr lang="en-US" sz="1400" b="1" cap="none" spc="0" dirty="0">
              <a:ln w="12700">
                <a:noFill/>
                <a:prstDash val="solid"/>
              </a:ln>
              <a:solidFill>
                <a:schemeClr val="tx1"/>
              </a:solidFill>
            </a:endParaRPr>
          </a:p>
        </p:txBody>
      </p:sp>
      <p:sp>
        <p:nvSpPr>
          <p:cNvPr id="19" name="Rectangle 18">
            <a:hlinkClick r:id="rId5" action="ppaction://hlinksldjump"/>
          </p:cNvPr>
          <p:cNvSpPr/>
          <p:nvPr/>
        </p:nvSpPr>
        <p:spPr>
          <a:xfrm>
            <a:off x="762000" y="3505200"/>
            <a:ext cx="3567090" cy="307777"/>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1400" b="1" cap="none" spc="0" dirty="0" smtClean="0">
                <a:ln w="12700">
                  <a:noFill/>
                  <a:prstDash val="solid"/>
                </a:ln>
                <a:solidFill>
                  <a:schemeClr val="tx1"/>
                </a:solidFill>
              </a:rPr>
              <a:t>5.  DCAA/DCMA Support in Negotiations</a:t>
            </a:r>
            <a:endParaRPr lang="en-US" sz="1400" b="1" cap="none" spc="0" dirty="0">
              <a:ln w="12700">
                <a:noFill/>
                <a:prstDash val="solid"/>
              </a:ln>
              <a:solidFill>
                <a:schemeClr val="tx1"/>
              </a:solidFill>
            </a:endParaRPr>
          </a:p>
        </p:txBody>
      </p:sp>
      <p:sp>
        <p:nvSpPr>
          <p:cNvPr id="20" name="Rectangle 19">
            <a:hlinkClick r:id="rId6" action="ppaction://hlinksldjump"/>
          </p:cNvPr>
          <p:cNvSpPr/>
          <p:nvPr/>
        </p:nvSpPr>
        <p:spPr>
          <a:xfrm>
            <a:off x="762001" y="1752600"/>
            <a:ext cx="3562350" cy="307777"/>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1400" b="1" cap="none" spc="0" dirty="0" smtClean="0">
                <a:ln w="12700">
                  <a:noFill/>
                  <a:prstDash val="solid"/>
                </a:ln>
                <a:solidFill>
                  <a:schemeClr val="tx1"/>
                </a:solidFill>
              </a:rPr>
              <a:t>1.  Joint Proposal Walkthroughs</a:t>
            </a:r>
            <a:endParaRPr lang="en-US" sz="1400" b="1" cap="none" spc="0" dirty="0">
              <a:ln w="12700">
                <a:noFill/>
                <a:prstDash val="solid"/>
              </a:ln>
              <a:solidFill>
                <a:schemeClr val="tx1"/>
              </a:solidFill>
            </a:endParaRPr>
          </a:p>
        </p:txBody>
      </p:sp>
      <p:sp>
        <p:nvSpPr>
          <p:cNvPr id="21" name="Rectangle 20">
            <a:hlinkClick r:id="rId7" action="ppaction://hlinksldjump"/>
          </p:cNvPr>
          <p:cNvSpPr/>
          <p:nvPr/>
        </p:nvSpPr>
        <p:spPr>
          <a:xfrm>
            <a:off x="4800600" y="2514600"/>
            <a:ext cx="3581400" cy="523220"/>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1400" b="1" cap="none" spc="0" dirty="0" smtClean="0">
                <a:ln w="12700">
                  <a:noFill/>
                  <a:prstDash val="solid"/>
                </a:ln>
                <a:solidFill>
                  <a:schemeClr val="tx1"/>
                </a:solidFill>
              </a:rPr>
              <a:t>8.  Early Engagement from DCAA FLAs to Troubleshoot Issues</a:t>
            </a:r>
            <a:endParaRPr lang="en-US" sz="1400" b="1" cap="none" spc="0" dirty="0">
              <a:ln w="12700">
                <a:noFill/>
                <a:prstDash val="solid"/>
              </a:ln>
              <a:solidFill>
                <a:schemeClr val="tx1"/>
              </a:solidFill>
            </a:endParaRPr>
          </a:p>
        </p:txBody>
      </p:sp>
      <p:sp>
        <p:nvSpPr>
          <p:cNvPr id="14" name="Rectangle 13">
            <a:hlinkClick r:id="rId8" action="ppaction://hlinksldjump"/>
          </p:cNvPr>
          <p:cNvSpPr/>
          <p:nvPr/>
        </p:nvSpPr>
        <p:spPr>
          <a:xfrm>
            <a:off x="762000" y="3124200"/>
            <a:ext cx="3567091" cy="307777"/>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1400" b="1" cap="none" spc="0" dirty="0" smtClean="0">
                <a:ln w="12700">
                  <a:noFill/>
                  <a:prstDash val="solid"/>
                </a:ln>
                <a:solidFill>
                  <a:schemeClr val="tx1"/>
                </a:solidFill>
              </a:rPr>
              <a:t>4.  DCMA Support on Competitive Buys</a:t>
            </a:r>
            <a:endParaRPr lang="en-US" sz="1400" b="1" cap="none" spc="0" dirty="0">
              <a:ln w="12700">
                <a:noFill/>
                <a:prstDash val="solid"/>
              </a:ln>
              <a:solidFill>
                <a:schemeClr val="tx1"/>
              </a:solidFill>
            </a:endParaRPr>
          </a:p>
        </p:txBody>
      </p:sp>
      <p:sp>
        <p:nvSpPr>
          <p:cNvPr id="15" name="Rectangle 14">
            <a:hlinkClick r:id="rId9" action="ppaction://hlinksldjump"/>
          </p:cNvPr>
          <p:cNvSpPr/>
          <p:nvPr/>
        </p:nvSpPr>
        <p:spPr>
          <a:xfrm>
            <a:off x="762000" y="2133600"/>
            <a:ext cx="3562351" cy="523220"/>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1400" b="1" cap="none" spc="0" dirty="0" smtClean="0">
                <a:ln w="12700">
                  <a:noFill/>
                  <a:prstDash val="solid"/>
                </a:ln>
                <a:solidFill>
                  <a:schemeClr val="tx1"/>
                </a:solidFill>
              </a:rPr>
              <a:t>2.  Use of DCMA Integrated Cost Analysis Teams (ICATs)</a:t>
            </a:r>
            <a:endParaRPr lang="en-US" sz="1400" b="1" cap="none" spc="0" dirty="0">
              <a:ln w="12700">
                <a:noFill/>
                <a:prstDash val="solid"/>
              </a:ln>
              <a:solidFill>
                <a:schemeClr val="tx1"/>
              </a:solidFill>
            </a:endParaRPr>
          </a:p>
        </p:txBody>
      </p:sp>
      <p:sp>
        <p:nvSpPr>
          <p:cNvPr id="22" name="Rectangle 21">
            <a:hlinkClick r:id="rId10" action="ppaction://hlinksldjump"/>
          </p:cNvPr>
          <p:cNvSpPr/>
          <p:nvPr/>
        </p:nvSpPr>
        <p:spPr>
          <a:xfrm>
            <a:off x="4800600" y="1752600"/>
            <a:ext cx="3581400" cy="307777"/>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1400" b="1" cap="none" spc="0" dirty="0" smtClean="0">
                <a:ln w="12700">
                  <a:noFill/>
                  <a:prstDash val="solid"/>
                </a:ln>
                <a:solidFill>
                  <a:schemeClr val="tx1"/>
                </a:solidFill>
              </a:rPr>
              <a:t>6. </a:t>
            </a:r>
            <a:r>
              <a:rPr lang="en-US" sz="1400" b="1" dirty="0">
                <a:ln w="12700">
                  <a:noFill/>
                  <a:prstDash val="solid"/>
                </a:ln>
                <a:solidFill>
                  <a:schemeClr val="tx1"/>
                </a:solidFill>
              </a:rPr>
              <a:t> </a:t>
            </a:r>
            <a:r>
              <a:rPr lang="en-US" sz="1400" b="1" dirty="0" smtClean="0">
                <a:ln w="12700">
                  <a:noFill/>
                  <a:prstDash val="solid"/>
                </a:ln>
                <a:solidFill>
                  <a:schemeClr val="tx1"/>
                </a:solidFill>
              </a:rPr>
              <a:t>Obtain </a:t>
            </a:r>
            <a:r>
              <a:rPr lang="en-US" sz="1400" b="1" dirty="0">
                <a:ln w="12700">
                  <a:noFill/>
                  <a:prstDash val="solid"/>
                </a:ln>
                <a:solidFill>
                  <a:schemeClr val="tx1"/>
                </a:solidFill>
              </a:rPr>
              <a:t>Appropriate Service from DCAA</a:t>
            </a:r>
            <a:endParaRPr lang="en-US" sz="1400" b="1" cap="none" spc="0" dirty="0">
              <a:ln w="12700">
                <a:noFill/>
                <a:prstDash val="solid"/>
              </a:ln>
              <a:solidFill>
                <a:schemeClr val="tx1"/>
              </a:solidFill>
            </a:endParaRPr>
          </a:p>
        </p:txBody>
      </p:sp>
      <p:sp>
        <p:nvSpPr>
          <p:cNvPr id="23" name="Rectangle 22">
            <a:hlinkClick r:id="rId11" action="ppaction://hlinksldjump"/>
          </p:cNvPr>
          <p:cNvSpPr/>
          <p:nvPr/>
        </p:nvSpPr>
        <p:spPr>
          <a:xfrm>
            <a:off x="4800600" y="2133600"/>
            <a:ext cx="3581400" cy="307777"/>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1400" b="1" cap="none" spc="0" dirty="0" smtClean="0">
                <a:ln w="12700">
                  <a:noFill/>
                  <a:prstDash val="solid"/>
                </a:ln>
                <a:solidFill>
                  <a:schemeClr val="tx1"/>
                </a:solidFill>
              </a:rPr>
              <a:t>7.  DCAA Support on Commercial Buys</a:t>
            </a:r>
            <a:endParaRPr lang="en-US" sz="1400" b="1" cap="none" spc="0" dirty="0">
              <a:ln w="12700">
                <a:noFill/>
                <a:prstDash val="solid"/>
              </a:ln>
              <a:solidFill>
                <a:schemeClr val="tx1"/>
              </a:solidFill>
            </a:endParaRPr>
          </a:p>
        </p:txBody>
      </p:sp>
      <p:sp>
        <p:nvSpPr>
          <p:cNvPr id="13" name="Rounded Rectangle 12">
            <a:hlinkClick r:id="rId12" action="ppaction://hlinksldjump"/>
          </p:cNvPr>
          <p:cNvSpPr/>
          <p:nvPr/>
        </p:nvSpPr>
        <p:spPr>
          <a:xfrm>
            <a:off x="7341716" y="6172200"/>
            <a:ext cx="1497484" cy="533400"/>
          </a:xfrm>
          <a:prstGeom prst="roundRect">
            <a:avLst/>
          </a:prstGeom>
          <a:solidFill>
            <a:srgbClr val="FFFF0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smtClean="0">
                <a:solidFill>
                  <a:srgbClr val="FF0000"/>
                </a:solidFill>
                <a:effectLst>
                  <a:outerShdw blurRad="38100" dist="38100" dir="2700000" algn="tl">
                    <a:srgbClr val="000000">
                      <a:alpha val="43137"/>
                    </a:srgbClr>
                  </a:outerShdw>
                </a:effectLst>
              </a:rPr>
              <a:t>Link to Should Cost Fishbone</a:t>
            </a:r>
            <a:endParaRPr lang="en-US" sz="1400" b="1" i="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8117260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hlinkClick r:id="rId3" action="ppaction://hlinksldjump"/>
          </p:cNvPr>
          <p:cNvSpPr/>
          <p:nvPr/>
        </p:nvSpPr>
        <p:spPr>
          <a:xfrm>
            <a:off x="304800" y="6096000"/>
            <a:ext cx="2209800" cy="457200"/>
          </a:xfrm>
          <a:prstGeom prst="roundRect">
            <a:avLst/>
          </a:prstGeom>
          <a:solidFill>
            <a:schemeClr val="accent4">
              <a:lumMod val="7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 to BBP Menu</a:t>
            </a:r>
            <a:endParaRPr lang="en-US" dirty="0"/>
          </a:p>
        </p:txBody>
      </p:sp>
      <p:sp>
        <p:nvSpPr>
          <p:cNvPr id="6" name="Rectangle 5"/>
          <p:cNvSpPr/>
          <p:nvPr/>
        </p:nvSpPr>
        <p:spPr>
          <a:xfrm>
            <a:off x="762000" y="276225"/>
            <a:ext cx="7620000" cy="1371600"/>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11.  Effective Contract Negotiations</a:t>
            </a:r>
          </a:p>
          <a:p>
            <a:pPr algn="ctr"/>
            <a:r>
              <a:rPr lang="en-US" sz="3200" b="1" dirty="0"/>
              <a:t>Techniques</a:t>
            </a:r>
            <a:r>
              <a:rPr lang="en-US" sz="3200" b="1" dirty="0" smtClean="0"/>
              <a:t>:</a:t>
            </a:r>
            <a:endParaRPr lang="en-US" sz="3200" b="1" dirty="0"/>
          </a:p>
        </p:txBody>
      </p:sp>
      <p:sp>
        <p:nvSpPr>
          <p:cNvPr id="8" name="Rectangle 7">
            <a:hlinkClick r:id="rId4" action="ppaction://hlinksldjump"/>
          </p:cNvPr>
          <p:cNvSpPr/>
          <p:nvPr/>
        </p:nvSpPr>
        <p:spPr>
          <a:xfrm>
            <a:off x="4800600" y="1752600"/>
            <a:ext cx="3567090" cy="523220"/>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1400" b="1" cap="none" spc="0" dirty="0" smtClean="0">
                <a:ln w="12700">
                  <a:noFill/>
                  <a:prstDash val="solid"/>
                </a:ln>
                <a:solidFill>
                  <a:schemeClr val="tx1"/>
                </a:solidFill>
              </a:rPr>
              <a:t>4.  Trade off Cash Flow for Better Deal</a:t>
            </a:r>
          </a:p>
          <a:p>
            <a:r>
              <a:rPr lang="en-US" sz="1400" b="1" cap="none" spc="0" dirty="0" smtClean="0">
                <a:ln w="12700">
                  <a:noFill/>
                  <a:prstDash val="solid"/>
                </a:ln>
                <a:solidFill>
                  <a:schemeClr val="tx1"/>
                </a:solidFill>
              </a:rPr>
              <a:t>with Performance Based Payments</a:t>
            </a:r>
            <a:endParaRPr lang="en-US" sz="1400" b="1" cap="none" spc="0" dirty="0">
              <a:ln w="12700">
                <a:noFill/>
                <a:prstDash val="solid"/>
              </a:ln>
              <a:solidFill>
                <a:schemeClr val="tx1"/>
              </a:solidFill>
            </a:endParaRPr>
          </a:p>
        </p:txBody>
      </p:sp>
      <p:sp>
        <p:nvSpPr>
          <p:cNvPr id="13" name="Rectangle 12">
            <a:hlinkClick r:id="rId5" action="ppaction://hlinksldjump"/>
          </p:cNvPr>
          <p:cNvSpPr/>
          <p:nvPr/>
        </p:nvSpPr>
        <p:spPr>
          <a:xfrm>
            <a:off x="4800600" y="2362200"/>
            <a:ext cx="3567091" cy="523220"/>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1400" b="1" cap="none" spc="0" dirty="0" smtClean="0">
                <a:ln w="12700">
                  <a:noFill/>
                  <a:prstDash val="solid"/>
                </a:ln>
                <a:solidFill>
                  <a:schemeClr val="tx1"/>
                </a:solidFill>
              </a:rPr>
              <a:t>5.  Trade off Cash Flow for Better Deal</a:t>
            </a:r>
          </a:p>
          <a:p>
            <a:r>
              <a:rPr lang="en-US" sz="1400" b="1" dirty="0" smtClean="0">
                <a:ln w="12700">
                  <a:noFill/>
                  <a:prstDash val="solid"/>
                </a:ln>
                <a:solidFill>
                  <a:schemeClr val="tx1"/>
                </a:solidFill>
              </a:rPr>
              <a:t>- Commercial Items</a:t>
            </a:r>
            <a:endParaRPr lang="en-US" sz="1400" b="1" cap="none" spc="0" dirty="0">
              <a:ln w="12700">
                <a:noFill/>
                <a:prstDash val="solid"/>
              </a:ln>
              <a:solidFill>
                <a:schemeClr val="tx1"/>
              </a:solidFill>
            </a:endParaRPr>
          </a:p>
        </p:txBody>
      </p:sp>
      <p:sp>
        <p:nvSpPr>
          <p:cNvPr id="9" name="Rectangle 8">
            <a:hlinkClick r:id="rId6" action="ppaction://hlinksldjump"/>
          </p:cNvPr>
          <p:cNvSpPr/>
          <p:nvPr/>
        </p:nvSpPr>
        <p:spPr>
          <a:xfrm>
            <a:off x="762000" y="1752600"/>
            <a:ext cx="3567090" cy="307777"/>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1400" b="1" cap="none" spc="0" dirty="0" smtClean="0">
                <a:ln w="12700">
                  <a:noFill/>
                  <a:prstDash val="solid"/>
                </a:ln>
                <a:solidFill>
                  <a:schemeClr val="tx1"/>
                </a:solidFill>
              </a:rPr>
              <a:t>1.  Develop Negotiation Strategy</a:t>
            </a:r>
            <a:endParaRPr lang="en-US" sz="1400" b="1" cap="none" spc="0" dirty="0">
              <a:ln w="12700">
                <a:noFill/>
                <a:prstDash val="solid"/>
              </a:ln>
              <a:solidFill>
                <a:schemeClr val="tx1"/>
              </a:solidFill>
            </a:endParaRPr>
          </a:p>
        </p:txBody>
      </p:sp>
      <p:sp>
        <p:nvSpPr>
          <p:cNvPr id="10" name="Rectangle 9">
            <a:hlinkClick r:id="rId7" action="ppaction://hlinksldjump"/>
          </p:cNvPr>
          <p:cNvSpPr/>
          <p:nvPr/>
        </p:nvSpPr>
        <p:spPr>
          <a:xfrm>
            <a:off x="762000" y="2133600"/>
            <a:ext cx="3567090" cy="307777"/>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1400" b="1" dirty="0" smtClean="0">
                <a:ln w="12700">
                  <a:noFill/>
                  <a:prstDash val="solid"/>
                </a:ln>
                <a:solidFill>
                  <a:schemeClr val="tx1"/>
                </a:solidFill>
              </a:rPr>
              <a:t>2.  </a:t>
            </a:r>
            <a:r>
              <a:rPr lang="en-US" sz="1400" b="1" cap="none" spc="0" dirty="0" smtClean="0">
                <a:ln w="12700">
                  <a:noFill/>
                  <a:prstDash val="solid"/>
                </a:ln>
                <a:solidFill>
                  <a:schemeClr val="tx1"/>
                </a:solidFill>
              </a:rPr>
              <a:t>Carefully Construct First Offer</a:t>
            </a:r>
            <a:endParaRPr lang="en-US" sz="1400" b="1" cap="none" spc="0" dirty="0">
              <a:ln w="12700">
                <a:noFill/>
                <a:prstDash val="solid"/>
              </a:ln>
              <a:solidFill>
                <a:schemeClr val="tx1"/>
              </a:solidFill>
            </a:endParaRPr>
          </a:p>
        </p:txBody>
      </p:sp>
      <p:sp>
        <p:nvSpPr>
          <p:cNvPr id="14" name="Rectangle 13">
            <a:hlinkClick r:id="rId8" action="ppaction://hlinksldjump"/>
          </p:cNvPr>
          <p:cNvSpPr/>
          <p:nvPr/>
        </p:nvSpPr>
        <p:spPr>
          <a:xfrm>
            <a:off x="762000" y="2514600"/>
            <a:ext cx="3567090" cy="307777"/>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1400" b="1" cap="none" spc="0" dirty="0" smtClean="0">
                <a:ln w="12700">
                  <a:noFill/>
                  <a:prstDash val="solid"/>
                </a:ln>
                <a:solidFill>
                  <a:schemeClr val="tx1"/>
                </a:solidFill>
              </a:rPr>
              <a:t>3.  Major Subcontract Expectations</a:t>
            </a:r>
            <a:endParaRPr lang="en-US" sz="1400" b="1" cap="none" spc="0" dirty="0">
              <a:ln w="12700">
                <a:noFill/>
                <a:prstDash val="solid"/>
              </a:ln>
              <a:solidFill>
                <a:schemeClr val="tx1"/>
              </a:solidFill>
            </a:endParaRPr>
          </a:p>
        </p:txBody>
      </p:sp>
      <p:sp>
        <p:nvSpPr>
          <p:cNvPr id="11" name="Rectangle 10">
            <a:hlinkClick r:id="rId9" action="ppaction://hlinksldjump"/>
          </p:cNvPr>
          <p:cNvSpPr/>
          <p:nvPr/>
        </p:nvSpPr>
        <p:spPr>
          <a:xfrm>
            <a:off x="4800600" y="2971800"/>
            <a:ext cx="3581400" cy="307777"/>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1400" b="1" dirty="0">
                <a:ln w="12700">
                  <a:noFill/>
                  <a:prstDash val="solid"/>
                </a:ln>
                <a:solidFill>
                  <a:schemeClr val="tx1"/>
                </a:solidFill>
              </a:rPr>
              <a:t>6</a:t>
            </a:r>
            <a:r>
              <a:rPr lang="en-US" sz="1400" b="1" cap="none" spc="0" dirty="0" smtClean="0">
                <a:ln w="12700">
                  <a:noFill/>
                  <a:prstDash val="solid"/>
                </a:ln>
                <a:solidFill>
                  <a:schemeClr val="tx1"/>
                </a:solidFill>
              </a:rPr>
              <a:t>.  Use of Flat Spot to Resolve Difficult Issues</a:t>
            </a:r>
            <a:endParaRPr lang="en-US" sz="1400" b="1" cap="none" spc="0" dirty="0">
              <a:ln w="12700">
                <a:noFill/>
                <a:prstDash val="solid"/>
              </a:ln>
              <a:solidFill>
                <a:schemeClr val="tx1"/>
              </a:solidFill>
            </a:endParaRPr>
          </a:p>
        </p:txBody>
      </p:sp>
      <p:sp>
        <p:nvSpPr>
          <p:cNvPr id="12" name="Rectangle 11">
            <a:hlinkClick r:id="rId10" action="ppaction://hlinksldjump"/>
          </p:cNvPr>
          <p:cNvSpPr/>
          <p:nvPr/>
        </p:nvSpPr>
        <p:spPr>
          <a:xfrm>
            <a:off x="762001" y="3396083"/>
            <a:ext cx="7620000" cy="307777"/>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1400" b="1" cap="none" spc="0" dirty="0" smtClean="0">
                <a:ln w="12700">
                  <a:noFill/>
                  <a:prstDash val="solid"/>
                </a:ln>
                <a:solidFill>
                  <a:schemeClr val="tx1"/>
                </a:solidFill>
              </a:rPr>
              <a:t>                                        See BBP Technique 10.5, DCAA/DCMA Support in Negotiations</a:t>
            </a:r>
            <a:endParaRPr lang="en-US" sz="1400" b="1" cap="none" spc="0" dirty="0">
              <a:ln w="12700">
                <a:noFill/>
                <a:prstDash val="solid"/>
              </a:ln>
              <a:solidFill>
                <a:schemeClr val="tx1"/>
              </a:solidFill>
            </a:endParaRPr>
          </a:p>
        </p:txBody>
      </p:sp>
      <p:sp>
        <p:nvSpPr>
          <p:cNvPr id="16" name="Rounded Rectangle 15">
            <a:hlinkClick r:id="rId11" action="ppaction://hlinksldjump"/>
          </p:cNvPr>
          <p:cNvSpPr/>
          <p:nvPr/>
        </p:nvSpPr>
        <p:spPr>
          <a:xfrm>
            <a:off x="7341716" y="6172200"/>
            <a:ext cx="1497484" cy="533400"/>
          </a:xfrm>
          <a:prstGeom prst="roundRect">
            <a:avLst/>
          </a:prstGeom>
          <a:solidFill>
            <a:srgbClr val="FFFF0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smtClean="0">
                <a:solidFill>
                  <a:srgbClr val="FF0000"/>
                </a:solidFill>
                <a:effectLst>
                  <a:outerShdw blurRad="38100" dist="38100" dir="2700000" algn="tl">
                    <a:srgbClr val="000000">
                      <a:alpha val="43137"/>
                    </a:srgbClr>
                  </a:outerShdw>
                </a:effectLst>
              </a:rPr>
              <a:t>Link to Should Cost Fishbone</a:t>
            </a:r>
            <a:endParaRPr lang="en-US" sz="1400" b="1" i="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8117260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lstStyle/>
          <a:p>
            <a:r>
              <a:rPr lang="en-US" dirty="0" smtClean="0"/>
              <a:t>Innovative Profit/Fee</a:t>
            </a:r>
            <a:r>
              <a:rPr lang="en-US" baseline="0" dirty="0" smtClean="0"/>
              <a:t> Analysis</a:t>
            </a:r>
            <a:endParaRPr lang="en-US" dirty="0"/>
          </a:p>
        </p:txBody>
      </p:sp>
      <p:sp>
        <p:nvSpPr>
          <p:cNvPr id="4" name="Rounded Rectangle 3">
            <a:hlinkClick r:id="rId3" action="ppaction://hlinksldjump"/>
          </p:cNvPr>
          <p:cNvSpPr/>
          <p:nvPr/>
        </p:nvSpPr>
        <p:spPr>
          <a:xfrm>
            <a:off x="304800" y="6096000"/>
            <a:ext cx="2209800" cy="457200"/>
          </a:xfrm>
          <a:prstGeom prst="roundRect">
            <a:avLst/>
          </a:prstGeom>
          <a:solidFill>
            <a:schemeClr val="bg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Back to BBP Menu</a:t>
            </a:r>
            <a:endParaRPr lang="en-US" dirty="0">
              <a:solidFill>
                <a:schemeClr val="tx1"/>
              </a:solidFill>
            </a:endParaRPr>
          </a:p>
        </p:txBody>
      </p:sp>
      <p:sp>
        <p:nvSpPr>
          <p:cNvPr id="6" name="Rectangle 5"/>
          <p:cNvSpPr/>
          <p:nvPr/>
        </p:nvSpPr>
        <p:spPr>
          <a:xfrm>
            <a:off x="762000" y="276225"/>
            <a:ext cx="7620000" cy="13716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12.  Evaluate Other Government Costs:</a:t>
            </a:r>
            <a:endParaRPr lang="en-US" sz="3200" b="1" dirty="0">
              <a:solidFill>
                <a:schemeClr val="tx1"/>
              </a:solidFill>
            </a:endParaRPr>
          </a:p>
        </p:txBody>
      </p:sp>
      <p:sp>
        <p:nvSpPr>
          <p:cNvPr id="8" name="Rectangle 7"/>
          <p:cNvSpPr/>
          <p:nvPr/>
        </p:nvSpPr>
        <p:spPr>
          <a:xfrm>
            <a:off x="761999" y="1752600"/>
            <a:ext cx="3534731" cy="480131"/>
          </a:xfrm>
          <a:prstGeom prst="rect">
            <a:avLst/>
          </a:prstGeom>
          <a:solidFill>
            <a:schemeClr val="bg1">
              <a:lumMod val="50000"/>
            </a:schemeClr>
          </a:solidFill>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lvl="0" fontAlgn="base">
              <a:lnSpc>
                <a:spcPct val="90000"/>
              </a:lnSpc>
              <a:spcBef>
                <a:spcPct val="0"/>
              </a:spcBef>
              <a:spcAft>
                <a:spcPct val="0"/>
              </a:spcAft>
              <a:defRPr/>
            </a:pPr>
            <a:r>
              <a:rPr lang="en-US" sz="1400" b="1" cap="none" spc="0" dirty="0" smtClean="0">
                <a:ln w="12700">
                  <a:noFill/>
                  <a:prstDash val="solid"/>
                </a:ln>
                <a:solidFill>
                  <a:schemeClr val="tx1"/>
                </a:solidFill>
              </a:rPr>
              <a:t>1. </a:t>
            </a:r>
            <a:r>
              <a:rPr lang="en-US" sz="1400" b="1" dirty="0">
                <a:solidFill>
                  <a:schemeClr val="tx1"/>
                </a:solidFill>
                <a:ea typeface="MS PGothic" pitchFamily="34" charset="-128"/>
              </a:rPr>
              <a:t>Integrate DT/OT to the maximum extent possible</a:t>
            </a:r>
          </a:p>
        </p:txBody>
      </p:sp>
      <p:sp>
        <p:nvSpPr>
          <p:cNvPr id="10" name="Rectangle 9"/>
          <p:cNvSpPr/>
          <p:nvPr/>
        </p:nvSpPr>
        <p:spPr>
          <a:xfrm>
            <a:off x="762000" y="2359223"/>
            <a:ext cx="3534730" cy="286232"/>
          </a:xfrm>
          <a:prstGeom prst="rect">
            <a:avLst/>
          </a:prstGeom>
          <a:solidFill>
            <a:schemeClr val="bg1">
              <a:lumMod val="50000"/>
            </a:schemeClr>
          </a:solidFill>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lvl="0" fontAlgn="base">
              <a:lnSpc>
                <a:spcPct val="90000"/>
              </a:lnSpc>
              <a:spcBef>
                <a:spcPct val="0"/>
              </a:spcBef>
              <a:spcAft>
                <a:spcPct val="0"/>
              </a:spcAft>
              <a:defRPr/>
            </a:pPr>
            <a:r>
              <a:rPr lang="en-US" sz="1400" b="1" cap="none" spc="0" dirty="0" smtClean="0">
                <a:ln w="12700">
                  <a:noFill/>
                  <a:prstDash val="solid"/>
                </a:ln>
                <a:solidFill>
                  <a:schemeClr val="tx1"/>
                </a:solidFill>
              </a:rPr>
              <a:t>2. </a:t>
            </a:r>
            <a:r>
              <a:rPr lang="en-US" sz="1400" b="1" dirty="0">
                <a:solidFill>
                  <a:schemeClr val="tx1"/>
                </a:solidFill>
                <a:ea typeface="MS PGothic" pitchFamily="34" charset="-128"/>
              </a:rPr>
              <a:t>Maximize use of M&amp;S in test</a:t>
            </a:r>
          </a:p>
        </p:txBody>
      </p:sp>
      <p:sp>
        <p:nvSpPr>
          <p:cNvPr id="11" name="Rectangle 10"/>
          <p:cNvSpPr/>
          <p:nvPr/>
        </p:nvSpPr>
        <p:spPr>
          <a:xfrm>
            <a:off x="762000" y="2753380"/>
            <a:ext cx="3534730" cy="480131"/>
          </a:xfrm>
          <a:prstGeom prst="rect">
            <a:avLst/>
          </a:prstGeom>
          <a:solidFill>
            <a:schemeClr val="bg1">
              <a:lumMod val="50000"/>
            </a:schemeClr>
          </a:solidFill>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lvl="0" fontAlgn="base">
              <a:lnSpc>
                <a:spcPct val="90000"/>
              </a:lnSpc>
              <a:spcBef>
                <a:spcPct val="0"/>
              </a:spcBef>
              <a:spcAft>
                <a:spcPct val="0"/>
              </a:spcAft>
              <a:defRPr/>
            </a:pPr>
            <a:r>
              <a:rPr lang="en-US" sz="1400" b="1" cap="none" spc="0" dirty="0" smtClean="0">
                <a:ln w="12700">
                  <a:noFill/>
                  <a:prstDash val="solid"/>
                </a:ln>
                <a:solidFill>
                  <a:schemeClr val="tx1"/>
                </a:solidFill>
              </a:rPr>
              <a:t>3. </a:t>
            </a:r>
            <a:r>
              <a:rPr lang="en-US" sz="1400" b="1" dirty="0">
                <a:solidFill>
                  <a:schemeClr val="tx1"/>
                </a:solidFill>
                <a:ea typeface="MS PGothic" pitchFamily="34" charset="-128"/>
              </a:rPr>
              <a:t>Ensure full use of National (organic) test facilities and ranges</a:t>
            </a:r>
          </a:p>
        </p:txBody>
      </p:sp>
      <p:sp>
        <p:nvSpPr>
          <p:cNvPr id="12" name="Rectangle 11"/>
          <p:cNvSpPr/>
          <p:nvPr/>
        </p:nvSpPr>
        <p:spPr>
          <a:xfrm>
            <a:off x="4823209" y="1752600"/>
            <a:ext cx="3558791" cy="480131"/>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lvl="0" fontAlgn="base">
              <a:lnSpc>
                <a:spcPct val="90000"/>
              </a:lnSpc>
              <a:spcBef>
                <a:spcPct val="0"/>
              </a:spcBef>
              <a:spcAft>
                <a:spcPct val="0"/>
              </a:spcAft>
              <a:defRPr/>
            </a:pPr>
            <a:r>
              <a:rPr lang="en-US" sz="1400" b="1" cap="none" spc="0" dirty="0" smtClean="0">
                <a:ln w="12700">
                  <a:noFill/>
                  <a:prstDash val="solid"/>
                </a:ln>
                <a:solidFill>
                  <a:schemeClr val="tx1"/>
                </a:solidFill>
              </a:rPr>
              <a:t>5. </a:t>
            </a:r>
            <a:r>
              <a:rPr lang="en-US" sz="1400" b="1" dirty="0">
                <a:solidFill>
                  <a:schemeClr val="tx1"/>
                </a:solidFill>
                <a:ea typeface="MS PGothic" pitchFamily="34" charset="-128"/>
              </a:rPr>
              <a:t>Scrub </a:t>
            </a:r>
            <a:r>
              <a:rPr lang="en-US" sz="1400" b="1" dirty="0" smtClean="0">
                <a:solidFill>
                  <a:schemeClr val="tx1"/>
                </a:solidFill>
                <a:ea typeface="MS PGothic" pitchFamily="34" charset="-128"/>
              </a:rPr>
              <a:t>GFE, test article, data, instrumentation, analysis </a:t>
            </a:r>
            <a:r>
              <a:rPr lang="en-US" sz="1400" b="1" dirty="0">
                <a:solidFill>
                  <a:schemeClr val="tx1"/>
                </a:solidFill>
                <a:ea typeface="MS PGothic" pitchFamily="34" charset="-128"/>
              </a:rPr>
              <a:t>requirements</a:t>
            </a:r>
          </a:p>
        </p:txBody>
      </p:sp>
      <p:sp>
        <p:nvSpPr>
          <p:cNvPr id="14" name="Rectangle 13"/>
          <p:cNvSpPr/>
          <p:nvPr/>
        </p:nvSpPr>
        <p:spPr>
          <a:xfrm>
            <a:off x="4823209" y="2359223"/>
            <a:ext cx="3558791" cy="674031"/>
          </a:xfrm>
          <a:prstGeom prst="rect">
            <a:avLst/>
          </a:prstGeom>
          <a:solidFill>
            <a:schemeClr val="bg1">
              <a:lumMod val="50000"/>
            </a:schemeClr>
          </a:solidFill>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lvl="0" fontAlgn="base">
              <a:lnSpc>
                <a:spcPct val="90000"/>
              </a:lnSpc>
              <a:spcBef>
                <a:spcPct val="0"/>
              </a:spcBef>
              <a:spcAft>
                <a:spcPct val="0"/>
              </a:spcAft>
              <a:defRPr/>
            </a:pPr>
            <a:r>
              <a:rPr lang="en-US" sz="1400" b="1" cap="none" spc="0" dirty="0" smtClean="0">
                <a:ln w="12700">
                  <a:noFill/>
                  <a:prstDash val="solid"/>
                </a:ln>
                <a:solidFill>
                  <a:schemeClr val="tx1"/>
                </a:solidFill>
              </a:rPr>
              <a:t>6. </a:t>
            </a:r>
            <a:r>
              <a:rPr lang="en-US" sz="1400" b="1" dirty="0">
                <a:solidFill>
                  <a:schemeClr val="tx1"/>
                </a:solidFill>
                <a:ea typeface="MS PGothic" pitchFamily="34" charset="-128"/>
              </a:rPr>
              <a:t>Scrub </a:t>
            </a:r>
            <a:r>
              <a:rPr lang="en-US" sz="1400" b="1" dirty="0" smtClean="0">
                <a:solidFill>
                  <a:schemeClr val="tx1"/>
                </a:solidFill>
                <a:ea typeface="MS PGothic" pitchFamily="34" charset="-128"/>
              </a:rPr>
              <a:t>organic elements of supportability </a:t>
            </a:r>
            <a:r>
              <a:rPr lang="en-US" sz="1400" b="1" dirty="0">
                <a:solidFill>
                  <a:schemeClr val="tx1"/>
                </a:solidFill>
                <a:ea typeface="MS PGothic" pitchFamily="34" charset="-128"/>
              </a:rPr>
              <a:t>strategy: </a:t>
            </a:r>
            <a:r>
              <a:rPr lang="en-US" sz="1400" b="1" dirty="0" smtClean="0">
                <a:solidFill>
                  <a:schemeClr val="tx1"/>
                </a:solidFill>
                <a:ea typeface="MS PGothic" pitchFamily="34" charset="-128"/>
              </a:rPr>
              <a:t>depot </a:t>
            </a:r>
            <a:r>
              <a:rPr lang="en-US" sz="1400" b="1" dirty="0">
                <a:solidFill>
                  <a:schemeClr val="tx1"/>
                </a:solidFill>
                <a:ea typeface="MS PGothic" pitchFamily="34" charset="-128"/>
              </a:rPr>
              <a:t>maintenance, transportation, training, repair, </a:t>
            </a:r>
            <a:r>
              <a:rPr lang="en-US" sz="1400" b="1" dirty="0" err="1">
                <a:solidFill>
                  <a:schemeClr val="tx1"/>
                </a:solidFill>
                <a:ea typeface="MS PGothic" pitchFamily="34" charset="-128"/>
              </a:rPr>
              <a:t>etc</a:t>
            </a:r>
            <a:r>
              <a:rPr lang="en-US" sz="1400" b="1" dirty="0">
                <a:solidFill>
                  <a:schemeClr val="tx1"/>
                </a:solidFill>
                <a:ea typeface="MS PGothic" pitchFamily="34" charset="-128"/>
              </a:rPr>
              <a:t>,</a:t>
            </a:r>
          </a:p>
        </p:txBody>
      </p:sp>
      <p:sp>
        <p:nvSpPr>
          <p:cNvPr id="15" name="Rectangle 14"/>
          <p:cNvSpPr/>
          <p:nvPr/>
        </p:nvSpPr>
        <p:spPr>
          <a:xfrm>
            <a:off x="762000" y="3362980"/>
            <a:ext cx="3534730" cy="480131"/>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lvl="0" fontAlgn="base">
              <a:lnSpc>
                <a:spcPct val="90000"/>
              </a:lnSpc>
              <a:spcBef>
                <a:spcPct val="0"/>
              </a:spcBef>
              <a:spcAft>
                <a:spcPct val="0"/>
              </a:spcAft>
              <a:defRPr/>
            </a:pPr>
            <a:r>
              <a:rPr lang="en-US" sz="1400" b="1" cap="none" spc="0" dirty="0" smtClean="0">
                <a:ln w="12700">
                  <a:noFill/>
                  <a:prstDash val="solid"/>
                </a:ln>
                <a:solidFill>
                  <a:schemeClr val="tx1"/>
                </a:solidFill>
              </a:rPr>
              <a:t>4. </a:t>
            </a:r>
            <a:r>
              <a:rPr lang="en-US" sz="1400" b="1" dirty="0">
                <a:solidFill>
                  <a:schemeClr val="tx1"/>
                </a:solidFill>
                <a:ea typeface="MS PGothic" pitchFamily="34" charset="-128"/>
              </a:rPr>
              <a:t>Shared testing efforts with other programs (if possible)</a:t>
            </a:r>
          </a:p>
        </p:txBody>
      </p:sp>
      <p:sp>
        <p:nvSpPr>
          <p:cNvPr id="13" name="Rectangle 12"/>
          <p:cNvSpPr/>
          <p:nvPr/>
        </p:nvSpPr>
        <p:spPr>
          <a:xfrm>
            <a:off x="4823209" y="3121223"/>
            <a:ext cx="3558791" cy="286232"/>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lvl="0" fontAlgn="base">
              <a:lnSpc>
                <a:spcPct val="90000"/>
              </a:lnSpc>
              <a:spcBef>
                <a:spcPct val="0"/>
              </a:spcBef>
              <a:spcAft>
                <a:spcPct val="0"/>
              </a:spcAft>
              <a:defRPr/>
            </a:pPr>
            <a:r>
              <a:rPr lang="en-US" sz="1400" b="1" cap="none" spc="0" dirty="0" smtClean="0">
                <a:ln w="12700">
                  <a:noFill/>
                  <a:prstDash val="solid"/>
                </a:ln>
                <a:solidFill>
                  <a:schemeClr val="tx1"/>
                </a:solidFill>
              </a:rPr>
              <a:t>7. </a:t>
            </a:r>
            <a:r>
              <a:rPr lang="en-US" sz="1400" b="1" dirty="0">
                <a:solidFill>
                  <a:schemeClr val="tx1"/>
                </a:solidFill>
                <a:ea typeface="MS PGothic" pitchFamily="34" charset="-128"/>
              </a:rPr>
              <a:t>Scrub </a:t>
            </a:r>
            <a:r>
              <a:rPr lang="en-US" sz="1400" b="1" dirty="0" smtClean="0">
                <a:solidFill>
                  <a:schemeClr val="tx1"/>
                </a:solidFill>
                <a:ea typeface="MS PGothic" pitchFamily="34" charset="-128"/>
              </a:rPr>
              <a:t>organic SE/PM</a:t>
            </a:r>
            <a:r>
              <a:rPr lang="en-US" sz="1400" b="1" dirty="0">
                <a:solidFill>
                  <a:schemeClr val="tx1"/>
                </a:solidFill>
                <a:ea typeface="MS PGothic" pitchFamily="34" charset="-128"/>
              </a:rPr>
              <a:t>, PMA requirements</a:t>
            </a:r>
          </a:p>
        </p:txBody>
      </p:sp>
      <p:sp>
        <p:nvSpPr>
          <p:cNvPr id="16" name="Rounded Rectangle 15">
            <a:hlinkClick r:id="rId4" action="ppaction://hlinksldjump"/>
          </p:cNvPr>
          <p:cNvSpPr/>
          <p:nvPr/>
        </p:nvSpPr>
        <p:spPr>
          <a:xfrm>
            <a:off x="7341716" y="6172200"/>
            <a:ext cx="1497484" cy="533400"/>
          </a:xfrm>
          <a:prstGeom prst="roundRect">
            <a:avLst/>
          </a:prstGeom>
          <a:solidFill>
            <a:srgbClr val="FFFF0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smtClean="0">
                <a:solidFill>
                  <a:srgbClr val="FF0000"/>
                </a:solidFill>
                <a:effectLst>
                  <a:outerShdw blurRad="38100" dist="38100" dir="2700000" algn="tl">
                    <a:srgbClr val="000000">
                      <a:alpha val="43137"/>
                    </a:srgbClr>
                  </a:outerShdw>
                </a:effectLst>
              </a:rPr>
              <a:t>Link to Should Cost Fishbone</a:t>
            </a:r>
            <a:endParaRPr lang="en-US" sz="1400" b="1" i="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1959045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cap="none" dirty="0" smtClean="0">
                <a:ln w="12700">
                  <a:noFill/>
                  <a:prstDash val="solid"/>
                </a:ln>
              </a:rPr>
              <a:t>1.1 Conduct Cost/Capability Analysis</a:t>
            </a:r>
            <a:endParaRPr lang="en-US" sz="3200" cap="small" dirty="0"/>
          </a:p>
        </p:txBody>
      </p:sp>
      <p:sp>
        <p:nvSpPr>
          <p:cNvPr id="3" name="Content Placeholder 2"/>
          <p:cNvSpPr>
            <a:spLocks noGrp="1"/>
          </p:cNvSpPr>
          <p:nvPr>
            <p:ph type="body" sz="quarter" idx="10"/>
          </p:nvPr>
        </p:nvSpPr>
        <p:spPr>
          <a:xfrm>
            <a:off x="457200" y="1371599"/>
            <a:ext cx="8382000" cy="4107597"/>
          </a:xfrm>
        </p:spPr>
        <p:txBody>
          <a:bodyPr numCol="1">
            <a:noAutofit/>
          </a:bodyPr>
          <a:lstStyle/>
          <a:p>
            <a:pPr marL="228600" indent="-228600"/>
            <a:r>
              <a:rPr lang="en-US" sz="1300" dirty="0" smtClean="0"/>
              <a:t>Cost Capability/Analysis </a:t>
            </a:r>
            <a:r>
              <a:rPr lang="en-US" sz="1300" dirty="0"/>
              <a:t>is a reporting requirement of the Air Force Requirements Oversight Council (AFROC) for a</a:t>
            </a:r>
            <a:r>
              <a:rPr lang="en-US" sz="1300" dirty="0" smtClean="0"/>
              <a:t>nalysis of alternatives (AOA), capability development </a:t>
            </a:r>
            <a:r>
              <a:rPr lang="en-US" sz="1300" dirty="0"/>
              <a:t>d</a:t>
            </a:r>
            <a:r>
              <a:rPr lang="en-US" sz="1300" dirty="0" smtClean="0"/>
              <a:t>ocument (CDD) and capability production documents (CPD) to </a:t>
            </a:r>
            <a:r>
              <a:rPr lang="en-US" sz="1300" dirty="0"/>
              <a:t>improve the understanding of the effects of </a:t>
            </a:r>
            <a:r>
              <a:rPr lang="en-US" sz="1300" dirty="0" smtClean="0"/>
              <a:t>operational capability requirements </a:t>
            </a:r>
            <a:r>
              <a:rPr lang="en-US" sz="1300" dirty="0"/>
              <a:t>on cost and cycle </a:t>
            </a:r>
            <a:r>
              <a:rPr lang="en-US" sz="1300" dirty="0" smtClean="0"/>
              <a:t>time</a:t>
            </a:r>
          </a:p>
          <a:p>
            <a:pPr marL="457200" lvl="1" indent="-228600"/>
            <a:r>
              <a:rPr lang="en-US" sz="1100" dirty="0" smtClean="0"/>
              <a:t>Spending a large % of budget to get the last few % of key performance parameters value is not always the “BEST VALUE” </a:t>
            </a:r>
          </a:p>
          <a:p>
            <a:pPr marL="228600" indent="-228600"/>
            <a:r>
              <a:rPr lang="en-US" sz="1300" dirty="0" smtClean="0"/>
              <a:t>Provides a framework to quantify program requirements changes to cost, schedule and performance that </a:t>
            </a:r>
            <a:r>
              <a:rPr lang="en-US" sz="1300" dirty="0"/>
              <a:t>will result in the overall best </a:t>
            </a:r>
            <a:r>
              <a:rPr lang="en-US" sz="1300" dirty="0" smtClean="0"/>
              <a:t>value</a:t>
            </a:r>
          </a:p>
          <a:p>
            <a:pPr marL="457200" lvl="1" indent="-228600"/>
            <a:r>
              <a:rPr lang="en-US" sz="1100" dirty="0" smtClean="0"/>
              <a:t>Yields </a:t>
            </a:r>
            <a:r>
              <a:rPr lang="en-US" sz="1100" dirty="0"/>
              <a:t>comparisons of cost and capability of a range of options within the </a:t>
            </a:r>
            <a:r>
              <a:rPr lang="en-US" sz="1100" dirty="0" err="1"/>
              <a:t>tradespace</a:t>
            </a:r>
            <a:r>
              <a:rPr lang="en-US" sz="1100" dirty="0"/>
              <a:t> </a:t>
            </a:r>
          </a:p>
          <a:p>
            <a:pPr marL="457200" lvl="1" indent="-228600"/>
            <a:r>
              <a:rPr lang="en-US" sz="1100" dirty="0"/>
              <a:t>Informs affordability decisions by showing the optimization among many </a:t>
            </a:r>
            <a:r>
              <a:rPr lang="en-US" sz="1100" dirty="0" smtClean="0"/>
              <a:t>alternatives</a:t>
            </a:r>
          </a:p>
          <a:p>
            <a:pPr marL="457200" lvl="1" indent="-228600"/>
            <a:r>
              <a:rPr lang="en-US" sz="1100" dirty="0" smtClean="0"/>
              <a:t>Designed to provide the user with value of an alternative to a gap coupled with how much the user will have to pay to close the gap</a:t>
            </a:r>
            <a:endParaRPr lang="en-US" sz="1100" dirty="0"/>
          </a:p>
          <a:p>
            <a:pPr marL="228600" lvl="0" indent="-228600"/>
            <a:r>
              <a:rPr lang="en-US" sz="1300" dirty="0"/>
              <a:t>Works best when used at the earliest point before the Initial Capabilities Document (ICD) is developed; then throughout lifecycle</a:t>
            </a:r>
          </a:p>
          <a:p>
            <a:pPr marL="457200" lvl="1" indent="-228600"/>
            <a:r>
              <a:rPr lang="en-US" sz="1100" dirty="0" smtClean="0"/>
              <a:t>Iterative </a:t>
            </a:r>
            <a:r>
              <a:rPr lang="en-US" sz="1100" dirty="0"/>
              <a:t>process beginning with a robust conceptual </a:t>
            </a:r>
            <a:r>
              <a:rPr lang="en-US" sz="1100" dirty="0" err="1"/>
              <a:t>tradespace</a:t>
            </a:r>
            <a:r>
              <a:rPr lang="en-US" sz="1100" dirty="0"/>
              <a:t> based on identified gaps</a:t>
            </a:r>
          </a:p>
          <a:p>
            <a:pPr marL="457200" lvl="1" indent="-228600"/>
            <a:r>
              <a:rPr lang="en-US" sz="1100" dirty="0"/>
              <a:t>Designed to identify the value or benefit of a solution to a capability gap coupled with the cost of that </a:t>
            </a:r>
            <a:r>
              <a:rPr lang="en-US" sz="1100" dirty="0" smtClean="0"/>
              <a:t>solution</a:t>
            </a:r>
          </a:p>
          <a:p>
            <a:pPr marL="228600" indent="-228600"/>
            <a:r>
              <a:rPr lang="en-US" sz="1300" dirty="0"/>
              <a:t>Stakeholders </a:t>
            </a:r>
            <a:r>
              <a:rPr lang="en-US" sz="1300" dirty="0" smtClean="0"/>
              <a:t>include warfighters</a:t>
            </a:r>
            <a:r>
              <a:rPr lang="en-US" sz="1300" dirty="0"/>
              <a:t>, </a:t>
            </a:r>
            <a:r>
              <a:rPr lang="en-US" sz="1300" dirty="0" smtClean="0"/>
              <a:t>program manager, </a:t>
            </a:r>
            <a:r>
              <a:rPr lang="en-US" sz="1300" dirty="0"/>
              <a:t>cost </a:t>
            </a:r>
            <a:r>
              <a:rPr lang="en-US" sz="1300" dirty="0" smtClean="0"/>
              <a:t>estimator, </a:t>
            </a:r>
            <a:r>
              <a:rPr lang="en-US" sz="1300" dirty="0"/>
              <a:t>system </a:t>
            </a:r>
            <a:r>
              <a:rPr lang="en-US" sz="1300" dirty="0" smtClean="0"/>
              <a:t>engineer, </a:t>
            </a:r>
            <a:r>
              <a:rPr lang="en-US" sz="1300" dirty="0"/>
              <a:t>and operations research </a:t>
            </a:r>
            <a:r>
              <a:rPr lang="en-US" sz="1300" dirty="0" smtClean="0"/>
              <a:t>analyst</a:t>
            </a:r>
            <a:endParaRPr lang="en-US" sz="1300" dirty="0"/>
          </a:p>
          <a:p>
            <a:pPr lvl="1"/>
            <a:endParaRPr lang="en-US" sz="1100" dirty="0"/>
          </a:p>
          <a:p>
            <a:endParaRPr lang="en-US" sz="600" dirty="0" smtClean="0"/>
          </a:p>
        </p:txBody>
      </p:sp>
      <p:pic>
        <p:nvPicPr>
          <p:cNvPr id="8" name="Picture 10" descr="http://www.clker.com/cliparts/5/q/T/b/c/Y/black-check-mark-png-hi.png"/>
          <p:cNvPicPr>
            <a:picLocks noChangeAspect="1" noChangeArrowheads="1"/>
          </p:cNvPicPr>
          <p:nvPr/>
        </p:nvPicPr>
        <p:blipFill>
          <a:blip r:embed="rId3" cstate="print">
            <a:extLst>
              <a:ext uri="{BEBA8EAE-BF5A-486C-A8C5-ECC9F3942E4B}">
                <a14:imgProps xmlns:a14="http://schemas.microsoft.com/office/drawing/2010/main">
                  <a14:imgLayer r:embed="rId4">
                    <a14:imgEffect>
                      <a14:artisticCutout/>
                    </a14:imgEffect>
                  </a14:imgLayer>
                </a14:imgProps>
              </a:ext>
              <a:ext uri="{28A0092B-C50C-407E-A947-70E740481C1C}">
                <a14:useLocalDpi xmlns:a14="http://schemas.microsoft.com/office/drawing/2010/main" val="0"/>
              </a:ext>
            </a:extLst>
          </a:blip>
          <a:srcRect/>
          <a:stretch>
            <a:fillRect/>
          </a:stretch>
        </p:blipFill>
        <p:spPr bwMode="auto">
          <a:xfrm>
            <a:off x="1447800" y="5943599"/>
            <a:ext cx="241399" cy="25443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57200" y="4648199"/>
            <a:ext cx="8153400" cy="646331"/>
          </a:xfrm>
          <a:prstGeom prst="rect">
            <a:avLst/>
          </a:prstGeom>
          <a:noFill/>
        </p:spPr>
        <p:txBody>
          <a:bodyPr wrap="square" rtlCol="0">
            <a:spAutoFit/>
          </a:bodyPr>
          <a:lstStyle/>
          <a:p>
            <a:r>
              <a:rPr lang="en-US" sz="1200" b="1" dirty="0">
                <a:hlinkClick r:id="rId5"/>
              </a:rPr>
              <a:t>AFI 10-601, Operational Capability Requirements Development</a:t>
            </a:r>
            <a:endParaRPr lang="en-US" sz="1200" b="1" dirty="0"/>
          </a:p>
          <a:p>
            <a:r>
              <a:rPr lang="en-US" sz="1200" b="1" dirty="0">
                <a:hlinkClick r:id="rId6"/>
              </a:rPr>
              <a:t>Air Force Memorandum, Implementation of Contractual and Requirements </a:t>
            </a:r>
            <a:r>
              <a:rPr lang="en-US" sz="1200" b="1" dirty="0" smtClean="0">
                <a:hlinkClick r:id="rId6"/>
              </a:rPr>
              <a:t>Sufficiency</a:t>
            </a:r>
          </a:p>
          <a:p>
            <a:r>
              <a:rPr lang="en-US" sz="1200" b="1" dirty="0" smtClean="0">
                <a:hlinkClick r:id="rId7"/>
              </a:rPr>
              <a:t>Cost/Capability Briefing to AFROC</a:t>
            </a:r>
            <a:endParaRPr lang="en-US" sz="1200" b="1" dirty="0"/>
          </a:p>
        </p:txBody>
      </p:sp>
    </p:spTree>
    <p:extLst>
      <p:ext uri="{BB962C8B-B14F-4D97-AF65-F5344CB8AC3E}">
        <p14:creationId xmlns:p14="http://schemas.microsoft.com/office/powerpoint/2010/main" val="89269659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normAutofit fontScale="90000"/>
          </a:bodyPr>
          <a:lstStyle/>
          <a:p>
            <a:r>
              <a:rPr lang="en-US" dirty="0" smtClean="0"/>
              <a:t>1</a:t>
            </a:r>
            <a:r>
              <a:rPr lang="en-US" cap="small" dirty="0" smtClean="0"/>
              <a:t>.2  Utilize Affordability Assessments</a:t>
            </a:r>
            <a:endParaRPr lang="en-US" cap="small" dirty="0"/>
          </a:p>
        </p:txBody>
      </p:sp>
      <p:sp>
        <p:nvSpPr>
          <p:cNvPr id="14" name="Text Placeholder 2"/>
          <p:cNvSpPr>
            <a:spLocks noGrp="1"/>
          </p:cNvSpPr>
          <p:nvPr>
            <p:ph type="body" sz="quarter" idx="10"/>
          </p:nvPr>
        </p:nvSpPr>
        <p:spPr/>
        <p:txBody>
          <a:bodyPr>
            <a:normAutofit fontScale="55000" lnSpcReduction="20000"/>
          </a:bodyPr>
          <a:lstStyle/>
          <a:p>
            <a:r>
              <a:rPr lang="en-US" dirty="0" smtClean="0"/>
              <a:t>An Affordability </a:t>
            </a:r>
            <a:r>
              <a:rPr lang="en-US" dirty="0"/>
              <a:t>A</a:t>
            </a:r>
            <a:r>
              <a:rPr lang="en-US" dirty="0" smtClean="0"/>
              <a:t>ssessment is a determination </a:t>
            </a:r>
            <a:r>
              <a:rPr lang="en-US" dirty="0"/>
              <a:t>that the Life Cycle Cost (LCC) of an acquisition program is in agreement with the long-range investment and force structure plans of the </a:t>
            </a:r>
            <a:r>
              <a:rPr lang="en-US" dirty="0" smtClean="0"/>
              <a:t>DoD</a:t>
            </a:r>
          </a:p>
          <a:p>
            <a:r>
              <a:rPr lang="en-US" dirty="0"/>
              <a:t>DoD Instruction 5000.02, Enclosure 4, Table 3, requires Affordability Assessments for all acquisition programs at Milestones B and </a:t>
            </a:r>
            <a:r>
              <a:rPr lang="en-US" dirty="0" smtClean="0"/>
              <a:t>C</a:t>
            </a:r>
          </a:p>
          <a:p>
            <a:pPr lvl="1"/>
            <a:r>
              <a:rPr lang="en-US" dirty="0"/>
              <a:t>The purpose of the assessment is to demonstrate that the program's projected funding and manpower requirements are realistic and achievable, in the context of the DoD Component's overall long-range modernization plan</a:t>
            </a:r>
            <a:r>
              <a:rPr lang="en-US" dirty="0" smtClean="0"/>
              <a:t>.</a:t>
            </a:r>
          </a:p>
          <a:p>
            <a:pPr lvl="1"/>
            <a:r>
              <a:rPr lang="en-US" dirty="0" smtClean="0"/>
              <a:t>The analysis in an affordability assessment is based on the budgets we expect to have for the product over its life cycle and provides a design constraint on the product we build, procure and sustain</a:t>
            </a:r>
          </a:p>
          <a:p>
            <a:r>
              <a:rPr lang="en-US" dirty="0" smtClean="0"/>
              <a:t>Consider including the Affordability Target in competitive RFPs to remind industry of affordability as a requirement and to ensure proposed solutions are affordable</a:t>
            </a:r>
            <a:endParaRPr lang="en-US" dirty="0"/>
          </a:p>
        </p:txBody>
      </p:sp>
      <p:pic>
        <p:nvPicPr>
          <p:cNvPr id="15" name="Picture 14" descr="http://www.clker.com/cliparts/5/q/T/b/c/Y/black-check-mark-png-h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0" y="5919481"/>
            <a:ext cx="240083" cy="25271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http://www.clker.com/cliparts/5/q/T/b/c/Y/black-check-mark-png-h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81400" y="5926471"/>
            <a:ext cx="240083" cy="252719"/>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457200" y="4514671"/>
            <a:ext cx="8229600" cy="1477328"/>
          </a:xfrm>
          <a:prstGeom prst="rect">
            <a:avLst/>
          </a:prstGeom>
        </p:spPr>
        <p:txBody>
          <a:bodyPr wrap="square" numCol="2">
            <a:spAutoFit/>
          </a:bodyPr>
          <a:lstStyle/>
          <a:p>
            <a:r>
              <a:rPr lang="en-US" dirty="0">
                <a:hlinkClick r:id="rId4"/>
              </a:rPr>
              <a:t>AT&amp;L Memo: Should Cost and Affordability</a:t>
            </a:r>
            <a:endParaRPr lang="en-US" dirty="0"/>
          </a:p>
          <a:p>
            <a:r>
              <a:rPr lang="en-US" dirty="0" smtClean="0">
                <a:solidFill>
                  <a:prstClr val="black"/>
                </a:solidFill>
                <a:hlinkClick r:id="rId5"/>
              </a:rPr>
              <a:t>DAU: Affordability Assessment</a:t>
            </a:r>
            <a:endParaRPr lang="en-US" dirty="0" smtClean="0">
              <a:solidFill>
                <a:prstClr val="black"/>
              </a:solidFill>
            </a:endParaRPr>
          </a:p>
          <a:p>
            <a:r>
              <a:rPr lang="fr-FR" dirty="0" smtClean="0">
                <a:solidFill>
                  <a:prstClr val="black"/>
                </a:solidFill>
                <a:hlinkClick r:id="rId6"/>
              </a:rPr>
              <a:t>Achieve Affordable Programs</a:t>
            </a:r>
            <a:r>
              <a:rPr lang="en-US" dirty="0" smtClean="0">
                <a:solidFill>
                  <a:prstClr val="black"/>
                </a:solidFill>
              </a:rPr>
              <a:t>  </a:t>
            </a:r>
            <a:endParaRPr lang="en-US" dirty="0">
              <a:solidFill>
                <a:prstClr val="black"/>
              </a:solidFill>
            </a:endParaRPr>
          </a:p>
          <a:p>
            <a:endParaRPr lang="en-US" dirty="0" smtClean="0">
              <a:solidFill>
                <a:prstClr val="black"/>
              </a:solidFill>
              <a:hlinkClick r:id="rId7"/>
            </a:endParaRPr>
          </a:p>
          <a:p>
            <a:endParaRPr lang="en-US" dirty="0">
              <a:solidFill>
                <a:prstClr val="black"/>
              </a:solidFill>
              <a:hlinkClick r:id="rId7"/>
            </a:endParaRPr>
          </a:p>
          <a:p>
            <a:r>
              <a:rPr lang="en-US" dirty="0" smtClean="0">
                <a:solidFill>
                  <a:prstClr val="black"/>
                </a:solidFill>
                <a:hlinkClick r:id="rId7"/>
              </a:rPr>
              <a:t>LCMC </a:t>
            </a:r>
            <a:r>
              <a:rPr lang="en-US" dirty="0">
                <a:solidFill>
                  <a:prstClr val="black"/>
                </a:solidFill>
                <a:hlinkClick r:id="rId7"/>
              </a:rPr>
              <a:t>Case: Using Affordability Target in </a:t>
            </a:r>
            <a:r>
              <a:rPr lang="en-US" dirty="0" smtClean="0">
                <a:solidFill>
                  <a:prstClr val="black"/>
                </a:solidFill>
                <a:hlinkClick r:id="rId7"/>
              </a:rPr>
              <a:t>RFP</a:t>
            </a:r>
            <a:endParaRPr lang="en-US" dirty="0" smtClean="0">
              <a:solidFill>
                <a:prstClr val="black"/>
              </a:solidFill>
            </a:endParaRPr>
          </a:p>
          <a:p>
            <a:r>
              <a:rPr lang="fr-FR" dirty="0" smtClean="0">
                <a:solidFill>
                  <a:prstClr val="black"/>
                </a:solidFill>
                <a:hlinkClick r:id="rId8"/>
              </a:rPr>
              <a:t>Defense Acquisition Guide, Chapter 3.2</a:t>
            </a:r>
            <a:r>
              <a:rPr lang="en-US" dirty="0" smtClean="0">
                <a:solidFill>
                  <a:prstClr val="black"/>
                </a:solidFill>
              </a:rPr>
              <a:t>  </a:t>
            </a:r>
            <a:endParaRPr lang="en-US" dirty="0">
              <a:solidFill>
                <a:prstClr val="black"/>
              </a:solidFill>
            </a:endParaRPr>
          </a:p>
        </p:txBody>
      </p:sp>
      <p:pic>
        <p:nvPicPr>
          <p:cNvPr id="18" name="Picture 17" descr="http://www.clker.com/cliparts/5/q/T/b/c/Y/black-check-mark-png-h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7800" y="5952511"/>
            <a:ext cx="240083" cy="252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501556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cap="none" dirty="0" smtClean="0">
                <a:ln w="12700">
                  <a:noFill/>
                  <a:prstDash val="solid"/>
                </a:ln>
              </a:rPr>
              <a:t>1.3 Conduct Program Level Should-Cost</a:t>
            </a:r>
            <a:endParaRPr lang="en-US" sz="3600" cap="small" dirty="0"/>
          </a:p>
        </p:txBody>
      </p:sp>
      <p:sp>
        <p:nvSpPr>
          <p:cNvPr id="3" name="Content Placeholder 2"/>
          <p:cNvSpPr>
            <a:spLocks noGrp="1"/>
          </p:cNvSpPr>
          <p:nvPr>
            <p:ph type="body" sz="quarter" idx="10"/>
          </p:nvPr>
        </p:nvSpPr>
        <p:spPr>
          <a:xfrm>
            <a:off x="457200" y="1371600"/>
            <a:ext cx="8305800" cy="3124200"/>
          </a:xfrm>
        </p:spPr>
        <p:txBody>
          <a:bodyPr numCol="1">
            <a:normAutofit lnSpcReduction="10000"/>
          </a:bodyPr>
          <a:lstStyle/>
          <a:p>
            <a:r>
              <a:rPr lang="en-US" sz="1600" dirty="0" smtClean="0"/>
              <a:t>Should-Cost </a:t>
            </a:r>
            <a:r>
              <a:rPr lang="en-US" sz="1600" dirty="0"/>
              <a:t>is more than looking at data - it is looking at processes as well</a:t>
            </a:r>
          </a:p>
          <a:p>
            <a:r>
              <a:rPr lang="en-US" sz="1600" dirty="0" smtClean="0"/>
              <a:t>Mgt tool to proactively target cost reduction and drive productivity improvement</a:t>
            </a:r>
          </a:p>
          <a:p>
            <a:r>
              <a:rPr lang="en-US" sz="1600" dirty="0" smtClean="0"/>
              <a:t>Covers </a:t>
            </a:r>
            <a:r>
              <a:rPr lang="en-US" sz="1600" dirty="0"/>
              <a:t>all </a:t>
            </a:r>
            <a:r>
              <a:rPr lang="en-US" sz="1600" dirty="0" smtClean="0"/>
              <a:t>Government </a:t>
            </a:r>
            <a:r>
              <a:rPr lang="en-US" sz="1600" dirty="0"/>
              <a:t>&amp; contract program costs throughout entire </a:t>
            </a:r>
            <a:r>
              <a:rPr lang="en-US" sz="1600" dirty="0" smtClean="0"/>
              <a:t>life-cycle</a:t>
            </a:r>
          </a:p>
          <a:p>
            <a:r>
              <a:rPr lang="en-US" sz="1600" dirty="0" smtClean="0"/>
              <a:t>Goes beyond the FAR/DFARS Should-Cost, which is aimed at the immediate contract</a:t>
            </a:r>
          </a:p>
          <a:p>
            <a:r>
              <a:rPr lang="en-US" sz="1600" dirty="0" smtClean="0"/>
              <a:t>May include results from FAR/DFARS Should-Cost Review</a:t>
            </a:r>
          </a:p>
          <a:p>
            <a:r>
              <a:rPr lang="en-US" sz="1600" dirty="0" smtClean="0"/>
              <a:t>Used for program execution versus the Will-Cost used to support budgeting and programming</a:t>
            </a:r>
          </a:p>
          <a:p>
            <a:r>
              <a:rPr lang="en-US" sz="1600" dirty="0" smtClean="0"/>
              <a:t>Requires understanding of cost drivers; may solicit help from AF Cost Analysis Agency, DCAA &amp; DCMA</a:t>
            </a:r>
          </a:p>
          <a:p>
            <a:r>
              <a:rPr lang="en-US" sz="1600" dirty="0" smtClean="0"/>
              <a:t>When looking for prime contractor savings, remember to look at subcontract level as well</a:t>
            </a:r>
            <a:endParaRPr lang="en-US" sz="1600" dirty="0"/>
          </a:p>
          <a:p>
            <a:r>
              <a:rPr lang="en-US" sz="1600" dirty="0" smtClean="0"/>
              <a:t>Should-Cost Savings = savings below budgeted numbers, so using any of the BBP techniques in this tool can help you achieve Should-Cost savings</a:t>
            </a:r>
          </a:p>
        </p:txBody>
      </p:sp>
      <p:pic>
        <p:nvPicPr>
          <p:cNvPr id="8" name="Picture 10" descr="http://www.clker.com/cliparts/5/q/T/b/c/Y/black-check-mark-png-hi.png"/>
          <p:cNvPicPr>
            <a:picLocks noChangeAspect="1" noChangeArrowheads="1"/>
          </p:cNvPicPr>
          <p:nvPr/>
        </p:nvPicPr>
        <p:blipFill>
          <a:blip r:embed="rId3" cstate="print">
            <a:extLst>
              <a:ext uri="{BEBA8EAE-BF5A-486C-A8C5-ECC9F3942E4B}">
                <a14:imgProps xmlns:a14="http://schemas.microsoft.com/office/drawing/2010/main">
                  <a14:imgLayer r:embed="rId4">
                    <a14:imgEffect>
                      <a14:artisticCutout/>
                    </a14:imgEffect>
                  </a14:imgLayer>
                </a14:imgProps>
              </a:ext>
              <a:ext uri="{28A0092B-C50C-407E-A947-70E740481C1C}">
                <a14:useLocalDpi xmlns:a14="http://schemas.microsoft.com/office/drawing/2010/main" val="0"/>
              </a:ext>
            </a:extLst>
          </a:blip>
          <a:srcRect/>
          <a:stretch>
            <a:fillRect/>
          </a:stretch>
        </p:blipFill>
        <p:spPr bwMode="auto">
          <a:xfrm>
            <a:off x="1447800" y="5943599"/>
            <a:ext cx="241399" cy="25443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57200" y="4545449"/>
            <a:ext cx="8305800" cy="1615827"/>
          </a:xfrm>
          <a:prstGeom prst="rect">
            <a:avLst/>
          </a:prstGeom>
          <a:noFill/>
        </p:spPr>
        <p:txBody>
          <a:bodyPr wrap="square" numCol="2" rtlCol="0">
            <a:spAutoFit/>
          </a:bodyPr>
          <a:lstStyle/>
          <a:p>
            <a:r>
              <a:rPr lang="en-US" sz="1100" dirty="0">
                <a:hlinkClick r:id="rId5"/>
              </a:rPr>
              <a:t>AT&amp;L Memo: Savings Related to “Should Cost” </a:t>
            </a:r>
            <a:r>
              <a:rPr lang="en-US" sz="1100" dirty="0"/>
              <a:t> </a:t>
            </a:r>
          </a:p>
          <a:p>
            <a:r>
              <a:rPr lang="en-US" sz="1100" dirty="0">
                <a:hlinkClick r:id="rId6"/>
              </a:rPr>
              <a:t>AT&amp;L Memo: Should Cost and </a:t>
            </a:r>
            <a:r>
              <a:rPr lang="en-US" sz="1100" dirty="0" smtClean="0">
                <a:hlinkClick r:id="rId6"/>
              </a:rPr>
              <a:t>Affordability</a:t>
            </a:r>
            <a:endParaRPr lang="en-US" sz="1100" dirty="0"/>
          </a:p>
          <a:p>
            <a:r>
              <a:rPr lang="en-US" sz="1100" dirty="0" smtClean="0">
                <a:hlinkClick r:id="rId7"/>
              </a:rPr>
              <a:t>SMC Should-Cost Process Guide</a:t>
            </a:r>
            <a:endParaRPr lang="en-US" sz="1100" dirty="0"/>
          </a:p>
          <a:p>
            <a:r>
              <a:rPr lang="en-US" sz="1100" dirty="0">
                <a:hlinkClick r:id="rId8"/>
              </a:rPr>
              <a:t>DAU Hot Topic Presentation on Should-Cost</a:t>
            </a:r>
            <a:endParaRPr lang="en-US" sz="1100" dirty="0"/>
          </a:p>
          <a:p>
            <a:endParaRPr lang="en-US" sz="1100" dirty="0" smtClean="0">
              <a:hlinkClick r:id="rId9"/>
            </a:endParaRPr>
          </a:p>
          <a:p>
            <a:endParaRPr lang="en-US" sz="1100" dirty="0">
              <a:hlinkClick r:id="rId9"/>
            </a:endParaRPr>
          </a:p>
          <a:p>
            <a:endParaRPr lang="en-US" sz="1100" dirty="0" smtClean="0">
              <a:hlinkClick r:id="rId9"/>
            </a:endParaRPr>
          </a:p>
          <a:p>
            <a:endParaRPr lang="en-US" sz="1100" dirty="0">
              <a:hlinkClick r:id="rId9"/>
            </a:endParaRPr>
          </a:p>
          <a:p>
            <a:endParaRPr lang="en-US" sz="1100" dirty="0" smtClean="0">
              <a:hlinkClick r:id="rId9"/>
            </a:endParaRPr>
          </a:p>
          <a:p>
            <a:r>
              <a:rPr lang="en-US" sz="1100" dirty="0" smtClean="0">
                <a:hlinkClick r:id="rId9"/>
              </a:rPr>
              <a:t>AF Memo: Implementation of Will-Cost and Should-Cost Management</a:t>
            </a:r>
            <a:endParaRPr lang="en-US" sz="1100" dirty="0" smtClean="0"/>
          </a:p>
          <a:p>
            <a:r>
              <a:rPr lang="en-US" sz="1100" dirty="0" smtClean="0">
                <a:hlinkClick r:id="rId10"/>
              </a:rPr>
              <a:t>SAF/AQ Memo: Should-Cost Expectations</a:t>
            </a:r>
            <a:r>
              <a:rPr lang="en-US" sz="1100" dirty="0" smtClean="0"/>
              <a:t>  </a:t>
            </a:r>
          </a:p>
          <a:p>
            <a:r>
              <a:rPr lang="en-US" sz="1100" dirty="0" smtClean="0">
                <a:hlinkClick r:id="rId11"/>
              </a:rPr>
              <a:t>FAR </a:t>
            </a:r>
            <a:r>
              <a:rPr lang="en-US" sz="1100" dirty="0" err="1" smtClean="0">
                <a:hlinkClick r:id="rId11"/>
              </a:rPr>
              <a:t>vs</a:t>
            </a:r>
            <a:r>
              <a:rPr lang="en-US" sz="1100" dirty="0" smtClean="0">
                <a:hlinkClick r:id="rId11"/>
              </a:rPr>
              <a:t> BBP Should-Cost Article</a:t>
            </a:r>
            <a:r>
              <a:rPr lang="en-US" sz="1100" dirty="0" smtClean="0"/>
              <a:t> </a:t>
            </a:r>
          </a:p>
          <a:p>
            <a:r>
              <a:rPr lang="en-US" sz="1100" dirty="0" smtClean="0">
                <a:hlinkClick r:id="rId12"/>
              </a:rPr>
              <a:t>BBP Success - F-22</a:t>
            </a:r>
            <a:r>
              <a:rPr lang="en-US" sz="1100" dirty="0" smtClean="0"/>
              <a:t> </a:t>
            </a:r>
          </a:p>
          <a:p>
            <a:r>
              <a:rPr lang="en-US" sz="1100" dirty="0" smtClean="0"/>
              <a:t> </a:t>
            </a:r>
            <a:endParaRPr lang="en-US" sz="1100" dirty="0"/>
          </a:p>
        </p:txBody>
      </p:sp>
    </p:spTree>
    <p:extLst>
      <p:ext uri="{BB962C8B-B14F-4D97-AF65-F5344CB8AC3E}">
        <p14:creationId xmlns:p14="http://schemas.microsoft.com/office/powerpoint/2010/main" val="214155008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a:prstGeom prst="rect">
            <a:avLst/>
          </a:prstGeom>
        </p:spPr>
        <p:txBody>
          <a:bodyPr/>
          <a:lstStyle/>
          <a:p>
            <a:r>
              <a:rPr lang="en-US" dirty="0" smtClean="0"/>
              <a:t>AF BBP Tool Basics</a:t>
            </a:r>
            <a:endParaRPr lang="en-US" dirty="0"/>
          </a:p>
        </p:txBody>
      </p:sp>
      <p:sp>
        <p:nvSpPr>
          <p:cNvPr id="4" name="Content Placeholder 2"/>
          <p:cNvSpPr txBox="1">
            <a:spLocks/>
          </p:cNvSpPr>
          <p:nvPr/>
        </p:nvSpPr>
        <p:spPr>
          <a:xfrm>
            <a:off x="457200" y="1752600"/>
            <a:ext cx="8229600" cy="4876800"/>
          </a:xfrm>
          <a:prstGeom prst="rect">
            <a:avLst/>
          </a:prstGeom>
          <a:gradFill>
            <a:gsLst>
              <a:gs pos="50000">
                <a:schemeClr val="accent1"/>
              </a:gs>
              <a:gs pos="100000">
                <a:schemeClr val="accent1">
                  <a:lumMod val="60000"/>
                  <a:lumOff val="40000"/>
                </a:schemeClr>
              </a:gs>
              <a:gs pos="100000">
                <a:schemeClr val="tx2">
                  <a:lumMod val="20000"/>
                  <a:lumOff val="80000"/>
                </a:schemeClr>
              </a:gs>
            </a:gsLst>
            <a:lin ang="5400000" scaled="0"/>
          </a:gradFill>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solidFill>
                  <a:prstClr val="white"/>
                </a:solidFill>
              </a:rPr>
              <a:t>Tool Tutorial</a:t>
            </a:r>
          </a:p>
          <a:p>
            <a:pPr lvl="1"/>
            <a:r>
              <a:rPr lang="en-US" sz="2400" b="1" dirty="0">
                <a:solidFill>
                  <a:prstClr val="white"/>
                </a:solidFill>
              </a:rPr>
              <a:t>Run in PowerPoint Slideshow Mode</a:t>
            </a:r>
          </a:p>
          <a:p>
            <a:pPr lvl="1"/>
            <a:r>
              <a:rPr lang="en-US" sz="2400" b="1" dirty="0">
                <a:solidFill>
                  <a:prstClr val="white"/>
                </a:solidFill>
              </a:rPr>
              <a:t>Use buttons to navigate, slides will not advance by any other means</a:t>
            </a:r>
          </a:p>
          <a:p>
            <a:pPr lvl="1"/>
            <a:r>
              <a:rPr lang="en-US" sz="2400" b="1" dirty="0">
                <a:solidFill>
                  <a:prstClr val="white"/>
                </a:solidFill>
              </a:rPr>
              <a:t>If printing, choose to print in “pure black and white” for best results</a:t>
            </a:r>
          </a:p>
          <a:p>
            <a:pPr lvl="1"/>
            <a:r>
              <a:rPr lang="en-US" sz="2400" b="1" dirty="0">
                <a:solidFill>
                  <a:prstClr val="white"/>
                </a:solidFill>
              </a:rPr>
              <a:t>Escape key will exit the slideshow at any time</a:t>
            </a:r>
          </a:p>
          <a:p>
            <a:r>
              <a:rPr lang="en-US" b="1" dirty="0" smtClean="0">
                <a:solidFill>
                  <a:prstClr val="white"/>
                </a:solidFill>
              </a:rPr>
              <a:t>What </a:t>
            </a:r>
            <a:r>
              <a:rPr lang="en-US" b="1" dirty="0">
                <a:solidFill>
                  <a:prstClr val="white"/>
                </a:solidFill>
              </a:rPr>
              <a:t>Can You Do?  </a:t>
            </a:r>
          </a:p>
          <a:p>
            <a:pPr lvl="1"/>
            <a:r>
              <a:rPr lang="en-US" sz="2400" b="1" dirty="0">
                <a:solidFill>
                  <a:prstClr val="white"/>
                </a:solidFill>
              </a:rPr>
              <a:t>Share the Tool! Tell others about it</a:t>
            </a:r>
          </a:p>
          <a:p>
            <a:pPr lvl="1"/>
            <a:r>
              <a:rPr lang="en-US" sz="2400" b="1" dirty="0">
                <a:solidFill>
                  <a:prstClr val="white"/>
                </a:solidFill>
              </a:rPr>
              <a:t>Suggest additional techniques, links, or examples using the link on the technique pages</a:t>
            </a:r>
          </a:p>
          <a:p>
            <a:endParaRPr lang="en-US" sz="3600" b="1" dirty="0" smtClean="0">
              <a:solidFill>
                <a:prstClr val="white"/>
              </a:solidFill>
            </a:endParaRPr>
          </a:p>
        </p:txBody>
      </p:sp>
      <p:sp>
        <p:nvSpPr>
          <p:cNvPr id="5" name="Rounded Rectangle 4"/>
          <p:cNvSpPr/>
          <p:nvPr/>
        </p:nvSpPr>
        <p:spPr>
          <a:xfrm>
            <a:off x="228601" y="152400"/>
            <a:ext cx="8686799" cy="1447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AF BBP Tool Basics</a:t>
            </a:r>
            <a:endParaRPr lang="en-US" sz="3600" b="1" dirty="0"/>
          </a:p>
        </p:txBody>
      </p:sp>
      <p:pic>
        <p:nvPicPr>
          <p:cNvPr id="6" name="Picture 5" descr="C:\Users\muskopjm\AppData\Local\Microsoft\Windows\Temporary Internet Files\Content.Outlook\5U6KXZY0\money cliip.bmp"/>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798916" y="432045"/>
            <a:ext cx="1116484" cy="888510"/>
          </a:xfrm>
          <a:prstGeom prst="rect">
            <a:avLst/>
          </a:prstGeom>
          <a:noFill/>
        </p:spPr>
      </p:pic>
      <p:sp>
        <p:nvSpPr>
          <p:cNvPr id="9" name="Rounded Rectangle 8">
            <a:hlinkClick r:id="rId4" action="ppaction://hlinksldjump"/>
          </p:cNvPr>
          <p:cNvSpPr/>
          <p:nvPr/>
        </p:nvSpPr>
        <p:spPr>
          <a:xfrm>
            <a:off x="6705600" y="6173350"/>
            <a:ext cx="1828800" cy="355600"/>
          </a:xfrm>
          <a:prstGeom prst="roundRect">
            <a:avLst/>
          </a:prstGeom>
          <a:solidFill>
            <a:schemeClr val="accent1"/>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b="1" dirty="0" smtClean="0">
                <a:effectLst>
                  <a:outerShdw blurRad="38100" dist="38100" dir="2700000" algn="tl">
                    <a:srgbClr val="000000">
                      <a:alpha val="43137"/>
                    </a:srgbClr>
                  </a:outerShdw>
                </a:effectLst>
              </a:rPr>
              <a:t>NEXT</a:t>
            </a:r>
            <a:endParaRPr lang="en-US" sz="2100" b="1" dirty="0">
              <a:effectLst>
                <a:outerShdw blurRad="38100" dist="38100" dir="2700000" algn="tl">
                  <a:srgbClr val="000000">
                    <a:alpha val="43137"/>
                  </a:srgbClr>
                </a:outerShdw>
              </a:effectLst>
            </a:endParaRPr>
          </a:p>
        </p:txBody>
      </p:sp>
      <p:sp>
        <p:nvSpPr>
          <p:cNvPr id="8" name="Rounded Rectangle 7">
            <a:hlinkClick r:id="rId5" action="ppaction://hlinksldjump"/>
          </p:cNvPr>
          <p:cNvSpPr/>
          <p:nvPr/>
        </p:nvSpPr>
        <p:spPr>
          <a:xfrm>
            <a:off x="609600" y="6170175"/>
            <a:ext cx="1828800" cy="355600"/>
          </a:xfrm>
          <a:prstGeom prst="roundRect">
            <a:avLst/>
          </a:prstGeom>
          <a:solidFill>
            <a:schemeClr val="accent1"/>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b="1" dirty="0" smtClean="0">
                <a:effectLst>
                  <a:outerShdw blurRad="38100" dist="38100" dir="2700000" algn="tl">
                    <a:srgbClr val="000000">
                      <a:alpha val="43137"/>
                    </a:srgbClr>
                  </a:outerShdw>
                </a:effectLst>
              </a:rPr>
              <a:t>PREVIOUS</a:t>
            </a:r>
            <a:endParaRPr lang="en-US" sz="2100" b="1" dirty="0">
              <a:effectLst>
                <a:outerShdw blurRad="38100" dist="38100" dir="2700000" algn="tl">
                  <a:srgbClr val="000000">
                    <a:alpha val="43137"/>
                  </a:srgbClr>
                </a:outerShdw>
              </a:effectLst>
            </a:endParaRPr>
          </a:p>
        </p:txBody>
      </p:sp>
      <p:pic>
        <p:nvPicPr>
          <p:cNvPr id="10" name="Picture 9"/>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9600" y="432045"/>
            <a:ext cx="871528" cy="863266"/>
          </a:xfrm>
          <a:prstGeom prst="rect">
            <a:avLst/>
          </a:prstGeom>
          <a:noFill/>
          <a:ln>
            <a:noFill/>
          </a:ln>
        </p:spPr>
      </p:pic>
    </p:spTree>
    <p:extLst>
      <p:ext uri="{BB962C8B-B14F-4D97-AF65-F5344CB8AC3E}">
        <p14:creationId xmlns:p14="http://schemas.microsoft.com/office/powerpoint/2010/main" val="20123437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1.4  Consider Program Should-Cost Results in Negotiations</a:t>
            </a:r>
            <a:endParaRPr lang="en-US" sz="4000" dirty="0"/>
          </a:p>
        </p:txBody>
      </p:sp>
      <p:sp>
        <p:nvSpPr>
          <p:cNvPr id="4" name="Text Placeholder 3"/>
          <p:cNvSpPr>
            <a:spLocks noGrp="1"/>
          </p:cNvSpPr>
          <p:nvPr>
            <p:ph type="body" sz="quarter" idx="10"/>
          </p:nvPr>
        </p:nvSpPr>
        <p:spPr/>
        <p:txBody>
          <a:bodyPr>
            <a:normAutofit lnSpcReduction="10000"/>
          </a:bodyPr>
          <a:lstStyle/>
          <a:p>
            <a:r>
              <a:rPr lang="en-US" sz="2400" dirty="0" smtClean="0"/>
              <a:t>While this technique may seem obvious, in practice, the program Should-Cost results are not always relayed to the team who will be conducting sole source negotiations</a:t>
            </a:r>
          </a:p>
          <a:p>
            <a:r>
              <a:rPr lang="en-US" sz="2400" dirty="0" smtClean="0"/>
              <a:t>As part of the fact-finding and evaluation process, the team should review the Should-Cost results to determine what can be used to affect savings on the instant contract</a:t>
            </a:r>
          </a:p>
          <a:p>
            <a:r>
              <a:rPr lang="en-US" sz="2400" dirty="0" smtClean="0"/>
              <a:t>In addition, remember that this BBP tool includes a host of techniques that can be used to save on the instant contract </a:t>
            </a:r>
            <a:endParaRPr lang="en-US" sz="2400" dirty="0"/>
          </a:p>
        </p:txBody>
      </p:sp>
      <p:pic>
        <p:nvPicPr>
          <p:cNvPr id="5" name="Picture 10" descr="http://www.clker.com/cliparts/5/q/T/b/c/Y/black-check-mark-png-hi.png"/>
          <p:cNvPicPr>
            <a:picLocks noChangeAspect="1" noChangeArrowheads="1"/>
          </p:cNvPicPr>
          <p:nvPr/>
        </p:nvPicPr>
        <p:blipFill>
          <a:blip r:embed="rId2" cstate="print">
            <a:extLst>
              <a:ext uri="{BEBA8EAE-BF5A-486C-A8C5-ECC9F3942E4B}">
                <a14:imgProps xmlns:a14="http://schemas.microsoft.com/office/drawing/2010/main">
                  <a14:imgLayer r:embed="rId3">
                    <a14:imgEffect>
                      <a14:artisticCutout/>
                    </a14:imgEffect>
                  </a14:imgLayer>
                </a14:imgProps>
              </a:ext>
              <a:ext uri="{28A0092B-C50C-407E-A947-70E740481C1C}">
                <a14:useLocalDpi xmlns:a14="http://schemas.microsoft.com/office/drawing/2010/main" val="0"/>
              </a:ext>
            </a:extLst>
          </a:blip>
          <a:srcRect/>
          <a:stretch>
            <a:fillRect/>
          </a:stretch>
        </p:blipFill>
        <p:spPr bwMode="auto">
          <a:xfrm>
            <a:off x="7239000" y="5943597"/>
            <a:ext cx="241399" cy="25443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www.clker.com/cliparts/5/q/T/b/c/Y/black-check-mark-png-hi.png"/>
          <p:cNvPicPr>
            <a:picLocks noChangeAspect="1" noChangeArrowheads="1"/>
          </p:cNvPicPr>
          <p:nvPr/>
        </p:nvPicPr>
        <p:blipFill>
          <a:blip r:embed="rId2" cstate="print">
            <a:extLst>
              <a:ext uri="{BEBA8EAE-BF5A-486C-A8C5-ECC9F3942E4B}">
                <a14:imgProps xmlns:a14="http://schemas.microsoft.com/office/drawing/2010/main">
                  <a14:imgLayer r:embed="rId3">
                    <a14:imgEffect>
                      <a14:artisticCutout/>
                    </a14:imgEffect>
                  </a14:imgLayer>
                </a14:imgProps>
              </a:ext>
              <a:ext uri="{28A0092B-C50C-407E-A947-70E740481C1C}">
                <a14:useLocalDpi xmlns:a14="http://schemas.microsoft.com/office/drawing/2010/main" val="0"/>
              </a:ext>
            </a:extLst>
          </a:blip>
          <a:srcRect/>
          <a:stretch>
            <a:fillRect/>
          </a:stretch>
        </p:blipFill>
        <p:spPr bwMode="auto">
          <a:xfrm>
            <a:off x="3581400" y="5946473"/>
            <a:ext cx="241399" cy="25443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0" descr="http://www.clker.com/cliparts/5/q/T/b/c/Y/black-check-mark-png-hi.png"/>
          <p:cNvPicPr>
            <a:picLocks noChangeAspect="1" noChangeArrowheads="1"/>
          </p:cNvPicPr>
          <p:nvPr/>
        </p:nvPicPr>
        <p:blipFill>
          <a:blip r:embed="rId2" cstate="print">
            <a:extLst>
              <a:ext uri="{BEBA8EAE-BF5A-486C-A8C5-ECC9F3942E4B}">
                <a14:imgProps xmlns:a14="http://schemas.microsoft.com/office/drawing/2010/main">
                  <a14:imgLayer r:embed="rId3">
                    <a14:imgEffect>
                      <a14:artisticCutout/>
                    </a14:imgEffect>
                  </a14:imgLayer>
                </a14:imgProps>
              </a:ext>
              <a:ext uri="{28A0092B-C50C-407E-A947-70E740481C1C}">
                <a14:useLocalDpi xmlns:a14="http://schemas.microsoft.com/office/drawing/2010/main" val="0"/>
              </a:ext>
            </a:extLst>
          </a:blip>
          <a:srcRect/>
          <a:stretch>
            <a:fillRect/>
          </a:stretch>
        </p:blipFill>
        <p:spPr bwMode="auto">
          <a:xfrm>
            <a:off x="5334000" y="5943598"/>
            <a:ext cx="241399" cy="254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93351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normAutofit fontScale="90000"/>
          </a:bodyPr>
          <a:lstStyle/>
          <a:p>
            <a:r>
              <a:rPr lang="en-US" dirty="0" smtClean="0"/>
              <a:t>1.5  </a:t>
            </a:r>
            <a:r>
              <a:rPr lang="en-US" dirty="0"/>
              <a:t>Use </a:t>
            </a:r>
            <a:r>
              <a:rPr lang="en-US" dirty="0" smtClean="0"/>
              <a:t>Multi-Year Approach </a:t>
            </a:r>
            <a:br>
              <a:rPr lang="en-US" dirty="0" smtClean="0"/>
            </a:br>
            <a:r>
              <a:rPr lang="en-US" dirty="0" smtClean="0"/>
              <a:t>When </a:t>
            </a:r>
            <a:r>
              <a:rPr lang="en-US" dirty="0"/>
              <a:t>Appropriate</a:t>
            </a:r>
          </a:p>
        </p:txBody>
      </p:sp>
      <p:sp>
        <p:nvSpPr>
          <p:cNvPr id="4" name="Text Placeholder 3"/>
          <p:cNvSpPr>
            <a:spLocks noGrp="1"/>
          </p:cNvSpPr>
          <p:nvPr>
            <p:ph type="body" sz="quarter" idx="10"/>
          </p:nvPr>
        </p:nvSpPr>
        <p:spPr/>
        <p:txBody>
          <a:bodyPr>
            <a:normAutofit fontScale="62500" lnSpcReduction="20000"/>
          </a:bodyPr>
          <a:lstStyle/>
          <a:p>
            <a:r>
              <a:rPr lang="en-US" dirty="0" smtClean="0"/>
              <a:t>A multi-year contract is a special contracting method that allows purchase of supplies </a:t>
            </a:r>
            <a:r>
              <a:rPr lang="en-US" dirty="0"/>
              <a:t>or services for more than 1, but not more than 5, program years</a:t>
            </a:r>
            <a:endParaRPr lang="en-US" dirty="0" smtClean="0"/>
          </a:p>
          <a:p>
            <a:r>
              <a:rPr lang="en-US" dirty="0" smtClean="0"/>
              <a:t>Multi-year contracting has the potential to capture cost savings based on economies of scale and the workload stability afforded to the contractor</a:t>
            </a:r>
          </a:p>
          <a:p>
            <a:pPr lvl="1"/>
            <a:r>
              <a:rPr lang="en-US" dirty="0" smtClean="0"/>
              <a:t>May provide contractors incentives to:</a:t>
            </a:r>
          </a:p>
          <a:p>
            <a:pPr lvl="2"/>
            <a:r>
              <a:rPr lang="en-US" dirty="0" smtClean="0"/>
              <a:t>improve </a:t>
            </a:r>
            <a:r>
              <a:rPr lang="en-US" dirty="0"/>
              <a:t>productivity </a:t>
            </a:r>
            <a:r>
              <a:rPr lang="en-US" dirty="0" smtClean="0"/>
              <a:t>via </a:t>
            </a:r>
            <a:r>
              <a:rPr lang="en-US" dirty="0"/>
              <a:t>investment in capital </a:t>
            </a:r>
            <a:r>
              <a:rPr lang="en-US" dirty="0" smtClean="0"/>
              <a:t>facilities/equipment</a:t>
            </a:r>
            <a:r>
              <a:rPr lang="en-US" dirty="0"/>
              <a:t>, and advanced </a:t>
            </a:r>
            <a:r>
              <a:rPr lang="en-US" dirty="0" smtClean="0"/>
              <a:t>technology</a:t>
            </a:r>
          </a:p>
          <a:p>
            <a:pPr lvl="2"/>
            <a:r>
              <a:rPr lang="en-US" dirty="0" smtClean="0"/>
              <a:t>conduct </a:t>
            </a:r>
            <a:r>
              <a:rPr lang="en-US" dirty="0"/>
              <a:t>production and capitalization planning in a manner more consistent with commercial </a:t>
            </a:r>
            <a:r>
              <a:rPr lang="en-US" dirty="0" smtClean="0"/>
              <a:t>practices</a:t>
            </a:r>
          </a:p>
          <a:p>
            <a:r>
              <a:rPr lang="en-US" dirty="0" smtClean="0"/>
              <a:t>Because of level of approvals required, early planning is essential when pursuing this course of action</a:t>
            </a:r>
            <a:endParaRPr lang="en-US" dirty="0"/>
          </a:p>
          <a:p>
            <a:endParaRPr lang="en-US" dirty="0"/>
          </a:p>
        </p:txBody>
      </p:sp>
      <p:pic>
        <p:nvPicPr>
          <p:cNvPr id="5" name="Picture 4" descr="http://www.clker.com/cliparts/5/q/T/b/c/Y/black-check-mark-png-hi.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0" y="5919481"/>
            <a:ext cx="240083" cy="25271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www.clker.com/cliparts/5/q/T/b/c/Y/black-check-mark-png-hi.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29000" y="5902449"/>
            <a:ext cx="240083" cy="25271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http://www.clker.com/cliparts/5/q/T/b/c/Y/black-check-mark-png-hi.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7800" y="5919481"/>
            <a:ext cx="240083" cy="25271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17234" y="4621250"/>
            <a:ext cx="2567882" cy="369332"/>
          </a:xfrm>
          <a:prstGeom prst="rect">
            <a:avLst/>
          </a:prstGeom>
          <a:noFill/>
        </p:spPr>
        <p:txBody>
          <a:bodyPr wrap="none" rtlCol="0">
            <a:spAutoFit/>
          </a:bodyPr>
          <a:lstStyle/>
          <a:p>
            <a:r>
              <a:rPr lang="en-US" dirty="0" smtClean="0">
                <a:hlinkClick r:id="rId3"/>
              </a:rPr>
              <a:t>AFFARS Multi-Year Guide </a:t>
            </a:r>
            <a:endParaRPr lang="en-US" dirty="0"/>
          </a:p>
        </p:txBody>
      </p:sp>
    </p:spTree>
    <p:extLst>
      <p:ext uri="{BB962C8B-B14F-4D97-AF65-F5344CB8AC3E}">
        <p14:creationId xmlns:p14="http://schemas.microsoft.com/office/powerpoint/2010/main" val="14943596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1.6  </a:t>
            </a:r>
            <a:r>
              <a:rPr lang="en-US" dirty="0"/>
              <a:t>Effective use of PBL</a:t>
            </a:r>
          </a:p>
        </p:txBody>
      </p:sp>
      <p:sp>
        <p:nvSpPr>
          <p:cNvPr id="4" name="Text Placeholder 3"/>
          <p:cNvSpPr>
            <a:spLocks noGrp="1"/>
          </p:cNvSpPr>
          <p:nvPr>
            <p:ph type="body" sz="quarter" idx="10"/>
          </p:nvPr>
        </p:nvSpPr>
        <p:spPr/>
        <p:txBody>
          <a:bodyPr>
            <a:normAutofit fontScale="47500" lnSpcReduction="20000"/>
          </a:bodyPr>
          <a:lstStyle/>
          <a:p>
            <a:r>
              <a:rPr lang="en-US" dirty="0" smtClean="0"/>
              <a:t>Include performance incentives promoting </a:t>
            </a:r>
            <a:r>
              <a:rPr lang="en-US" dirty="0"/>
              <a:t>behaviors and outcomes that benefit both the customer and supplier</a:t>
            </a:r>
          </a:p>
          <a:p>
            <a:r>
              <a:rPr lang="en-US" dirty="0" smtClean="0"/>
              <a:t>Contract </a:t>
            </a:r>
            <a:r>
              <a:rPr lang="en-US" dirty="0"/>
              <a:t>length is commensurate with payback period for supplier’s </a:t>
            </a:r>
            <a:r>
              <a:rPr lang="en-US" dirty="0" smtClean="0"/>
              <a:t>investments</a:t>
            </a:r>
          </a:p>
          <a:p>
            <a:pPr lvl="1"/>
            <a:r>
              <a:rPr lang="en-US" dirty="0" smtClean="0"/>
              <a:t>Contracts </a:t>
            </a:r>
            <a:r>
              <a:rPr lang="en-US" dirty="0"/>
              <a:t>are typically multi-year or multiple year (i.e., 5 years with additional option or award term years), with high confidence level for exercising options/award term </a:t>
            </a:r>
            <a:r>
              <a:rPr lang="en-US" dirty="0" smtClean="0"/>
              <a:t>years based on successful contractor performance</a:t>
            </a:r>
          </a:p>
          <a:p>
            <a:r>
              <a:rPr lang="en-US" dirty="0" smtClean="0"/>
              <a:t>Pricing </a:t>
            </a:r>
            <a:r>
              <a:rPr lang="en-US" dirty="0"/>
              <a:t>model is based on mutual </a:t>
            </a:r>
            <a:r>
              <a:rPr lang="en-US" dirty="0" smtClean="0"/>
              <a:t>self-interest</a:t>
            </a:r>
          </a:p>
          <a:p>
            <a:pPr lvl="1"/>
            <a:r>
              <a:rPr lang="en-US" dirty="0" smtClean="0"/>
              <a:t>Typical </a:t>
            </a:r>
            <a:r>
              <a:rPr lang="en-US" dirty="0"/>
              <a:t>pricing model does not provide the supplier with a “given” profit margin; supplier has the potential to earn increased profit through incentive structures based on their ability to reduce overall costs and/or achieve performance </a:t>
            </a:r>
            <a:r>
              <a:rPr lang="en-US" dirty="0" smtClean="0"/>
              <a:t>target</a:t>
            </a:r>
          </a:p>
          <a:p>
            <a:pPr lvl="1"/>
            <a:r>
              <a:rPr lang="en-US" dirty="0" smtClean="0"/>
              <a:t>Strategy </a:t>
            </a:r>
            <a:r>
              <a:rPr lang="en-US" dirty="0"/>
              <a:t>developed that allows the customer/supplier to gain/share benefits from reduced supplier costs and process </a:t>
            </a:r>
            <a:r>
              <a:rPr lang="en-US" dirty="0" smtClean="0"/>
              <a:t>improvements</a:t>
            </a:r>
            <a:endParaRPr lang="en-US" dirty="0"/>
          </a:p>
          <a:p>
            <a:pPr lvl="1"/>
            <a:r>
              <a:rPr lang="en-US" dirty="0" smtClean="0"/>
              <a:t>Optimal </a:t>
            </a:r>
            <a:r>
              <a:rPr lang="en-US" dirty="0"/>
              <a:t>pricing models are typically fixed price where supplier is inherently incentivized to reduce costs to drive profit margin while attaining set performance </a:t>
            </a:r>
            <a:r>
              <a:rPr lang="en-US" dirty="0" smtClean="0"/>
              <a:t>levels</a:t>
            </a:r>
          </a:p>
          <a:p>
            <a:pPr lvl="1"/>
            <a:r>
              <a:rPr lang="en-US" dirty="0" smtClean="0"/>
              <a:t>Cost </a:t>
            </a:r>
            <a:r>
              <a:rPr lang="en-US" dirty="0"/>
              <a:t>cutting targets are inherent if a fixed price model is used; the more the supplier cuts costs the more margin they make; contract price adjustments are made at </a:t>
            </a:r>
            <a:r>
              <a:rPr lang="en-US" dirty="0" smtClean="0"/>
              <a:t>pre-defined periods</a:t>
            </a:r>
            <a:endParaRPr lang="en-US" dirty="0"/>
          </a:p>
          <a:p>
            <a:endParaRPr lang="en-US" dirty="0"/>
          </a:p>
          <a:p>
            <a:endParaRPr lang="en-US" dirty="0"/>
          </a:p>
          <a:p>
            <a:endParaRPr lang="en-US" dirty="0"/>
          </a:p>
        </p:txBody>
      </p:sp>
      <p:pic>
        <p:nvPicPr>
          <p:cNvPr id="5" name="Picture 4" descr="http://www.clker.com/cliparts/5/q/T/b/c/Y/black-check-mark-png-hi.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0" y="5919481"/>
            <a:ext cx="240083" cy="25271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www.clker.com/cliparts/5/q/T/b/c/Y/black-check-mark-png-hi.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57600" y="5928491"/>
            <a:ext cx="240083" cy="25271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219200" y="5017532"/>
            <a:ext cx="6934200" cy="369332"/>
          </a:xfrm>
          <a:prstGeom prst="rect">
            <a:avLst/>
          </a:prstGeom>
        </p:spPr>
        <p:txBody>
          <a:bodyPr wrap="square">
            <a:spAutoFit/>
          </a:bodyPr>
          <a:lstStyle/>
          <a:p>
            <a:endParaRPr lang="en-US" dirty="0"/>
          </a:p>
        </p:txBody>
      </p:sp>
      <p:sp>
        <p:nvSpPr>
          <p:cNvPr id="7" name="Rectangle 6"/>
          <p:cNvSpPr/>
          <p:nvPr/>
        </p:nvSpPr>
        <p:spPr>
          <a:xfrm>
            <a:off x="457200" y="4653962"/>
            <a:ext cx="8305800" cy="646331"/>
          </a:xfrm>
          <a:prstGeom prst="rect">
            <a:avLst/>
          </a:prstGeom>
        </p:spPr>
        <p:txBody>
          <a:bodyPr wrap="square">
            <a:spAutoFit/>
          </a:bodyPr>
          <a:lstStyle/>
          <a:p>
            <a:r>
              <a:rPr lang="en-US" u="sng" dirty="0" smtClean="0">
                <a:solidFill>
                  <a:srgbClr val="0033CC"/>
                </a:solidFill>
                <a:hlinkClick r:id="rId3"/>
              </a:rPr>
              <a:t>Performance </a:t>
            </a:r>
            <a:r>
              <a:rPr lang="en-US" u="sng" dirty="0">
                <a:solidFill>
                  <a:srgbClr val="0033CC"/>
                </a:solidFill>
                <a:hlinkClick r:id="rId3"/>
              </a:rPr>
              <a:t>Based Logistics Community of </a:t>
            </a:r>
            <a:r>
              <a:rPr lang="en-US" u="sng" dirty="0" smtClean="0">
                <a:solidFill>
                  <a:srgbClr val="0033CC"/>
                </a:solidFill>
                <a:hlinkClick r:id="rId3"/>
              </a:rPr>
              <a:t>Practice</a:t>
            </a:r>
            <a:endParaRPr lang="en-US" u="sng" dirty="0" smtClean="0">
              <a:solidFill>
                <a:srgbClr val="0033CC"/>
              </a:solidFill>
            </a:endParaRPr>
          </a:p>
          <a:p>
            <a:endParaRPr lang="en-US" dirty="0"/>
          </a:p>
        </p:txBody>
      </p:sp>
    </p:spTree>
    <p:extLst>
      <p:ext uri="{BB962C8B-B14F-4D97-AF65-F5344CB8AC3E}">
        <p14:creationId xmlns:p14="http://schemas.microsoft.com/office/powerpoint/2010/main" val="15983736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a:t>
            </a:r>
            <a:r>
              <a:rPr lang="en-US" cap="small" dirty="0" smtClean="0"/>
              <a:t>.1  Analyze Optimal Contract Type</a:t>
            </a:r>
            <a:endParaRPr lang="en-US" cap="small" dirty="0"/>
          </a:p>
        </p:txBody>
      </p:sp>
      <p:sp>
        <p:nvSpPr>
          <p:cNvPr id="3" name="Content Placeholder 2"/>
          <p:cNvSpPr>
            <a:spLocks noGrp="1"/>
          </p:cNvSpPr>
          <p:nvPr>
            <p:ph type="body" sz="quarter" idx="10"/>
          </p:nvPr>
        </p:nvSpPr>
        <p:spPr>
          <a:xfrm>
            <a:off x="457200" y="1371600"/>
            <a:ext cx="8305800" cy="2840182"/>
          </a:xfrm>
        </p:spPr>
        <p:txBody>
          <a:bodyPr numCol="1">
            <a:noAutofit/>
          </a:bodyPr>
          <a:lstStyle/>
          <a:p>
            <a:pPr>
              <a:spcBef>
                <a:spcPts val="200"/>
              </a:spcBef>
            </a:pPr>
            <a:r>
              <a:rPr lang="en-US" sz="1400" dirty="0"/>
              <a:t>The focus of this technique is using the contract type that best incentivizes the contractor for your </a:t>
            </a:r>
            <a:r>
              <a:rPr lang="en-US" sz="1400" dirty="0" smtClean="0"/>
              <a:t>effort</a:t>
            </a:r>
          </a:p>
          <a:p>
            <a:pPr>
              <a:spcBef>
                <a:spcPts val="200"/>
              </a:spcBef>
            </a:pPr>
            <a:r>
              <a:rPr lang="en-US" sz="1400" dirty="0" smtClean="0"/>
              <a:t>Do </a:t>
            </a:r>
            <a:r>
              <a:rPr lang="en-US" sz="1400" dirty="0"/>
              <a:t>not use a contract type just because it is what you used </a:t>
            </a:r>
            <a:r>
              <a:rPr lang="en-US" sz="1400" dirty="0" smtClean="0"/>
              <a:t>previously</a:t>
            </a:r>
          </a:p>
          <a:p>
            <a:pPr>
              <a:spcBef>
                <a:spcPts val="200"/>
              </a:spcBef>
            </a:pPr>
            <a:r>
              <a:rPr lang="en-US" sz="1400" dirty="0" smtClean="0"/>
              <a:t>Answer </a:t>
            </a:r>
            <a:r>
              <a:rPr lang="en-US" sz="1400" dirty="0"/>
              <a:t>the following questions</a:t>
            </a:r>
            <a:r>
              <a:rPr lang="en-US" sz="1400" dirty="0" smtClean="0"/>
              <a:t>:</a:t>
            </a:r>
          </a:p>
          <a:p>
            <a:pPr lvl="1">
              <a:spcBef>
                <a:spcPts val="200"/>
              </a:spcBef>
            </a:pPr>
            <a:r>
              <a:rPr lang="en-US" sz="1400" dirty="0" smtClean="0"/>
              <a:t>Why am I using this contract </a:t>
            </a:r>
            <a:r>
              <a:rPr lang="en-US" sz="1400" dirty="0"/>
              <a:t>t</a:t>
            </a:r>
            <a:r>
              <a:rPr lang="en-US" sz="1400" dirty="0" smtClean="0"/>
              <a:t>ype?</a:t>
            </a:r>
          </a:p>
          <a:p>
            <a:pPr lvl="1">
              <a:spcBef>
                <a:spcPts val="200"/>
              </a:spcBef>
            </a:pPr>
            <a:r>
              <a:rPr lang="en-US" sz="1400" dirty="0" smtClean="0"/>
              <a:t>Does the contract type “fit” the type of work being performed?</a:t>
            </a:r>
          </a:p>
          <a:p>
            <a:pPr lvl="1">
              <a:spcBef>
                <a:spcPts val="200"/>
              </a:spcBef>
            </a:pPr>
            <a:r>
              <a:rPr lang="en-US" sz="1400" dirty="0" smtClean="0"/>
              <a:t>Are there areas that need to be incentivized, and how does the selected contract type incentivize </a:t>
            </a:r>
            <a:r>
              <a:rPr lang="en-US" sz="1400" dirty="0"/>
              <a:t>the contractor</a:t>
            </a:r>
            <a:r>
              <a:rPr lang="en-US" sz="1400" dirty="0" smtClean="0"/>
              <a:t>?</a:t>
            </a:r>
          </a:p>
          <a:p>
            <a:pPr lvl="1">
              <a:spcBef>
                <a:spcPts val="200"/>
              </a:spcBef>
            </a:pPr>
            <a:r>
              <a:rPr lang="en-US" sz="1400" dirty="0" smtClean="0"/>
              <a:t>What is the level of risk on cost? Performance?</a:t>
            </a:r>
          </a:p>
          <a:p>
            <a:pPr>
              <a:spcBef>
                <a:spcPts val="200"/>
              </a:spcBef>
            </a:pPr>
            <a:r>
              <a:rPr lang="en-US" sz="1400" dirty="0" smtClean="0"/>
              <a:t>The </a:t>
            </a:r>
            <a:r>
              <a:rPr lang="en-US" sz="1400" dirty="0"/>
              <a:t>contracting officer </a:t>
            </a:r>
            <a:r>
              <a:rPr lang="en-US" sz="1400" dirty="0" smtClean="0"/>
              <a:t>should </a:t>
            </a:r>
            <a:r>
              <a:rPr lang="en-US" sz="1400" dirty="0"/>
              <a:t>give particular consideration to the use of fixed-price incentive (firm target) (FPIF) contracts, especially for acquisitions moving from development to production</a:t>
            </a:r>
            <a:endParaRPr lang="en-US" sz="1400" dirty="0" smtClean="0"/>
          </a:p>
          <a:p>
            <a:pPr indent="-285750">
              <a:spcBef>
                <a:spcPts val="200"/>
              </a:spcBef>
            </a:pPr>
            <a:r>
              <a:rPr lang="en-US" sz="1400" dirty="0" smtClean="0"/>
              <a:t>Review cost history:  </a:t>
            </a:r>
            <a:r>
              <a:rPr lang="en-US" sz="1400" dirty="0"/>
              <a:t>FPIF contracts should be considered in production programs where actual costs </a:t>
            </a:r>
            <a:r>
              <a:rPr lang="en-US" sz="1400" dirty="0" smtClean="0"/>
              <a:t>on prior </a:t>
            </a:r>
            <a:r>
              <a:rPr lang="en-US" sz="1400" dirty="0"/>
              <a:t>FFP contracts have varied by more than seven percent from the costs considered </a:t>
            </a:r>
            <a:r>
              <a:rPr lang="en-US" sz="1400" dirty="0" smtClean="0"/>
              <a:t>negotiated</a:t>
            </a:r>
          </a:p>
          <a:p>
            <a:pPr indent="-285750">
              <a:spcBef>
                <a:spcPts val="200"/>
              </a:spcBef>
            </a:pPr>
            <a:r>
              <a:rPr lang="en-US" sz="1400" dirty="0" smtClean="0"/>
              <a:t>SEE </a:t>
            </a:r>
            <a:r>
              <a:rPr lang="en-US" sz="1400" dirty="0" smtClean="0">
                <a:hlinkClick r:id="rId3"/>
              </a:rPr>
              <a:t>DFARS PGI 216.403-1</a:t>
            </a:r>
            <a:endParaRPr lang="en-US" sz="1400" dirty="0" smtClean="0"/>
          </a:p>
        </p:txBody>
      </p:sp>
      <p:sp>
        <p:nvSpPr>
          <p:cNvPr id="7" name="TextBox 6"/>
          <p:cNvSpPr txBox="1"/>
          <p:nvPr/>
        </p:nvSpPr>
        <p:spPr>
          <a:xfrm>
            <a:off x="457200" y="4563070"/>
            <a:ext cx="8077200" cy="1200329"/>
          </a:xfrm>
          <a:prstGeom prst="rect">
            <a:avLst/>
          </a:prstGeom>
          <a:noFill/>
        </p:spPr>
        <p:txBody>
          <a:bodyPr wrap="square" numCol="2" rtlCol="0">
            <a:spAutoFit/>
          </a:bodyPr>
          <a:lstStyle/>
          <a:p>
            <a:r>
              <a:rPr lang="en-US" dirty="0" smtClean="0">
                <a:hlinkClick r:id="rId4"/>
              </a:rPr>
              <a:t>Contract Type/Incentive Contracting on PCE</a:t>
            </a:r>
            <a:endParaRPr lang="en-US" dirty="0" smtClean="0"/>
          </a:p>
          <a:p>
            <a:r>
              <a:rPr lang="en-US" u="sng" dirty="0" smtClean="0">
                <a:hlinkClick r:id="rId5"/>
              </a:rPr>
              <a:t>50th CONS Training Contact Types</a:t>
            </a:r>
            <a:endParaRPr lang="en-US" u="sng" dirty="0" smtClean="0"/>
          </a:p>
          <a:p>
            <a:endParaRPr lang="en-US" u="sng" dirty="0" smtClean="0">
              <a:hlinkClick r:id="rId6"/>
            </a:endParaRPr>
          </a:p>
          <a:p>
            <a:r>
              <a:rPr lang="en-US" u="sng" dirty="0" smtClean="0">
                <a:hlinkClick r:id="rId6"/>
              </a:rPr>
              <a:t>AFMC Training Selecting Contract Types</a:t>
            </a:r>
            <a:r>
              <a:rPr lang="en-US" dirty="0" smtClean="0"/>
              <a:t> </a:t>
            </a:r>
          </a:p>
          <a:p>
            <a:r>
              <a:rPr lang="en-US" dirty="0" smtClean="0">
                <a:hlinkClick r:id="rId7"/>
              </a:rPr>
              <a:t>USD(AT&amp;L) Note Questioning FP in EMD</a:t>
            </a:r>
            <a:r>
              <a:rPr lang="en-US" dirty="0" smtClean="0"/>
              <a:t> </a:t>
            </a:r>
          </a:p>
        </p:txBody>
      </p:sp>
      <p:pic>
        <p:nvPicPr>
          <p:cNvPr id="8" name="Picture 10" descr="http://www.clker.com/cliparts/5/q/T/b/c/Y/black-check-mark-png-hi.png"/>
          <p:cNvPicPr>
            <a:picLocks noChangeAspect="1" noChangeArrowheads="1"/>
          </p:cNvPicPr>
          <p:nvPr/>
        </p:nvPicPr>
        <p:blipFill>
          <a:blip r:embed="rId8" cstate="print">
            <a:extLst>
              <a:ext uri="{BEBA8EAE-BF5A-486C-A8C5-ECC9F3942E4B}">
                <a14:imgProps xmlns:a14="http://schemas.microsoft.com/office/drawing/2010/main">
                  <a14:imgLayer r:embed="rId9">
                    <a14:imgEffect>
                      <a14:artisticCutout/>
                    </a14:imgEffect>
                  </a14:imgLayer>
                </a14:imgProps>
              </a:ext>
              <a:ext uri="{28A0092B-C50C-407E-A947-70E740481C1C}">
                <a14:useLocalDpi xmlns:a14="http://schemas.microsoft.com/office/drawing/2010/main" val="0"/>
              </a:ext>
            </a:extLst>
          </a:blip>
          <a:srcRect/>
          <a:stretch>
            <a:fillRect/>
          </a:stretch>
        </p:blipFill>
        <p:spPr bwMode="auto">
          <a:xfrm>
            <a:off x="3568601" y="5943600"/>
            <a:ext cx="241399" cy="254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981884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2.2</a:t>
            </a:r>
            <a:r>
              <a:rPr lang="en-US" sz="4000" cap="small" dirty="0" smtClean="0"/>
              <a:t>  Limit Use of Time &amp; Materials</a:t>
            </a:r>
            <a:endParaRPr lang="en-US" sz="4000" cap="small" dirty="0"/>
          </a:p>
        </p:txBody>
      </p:sp>
      <p:sp>
        <p:nvSpPr>
          <p:cNvPr id="3" name="Content Placeholder 2"/>
          <p:cNvSpPr>
            <a:spLocks noGrp="1"/>
          </p:cNvSpPr>
          <p:nvPr>
            <p:ph type="body" sz="quarter" idx="10"/>
          </p:nvPr>
        </p:nvSpPr>
        <p:spPr>
          <a:xfrm>
            <a:off x="457200" y="1371600"/>
            <a:ext cx="8305800" cy="3200400"/>
          </a:xfrm>
        </p:spPr>
        <p:txBody>
          <a:bodyPr>
            <a:noAutofit/>
          </a:bodyPr>
          <a:lstStyle/>
          <a:p>
            <a:pPr marL="342900" lvl="1" indent="-342900">
              <a:spcBef>
                <a:spcPts val="200"/>
              </a:spcBef>
              <a:buFont typeface="Arial" pitchFamily="34" charset="0"/>
              <a:buChar char="•"/>
            </a:pPr>
            <a:r>
              <a:rPr lang="en-US" sz="1600" dirty="0" smtClean="0"/>
              <a:t>T&amp;M is among the least preferred contract types - </a:t>
            </a:r>
            <a:r>
              <a:rPr lang="en-US" sz="1400" dirty="0" smtClean="0">
                <a:hlinkClick r:id="rId3"/>
              </a:rPr>
              <a:t>SAF/AQ: “T&amp;M should be avoided”</a:t>
            </a:r>
            <a:r>
              <a:rPr lang="en-US" sz="1400" dirty="0" smtClean="0"/>
              <a:t> </a:t>
            </a:r>
            <a:endParaRPr lang="en-US" sz="1600" dirty="0" smtClean="0">
              <a:solidFill>
                <a:srgbClr val="00B050"/>
              </a:solidFill>
            </a:endParaRPr>
          </a:p>
          <a:p>
            <a:pPr lvl="1">
              <a:spcBef>
                <a:spcPts val="200"/>
              </a:spcBef>
            </a:pPr>
            <a:r>
              <a:rPr lang="en-US" sz="1400" dirty="0" smtClean="0"/>
              <a:t>Contractor has a </a:t>
            </a:r>
            <a:r>
              <a:rPr lang="en-US" sz="1400" u="sng" dirty="0" smtClean="0"/>
              <a:t>negative incentive</a:t>
            </a:r>
            <a:r>
              <a:rPr lang="en-US" sz="1400" dirty="0" smtClean="0"/>
              <a:t> to be efficient:  profit is earned for every hour worked</a:t>
            </a:r>
          </a:p>
          <a:p>
            <a:pPr lvl="1">
              <a:spcBef>
                <a:spcPts val="200"/>
              </a:spcBef>
            </a:pPr>
            <a:r>
              <a:rPr lang="en-US" sz="1400" dirty="0"/>
              <a:t>Government surveillance </a:t>
            </a:r>
            <a:r>
              <a:rPr lang="en-US" sz="1400" dirty="0" smtClean="0"/>
              <a:t>is </a:t>
            </a:r>
            <a:r>
              <a:rPr lang="en-US" sz="1400" dirty="0"/>
              <a:t>required to </a:t>
            </a:r>
            <a:r>
              <a:rPr lang="en-US" sz="1400" dirty="0" smtClean="0"/>
              <a:t>ensure that contractor is using efficient methods/effective </a:t>
            </a:r>
            <a:r>
              <a:rPr lang="en-US" sz="1400" dirty="0"/>
              <a:t>cost controls </a:t>
            </a:r>
            <a:r>
              <a:rPr lang="en-US" sz="1400" dirty="0" smtClean="0"/>
              <a:t> </a:t>
            </a:r>
          </a:p>
          <a:p>
            <a:pPr>
              <a:spcBef>
                <a:spcPts val="200"/>
              </a:spcBef>
            </a:pPr>
            <a:r>
              <a:rPr lang="en-US" sz="1600" dirty="0" smtClean="0"/>
              <a:t>Use T&amp;M contract type only when extent/duration of work cannot be accurately estimated</a:t>
            </a:r>
          </a:p>
          <a:p>
            <a:pPr lvl="1">
              <a:spcBef>
                <a:spcPts val="200"/>
              </a:spcBef>
            </a:pPr>
            <a:r>
              <a:rPr lang="en-US" sz="1400" dirty="0" smtClean="0"/>
              <a:t>Complete required D&amp;F on each contract or order (See </a:t>
            </a:r>
            <a:r>
              <a:rPr lang="en-US" sz="1400" dirty="0" smtClean="0">
                <a:hlinkClick r:id="rId4"/>
              </a:rPr>
              <a:t>DFARS 216.6 </a:t>
            </a:r>
            <a:r>
              <a:rPr lang="en-US" sz="1400" dirty="0"/>
              <a:t>and </a:t>
            </a:r>
            <a:r>
              <a:rPr lang="en-US" sz="1400" dirty="0" smtClean="0">
                <a:hlinkClick r:id="rId5"/>
              </a:rPr>
              <a:t>AFFARS  5316.6</a:t>
            </a:r>
            <a:r>
              <a:rPr lang="en-US" sz="1400" dirty="0" smtClean="0"/>
              <a:t>)</a:t>
            </a:r>
            <a:endParaRPr lang="en-US" sz="1400" dirty="0"/>
          </a:p>
          <a:p>
            <a:pPr lvl="1">
              <a:spcBef>
                <a:spcPts val="200"/>
              </a:spcBef>
            </a:pPr>
            <a:r>
              <a:rPr lang="en-US" sz="1400" dirty="0" smtClean="0"/>
              <a:t>Justify why no other contract type can </a:t>
            </a:r>
            <a:r>
              <a:rPr lang="en-US" sz="1400" dirty="0"/>
              <a:t>be </a:t>
            </a:r>
            <a:r>
              <a:rPr lang="en-US" sz="1400" dirty="0" smtClean="0"/>
              <a:t>used, specifically CPFF when contractor has approved accounting system</a:t>
            </a:r>
          </a:p>
          <a:p>
            <a:pPr lvl="1">
              <a:spcBef>
                <a:spcPts val="200"/>
              </a:spcBef>
            </a:pPr>
            <a:r>
              <a:rPr lang="en-US" sz="1400" dirty="0" smtClean="0"/>
              <a:t>Structure contract to limit T&amp;M portion and convert to alternate contract type when possible</a:t>
            </a:r>
          </a:p>
          <a:p>
            <a:pPr>
              <a:spcBef>
                <a:spcPts val="200"/>
              </a:spcBef>
            </a:pPr>
            <a:r>
              <a:rPr lang="en-US" sz="1600" dirty="0" smtClean="0"/>
              <a:t>Requirements definition should be as specific as possible  to support alternate methods of addressing contract risk/unknowns in lieu of T&amp;M</a:t>
            </a:r>
          </a:p>
          <a:p>
            <a:pPr>
              <a:spcBef>
                <a:spcPts val="200"/>
              </a:spcBef>
            </a:pPr>
            <a:r>
              <a:rPr lang="en-US" sz="1600" dirty="0" smtClean="0"/>
              <a:t>Question </a:t>
            </a:r>
            <a:r>
              <a:rPr lang="en-US" sz="1600" dirty="0"/>
              <a:t>prime use of T&amp;M subcontracts on cost-type prime contracts</a:t>
            </a:r>
          </a:p>
          <a:p>
            <a:pPr>
              <a:spcBef>
                <a:spcPts val="200"/>
              </a:spcBef>
            </a:pPr>
            <a:endParaRPr lang="en-US" sz="1600" dirty="0" smtClean="0"/>
          </a:p>
          <a:p>
            <a:pPr>
              <a:spcBef>
                <a:spcPts val="200"/>
              </a:spcBef>
            </a:pPr>
            <a:endParaRPr lang="en-US" sz="1600" dirty="0"/>
          </a:p>
        </p:txBody>
      </p:sp>
      <p:pic>
        <p:nvPicPr>
          <p:cNvPr id="8" name="Picture 10" descr="http://www.clker.com/cliparts/5/q/T/b/c/Y/black-check-mark-png-hi.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68601" y="5943599"/>
            <a:ext cx="241399" cy="25443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57200" y="4570274"/>
            <a:ext cx="8229600" cy="1754326"/>
          </a:xfrm>
          <a:prstGeom prst="rect">
            <a:avLst/>
          </a:prstGeom>
          <a:noFill/>
        </p:spPr>
        <p:txBody>
          <a:bodyPr wrap="square" numCol="2" rtlCol="0">
            <a:spAutoFit/>
          </a:bodyPr>
          <a:lstStyle/>
          <a:p>
            <a:r>
              <a:rPr lang="en-US" dirty="0" smtClean="0">
                <a:hlinkClick r:id="rId7"/>
              </a:rPr>
              <a:t>Alternatives to T&amp;M Training</a:t>
            </a:r>
            <a:endParaRPr lang="en-US" dirty="0"/>
          </a:p>
          <a:p>
            <a:r>
              <a:rPr lang="en-US" dirty="0">
                <a:hlinkClick r:id="rId8"/>
              </a:rPr>
              <a:t>DPAP Class Deviation-Approval for </a:t>
            </a:r>
            <a:r>
              <a:rPr lang="en-US" dirty="0" smtClean="0">
                <a:hlinkClick r:id="rId8"/>
              </a:rPr>
              <a:t>T&amp;M</a:t>
            </a:r>
            <a:endParaRPr lang="en-US" dirty="0" smtClean="0"/>
          </a:p>
          <a:p>
            <a:r>
              <a:rPr lang="en-US" dirty="0" smtClean="0">
                <a:hlinkClick r:id="rId9"/>
              </a:rPr>
              <a:t>GAO-07-273 DoD's T&amp;M Contracts</a:t>
            </a:r>
            <a:endParaRPr lang="en-US" dirty="0"/>
          </a:p>
          <a:p>
            <a:endParaRPr lang="en-US" dirty="0" smtClean="0">
              <a:hlinkClick r:id="rId3"/>
            </a:endParaRPr>
          </a:p>
          <a:p>
            <a:endParaRPr lang="en-US" dirty="0">
              <a:hlinkClick r:id="rId3"/>
            </a:endParaRPr>
          </a:p>
          <a:p>
            <a:r>
              <a:rPr lang="en-US" dirty="0" smtClean="0">
                <a:hlinkClick r:id="rId3"/>
              </a:rPr>
              <a:t> </a:t>
            </a:r>
            <a:endParaRPr lang="en-US" dirty="0" smtClean="0"/>
          </a:p>
          <a:p>
            <a:r>
              <a:rPr lang="en-US" dirty="0" smtClean="0">
                <a:hlinkClick r:id="rId3"/>
              </a:rPr>
              <a:t>AF </a:t>
            </a:r>
            <a:r>
              <a:rPr lang="en-US" dirty="0">
                <a:hlinkClick r:id="rId3"/>
              </a:rPr>
              <a:t>Acquisition Business </a:t>
            </a:r>
            <a:r>
              <a:rPr lang="en-US" dirty="0" smtClean="0">
                <a:hlinkClick r:id="rId3"/>
              </a:rPr>
              <a:t>Rules</a:t>
            </a:r>
            <a:r>
              <a:rPr lang="en-US" dirty="0">
                <a:hlinkClick r:id="rId3"/>
              </a:rPr>
              <a:t> of</a:t>
            </a:r>
            <a:r>
              <a:rPr lang="en-US" dirty="0" smtClean="0">
                <a:hlinkClick r:id="rId3"/>
              </a:rPr>
              <a:t> Engagement</a:t>
            </a:r>
            <a:endParaRPr lang="en-US" dirty="0" smtClean="0"/>
          </a:p>
          <a:p>
            <a:endParaRPr lang="en-US" dirty="0"/>
          </a:p>
        </p:txBody>
      </p:sp>
    </p:spTree>
    <p:extLst>
      <p:ext uri="{BB962C8B-B14F-4D97-AF65-F5344CB8AC3E}">
        <p14:creationId xmlns:p14="http://schemas.microsoft.com/office/powerpoint/2010/main" val="197981943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2.3  Limit Use of Award Fee</a:t>
            </a:r>
            <a:endParaRPr lang="en-US" dirty="0"/>
          </a:p>
        </p:txBody>
      </p:sp>
      <p:sp>
        <p:nvSpPr>
          <p:cNvPr id="3" name="Text Placeholder 2"/>
          <p:cNvSpPr>
            <a:spLocks noGrp="1"/>
          </p:cNvSpPr>
          <p:nvPr>
            <p:ph type="body" sz="quarter" idx="10"/>
          </p:nvPr>
        </p:nvSpPr>
        <p:spPr/>
        <p:txBody>
          <a:bodyPr/>
          <a:lstStyle/>
          <a:p>
            <a:pPr marL="342900" lvl="1" indent="-342900">
              <a:buFont typeface="Arial" pitchFamily="34" charset="0"/>
              <a:buChar char="•"/>
            </a:pPr>
            <a:r>
              <a:rPr lang="en-US" dirty="0"/>
              <a:t>Incentivize performance through other contract means (e.g. sustainment metrics, special payment arrangements, etc</a:t>
            </a:r>
            <a:r>
              <a:rPr lang="en-US" dirty="0" smtClean="0"/>
              <a:t>.)</a:t>
            </a:r>
          </a:p>
          <a:p>
            <a:pPr marL="342900" lvl="1" indent="-342900">
              <a:buFont typeface="Arial" pitchFamily="34" charset="0"/>
              <a:buChar char="•"/>
            </a:pPr>
            <a:endParaRPr lang="en-US" dirty="0"/>
          </a:p>
        </p:txBody>
      </p:sp>
      <p:sp>
        <p:nvSpPr>
          <p:cNvPr id="4" name="Text Placeholder 3"/>
          <p:cNvSpPr>
            <a:spLocks noGrp="1"/>
          </p:cNvSpPr>
          <p:nvPr>
            <p:ph type="body" sz="quarter" idx="4294967295"/>
          </p:nvPr>
        </p:nvSpPr>
        <p:spPr>
          <a:xfrm>
            <a:off x="457200" y="4598988"/>
            <a:ext cx="8305800" cy="800100"/>
          </a:xfrm>
        </p:spPr>
        <p:txBody>
          <a:bodyPr>
            <a:normAutofit fontScale="47500" lnSpcReduction="20000"/>
          </a:bodyPr>
          <a:lstStyle/>
          <a:p>
            <a:pPr marL="0" indent="0">
              <a:buNone/>
            </a:pPr>
            <a:r>
              <a:rPr lang="en-US" sz="4000" dirty="0" smtClean="0">
                <a:hlinkClick r:id="rId3"/>
              </a:rPr>
              <a:t>DoD Incentive Contracting Guide</a:t>
            </a:r>
            <a:endParaRPr lang="en-US" sz="4000" dirty="0" smtClean="0"/>
          </a:p>
          <a:p>
            <a:pPr marL="0" lvl="0" indent="0">
              <a:spcBef>
                <a:spcPts val="0"/>
              </a:spcBef>
              <a:buNone/>
            </a:pPr>
            <a:r>
              <a:rPr lang="en-US" sz="4000" dirty="0">
                <a:solidFill>
                  <a:prstClr val="black"/>
                </a:solidFill>
                <a:hlinkClick r:id="rId4"/>
              </a:rPr>
              <a:t>Contract Type/Incentive </a:t>
            </a:r>
            <a:r>
              <a:rPr lang="en-US" sz="4000" dirty="0" smtClean="0">
                <a:solidFill>
                  <a:prstClr val="black"/>
                </a:solidFill>
                <a:hlinkClick r:id="rId4"/>
              </a:rPr>
              <a:t>Contracting</a:t>
            </a:r>
            <a:endParaRPr lang="en-US" sz="4000" dirty="0" smtClean="0">
              <a:solidFill>
                <a:prstClr val="black"/>
              </a:solidFill>
            </a:endParaRPr>
          </a:p>
          <a:p>
            <a:pPr marL="0" lvl="0" indent="0">
              <a:spcBef>
                <a:spcPts val="0"/>
              </a:spcBef>
              <a:buNone/>
            </a:pPr>
            <a:r>
              <a:rPr lang="en-US" sz="4000" dirty="0" smtClean="0">
                <a:hlinkClick r:id="rId5"/>
              </a:rPr>
              <a:t>Breaking Away from Award Fees</a:t>
            </a:r>
            <a:r>
              <a:rPr lang="en-US" sz="4000" dirty="0" smtClean="0"/>
              <a:t> </a:t>
            </a:r>
          </a:p>
          <a:p>
            <a:endParaRPr lang="en-US" dirty="0"/>
          </a:p>
        </p:txBody>
      </p:sp>
      <p:pic>
        <p:nvPicPr>
          <p:cNvPr id="7" name="Picture 10" descr="http://www.clker.com/cliparts/5/q/T/b/c/Y/black-check-mark-png-hi.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68601" y="5943599"/>
            <a:ext cx="241399" cy="254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89898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cap="small" dirty="0" smtClean="0"/>
              <a:t>2.4  Use of Objective Performance/</a:t>
            </a:r>
            <a:br>
              <a:rPr lang="en-US" cap="small" dirty="0" smtClean="0"/>
            </a:br>
            <a:r>
              <a:rPr lang="en-US" cap="small" dirty="0" smtClean="0"/>
              <a:t>Schedule Incentives</a:t>
            </a:r>
            <a:endParaRPr lang="en-US" cap="small" dirty="0"/>
          </a:p>
        </p:txBody>
      </p:sp>
      <p:sp>
        <p:nvSpPr>
          <p:cNvPr id="3" name="Content Placeholder 2"/>
          <p:cNvSpPr>
            <a:spLocks noGrp="1"/>
          </p:cNvSpPr>
          <p:nvPr>
            <p:ph type="body" sz="quarter" idx="10"/>
          </p:nvPr>
        </p:nvSpPr>
        <p:spPr/>
        <p:txBody>
          <a:bodyPr>
            <a:normAutofit fontScale="70000" lnSpcReduction="20000"/>
          </a:bodyPr>
          <a:lstStyle/>
          <a:p>
            <a:r>
              <a:rPr lang="en-US" dirty="0"/>
              <a:t>All incentive contracts </a:t>
            </a:r>
            <a:r>
              <a:rPr lang="en-US" dirty="0" smtClean="0"/>
              <a:t>must incorporate </a:t>
            </a:r>
            <a:r>
              <a:rPr lang="en-US" dirty="0"/>
              <a:t>a cost </a:t>
            </a:r>
            <a:r>
              <a:rPr lang="en-US" dirty="0" smtClean="0"/>
              <a:t>incentive  </a:t>
            </a:r>
          </a:p>
          <a:p>
            <a:r>
              <a:rPr lang="en-US" dirty="0" smtClean="0"/>
              <a:t>In </a:t>
            </a:r>
            <a:r>
              <a:rPr lang="en-US" dirty="0"/>
              <a:t>addition to the cost incentive, we can structure incentive contracts to also include performance and/or schedule incentives to achieve Government programmatic </a:t>
            </a:r>
            <a:r>
              <a:rPr lang="en-US" dirty="0" smtClean="0"/>
              <a:t>objectives </a:t>
            </a:r>
          </a:p>
          <a:p>
            <a:r>
              <a:rPr lang="en-US" dirty="0" smtClean="0"/>
              <a:t>Be </a:t>
            </a:r>
            <a:r>
              <a:rPr lang="en-US" dirty="0"/>
              <a:t>sure to pay attention to the potential interaction among cost, performance, and schedule </a:t>
            </a:r>
            <a:r>
              <a:rPr lang="en-US" dirty="0" smtClean="0"/>
              <a:t>incentives  </a:t>
            </a:r>
          </a:p>
          <a:p>
            <a:pPr lvl="1"/>
            <a:r>
              <a:rPr lang="en-US" dirty="0" smtClean="0"/>
              <a:t>Structure </a:t>
            </a:r>
            <a:r>
              <a:rPr lang="en-US" dirty="0"/>
              <a:t>a multiple incentive arrangement to preclude </a:t>
            </a:r>
            <a:r>
              <a:rPr lang="en-US" dirty="0" smtClean="0"/>
              <a:t>unintended </a:t>
            </a:r>
            <a:r>
              <a:rPr lang="en-US" dirty="0"/>
              <a:t>consequences, such as </a:t>
            </a:r>
            <a:r>
              <a:rPr lang="en-US" dirty="0" smtClean="0"/>
              <a:t>unacceptable cost </a:t>
            </a:r>
            <a:r>
              <a:rPr lang="en-US" dirty="0"/>
              <a:t>overruns that result from chasing after performance-related </a:t>
            </a:r>
            <a:r>
              <a:rPr lang="en-US" dirty="0" smtClean="0"/>
              <a:t>incentives</a:t>
            </a:r>
            <a:endParaRPr lang="en-US" dirty="0"/>
          </a:p>
        </p:txBody>
      </p:sp>
      <p:sp>
        <p:nvSpPr>
          <p:cNvPr id="7" name="TextBox 6"/>
          <p:cNvSpPr txBox="1"/>
          <p:nvPr/>
        </p:nvSpPr>
        <p:spPr>
          <a:xfrm>
            <a:off x="580176" y="4671588"/>
            <a:ext cx="8077200" cy="646331"/>
          </a:xfrm>
          <a:prstGeom prst="rect">
            <a:avLst/>
          </a:prstGeom>
          <a:noFill/>
        </p:spPr>
        <p:txBody>
          <a:bodyPr wrap="square" numCol="2" rtlCol="0">
            <a:spAutoFit/>
          </a:bodyPr>
          <a:lstStyle/>
          <a:p>
            <a:r>
              <a:rPr lang="en-US" dirty="0" smtClean="0">
                <a:hlinkClick r:id="rId3"/>
              </a:rPr>
              <a:t>DOD Incentive Contracting Guide</a:t>
            </a:r>
            <a:endParaRPr lang="en-US" dirty="0" smtClean="0"/>
          </a:p>
          <a:p>
            <a:r>
              <a:rPr lang="en-US" dirty="0" smtClean="0">
                <a:hlinkClick r:id="rId4"/>
              </a:rPr>
              <a:t>Incentive </a:t>
            </a:r>
            <a:r>
              <a:rPr lang="en-US" dirty="0">
                <a:hlinkClick r:id="rId4"/>
              </a:rPr>
              <a:t>Contracting by Ralph Nash</a:t>
            </a:r>
            <a:r>
              <a:rPr lang="en-US" dirty="0"/>
              <a:t> </a:t>
            </a:r>
          </a:p>
          <a:p>
            <a:r>
              <a:rPr lang="en-US" dirty="0">
                <a:hlinkClick r:id="rId5"/>
              </a:rPr>
              <a:t>Multiple Incentive Training</a:t>
            </a:r>
            <a:endParaRPr lang="en-US" dirty="0"/>
          </a:p>
          <a:p>
            <a:endParaRPr lang="en-US" dirty="0" smtClean="0"/>
          </a:p>
        </p:txBody>
      </p:sp>
      <p:pic>
        <p:nvPicPr>
          <p:cNvPr id="11" name="Picture 10" descr="http://www.clker.com/cliparts/5/q/T/b/c/Y/black-check-mark-png-hi.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34001" y="5946391"/>
            <a:ext cx="228600" cy="25164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http://www.clker.com/cliparts/5/q/T/b/c/Y/black-check-mark-png-hi.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68602" y="5946392"/>
            <a:ext cx="241398" cy="251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073793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cap="small" dirty="0" smtClean="0"/>
              <a:t>2.5  Creation of Effective FPIF Construct</a:t>
            </a:r>
            <a:endParaRPr lang="en-US" cap="small" dirty="0"/>
          </a:p>
        </p:txBody>
      </p:sp>
      <p:sp>
        <p:nvSpPr>
          <p:cNvPr id="3" name="Content Placeholder 2"/>
          <p:cNvSpPr>
            <a:spLocks noGrp="1"/>
          </p:cNvSpPr>
          <p:nvPr>
            <p:ph type="body" sz="quarter" idx="10"/>
          </p:nvPr>
        </p:nvSpPr>
        <p:spPr/>
        <p:txBody>
          <a:bodyPr>
            <a:normAutofit fontScale="70000" lnSpcReduction="20000"/>
          </a:bodyPr>
          <a:lstStyle/>
          <a:p>
            <a:r>
              <a:rPr lang="en-US" dirty="0" smtClean="0"/>
              <a:t>Do not use a </a:t>
            </a:r>
            <a:r>
              <a:rPr lang="en-US" dirty="0"/>
              <a:t>"default" set of share </a:t>
            </a:r>
            <a:r>
              <a:rPr lang="en-US" dirty="0" smtClean="0"/>
              <a:t>ratios/ceiling </a:t>
            </a:r>
            <a:r>
              <a:rPr lang="en-US" dirty="0"/>
              <a:t>for every </a:t>
            </a:r>
            <a:r>
              <a:rPr lang="en-US" dirty="0" smtClean="0"/>
              <a:t>acquisition</a:t>
            </a:r>
            <a:endParaRPr lang="en-US" dirty="0"/>
          </a:p>
          <a:p>
            <a:r>
              <a:rPr lang="en-US" dirty="0" smtClean="0"/>
              <a:t>Conduct an analysis at the cost element level of the likelihood of overrun, </a:t>
            </a:r>
          </a:p>
          <a:p>
            <a:pPr lvl="1"/>
            <a:r>
              <a:rPr lang="en-US" dirty="0" smtClean="0"/>
              <a:t>For Example, FFP negotiated  subcontracts will not overrun/underrun</a:t>
            </a:r>
          </a:p>
          <a:p>
            <a:r>
              <a:rPr lang="en-US" dirty="0" smtClean="0"/>
              <a:t>Determine how much profit is appropriate at the Point of Total Assumption</a:t>
            </a:r>
          </a:p>
          <a:p>
            <a:r>
              <a:rPr lang="en-US" dirty="0" smtClean="0"/>
              <a:t>ALWAYS graph the incentive arrangement as a visual check that the arrangement makes sense</a:t>
            </a:r>
          </a:p>
          <a:p>
            <a:endParaRPr lang="en-US" dirty="0" smtClean="0"/>
          </a:p>
        </p:txBody>
      </p:sp>
      <p:sp>
        <p:nvSpPr>
          <p:cNvPr id="4" name="Text Placeholder 3"/>
          <p:cNvSpPr>
            <a:spLocks noGrp="1"/>
          </p:cNvSpPr>
          <p:nvPr>
            <p:ph type="body" sz="quarter" idx="4294967295"/>
          </p:nvPr>
        </p:nvSpPr>
        <p:spPr>
          <a:xfrm>
            <a:off x="457200" y="4598988"/>
            <a:ext cx="8305800" cy="800100"/>
          </a:xfrm>
        </p:spPr>
        <p:txBody>
          <a:bodyPr numCol="2">
            <a:normAutofit fontScale="55000" lnSpcReduction="20000"/>
          </a:bodyPr>
          <a:lstStyle/>
          <a:p>
            <a:pPr marL="0" indent="0">
              <a:buNone/>
            </a:pPr>
            <a:r>
              <a:rPr lang="en-US" sz="2900" dirty="0" smtClean="0">
                <a:hlinkClick r:id="rId3"/>
              </a:rPr>
              <a:t>FPIF Graphing Tool</a:t>
            </a:r>
            <a:endParaRPr lang="en-US" sz="2900" dirty="0" smtClean="0"/>
          </a:p>
          <a:p>
            <a:pPr marL="0" indent="0">
              <a:buNone/>
            </a:pPr>
            <a:r>
              <a:rPr lang="en-US" sz="2900" dirty="0" smtClean="0">
                <a:hlinkClick r:id="rId4"/>
              </a:rPr>
              <a:t>Incentive Training</a:t>
            </a:r>
            <a:endParaRPr lang="en-US" sz="2900" dirty="0" smtClean="0"/>
          </a:p>
          <a:p>
            <a:pPr marL="0" indent="0">
              <a:buNone/>
            </a:pPr>
            <a:r>
              <a:rPr lang="en-US" sz="2900" dirty="0">
                <a:hlinkClick r:id="rId5"/>
              </a:rPr>
              <a:t>Incentive Contracting by Ralph Nash</a:t>
            </a:r>
            <a:r>
              <a:rPr lang="en-US" sz="2900" dirty="0"/>
              <a:t> </a:t>
            </a:r>
          </a:p>
          <a:p>
            <a:pPr marL="0" lvl="0" indent="0">
              <a:buNone/>
            </a:pPr>
            <a:r>
              <a:rPr lang="en-US" sz="2900" dirty="0">
                <a:hlinkClick r:id="rId6"/>
              </a:rPr>
              <a:t>Breaking Away from Award </a:t>
            </a:r>
            <a:r>
              <a:rPr lang="en-US" sz="2900" dirty="0" smtClean="0">
                <a:hlinkClick r:id="rId6"/>
              </a:rPr>
              <a:t>Fees</a:t>
            </a:r>
            <a:endParaRPr lang="en-US" sz="2900" dirty="0" smtClean="0"/>
          </a:p>
          <a:p>
            <a:pPr marL="0" lvl="0" indent="0">
              <a:buNone/>
            </a:pPr>
            <a:r>
              <a:rPr lang="en-US" sz="2900" u="sng" dirty="0" smtClean="0">
                <a:hlinkClick r:id="rId7"/>
              </a:rPr>
              <a:t>AFMC Award Fee/Incentive Contracting</a:t>
            </a:r>
            <a:endParaRPr lang="en-US" sz="2900" u="sng" dirty="0"/>
          </a:p>
          <a:p>
            <a:pPr marL="0" lvl="0" indent="0">
              <a:buNone/>
            </a:pPr>
            <a:r>
              <a:rPr lang="en-US" sz="2900" u="sng" dirty="0" smtClean="0">
                <a:hlinkClick r:id="rId8"/>
              </a:rPr>
              <a:t>Incentivizing Contractor Performance</a:t>
            </a:r>
            <a:r>
              <a:rPr lang="en-US" sz="2900" dirty="0" smtClean="0"/>
              <a:t> </a:t>
            </a:r>
            <a:endParaRPr lang="en-US" sz="2900" dirty="0"/>
          </a:p>
          <a:p>
            <a:pPr marL="0" indent="0">
              <a:buNone/>
            </a:pPr>
            <a:endParaRPr lang="en-US" sz="2000" dirty="0"/>
          </a:p>
        </p:txBody>
      </p:sp>
      <p:pic>
        <p:nvPicPr>
          <p:cNvPr id="15" name="Picture 14" descr="http://www.clker.com/cliparts/5/q/T/b/c/Y/black-check-mark-png-hi.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302401" y="5946832"/>
            <a:ext cx="241399" cy="2516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http://www.clker.com/cliparts/5/q/T/b/c/Y/black-check-mark-png-hi.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334000" y="5920557"/>
            <a:ext cx="241399" cy="251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807543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cap="small" dirty="0" smtClean="0"/>
              <a:t>2.6  Creation of Effective CPIF Construct</a:t>
            </a:r>
            <a:endParaRPr lang="en-US" cap="small" dirty="0"/>
          </a:p>
        </p:txBody>
      </p:sp>
      <p:sp>
        <p:nvSpPr>
          <p:cNvPr id="3" name="Content Placeholder 2"/>
          <p:cNvSpPr>
            <a:spLocks noGrp="1"/>
          </p:cNvSpPr>
          <p:nvPr>
            <p:ph type="body" sz="quarter" idx="10"/>
          </p:nvPr>
        </p:nvSpPr>
        <p:spPr/>
        <p:txBody>
          <a:bodyPr>
            <a:normAutofit fontScale="77500" lnSpcReduction="20000"/>
          </a:bodyPr>
          <a:lstStyle/>
          <a:p>
            <a:r>
              <a:rPr lang="en-US" dirty="0" smtClean="0"/>
              <a:t>This </a:t>
            </a:r>
            <a:r>
              <a:rPr lang="en-US" dirty="0"/>
              <a:t>is not about using a "default" set of share </a:t>
            </a:r>
            <a:r>
              <a:rPr lang="en-US" dirty="0" smtClean="0"/>
              <a:t>ratios </a:t>
            </a:r>
            <a:r>
              <a:rPr lang="en-US" dirty="0"/>
              <a:t>for every </a:t>
            </a:r>
            <a:r>
              <a:rPr lang="en-US" dirty="0" smtClean="0"/>
              <a:t>acquisition</a:t>
            </a:r>
          </a:p>
          <a:p>
            <a:r>
              <a:rPr lang="en-US" dirty="0" smtClean="0"/>
              <a:t>Answer </a:t>
            </a:r>
            <a:r>
              <a:rPr lang="en-US" dirty="0"/>
              <a:t>the following questions</a:t>
            </a:r>
            <a:r>
              <a:rPr lang="en-US" dirty="0" smtClean="0"/>
              <a:t>:</a:t>
            </a:r>
          </a:p>
          <a:p>
            <a:pPr lvl="1"/>
            <a:r>
              <a:rPr lang="en-US" dirty="0" smtClean="0"/>
              <a:t>How did I develop the incentive structure?</a:t>
            </a:r>
          </a:p>
          <a:p>
            <a:pPr lvl="1"/>
            <a:r>
              <a:rPr lang="en-US" dirty="0" smtClean="0"/>
              <a:t>What is the Range of Incentive Effectiveness</a:t>
            </a:r>
          </a:p>
          <a:p>
            <a:pPr lvl="1"/>
            <a:r>
              <a:rPr lang="en-US" dirty="0" smtClean="0"/>
              <a:t>What does the geometry look like on a graph?</a:t>
            </a:r>
          </a:p>
          <a:p>
            <a:r>
              <a:rPr lang="en-US" dirty="0" smtClean="0"/>
              <a:t>Do not use different share ratios </a:t>
            </a:r>
            <a:r>
              <a:rPr lang="en-US" dirty="0"/>
              <a:t>above and below target </a:t>
            </a:r>
            <a:r>
              <a:rPr lang="en-US" dirty="0" smtClean="0"/>
              <a:t>unless the contractor is assuming appropriate level of risk in both circumstances</a:t>
            </a:r>
            <a:endParaRPr lang="en-US" dirty="0"/>
          </a:p>
        </p:txBody>
      </p:sp>
      <p:pic>
        <p:nvPicPr>
          <p:cNvPr id="9" name="Picture 8" descr="http://www.clker.com/cliparts/5/q/T/b/c/Y/black-check-mark-png-h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0" y="5919481"/>
            <a:ext cx="240083" cy="25271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http://www.clker.com/cliparts/5/q/T/b/c/Y/black-check-mark-png-h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02401" y="5919481"/>
            <a:ext cx="240083" cy="25271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01535" y="4514671"/>
            <a:ext cx="8261465" cy="1200329"/>
          </a:xfrm>
          <a:prstGeom prst="rect">
            <a:avLst/>
          </a:prstGeom>
          <a:noFill/>
        </p:spPr>
        <p:txBody>
          <a:bodyPr wrap="square" numCol="1" rtlCol="0">
            <a:spAutoFit/>
          </a:bodyPr>
          <a:lstStyle/>
          <a:p>
            <a:r>
              <a:rPr lang="en-US" dirty="0">
                <a:hlinkClick r:id="rId4"/>
              </a:rPr>
              <a:t>Incentive </a:t>
            </a:r>
            <a:r>
              <a:rPr lang="en-US" dirty="0" smtClean="0">
                <a:hlinkClick r:id="rId4"/>
              </a:rPr>
              <a:t>Training</a:t>
            </a:r>
            <a:r>
              <a:rPr lang="en-US" dirty="0" smtClean="0"/>
              <a:t>			   </a:t>
            </a:r>
            <a:r>
              <a:rPr lang="en-US" dirty="0" smtClean="0">
                <a:hlinkClick r:id="rId5"/>
              </a:rPr>
              <a:t>Incentive </a:t>
            </a:r>
            <a:r>
              <a:rPr lang="en-US" dirty="0">
                <a:hlinkClick r:id="rId5"/>
              </a:rPr>
              <a:t>Contracting by Ralph Nash</a:t>
            </a:r>
            <a:r>
              <a:rPr lang="en-US" dirty="0"/>
              <a:t> </a:t>
            </a:r>
          </a:p>
          <a:p>
            <a:r>
              <a:rPr lang="en-US" dirty="0">
                <a:hlinkClick r:id="rId6"/>
              </a:rPr>
              <a:t>CPIF </a:t>
            </a:r>
            <a:r>
              <a:rPr lang="en-US" dirty="0" smtClean="0">
                <a:hlinkClick r:id="rId6"/>
              </a:rPr>
              <a:t>Training</a:t>
            </a:r>
            <a:r>
              <a:rPr lang="en-US" dirty="0" smtClean="0"/>
              <a:t>			   </a:t>
            </a:r>
            <a:r>
              <a:rPr lang="en-US" dirty="0" smtClean="0">
                <a:hlinkClick r:id="rId7"/>
              </a:rPr>
              <a:t>Breaking </a:t>
            </a:r>
            <a:r>
              <a:rPr lang="en-US" dirty="0">
                <a:hlinkClick r:id="rId7"/>
              </a:rPr>
              <a:t>Away from Award </a:t>
            </a:r>
            <a:r>
              <a:rPr lang="en-US" dirty="0" smtClean="0">
                <a:hlinkClick r:id="rId7"/>
              </a:rPr>
              <a:t>Fees</a:t>
            </a:r>
            <a:endParaRPr lang="en-US" dirty="0"/>
          </a:p>
          <a:p>
            <a:r>
              <a:rPr lang="en-US" u="sng" dirty="0" smtClean="0">
                <a:hlinkClick r:id="rId8"/>
              </a:rPr>
              <a:t>AFMC </a:t>
            </a:r>
            <a:r>
              <a:rPr lang="en-US" u="sng" dirty="0">
                <a:hlinkClick r:id="rId8"/>
              </a:rPr>
              <a:t>Award Fee/Incentive Contracting</a:t>
            </a:r>
            <a:r>
              <a:rPr lang="en-US" u="sng" dirty="0"/>
              <a:t> </a:t>
            </a:r>
            <a:r>
              <a:rPr lang="en-US" dirty="0"/>
              <a:t>  </a:t>
            </a:r>
            <a:r>
              <a:rPr lang="en-US" u="sng" dirty="0">
                <a:hlinkClick r:id="rId9"/>
              </a:rPr>
              <a:t>Incentivizing Contractor Performance</a:t>
            </a:r>
            <a:r>
              <a:rPr lang="en-US" dirty="0"/>
              <a:t> </a:t>
            </a:r>
          </a:p>
          <a:p>
            <a:pPr lvl="0"/>
            <a:endParaRPr lang="en-US" dirty="0"/>
          </a:p>
        </p:txBody>
      </p:sp>
    </p:spTree>
    <p:extLst>
      <p:ext uri="{BB962C8B-B14F-4D97-AF65-F5344CB8AC3E}">
        <p14:creationId xmlns:p14="http://schemas.microsoft.com/office/powerpoint/2010/main" val="83073793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cap="small" dirty="0" smtClean="0"/>
              <a:t>2.7  Schedule Fixed Fee Payments to Incentivize Performance </a:t>
            </a:r>
            <a:endParaRPr lang="en-US" sz="4000" cap="small" dirty="0"/>
          </a:p>
        </p:txBody>
      </p:sp>
      <p:sp>
        <p:nvSpPr>
          <p:cNvPr id="3" name="Content Placeholder 2"/>
          <p:cNvSpPr>
            <a:spLocks noGrp="1"/>
          </p:cNvSpPr>
          <p:nvPr>
            <p:ph type="body" sz="quarter" idx="10"/>
          </p:nvPr>
        </p:nvSpPr>
        <p:spPr/>
        <p:txBody>
          <a:bodyPr>
            <a:normAutofit fontScale="70000" lnSpcReduction="20000"/>
          </a:bodyPr>
          <a:lstStyle/>
          <a:p>
            <a:r>
              <a:rPr lang="en-US" dirty="0" smtClean="0"/>
              <a:t>Under </a:t>
            </a:r>
            <a:r>
              <a:rPr lang="en-US" dirty="0"/>
              <a:t>CPFF, in the Schedule of the contract, it is possible to associate payment of portions of the fixed fee with events of importance to the Government instead of paying out a standard percentage of fee with every cost </a:t>
            </a:r>
            <a:r>
              <a:rPr lang="en-US" dirty="0" smtClean="0"/>
              <a:t>voucher</a:t>
            </a:r>
          </a:p>
          <a:p>
            <a:r>
              <a:rPr lang="en-US" dirty="0" smtClean="0"/>
              <a:t>In </a:t>
            </a:r>
            <a:r>
              <a:rPr lang="en-US" dirty="0"/>
              <a:t>this circumstance, timing of payment of fixed fee is dependent on the contractor's accomplishment of specific tasks or </a:t>
            </a:r>
            <a:r>
              <a:rPr lang="en-US" dirty="0" smtClean="0"/>
              <a:t>events  </a:t>
            </a:r>
          </a:p>
          <a:p>
            <a:r>
              <a:rPr lang="en-US" dirty="0" smtClean="0"/>
              <a:t>Technique </a:t>
            </a:r>
            <a:r>
              <a:rPr lang="en-US" dirty="0"/>
              <a:t>can be used to motivate the contractor to pay attention to the aspects of performance which are particularly important to the </a:t>
            </a:r>
            <a:r>
              <a:rPr lang="en-US" dirty="0" smtClean="0"/>
              <a:t>Government</a:t>
            </a:r>
            <a:endParaRPr lang="en-US" dirty="0"/>
          </a:p>
        </p:txBody>
      </p:sp>
      <p:pic>
        <p:nvPicPr>
          <p:cNvPr id="8" name="Picture 7" descr="http://www.clker.com/cliparts/5/q/T/b/c/Y/black-check-mark-png-h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0" y="5919481"/>
            <a:ext cx="240083" cy="25271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http://www.clker.com/cliparts/5/q/T/b/c/Y/black-check-mark-png-h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15200" y="5919481"/>
            <a:ext cx="240083" cy="252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073793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ctrTitle" idx="4294967295"/>
          </p:nvPr>
        </p:nvSpPr>
        <p:spPr>
          <a:xfrm>
            <a:off x="0" y="152400"/>
            <a:ext cx="3124200" cy="384175"/>
          </a:xfrm>
        </p:spPr>
        <p:txBody>
          <a:bodyPr>
            <a:normAutofit fontScale="90000"/>
          </a:bodyPr>
          <a:lstStyle/>
          <a:p>
            <a:r>
              <a:rPr lang="en-US" dirty="0" smtClean="0"/>
              <a:t>BBP Menu</a:t>
            </a:r>
            <a:endParaRPr lang="en-US" dirty="0"/>
          </a:p>
        </p:txBody>
      </p:sp>
      <p:sp>
        <p:nvSpPr>
          <p:cNvPr id="8" name="Rounded Rectangle 7">
            <a:hlinkClick r:id="rId3" action="ppaction://hlinksldjump"/>
          </p:cNvPr>
          <p:cNvSpPr/>
          <p:nvPr/>
        </p:nvSpPr>
        <p:spPr>
          <a:xfrm>
            <a:off x="740229" y="5410200"/>
            <a:ext cx="3526971" cy="685800"/>
          </a:xfrm>
          <a:prstGeom prst="roundRect">
            <a:avLst/>
          </a:prstGeom>
          <a:solidFill>
            <a:srgbClr val="00800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b="1" dirty="0" smtClean="0">
                <a:effectLst>
                  <a:outerShdw blurRad="38100" dist="38100" dir="2700000" algn="tl">
                    <a:srgbClr val="000000">
                      <a:alpha val="43137"/>
                    </a:srgbClr>
                  </a:outerShdw>
                </a:effectLst>
              </a:rPr>
              <a:t>6.  Leverage Buying Power</a:t>
            </a:r>
            <a:endParaRPr lang="en-US" sz="2100" b="1" dirty="0">
              <a:effectLst>
                <a:outerShdw blurRad="38100" dist="38100" dir="2700000" algn="tl">
                  <a:srgbClr val="000000">
                    <a:alpha val="43137"/>
                  </a:srgbClr>
                </a:outerShdw>
              </a:effectLst>
            </a:endParaRPr>
          </a:p>
        </p:txBody>
      </p:sp>
      <p:sp>
        <p:nvSpPr>
          <p:cNvPr id="9" name="Rounded Rectangle 8">
            <a:hlinkClick r:id="rId4" action="ppaction://hlinksldjump"/>
          </p:cNvPr>
          <p:cNvSpPr/>
          <p:nvPr/>
        </p:nvSpPr>
        <p:spPr>
          <a:xfrm>
            <a:off x="4865296" y="5410200"/>
            <a:ext cx="3526971" cy="685800"/>
          </a:xfrm>
          <a:prstGeom prst="roundRect">
            <a:avLst/>
          </a:prstGeom>
          <a:solidFill>
            <a:schemeClr val="accent4">
              <a:lumMod val="7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b="1" dirty="0" smtClean="0">
                <a:effectLst>
                  <a:outerShdw blurRad="38100" dist="38100" dir="2700000" algn="tl">
                    <a:srgbClr val="000000">
                      <a:alpha val="43137"/>
                    </a:srgbClr>
                  </a:outerShdw>
                </a:effectLst>
              </a:rPr>
              <a:t>11.  Conduct Effective Contract Negotiations</a:t>
            </a:r>
            <a:endParaRPr lang="en-US" sz="2100" b="1" dirty="0">
              <a:effectLst>
                <a:outerShdw blurRad="38100" dist="38100" dir="2700000" algn="tl">
                  <a:srgbClr val="000000">
                    <a:alpha val="43137"/>
                  </a:srgbClr>
                </a:outerShdw>
              </a:effectLst>
            </a:endParaRPr>
          </a:p>
        </p:txBody>
      </p:sp>
      <p:sp>
        <p:nvSpPr>
          <p:cNvPr id="10" name="Rounded Rectangle 9">
            <a:hlinkClick r:id="rId5" action="ppaction://hlinksldjump"/>
          </p:cNvPr>
          <p:cNvSpPr/>
          <p:nvPr/>
        </p:nvSpPr>
        <p:spPr>
          <a:xfrm>
            <a:off x="4855029" y="4572000"/>
            <a:ext cx="3526971" cy="685800"/>
          </a:xfrm>
          <a:prstGeom prst="roundRect">
            <a:avLst/>
          </a:prstGeom>
          <a:solidFill>
            <a:schemeClr val="accent2">
              <a:lumMod val="7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b="1" dirty="0" smtClean="0">
                <a:effectLst>
                  <a:outerShdw blurRad="38100" dist="38100" dir="2700000" algn="tl">
                    <a:srgbClr val="000000">
                      <a:alpha val="43137"/>
                    </a:srgbClr>
                  </a:outerShdw>
                </a:effectLst>
              </a:rPr>
              <a:t>10.  Use DCAA/DCMA </a:t>
            </a:r>
          </a:p>
          <a:p>
            <a:pPr algn="ctr"/>
            <a:r>
              <a:rPr lang="en-US" sz="2100" b="1" dirty="0" smtClean="0">
                <a:effectLst>
                  <a:outerShdw blurRad="38100" dist="38100" dir="2700000" algn="tl">
                    <a:srgbClr val="000000">
                      <a:alpha val="43137"/>
                    </a:srgbClr>
                  </a:outerShdw>
                </a:effectLst>
              </a:rPr>
              <a:t>Services Effectively</a:t>
            </a:r>
            <a:endParaRPr lang="en-US" sz="2100" b="1" dirty="0">
              <a:effectLst>
                <a:outerShdw blurRad="38100" dist="38100" dir="2700000" algn="tl">
                  <a:srgbClr val="000000">
                    <a:alpha val="43137"/>
                  </a:srgbClr>
                </a:outerShdw>
              </a:effectLst>
            </a:endParaRPr>
          </a:p>
        </p:txBody>
      </p:sp>
      <p:sp>
        <p:nvSpPr>
          <p:cNvPr id="11" name="Rounded Rectangle 10">
            <a:hlinkClick r:id="rId6" action="ppaction://hlinksldjump"/>
          </p:cNvPr>
          <p:cNvSpPr/>
          <p:nvPr/>
        </p:nvSpPr>
        <p:spPr>
          <a:xfrm>
            <a:off x="4876799" y="3733800"/>
            <a:ext cx="3526971" cy="685800"/>
          </a:xfrm>
          <a:prstGeom prst="roundRect">
            <a:avLst/>
          </a:prstGeom>
          <a:solidFill>
            <a:schemeClr val="accent6">
              <a:lumMod val="7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effectLst>
                  <a:outerShdw blurRad="38100" dist="38100" dir="2700000" algn="tl">
                    <a:srgbClr val="000000">
                      <a:alpha val="43137"/>
                    </a:srgbClr>
                  </a:outerShdw>
                </a:effectLst>
              </a:rPr>
              <a:t>9.  Employ Innovative Profit/Fee Analysis Techniques</a:t>
            </a:r>
            <a:endParaRPr lang="en-US" sz="2000" b="1" dirty="0">
              <a:effectLst>
                <a:outerShdw blurRad="38100" dist="38100" dir="2700000" algn="tl">
                  <a:srgbClr val="000000">
                    <a:alpha val="43137"/>
                  </a:srgbClr>
                </a:outerShdw>
              </a:effectLst>
            </a:endParaRPr>
          </a:p>
        </p:txBody>
      </p:sp>
      <p:sp>
        <p:nvSpPr>
          <p:cNvPr id="12" name="Rounded Rectangle 11">
            <a:hlinkClick r:id="rId7" action="ppaction://hlinksldjump"/>
          </p:cNvPr>
          <p:cNvSpPr/>
          <p:nvPr/>
        </p:nvSpPr>
        <p:spPr>
          <a:xfrm>
            <a:off x="4876799" y="2895600"/>
            <a:ext cx="3526971" cy="685800"/>
          </a:xfrm>
          <a:prstGeom prst="roundRect">
            <a:avLst/>
          </a:prstGeom>
          <a:solidFill>
            <a:schemeClr val="accent5">
              <a:lumMod val="7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effectLst>
                  <a:outerShdw blurRad="38100" dist="38100" dir="2700000" algn="tl">
                    <a:srgbClr val="000000">
                      <a:alpha val="43137"/>
                    </a:srgbClr>
                  </a:outerShdw>
                </a:effectLst>
              </a:rPr>
              <a:t>8.  Conduct a Rigorous Cost/Price Analysis</a:t>
            </a:r>
            <a:endParaRPr lang="en-US" sz="2000" b="1" dirty="0">
              <a:effectLst>
                <a:outerShdw blurRad="38100" dist="38100" dir="2700000" algn="tl">
                  <a:srgbClr val="000000">
                    <a:alpha val="43137"/>
                  </a:srgbClr>
                </a:outerShdw>
              </a:effectLst>
            </a:endParaRPr>
          </a:p>
        </p:txBody>
      </p:sp>
      <p:sp>
        <p:nvSpPr>
          <p:cNvPr id="13" name="Rounded Rectangle 12">
            <a:hlinkClick r:id="rId8" action="ppaction://hlinksldjump"/>
          </p:cNvPr>
          <p:cNvSpPr/>
          <p:nvPr/>
        </p:nvSpPr>
        <p:spPr>
          <a:xfrm>
            <a:off x="4876800" y="2057400"/>
            <a:ext cx="3526966" cy="685799"/>
          </a:xfrm>
          <a:prstGeom prst="roundRect">
            <a:avLst/>
          </a:prstGeom>
          <a:solidFill>
            <a:srgbClr val="990099"/>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b="1" dirty="0" smtClean="0">
                <a:effectLst>
                  <a:outerShdw blurRad="38100" dist="38100" dir="2700000" algn="tl">
                    <a:srgbClr val="000000">
                      <a:alpha val="43137"/>
                    </a:srgbClr>
                  </a:outerShdw>
                </a:effectLst>
              </a:rPr>
              <a:t>7. Be an Informed Buyer of Commercial Items</a:t>
            </a:r>
            <a:endParaRPr lang="en-US" sz="2100" b="1" dirty="0">
              <a:effectLst>
                <a:outerShdw blurRad="38100" dist="38100" dir="2700000" algn="tl">
                  <a:srgbClr val="000000">
                    <a:alpha val="43137"/>
                  </a:srgbClr>
                </a:outerShdw>
              </a:effectLst>
            </a:endParaRPr>
          </a:p>
        </p:txBody>
      </p:sp>
      <p:sp>
        <p:nvSpPr>
          <p:cNvPr id="15" name="Rounded Rectangle 14"/>
          <p:cNvSpPr/>
          <p:nvPr/>
        </p:nvSpPr>
        <p:spPr>
          <a:xfrm>
            <a:off x="228601" y="152400"/>
            <a:ext cx="8686799"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AF Better Buying Power </a:t>
            </a:r>
          </a:p>
          <a:p>
            <a:pPr algn="ctr"/>
            <a:r>
              <a:rPr lang="en-US" sz="3600" b="1" dirty="0" smtClean="0"/>
              <a:t>Practices Menu</a:t>
            </a:r>
            <a:endParaRPr lang="en-US" sz="3600" b="1" dirty="0"/>
          </a:p>
        </p:txBody>
      </p:sp>
      <p:pic>
        <p:nvPicPr>
          <p:cNvPr id="17" name="Picture 16" descr="C:\Users\muskopjm\AppData\Local\Microsoft\Windows\Temporary Internet Files\Content.Outlook\5U6KXZY0\money cliip.bmp"/>
          <p:cNvPicPr>
            <a:picLocks noChangeAspect="1" noChangeArrowheads="1"/>
          </p:cNvPicPr>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96200" y="195518"/>
            <a:ext cx="1116484" cy="888510"/>
          </a:xfrm>
          <a:prstGeom prst="rect">
            <a:avLst/>
          </a:prstGeom>
          <a:noFill/>
        </p:spPr>
      </p:pic>
      <p:sp>
        <p:nvSpPr>
          <p:cNvPr id="19" name="Rounded Rectangle 18">
            <a:hlinkClick r:id="rId10" action="ppaction://hlinksldjump"/>
          </p:cNvPr>
          <p:cNvSpPr/>
          <p:nvPr/>
        </p:nvSpPr>
        <p:spPr>
          <a:xfrm>
            <a:off x="762000" y="2057400"/>
            <a:ext cx="3511702" cy="682831"/>
          </a:xfrm>
          <a:prstGeom prst="roundRect">
            <a:avLst/>
          </a:prstGeom>
          <a:solidFill>
            <a:srgbClr val="FF330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b="1" dirty="0" smtClean="0">
                <a:effectLst>
                  <a:outerShdw blurRad="38100" dist="38100" dir="2700000" algn="tl">
                    <a:srgbClr val="000000">
                      <a:alpha val="43137"/>
                    </a:srgbClr>
                  </a:outerShdw>
                </a:effectLst>
              </a:rPr>
              <a:t>2.  Use Contract Type/ Incentives Effectively</a:t>
            </a:r>
            <a:endParaRPr lang="en-US" sz="2100" b="1" dirty="0">
              <a:effectLst>
                <a:outerShdw blurRad="38100" dist="38100" dir="2700000" algn="tl">
                  <a:srgbClr val="000000">
                    <a:alpha val="43137"/>
                  </a:srgbClr>
                </a:outerShdw>
              </a:effectLst>
            </a:endParaRPr>
          </a:p>
        </p:txBody>
      </p:sp>
      <p:sp>
        <p:nvSpPr>
          <p:cNvPr id="20" name="Rounded Rectangle 19">
            <a:hlinkClick r:id="rId11" action="ppaction://hlinksldjump"/>
          </p:cNvPr>
          <p:cNvSpPr/>
          <p:nvPr/>
        </p:nvSpPr>
        <p:spPr>
          <a:xfrm>
            <a:off x="740229" y="2895600"/>
            <a:ext cx="3526971" cy="685800"/>
          </a:xfrm>
          <a:prstGeom prst="roundRect">
            <a:avLst/>
          </a:prstGeom>
          <a:solidFill>
            <a:srgbClr val="15BB29"/>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b="1" dirty="0" smtClean="0">
                <a:effectLst>
                  <a:outerShdw blurRad="38100" dist="38100" dir="2700000" algn="tl">
                    <a:srgbClr val="000000">
                      <a:alpha val="43137"/>
                    </a:srgbClr>
                  </a:outerShdw>
                </a:effectLst>
              </a:rPr>
              <a:t>3.  Enhance Competition</a:t>
            </a:r>
            <a:endParaRPr lang="en-US" sz="2100" b="1" dirty="0">
              <a:effectLst>
                <a:outerShdw blurRad="38100" dist="38100" dir="2700000" algn="tl">
                  <a:srgbClr val="000000">
                    <a:alpha val="43137"/>
                  </a:srgbClr>
                </a:outerShdw>
              </a:effectLst>
            </a:endParaRPr>
          </a:p>
        </p:txBody>
      </p:sp>
      <p:sp>
        <p:nvSpPr>
          <p:cNvPr id="21" name="Rounded Rectangle 20">
            <a:hlinkClick r:id="rId12" action="ppaction://hlinksldjump"/>
          </p:cNvPr>
          <p:cNvSpPr/>
          <p:nvPr/>
        </p:nvSpPr>
        <p:spPr>
          <a:xfrm>
            <a:off x="740229" y="3733800"/>
            <a:ext cx="3526971" cy="685800"/>
          </a:xfrm>
          <a:prstGeom prst="roundRect">
            <a:avLst/>
          </a:prstGeom>
          <a:solidFill>
            <a:srgbClr val="0099CC"/>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b="1" dirty="0" smtClean="0">
                <a:effectLst>
                  <a:outerShdw blurRad="38100" dist="38100" dir="2700000" algn="tl">
                    <a:srgbClr val="000000">
                      <a:alpha val="43137"/>
                    </a:srgbClr>
                  </a:outerShdw>
                </a:effectLst>
              </a:rPr>
              <a:t>4.  Enhance Tradecraft of Services</a:t>
            </a:r>
            <a:endParaRPr lang="en-US" sz="2100" b="1" dirty="0">
              <a:effectLst>
                <a:outerShdw blurRad="38100" dist="38100" dir="2700000" algn="tl">
                  <a:srgbClr val="000000">
                    <a:alpha val="43137"/>
                  </a:srgbClr>
                </a:outerShdw>
              </a:effectLst>
            </a:endParaRPr>
          </a:p>
        </p:txBody>
      </p:sp>
      <p:sp>
        <p:nvSpPr>
          <p:cNvPr id="22" name="Rounded Rectangle 21">
            <a:hlinkClick r:id="rId13" action="ppaction://hlinksldjump"/>
          </p:cNvPr>
          <p:cNvSpPr/>
          <p:nvPr/>
        </p:nvSpPr>
        <p:spPr>
          <a:xfrm>
            <a:off x="740229" y="4572000"/>
            <a:ext cx="3526971" cy="685800"/>
          </a:xfrm>
          <a:prstGeom prst="roundRect">
            <a:avLst/>
          </a:prstGeom>
          <a:solidFill>
            <a:srgbClr val="000099"/>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b="1" dirty="0">
                <a:effectLst>
                  <a:outerShdw blurRad="38100" dist="38100" dir="2700000" algn="tl">
                    <a:srgbClr val="000000">
                      <a:alpha val="43137"/>
                    </a:srgbClr>
                  </a:outerShdw>
                </a:effectLst>
              </a:rPr>
              <a:t>5</a:t>
            </a:r>
            <a:r>
              <a:rPr lang="en-US" sz="2100" b="1" dirty="0" smtClean="0">
                <a:effectLst>
                  <a:outerShdw blurRad="38100" dist="38100" dir="2700000" algn="tl">
                    <a:srgbClr val="000000">
                      <a:alpha val="43137"/>
                    </a:srgbClr>
                  </a:outerShdw>
                </a:effectLst>
              </a:rPr>
              <a:t>.  Optimize Use of Small Business</a:t>
            </a:r>
            <a:endParaRPr lang="en-US" sz="2100" b="1" dirty="0">
              <a:effectLst>
                <a:outerShdw blurRad="38100" dist="38100" dir="2700000" algn="tl">
                  <a:srgbClr val="000000">
                    <a:alpha val="43137"/>
                  </a:srgbClr>
                </a:outerShdw>
              </a:effectLst>
            </a:endParaRPr>
          </a:p>
        </p:txBody>
      </p:sp>
      <p:sp>
        <p:nvSpPr>
          <p:cNvPr id="23" name="Rounded Rectangle 22">
            <a:hlinkClick r:id="rId14" action="ppaction://hlinksldjump"/>
          </p:cNvPr>
          <p:cNvSpPr/>
          <p:nvPr/>
        </p:nvSpPr>
        <p:spPr>
          <a:xfrm>
            <a:off x="1257300" y="1337310"/>
            <a:ext cx="6629400" cy="457200"/>
          </a:xfrm>
          <a:prstGeom prst="roundRect">
            <a:avLst/>
          </a:prstGeom>
          <a:solidFill>
            <a:schemeClr val="bg2">
              <a:lumMod val="5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b="1" dirty="0" smtClean="0">
                <a:effectLst>
                  <a:outerShdw blurRad="38100" dist="38100" dir="2700000" algn="tl">
                    <a:srgbClr val="000000">
                      <a:alpha val="43137"/>
                    </a:srgbClr>
                  </a:outerShdw>
                </a:effectLst>
              </a:rPr>
              <a:t>1.  Manage Affordability/ Efficiency Throughout Life Cycle</a:t>
            </a:r>
            <a:endParaRPr lang="en-US" sz="2100" b="1" dirty="0">
              <a:effectLst>
                <a:outerShdw blurRad="38100" dist="38100" dir="2700000" algn="tl">
                  <a:srgbClr val="000000">
                    <a:alpha val="43137"/>
                  </a:srgbClr>
                </a:outerShdw>
              </a:effectLst>
            </a:endParaRPr>
          </a:p>
        </p:txBody>
      </p:sp>
      <p:pic>
        <p:nvPicPr>
          <p:cNvPr id="24" name="Picture 23"/>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33400" y="220762"/>
            <a:ext cx="871528" cy="863266"/>
          </a:xfrm>
          <a:prstGeom prst="rect">
            <a:avLst/>
          </a:prstGeom>
          <a:noFill/>
          <a:ln>
            <a:noFill/>
          </a:ln>
        </p:spPr>
      </p:pic>
      <p:sp>
        <p:nvSpPr>
          <p:cNvPr id="25" name="Rounded Rectangle 24">
            <a:hlinkClick r:id="rId16" action="ppaction://hlinksldjump"/>
          </p:cNvPr>
          <p:cNvSpPr/>
          <p:nvPr/>
        </p:nvSpPr>
        <p:spPr>
          <a:xfrm>
            <a:off x="7315200" y="6172200"/>
            <a:ext cx="1497484" cy="533400"/>
          </a:xfrm>
          <a:prstGeom prst="roundRect">
            <a:avLst/>
          </a:prstGeom>
          <a:solidFill>
            <a:srgbClr val="FFFF0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smtClean="0">
                <a:solidFill>
                  <a:srgbClr val="FF0000"/>
                </a:solidFill>
                <a:effectLst>
                  <a:outerShdw blurRad="38100" dist="38100" dir="2700000" algn="tl">
                    <a:srgbClr val="000000">
                      <a:alpha val="43137"/>
                    </a:srgbClr>
                  </a:outerShdw>
                </a:effectLst>
              </a:rPr>
              <a:t>Link to Should Cost Fishbone</a:t>
            </a:r>
            <a:endParaRPr lang="en-US" sz="1400" b="1" i="1" dirty="0">
              <a:solidFill>
                <a:srgbClr val="FF0000"/>
              </a:solidFill>
              <a:effectLst>
                <a:outerShdw blurRad="38100" dist="38100" dir="2700000" algn="tl">
                  <a:srgbClr val="000000">
                    <a:alpha val="43137"/>
                  </a:srgbClr>
                </a:outerShdw>
              </a:effectLst>
            </a:endParaRPr>
          </a:p>
        </p:txBody>
      </p:sp>
      <p:sp>
        <p:nvSpPr>
          <p:cNvPr id="26" name="Rounded Rectangle 25">
            <a:hlinkClick r:id="rId17" action="ppaction://hlinksldjump"/>
          </p:cNvPr>
          <p:cNvSpPr/>
          <p:nvPr/>
        </p:nvSpPr>
        <p:spPr>
          <a:xfrm>
            <a:off x="2209800" y="6248400"/>
            <a:ext cx="4724400" cy="457200"/>
          </a:xfrm>
          <a:prstGeom prst="roundRect">
            <a:avLst/>
          </a:prstGeom>
          <a:solidFill>
            <a:schemeClr val="bg1">
              <a:lumMod val="8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smtClean="0">
                <a:solidFill>
                  <a:schemeClr val="tx1"/>
                </a:solidFill>
                <a:effectLst>
                  <a:outerShdw blurRad="38100" dist="38100" dir="2700000" algn="tl">
                    <a:srgbClr val="000000">
                      <a:alpha val="43137"/>
                    </a:srgbClr>
                  </a:outerShdw>
                </a:effectLst>
              </a:rPr>
              <a:t>12.  Evaluate Other Government Costs </a:t>
            </a:r>
            <a:r>
              <a:rPr lang="en-US" sz="2000" dirty="0" smtClean="0">
                <a:solidFill>
                  <a:srgbClr val="FF0000"/>
                </a:solidFill>
                <a:effectLst>
                  <a:outerShdw blurRad="38100" dist="38100" dir="2700000" algn="tl">
                    <a:srgbClr val="000000">
                      <a:alpha val="43137"/>
                    </a:srgbClr>
                  </a:outerShdw>
                </a:effectLst>
              </a:rPr>
              <a:t>***</a:t>
            </a:r>
            <a:endParaRPr lang="en-US" sz="2000" dirty="0">
              <a:solidFill>
                <a:srgbClr val="FF0000"/>
              </a:solidFill>
              <a:effectLst>
                <a:outerShdw blurRad="38100" dist="38100" dir="2700000" algn="tl">
                  <a:srgbClr val="000000">
                    <a:alpha val="43137"/>
                  </a:srgbClr>
                </a:outerShdw>
              </a:effectLst>
            </a:endParaRPr>
          </a:p>
        </p:txBody>
      </p:sp>
      <p:sp>
        <p:nvSpPr>
          <p:cNvPr id="27" name="TextBox 26"/>
          <p:cNvSpPr txBox="1"/>
          <p:nvPr/>
        </p:nvSpPr>
        <p:spPr>
          <a:xfrm>
            <a:off x="-76200" y="6705600"/>
            <a:ext cx="6435111" cy="215444"/>
          </a:xfrm>
          <a:prstGeom prst="rect">
            <a:avLst/>
          </a:prstGeom>
          <a:noFill/>
        </p:spPr>
        <p:txBody>
          <a:bodyPr wrap="square" rtlCol="0">
            <a:spAutoFit/>
          </a:bodyPr>
          <a:lstStyle/>
          <a:p>
            <a:r>
              <a:rPr lang="en-US" sz="800" b="1" dirty="0" smtClean="0">
                <a:solidFill>
                  <a:srgbClr val="FF0000"/>
                </a:solidFill>
              </a:rPr>
              <a:t>***</a:t>
            </a:r>
            <a:r>
              <a:rPr lang="en-US" sz="800" b="1" dirty="0" smtClean="0"/>
              <a:t> Not part of original AF Better Buying Power Practices menu </a:t>
            </a:r>
            <a:endParaRPr lang="en-US" sz="800" b="1" dirty="0"/>
          </a:p>
        </p:txBody>
      </p:sp>
    </p:spTree>
    <p:extLst>
      <p:ext uri="{BB962C8B-B14F-4D97-AF65-F5344CB8AC3E}">
        <p14:creationId xmlns:p14="http://schemas.microsoft.com/office/powerpoint/2010/main" val="34155255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3</a:t>
            </a:r>
            <a:r>
              <a:rPr lang="en-US" sz="4000" dirty="0" smtClean="0"/>
              <a:t>.1  Move </a:t>
            </a:r>
            <a:r>
              <a:rPr lang="en-US" sz="4000" dirty="0"/>
              <a:t>Beyond Market Research to Market Intelligence</a:t>
            </a:r>
          </a:p>
        </p:txBody>
      </p:sp>
      <p:sp>
        <p:nvSpPr>
          <p:cNvPr id="3" name="Content Placeholder 2"/>
          <p:cNvSpPr>
            <a:spLocks noGrp="1"/>
          </p:cNvSpPr>
          <p:nvPr>
            <p:ph type="body" sz="quarter" idx="10"/>
          </p:nvPr>
        </p:nvSpPr>
        <p:spPr/>
        <p:txBody>
          <a:bodyPr>
            <a:normAutofit fontScale="62500" lnSpcReduction="20000"/>
          </a:bodyPr>
          <a:lstStyle/>
          <a:p>
            <a:r>
              <a:rPr lang="en-US" dirty="0" smtClean="0"/>
              <a:t>Issuance </a:t>
            </a:r>
            <a:r>
              <a:rPr lang="en-US" dirty="0"/>
              <a:t>of Request for Information to solicit industry input on the requirement. </a:t>
            </a:r>
          </a:p>
          <a:p>
            <a:r>
              <a:rPr lang="en-US" dirty="0"/>
              <a:t>Issue notices as early as practicable</a:t>
            </a:r>
          </a:p>
          <a:p>
            <a:r>
              <a:rPr lang="en-US" dirty="0" smtClean="0"/>
              <a:t>Consider Trade Shows</a:t>
            </a:r>
          </a:p>
          <a:p>
            <a:r>
              <a:rPr lang="en-US" dirty="0" smtClean="0"/>
              <a:t>Conduct as many industry days as needed to identify potential sources</a:t>
            </a:r>
          </a:p>
          <a:p>
            <a:r>
              <a:rPr lang="en-US" dirty="0" smtClean="0"/>
              <a:t>Get the small business office involved upfront, early in the development of requirement</a:t>
            </a:r>
          </a:p>
          <a:p>
            <a:r>
              <a:rPr lang="en-US" dirty="0" smtClean="0"/>
              <a:t>Seek DCMA and DCAA assistance in identifying potential capable vendors</a:t>
            </a:r>
          </a:p>
          <a:p>
            <a:pPr lvl="1"/>
            <a:endParaRPr lang="en-US" dirty="0" smtClean="0"/>
          </a:p>
          <a:p>
            <a:pPr lvl="1"/>
            <a:r>
              <a:rPr lang="en-US" dirty="0" smtClean="0"/>
              <a:t>Note</a:t>
            </a:r>
            <a:r>
              <a:rPr lang="en-US" dirty="0"/>
              <a:t>:  refer to </a:t>
            </a:r>
            <a:r>
              <a:rPr lang="en-US" dirty="0">
                <a:hlinkClick r:id="rId3" action="ppaction://hlinksldjump"/>
              </a:rPr>
              <a:t>BBP Practice </a:t>
            </a:r>
            <a:r>
              <a:rPr lang="en-US" dirty="0" smtClean="0">
                <a:hlinkClick r:id="rId3" action="ppaction://hlinksldjump"/>
              </a:rPr>
              <a:t>5, </a:t>
            </a:r>
            <a:r>
              <a:rPr lang="en-US" dirty="0">
                <a:hlinkClick r:id="rId3" action="ppaction://hlinksldjump"/>
              </a:rPr>
              <a:t>Enhancing Use of Small Business</a:t>
            </a:r>
            <a:r>
              <a:rPr lang="en-US" dirty="0"/>
              <a:t>, for ways to maximize Small Business participation in the acquisition. </a:t>
            </a:r>
          </a:p>
        </p:txBody>
      </p:sp>
      <p:pic>
        <p:nvPicPr>
          <p:cNvPr id="7" name="Picture 6" descr="http://www.clker.com/cliparts/5/q/T/b/c/Y/black-check-mark-png-hi.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47800" y="5919481"/>
            <a:ext cx="240083" cy="25271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www.clker.com/cliparts/5/q/T/b/c/Y/black-check-mark-png-hi.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05200" y="5919481"/>
            <a:ext cx="240083" cy="252719"/>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3"/>
          <p:cNvSpPr txBox="1">
            <a:spLocks/>
          </p:cNvSpPr>
          <p:nvPr/>
        </p:nvSpPr>
        <p:spPr>
          <a:xfrm>
            <a:off x="457200" y="4598988"/>
            <a:ext cx="8305800" cy="800100"/>
          </a:xfrm>
          <a:prstGeom prst="rect">
            <a:avLst/>
          </a:prstGeom>
        </p:spPr>
        <p:txBody>
          <a:bodyPr vert="horz" lIns="91440" tIns="45720" rIns="91440" bIns="45720" numCol="2"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1200" dirty="0" smtClean="0">
                <a:hlinkClick r:id="rId5"/>
              </a:rPr>
              <a:t>ACE Market Research</a:t>
            </a:r>
            <a:endParaRPr lang="en-US" sz="1200" dirty="0" smtClean="0"/>
          </a:p>
          <a:p>
            <a:pPr marL="0" indent="0">
              <a:spcBef>
                <a:spcPts val="0"/>
              </a:spcBef>
              <a:buNone/>
            </a:pPr>
            <a:r>
              <a:rPr lang="en-US" sz="1200" dirty="0" smtClean="0">
                <a:hlinkClick r:id="rId6"/>
              </a:rPr>
              <a:t>Market Intelligence Webinar</a:t>
            </a:r>
            <a:endParaRPr lang="en-US" sz="1200" dirty="0" smtClean="0"/>
          </a:p>
          <a:p>
            <a:pPr marL="0" indent="0">
              <a:spcBef>
                <a:spcPts val="0"/>
              </a:spcBef>
              <a:buNone/>
            </a:pPr>
            <a:r>
              <a:rPr lang="en-US" sz="1200" u="sng" dirty="0">
                <a:hlinkClick r:id="rId7"/>
              </a:rPr>
              <a:t>Customer Training on Market Research</a:t>
            </a:r>
            <a:r>
              <a:rPr lang="en-US" sz="1200" dirty="0"/>
              <a:t> </a:t>
            </a:r>
          </a:p>
          <a:p>
            <a:pPr marL="0" indent="0">
              <a:spcBef>
                <a:spcPts val="0"/>
              </a:spcBef>
              <a:buNone/>
            </a:pPr>
            <a:r>
              <a:rPr lang="en-US" sz="1200" u="sng" dirty="0" smtClean="0">
                <a:hlinkClick r:id="rId8"/>
              </a:rPr>
              <a:t>AFMC Market Research Training</a:t>
            </a:r>
            <a:r>
              <a:rPr lang="en-US" sz="1200" dirty="0" smtClean="0"/>
              <a:t> </a:t>
            </a:r>
            <a:endParaRPr lang="en-US" sz="1200" dirty="0" smtClean="0">
              <a:hlinkClick r:id="rId9"/>
            </a:endParaRPr>
          </a:p>
          <a:p>
            <a:pPr marL="0" indent="0">
              <a:spcBef>
                <a:spcPts val="0"/>
              </a:spcBef>
              <a:buNone/>
            </a:pPr>
            <a:r>
              <a:rPr lang="en-US" sz="1200" dirty="0" smtClean="0">
                <a:hlinkClick r:id="rId9"/>
              </a:rPr>
              <a:t>DAU CLE 028 Market Research for Engineering and Technical Personnel</a:t>
            </a:r>
            <a:endParaRPr lang="en-US" sz="1200" dirty="0" smtClean="0"/>
          </a:p>
          <a:p>
            <a:pPr marL="0" indent="0">
              <a:spcBef>
                <a:spcPts val="0"/>
              </a:spcBef>
              <a:buNone/>
            </a:pPr>
            <a:r>
              <a:rPr lang="en-US" sz="1200" dirty="0" smtClean="0">
                <a:hlinkClick r:id="rId10"/>
              </a:rPr>
              <a:t>ESG Market Intelligence Training</a:t>
            </a:r>
            <a:r>
              <a:rPr lang="en-US" sz="1200" dirty="0" smtClean="0"/>
              <a:t> </a:t>
            </a:r>
          </a:p>
          <a:p>
            <a:pPr marL="0" indent="0">
              <a:spcBef>
                <a:spcPts val="0"/>
              </a:spcBef>
              <a:buNone/>
            </a:pPr>
            <a:r>
              <a:rPr lang="en-US" sz="1200" dirty="0" smtClean="0">
                <a:hlinkClick r:id="rId11"/>
              </a:rPr>
              <a:t>Competition Library</a:t>
            </a:r>
            <a:r>
              <a:rPr lang="en-US" sz="1200" dirty="0" smtClean="0"/>
              <a:t> </a:t>
            </a:r>
            <a:endParaRPr lang="en-US" sz="1200" dirty="0"/>
          </a:p>
        </p:txBody>
      </p:sp>
    </p:spTree>
    <p:extLst>
      <p:ext uri="{BB962C8B-B14F-4D97-AF65-F5344CB8AC3E}">
        <p14:creationId xmlns:p14="http://schemas.microsoft.com/office/powerpoint/2010/main" val="226147184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cap="small" dirty="0" smtClean="0"/>
              <a:t>3.2  Newly Held Prime Competition</a:t>
            </a:r>
            <a:br>
              <a:rPr lang="en-US" sz="3600" cap="small" dirty="0" smtClean="0"/>
            </a:br>
            <a:r>
              <a:rPr lang="en-US" sz="3600" cap="small" dirty="0" smtClean="0"/>
              <a:t>(Item That Was Not Previously Competed)</a:t>
            </a:r>
            <a:endParaRPr lang="en-US" sz="3600" cap="small" dirty="0"/>
          </a:p>
        </p:txBody>
      </p:sp>
      <p:sp>
        <p:nvSpPr>
          <p:cNvPr id="3" name="Content Placeholder 2"/>
          <p:cNvSpPr>
            <a:spLocks noGrp="1"/>
          </p:cNvSpPr>
          <p:nvPr>
            <p:ph type="body" sz="quarter" idx="10"/>
          </p:nvPr>
        </p:nvSpPr>
        <p:spPr/>
        <p:txBody>
          <a:bodyPr>
            <a:normAutofit fontScale="70000" lnSpcReduction="20000"/>
          </a:bodyPr>
          <a:lstStyle/>
          <a:p>
            <a:r>
              <a:rPr lang="en-US" dirty="0"/>
              <a:t>Transition the acquisition from a sole source to a competitive </a:t>
            </a:r>
            <a:r>
              <a:rPr lang="en-US" dirty="0" smtClean="0"/>
              <a:t>environment  </a:t>
            </a:r>
          </a:p>
          <a:p>
            <a:pPr lvl="1"/>
            <a:r>
              <a:rPr lang="en-US" dirty="0" smtClean="0"/>
              <a:t>Note</a:t>
            </a:r>
            <a:r>
              <a:rPr lang="en-US" dirty="0"/>
              <a:t>:  refer to </a:t>
            </a:r>
            <a:r>
              <a:rPr lang="en-US" dirty="0" smtClean="0">
                <a:hlinkClick r:id="rId3" action="ppaction://hlinksldjump"/>
              </a:rPr>
              <a:t>BBP Practice 5, Enhancing Use of Small Business</a:t>
            </a:r>
            <a:r>
              <a:rPr lang="en-US" dirty="0" smtClean="0"/>
              <a:t>, </a:t>
            </a:r>
            <a:r>
              <a:rPr lang="en-US" dirty="0"/>
              <a:t>for ways to </a:t>
            </a:r>
            <a:r>
              <a:rPr lang="en-US" dirty="0" smtClean="0"/>
              <a:t>maximize </a:t>
            </a:r>
            <a:r>
              <a:rPr lang="en-US" dirty="0"/>
              <a:t>Small Business participation in the acquisition. </a:t>
            </a:r>
            <a:endParaRPr lang="en-US" dirty="0" smtClean="0"/>
          </a:p>
          <a:p>
            <a:r>
              <a:rPr lang="en-US" dirty="0"/>
              <a:t>Revisit requirements - can they be rewritten to encourage competition and eliminate roadblocks to competition</a:t>
            </a:r>
            <a:r>
              <a:rPr lang="en-US" dirty="0" smtClean="0"/>
              <a:t>?</a:t>
            </a:r>
          </a:p>
          <a:p>
            <a:r>
              <a:rPr lang="en-US" dirty="0"/>
              <a:t>Conduct robust market research, industry days, RFI with industry </a:t>
            </a:r>
            <a:r>
              <a:rPr lang="en-US" dirty="0" smtClean="0"/>
              <a:t>involvement</a:t>
            </a:r>
          </a:p>
          <a:p>
            <a:r>
              <a:rPr lang="en-US" dirty="0"/>
              <a:t>Breakout restrictive requirements from sole source tasking and compete where </a:t>
            </a:r>
            <a:r>
              <a:rPr lang="en-US" dirty="0" smtClean="0"/>
              <a:t>viable</a:t>
            </a:r>
          </a:p>
          <a:p>
            <a:endParaRPr lang="en-US" dirty="0" smtClean="0"/>
          </a:p>
        </p:txBody>
      </p:sp>
      <p:pic>
        <p:nvPicPr>
          <p:cNvPr id="4" name="Picture 3" descr="http://www.clker.com/cliparts/5/q/T/b/c/Y/black-check-mark-png-hi.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47799" y="5919481"/>
            <a:ext cx="240083" cy="25271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www.clker.com/cliparts/5/q/T/b/c/Y/black-check-mark-png-hi.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93717" y="5919481"/>
            <a:ext cx="240083" cy="252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147184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cap="small" dirty="0" smtClean="0"/>
              <a:t>3.3  Ensure Competitions Allow Adequate Time for Submission of Optimal Number of Offers</a:t>
            </a:r>
            <a:endParaRPr lang="en-US" sz="3200" cap="small" dirty="0"/>
          </a:p>
        </p:txBody>
      </p:sp>
      <p:sp>
        <p:nvSpPr>
          <p:cNvPr id="3" name="Content Placeholder 2"/>
          <p:cNvSpPr>
            <a:spLocks noGrp="1"/>
          </p:cNvSpPr>
          <p:nvPr>
            <p:ph type="body" sz="quarter" idx="10"/>
          </p:nvPr>
        </p:nvSpPr>
        <p:spPr/>
        <p:txBody>
          <a:bodyPr>
            <a:normAutofit fontScale="77500" lnSpcReduction="20000"/>
          </a:bodyPr>
          <a:lstStyle/>
          <a:p>
            <a:r>
              <a:rPr lang="en-US" sz="3000" dirty="0" smtClean="0"/>
              <a:t>To maximize competition, competitive Requests for Proposals should be open no less than 30 days</a:t>
            </a:r>
          </a:p>
          <a:p>
            <a:pPr lvl="1"/>
            <a:r>
              <a:rPr lang="en-US" sz="2600" dirty="0" smtClean="0"/>
              <a:t>Begin with 30 day minimum</a:t>
            </a:r>
          </a:p>
          <a:p>
            <a:pPr lvl="1"/>
            <a:r>
              <a:rPr lang="en-US" sz="2600" dirty="0" smtClean="0"/>
              <a:t>Extend proposal due date if needed to allow offerors time to prepare proposals</a:t>
            </a:r>
          </a:p>
          <a:p>
            <a:pPr lvl="1"/>
            <a:r>
              <a:rPr lang="en-US" sz="2600" dirty="0"/>
              <a:t>Consider using a Draft RFP during the acquisition process in order to give contractors a longer period of time to review the Government’s intent</a:t>
            </a:r>
            <a:endParaRPr lang="en-US" sz="2600" dirty="0" smtClean="0"/>
          </a:p>
          <a:p>
            <a:r>
              <a:rPr lang="en-US" sz="3000" dirty="0" smtClean="0"/>
              <a:t>Be cognizant of DoD regulations regarding one </a:t>
            </a:r>
            <a:r>
              <a:rPr lang="en-US" sz="3000" dirty="0" err="1" smtClean="0"/>
              <a:t>offeror</a:t>
            </a:r>
            <a:r>
              <a:rPr lang="en-US" sz="3000" dirty="0" smtClean="0"/>
              <a:t> competitions, go to </a:t>
            </a:r>
            <a:r>
              <a:rPr lang="en-US" sz="3000" dirty="0" smtClean="0">
                <a:hlinkClick r:id="rId3"/>
              </a:rPr>
              <a:t>DFARS 215.371</a:t>
            </a:r>
            <a:endParaRPr lang="en-US" sz="3000" dirty="0" smtClean="0"/>
          </a:p>
          <a:p>
            <a:pPr lvl="1"/>
            <a:endParaRPr lang="en-US" dirty="0" smtClean="0"/>
          </a:p>
          <a:p>
            <a:pPr>
              <a:buNone/>
            </a:pPr>
            <a:endParaRPr lang="en-US" dirty="0" smtClean="0"/>
          </a:p>
          <a:p>
            <a:endParaRPr lang="en-US" dirty="0"/>
          </a:p>
        </p:txBody>
      </p:sp>
      <p:pic>
        <p:nvPicPr>
          <p:cNvPr id="9" name="Picture 10" descr="http://www.clker.com/cliparts/5/q/T/b/c/Y/black-check-mark-png-hi.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68601" y="5919481"/>
            <a:ext cx="240083" cy="25271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http://www.clker.com/cliparts/5/q/T/b/c/Y/black-check-mark-png-hi.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34000" y="5919481"/>
            <a:ext cx="240083" cy="252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426296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cap="small" dirty="0" smtClean="0"/>
              <a:t>3.4  Competitive Requirement to Reduce Cost in Future</a:t>
            </a:r>
            <a:endParaRPr lang="en-US" sz="4000" cap="small" dirty="0"/>
          </a:p>
        </p:txBody>
      </p:sp>
      <p:sp>
        <p:nvSpPr>
          <p:cNvPr id="3" name="Content Placeholder 2"/>
          <p:cNvSpPr>
            <a:spLocks noGrp="1"/>
          </p:cNvSpPr>
          <p:nvPr>
            <p:ph type="body" sz="quarter" idx="10"/>
          </p:nvPr>
        </p:nvSpPr>
        <p:spPr/>
        <p:txBody>
          <a:bodyPr>
            <a:normAutofit fontScale="92500"/>
          </a:bodyPr>
          <a:lstStyle/>
          <a:p>
            <a:r>
              <a:rPr lang="en-US" dirty="0"/>
              <a:t>Make cost reduction (not avoidance) part of the competition, i.e. ensure cost control by making it measurable as part of competitive requirement</a:t>
            </a:r>
            <a:r>
              <a:rPr lang="en-US" dirty="0" smtClean="0"/>
              <a:t>.</a:t>
            </a:r>
          </a:p>
          <a:p>
            <a:r>
              <a:rPr lang="en-US" dirty="0" smtClean="0"/>
              <a:t>Include </a:t>
            </a:r>
            <a:r>
              <a:rPr lang="en-US" dirty="0"/>
              <a:t>language in contract that identifies measurement process throughout life of the contract</a:t>
            </a:r>
          </a:p>
        </p:txBody>
      </p:sp>
      <p:pic>
        <p:nvPicPr>
          <p:cNvPr id="9" name="Picture 10" descr="http://www.clker.com/cliparts/5/q/T/b/c/Y/black-check-mark-png-h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68601" y="5919481"/>
            <a:ext cx="240083" cy="25271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http://www.clker.com/cliparts/5/q/T/b/c/Y/black-check-mark-png-hi.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34000" y="5922806"/>
            <a:ext cx="236924" cy="249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147184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cap="small" dirty="0" smtClean="0"/>
              <a:t>3.5  Effectively Maintain Competition on Multiple Award IDIQ Contracts</a:t>
            </a:r>
            <a:endParaRPr lang="en-US" sz="4000" cap="small" dirty="0"/>
          </a:p>
        </p:txBody>
      </p:sp>
      <p:sp>
        <p:nvSpPr>
          <p:cNvPr id="3" name="Content Placeholder 2"/>
          <p:cNvSpPr>
            <a:spLocks noGrp="1"/>
          </p:cNvSpPr>
          <p:nvPr>
            <p:ph type="body" sz="quarter" idx="10"/>
          </p:nvPr>
        </p:nvSpPr>
        <p:spPr/>
        <p:txBody>
          <a:bodyPr>
            <a:noAutofit/>
          </a:bodyPr>
          <a:lstStyle/>
          <a:p>
            <a:r>
              <a:rPr lang="en-US" sz="1500" dirty="0"/>
              <a:t>Agencies should allow all multiple award contract holders a fair opportunity to compete for all orders to ensure long term competition will result in market-driven fair &amp; reasonable prices. </a:t>
            </a:r>
          </a:p>
          <a:p>
            <a:r>
              <a:rPr lang="en-US" sz="1500" dirty="0"/>
              <a:t>Provide RFP language that states/stipulates all vendors must be qualified to perform all requirements at the basic contract level</a:t>
            </a:r>
          </a:p>
          <a:p>
            <a:r>
              <a:rPr lang="en-US" sz="1500" dirty="0"/>
              <a:t>Vendors should be encouraged to propose on all orders issued thereunder to the maximum extent practical</a:t>
            </a:r>
          </a:p>
          <a:p>
            <a:r>
              <a:rPr lang="en-US" sz="1500" dirty="0"/>
              <a:t>Avoid multiple long-term options on orders</a:t>
            </a:r>
          </a:p>
          <a:p>
            <a:r>
              <a:rPr lang="en-US" sz="1500" dirty="0"/>
              <a:t>To the extent possible, emphasize price as a criterion for award of fair opportunity orders, e.g. through use of LPTA process</a:t>
            </a:r>
          </a:p>
          <a:p>
            <a:r>
              <a:rPr lang="en-US" sz="1500" dirty="0"/>
              <a:t>Establish On/Off Ramps; see </a:t>
            </a:r>
            <a:r>
              <a:rPr lang="en-US" sz="1500" dirty="0">
                <a:hlinkClick r:id="rId3" action="ppaction://hlinksldjump"/>
              </a:rPr>
              <a:t>BBPP 3, Enhance Tradecraft of </a:t>
            </a:r>
            <a:r>
              <a:rPr lang="en-US" sz="1500" dirty="0" smtClean="0">
                <a:hlinkClick r:id="rId3" action="ppaction://hlinksldjump"/>
              </a:rPr>
              <a:t>Services</a:t>
            </a:r>
            <a:endParaRPr lang="en-US" sz="1500" dirty="0" smtClean="0"/>
          </a:p>
          <a:p>
            <a:r>
              <a:rPr lang="en-US" sz="1500" dirty="0"/>
              <a:t>Consider establishing an objective evaluation approach to </a:t>
            </a:r>
            <a:r>
              <a:rPr lang="en-US" sz="1500" dirty="0" smtClean="0"/>
              <a:t>minimize Task </a:t>
            </a:r>
            <a:r>
              <a:rPr lang="en-US" sz="1500" dirty="0"/>
              <a:t>Order protest risk; see </a:t>
            </a:r>
            <a:r>
              <a:rPr lang="en-US" sz="1500" dirty="0">
                <a:hlinkClick r:id="rId3" action="ppaction://hlinksldjump"/>
              </a:rPr>
              <a:t>BBPP 3, Enhance Tradecraft of Services</a:t>
            </a:r>
            <a:endParaRPr lang="en-US" sz="1500" dirty="0"/>
          </a:p>
          <a:p>
            <a:endParaRPr lang="en-US" sz="1500" dirty="0"/>
          </a:p>
        </p:txBody>
      </p:sp>
      <p:pic>
        <p:nvPicPr>
          <p:cNvPr id="7" name="Picture 10" descr="http://www.clker.com/cliparts/5/q/T/b/c/Y/black-check-mark-png-hi.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68601" y="5919481"/>
            <a:ext cx="240083" cy="25271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57200" y="4648200"/>
            <a:ext cx="8305800" cy="646331"/>
          </a:xfrm>
          <a:prstGeom prst="rect">
            <a:avLst/>
          </a:prstGeom>
          <a:noFill/>
        </p:spPr>
        <p:txBody>
          <a:bodyPr wrap="square" rtlCol="0">
            <a:spAutoFit/>
          </a:bodyPr>
          <a:lstStyle/>
          <a:p>
            <a:r>
              <a:rPr lang="en-US" u="sng" dirty="0" smtClean="0">
                <a:hlinkClick r:id="rId5"/>
              </a:rPr>
              <a:t>AFMC Training Multiple Award Task Orders/Delivery Orders/Fair Opportunity </a:t>
            </a:r>
            <a:endParaRPr lang="en-US" u="sng" dirty="0" smtClean="0"/>
          </a:p>
          <a:p>
            <a:r>
              <a:rPr lang="en-US" u="sng" dirty="0" smtClean="0">
                <a:hlinkClick r:id="rId6"/>
              </a:rPr>
              <a:t>AFMC Training Multiple/Single Award IDIQs, Options, and Over and Above Work</a:t>
            </a:r>
            <a:r>
              <a:rPr lang="en-US" dirty="0" smtClean="0"/>
              <a:t> </a:t>
            </a:r>
            <a:endParaRPr lang="en-US" dirty="0"/>
          </a:p>
        </p:txBody>
      </p:sp>
    </p:spTree>
    <p:extLst>
      <p:ext uri="{BB962C8B-B14F-4D97-AF65-F5344CB8AC3E}">
        <p14:creationId xmlns:p14="http://schemas.microsoft.com/office/powerpoint/2010/main" val="226147184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cap="small" dirty="0" smtClean="0"/>
              <a:t>3.6  Increase Focus on </a:t>
            </a:r>
            <a:br>
              <a:rPr lang="en-US" sz="4000" cap="small" dirty="0" smtClean="0"/>
            </a:br>
            <a:r>
              <a:rPr lang="en-US" sz="4000" cap="small" dirty="0" smtClean="0"/>
              <a:t>Cost/Price in Competitions</a:t>
            </a:r>
            <a:endParaRPr lang="en-US" sz="4000" cap="small" dirty="0"/>
          </a:p>
        </p:txBody>
      </p:sp>
      <p:sp>
        <p:nvSpPr>
          <p:cNvPr id="3" name="Content Placeholder 2"/>
          <p:cNvSpPr>
            <a:spLocks noGrp="1"/>
          </p:cNvSpPr>
          <p:nvPr>
            <p:ph type="body" sz="quarter" idx="10"/>
          </p:nvPr>
        </p:nvSpPr>
        <p:spPr/>
        <p:txBody>
          <a:bodyPr>
            <a:normAutofit fontScale="85000" lnSpcReduction="10000"/>
          </a:bodyPr>
          <a:lstStyle/>
          <a:p>
            <a:r>
              <a:rPr lang="en-US" dirty="0"/>
              <a:t>Make price a more important </a:t>
            </a:r>
            <a:r>
              <a:rPr lang="en-US" dirty="0" smtClean="0"/>
              <a:t>factor</a:t>
            </a:r>
          </a:p>
          <a:p>
            <a:r>
              <a:rPr lang="en-US" dirty="0" smtClean="0"/>
              <a:t>Consult </a:t>
            </a:r>
            <a:r>
              <a:rPr lang="en-US" dirty="0"/>
              <a:t>a pricing subject matter expert for recommended approaches on how to meaningfully establish the Total Evaluated Price (TEP) for each </a:t>
            </a:r>
            <a:r>
              <a:rPr lang="en-US" dirty="0" smtClean="0"/>
              <a:t>offer</a:t>
            </a:r>
          </a:p>
          <a:p>
            <a:r>
              <a:rPr lang="en-US" dirty="0" smtClean="0"/>
              <a:t>Within </a:t>
            </a:r>
            <a:r>
              <a:rPr lang="en-US" dirty="0"/>
              <a:t>RFP, clearly define how price </a:t>
            </a:r>
            <a:r>
              <a:rPr lang="en-US" dirty="0" smtClean="0"/>
              <a:t>reasonableness </a:t>
            </a:r>
            <a:r>
              <a:rPr lang="en-US" dirty="0"/>
              <a:t>will be evaluated during source selection</a:t>
            </a:r>
          </a:p>
        </p:txBody>
      </p:sp>
      <p:pic>
        <p:nvPicPr>
          <p:cNvPr id="7" name="Picture 10" descr="http://www.clker.com/cliparts/5/q/T/b/c/Y/black-check-mark-png-h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68601" y="5919481"/>
            <a:ext cx="240083" cy="252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147184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900" dirty="0" smtClean="0"/>
              <a:t>3.7  Use Open </a:t>
            </a:r>
            <a:r>
              <a:rPr lang="en-US" sz="2900" dirty="0"/>
              <a:t>Architecture to Provide Government with Ability to Compete Future Sub-Systems</a:t>
            </a:r>
          </a:p>
        </p:txBody>
      </p:sp>
      <p:sp>
        <p:nvSpPr>
          <p:cNvPr id="3" name="Text Placeholder 2"/>
          <p:cNvSpPr>
            <a:spLocks noGrp="1"/>
          </p:cNvSpPr>
          <p:nvPr>
            <p:ph type="body" sz="quarter" idx="10"/>
          </p:nvPr>
        </p:nvSpPr>
        <p:spPr/>
        <p:txBody>
          <a:bodyPr>
            <a:normAutofit fontScale="70000" lnSpcReduction="20000"/>
          </a:bodyPr>
          <a:lstStyle/>
          <a:p>
            <a:r>
              <a:rPr lang="en-US" dirty="0"/>
              <a:t>Pursue system designs which allow for existing components to be integrated with other future developed components.  This may apply to software, or to the actual system design. </a:t>
            </a:r>
          </a:p>
          <a:p>
            <a:r>
              <a:rPr lang="en-US" dirty="0"/>
              <a:t>Include contract language that clarifies developed components need to be opened ended so that they can easily work with existing and future developed components.</a:t>
            </a:r>
          </a:p>
          <a:p>
            <a:r>
              <a:rPr lang="en-US" dirty="0"/>
              <a:t>Ensure appropriate data rights are included in resulting </a:t>
            </a:r>
            <a:r>
              <a:rPr lang="en-US" dirty="0" smtClean="0"/>
              <a:t>contract</a:t>
            </a:r>
            <a:endParaRPr lang="en-US" dirty="0"/>
          </a:p>
        </p:txBody>
      </p:sp>
      <p:pic>
        <p:nvPicPr>
          <p:cNvPr id="4" name="Picture 3" descr="http://www.clker.com/cliparts/5/q/T/b/c/Y/black-check-mark-png-hi.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1600" y="5866958"/>
            <a:ext cx="240083" cy="25271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57200" y="4648200"/>
            <a:ext cx="8305800" cy="830997"/>
          </a:xfrm>
          <a:prstGeom prst="rect">
            <a:avLst/>
          </a:prstGeom>
          <a:noFill/>
        </p:spPr>
        <p:txBody>
          <a:bodyPr wrap="square" rtlCol="0">
            <a:spAutoFit/>
          </a:bodyPr>
          <a:lstStyle/>
          <a:p>
            <a:r>
              <a:rPr lang="en-US" sz="1600" u="sng" dirty="0" smtClean="0">
                <a:hlinkClick r:id="rId3"/>
              </a:rPr>
              <a:t>DAU Training Open Systems Architecture and Technical Data Rights</a:t>
            </a:r>
            <a:r>
              <a:rPr lang="en-US" sz="1600" u="sng" dirty="0" smtClean="0"/>
              <a:t> </a:t>
            </a:r>
            <a:endParaRPr lang="en-US" sz="1600" dirty="0" smtClean="0">
              <a:hlinkClick r:id="rId4"/>
            </a:endParaRPr>
          </a:p>
          <a:p>
            <a:r>
              <a:rPr lang="en-US" sz="1600" dirty="0" smtClean="0">
                <a:hlinkClick r:id="rId4"/>
              </a:rPr>
              <a:t>Contracts Perspective of Open Architecture</a:t>
            </a:r>
            <a:r>
              <a:rPr lang="en-US" sz="1600" dirty="0" smtClean="0"/>
              <a:t> </a:t>
            </a:r>
          </a:p>
          <a:p>
            <a:endParaRPr lang="en-US" sz="1600" dirty="0"/>
          </a:p>
        </p:txBody>
      </p:sp>
    </p:spTree>
    <p:extLst>
      <p:ext uri="{BB962C8B-B14F-4D97-AF65-F5344CB8AC3E}">
        <p14:creationId xmlns:p14="http://schemas.microsoft.com/office/powerpoint/2010/main" val="29872654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b="0" cap="small" dirty="0" smtClean="0"/>
              <a:t>3.8  Obtain Necessary Data Rights Up Front, via Competition</a:t>
            </a:r>
            <a:endParaRPr lang="en-US" sz="4000" b="0" cap="small" dirty="0"/>
          </a:p>
        </p:txBody>
      </p:sp>
      <p:sp>
        <p:nvSpPr>
          <p:cNvPr id="3" name="Content Placeholder 2"/>
          <p:cNvSpPr>
            <a:spLocks noGrp="1"/>
          </p:cNvSpPr>
          <p:nvPr>
            <p:ph type="body" sz="quarter" idx="10"/>
          </p:nvPr>
        </p:nvSpPr>
        <p:spPr/>
        <p:txBody>
          <a:bodyPr>
            <a:normAutofit fontScale="92500" lnSpcReduction="10000"/>
          </a:bodyPr>
          <a:lstStyle/>
          <a:p>
            <a:r>
              <a:rPr lang="en-US" sz="1850" dirty="0"/>
              <a:t>Obtain appropriate data rights "up front" to the maximum extent practical to support future competitions of follow-on requirements, components of the system, modifications to the system, etc.    </a:t>
            </a:r>
            <a:endParaRPr lang="en-US" sz="1850" dirty="0" smtClean="0"/>
          </a:p>
          <a:p>
            <a:r>
              <a:rPr lang="en-US" sz="1850" dirty="0" smtClean="0"/>
              <a:t>All </a:t>
            </a:r>
            <a:r>
              <a:rPr lang="en-US" sz="1850" dirty="0">
                <a:solidFill>
                  <a:schemeClr val="tx1"/>
                </a:solidFill>
              </a:rPr>
              <a:t>acquisitions should address a data rights </a:t>
            </a:r>
            <a:r>
              <a:rPr lang="en-US" sz="1850" dirty="0" smtClean="0">
                <a:solidFill>
                  <a:schemeClr val="tx1"/>
                </a:solidFill>
              </a:rPr>
              <a:t>strategy</a:t>
            </a:r>
          </a:p>
          <a:p>
            <a:r>
              <a:rPr lang="en-US" sz="1850" dirty="0"/>
              <a:t>Look for portions of the acquisition not tied to restrictive data.  These are candidates to be broken out for competition.  The data rights strategy should address those areas of the acquisition which ARE tied to restrictive data, and should determine what data is required to enable meaningful competition in those areas</a:t>
            </a:r>
            <a:r>
              <a:rPr lang="en-US" sz="1850" dirty="0" smtClean="0"/>
              <a:t>.</a:t>
            </a:r>
          </a:p>
          <a:p>
            <a:r>
              <a:rPr lang="en-US" sz="1850" dirty="0" smtClean="0">
                <a:solidFill>
                  <a:schemeClr val="tx1"/>
                </a:solidFill>
              </a:rPr>
              <a:t>When </a:t>
            </a:r>
            <a:r>
              <a:rPr lang="en-US" sz="1850" dirty="0">
                <a:solidFill>
                  <a:schemeClr val="tx1"/>
                </a:solidFill>
              </a:rPr>
              <a:t>contractors provide enhancements, obtain data rights to those </a:t>
            </a:r>
            <a:r>
              <a:rPr lang="en-US" sz="1850" dirty="0"/>
              <a:t>enhancements (Keep the Government's data rights </a:t>
            </a:r>
            <a:r>
              <a:rPr lang="en-US" sz="1850" dirty="0" smtClean="0"/>
              <a:t>current</a:t>
            </a:r>
            <a:r>
              <a:rPr lang="en-US" sz="1850" dirty="0"/>
              <a:t>)</a:t>
            </a:r>
            <a:endParaRPr lang="en-US" sz="1850" dirty="0" smtClean="0">
              <a:solidFill>
                <a:schemeClr val="tx1"/>
              </a:solidFill>
            </a:endParaRPr>
          </a:p>
          <a:p>
            <a:pPr marL="342900" indent="-342900">
              <a:buFont typeface="Arial" pitchFamily="34" charset="0"/>
              <a:buChar char="•"/>
            </a:pPr>
            <a:r>
              <a:rPr lang="en-US" sz="1850" dirty="0">
                <a:solidFill>
                  <a:schemeClr val="tx1"/>
                </a:solidFill>
              </a:rPr>
              <a:t>At a minimum, every acquisition should include Government Purpose Rights</a:t>
            </a:r>
          </a:p>
        </p:txBody>
      </p:sp>
      <p:sp>
        <p:nvSpPr>
          <p:cNvPr id="5" name="TextBox 4"/>
          <p:cNvSpPr txBox="1"/>
          <p:nvPr/>
        </p:nvSpPr>
        <p:spPr>
          <a:xfrm>
            <a:off x="457200" y="4572000"/>
            <a:ext cx="8229600" cy="1354217"/>
          </a:xfrm>
          <a:prstGeom prst="rect">
            <a:avLst/>
          </a:prstGeom>
          <a:noFill/>
        </p:spPr>
        <p:txBody>
          <a:bodyPr wrap="square" numCol="2" rtlCol="0">
            <a:spAutoFit/>
          </a:bodyPr>
          <a:lstStyle/>
          <a:p>
            <a:r>
              <a:rPr lang="en-US" sz="1600" dirty="0" smtClean="0">
                <a:hlinkClick r:id="rId3"/>
              </a:rPr>
              <a:t>AF Contracting Central Data Acquisition Training</a:t>
            </a:r>
            <a:endParaRPr lang="en-US" sz="1600" dirty="0" smtClean="0"/>
          </a:p>
          <a:p>
            <a:r>
              <a:rPr lang="en-US" sz="1600" dirty="0">
                <a:hlinkClick r:id="rId4"/>
              </a:rPr>
              <a:t>HILL AFBI 63-103 Data Acquisition</a:t>
            </a:r>
            <a:endParaRPr lang="en-US" sz="1600" dirty="0"/>
          </a:p>
          <a:p>
            <a:r>
              <a:rPr lang="en-US" sz="1600" u="sng" dirty="0" smtClean="0">
                <a:hlinkClick r:id="rId5"/>
              </a:rPr>
              <a:t>SAF/GCQ Data Rights Boot Camp</a:t>
            </a:r>
            <a:r>
              <a:rPr lang="en-US" sz="1600" dirty="0" smtClean="0"/>
              <a:t> </a:t>
            </a:r>
          </a:p>
          <a:p>
            <a:endParaRPr lang="en-US" sz="1600" dirty="0" smtClean="0">
              <a:hlinkClick r:id="rId6"/>
            </a:endParaRPr>
          </a:p>
          <a:p>
            <a:endParaRPr lang="en-US" sz="1600" dirty="0">
              <a:hlinkClick r:id="rId6"/>
            </a:endParaRPr>
          </a:p>
          <a:p>
            <a:r>
              <a:rPr lang="en-US" sz="1600" dirty="0" smtClean="0">
                <a:hlinkClick r:id="rId6"/>
              </a:rPr>
              <a:t>SAF/GCQ </a:t>
            </a:r>
            <a:r>
              <a:rPr lang="en-US" sz="1600" dirty="0">
                <a:hlinkClick r:id="rId6"/>
              </a:rPr>
              <a:t>Data Rights November 2012 Webinar</a:t>
            </a:r>
            <a:endParaRPr lang="en-US" sz="1600" dirty="0"/>
          </a:p>
          <a:p>
            <a:r>
              <a:rPr lang="en-US" sz="1600" dirty="0" smtClean="0">
                <a:hlinkClick r:id="rId7"/>
              </a:rPr>
              <a:t>Product Data Acquisition Website</a:t>
            </a:r>
            <a:r>
              <a:rPr lang="en-US" sz="1600" dirty="0" smtClean="0"/>
              <a:t> </a:t>
            </a:r>
          </a:p>
          <a:p>
            <a:r>
              <a:rPr lang="en-US" sz="1600" smtClean="0">
                <a:hlinkClick r:id="rId8"/>
              </a:rPr>
              <a:t>BBP Success - KC-46</a:t>
            </a:r>
            <a:r>
              <a:rPr lang="en-US" sz="1600" smtClean="0"/>
              <a:t> </a:t>
            </a:r>
            <a:endParaRPr lang="en-US" sz="1600" dirty="0" smtClean="0"/>
          </a:p>
        </p:txBody>
      </p:sp>
      <p:pic>
        <p:nvPicPr>
          <p:cNvPr id="7" name="Picture 10" descr="http://www.clker.com/cliparts/5/q/T/b/c/Y/black-check-mark-png-hi.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568601" y="5919481"/>
            <a:ext cx="240083" cy="252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147184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4572000"/>
            <a:ext cx="8382000" cy="1354217"/>
          </a:xfrm>
          <a:prstGeom prst="rect">
            <a:avLst/>
          </a:prstGeom>
          <a:noFill/>
        </p:spPr>
        <p:txBody>
          <a:bodyPr wrap="square" numCol="2" rtlCol="0">
            <a:spAutoFit/>
          </a:bodyPr>
          <a:lstStyle/>
          <a:p>
            <a:r>
              <a:rPr lang="en-US" sz="1600" dirty="0" smtClean="0">
                <a:hlinkClick r:id="rId3"/>
              </a:rPr>
              <a:t>AF Contracting Central Data Acquisition Training</a:t>
            </a:r>
            <a:endParaRPr lang="en-US" sz="1600" dirty="0" smtClean="0"/>
          </a:p>
          <a:p>
            <a:r>
              <a:rPr lang="en-US" sz="1600" dirty="0" smtClean="0">
                <a:hlinkClick r:id="rId4"/>
              </a:rPr>
              <a:t>SAF/GQC Data Rights November 2012 Webinar</a:t>
            </a:r>
            <a:endParaRPr lang="en-US" sz="1600" dirty="0" smtClean="0"/>
          </a:p>
          <a:p>
            <a:r>
              <a:rPr lang="en-US" sz="1600" dirty="0" smtClean="0">
                <a:hlinkClick r:id="rId5"/>
              </a:rPr>
              <a:t>Product Data Acquisition Website</a:t>
            </a:r>
            <a:endParaRPr lang="en-US" sz="1600" dirty="0" smtClean="0"/>
          </a:p>
          <a:p>
            <a:endParaRPr lang="en-US" sz="1600" u="sng" dirty="0" smtClean="0">
              <a:hlinkClick r:id="rId5"/>
            </a:endParaRPr>
          </a:p>
          <a:p>
            <a:endParaRPr lang="en-US" sz="1600" u="sng" dirty="0">
              <a:hlinkClick r:id="rId5"/>
            </a:endParaRPr>
          </a:p>
          <a:p>
            <a:r>
              <a:rPr lang="en-US" sz="1600" dirty="0" smtClean="0">
                <a:hlinkClick r:id="rId6"/>
              </a:rPr>
              <a:t>AFIT SYS 110 Fundamentals of Data Management</a:t>
            </a:r>
            <a:r>
              <a:rPr lang="en-US" sz="1600" dirty="0" smtClean="0"/>
              <a:t> </a:t>
            </a:r>
          </a:p>
          <a:p>
            <a:r>
              <a:rPr lang="en-US" sz="1600" dirty="0" smtClean="0">
                <a:hlinkClick r:id="rId7"/>
              </a:rPr>
              <a:t>SAF/GCQ Data Rights Boot Camp</a:t>
            </a:r>
            <a:r>
              <a:rPr lang="en-US" sz="1600" dirty="0" smtClean="0"/>
              <a:t> </a:t>
            </a:r>
            <a:endParaRPr lang="en-US" sz="1600" dirty="0"/>
          </a:p>
        </p:txBody>
      </p:sp>
      <p:sp>
        <p:nvSpPr>
          <p:cNvPr id="2" name="Title 1"/>
          <p:cNvSpPr>
            <a:spLocks noGrp="1"/>
          </p:cNvSpPr>
          <p:nvPr>
            <p:ph type="title"/>
          </p:nvPr>
        </p:nvSpPr>
        <p:spPr/>
        <p:txBody>
          <a:bodyPr>
            <a:normAutofit fontScale="90000"/>
          </a:bodyPr>
          <a:lstStyle/>
          <a:p>
            <a:r>
              <a:rPr lang="en-US" dirty="0" smtClean="0"/>
              <a:t>3.9  Effective </a:t>
            </a:r>
            <a:r>
              <a:rPr lang="en-US" dirty="0"/>
              <a:t>Data Management </a:t>
            </a:r>
            <a:r>
              <a:rPr lang="en-US" dirty="0" smtClean="0"/>
              <a:t/>
            </a:r>
            <a:br>
              <a:rPr lang="en-US" dirty="0" smtClean="0"/>
            </a:br>
            <a:r>
              <a:rPr lang="en-US" dirty="0" smtClean="0"/>
              <a:t>on </a:t>
            </a:r>
            <a:r>
              <a:rPr lang="en-US" dirty="0"/>
              <a:t>Existing </a:t>
            </a:r>
            <a:r>
              <a:rPr lang="en-US" dirty="0" smtClean="0"/>
              <a:t>Contracts</a:t>
            </a:r>
            <a:endParaRPr lang="en-US" dirty="0"/>
          </a:p>
        </p:txBody>
      </p:sp>
      <p:sp>
        <p:nvSpPr>
          <p:cNvPr id="12" name="Text Placeholder 11"/>
          <p:cNvSpPr>
            <a:spLocks noGrp="1"/>
          </p:cNvSpPr>
          <p:nvPr>
            <p:ph type="body" sz="quarter" idx="10"/>
          </p:nvPr>
        </p:nvSpPr>
        <p:spPr/>
        <p:txBody>
          <a:bodyPr>
            <a:normAutofit fontScale="85000" lnSpcReduction="10000"/>
          </a:bodyPr>
          <a:lstStyle/>
          <a:p>
            <a:r>
              <a:rPr lang="en-US" dirty="0" smtClean="0"/>
              <a:t>Analyze </a:t>
            </a:r>
            <a:r>
              <a:rPr lang="en-US" dirty="0"/>
              <a:t>and understand </a:t>
            </a:r>
            <a:r>
              <a:rPr lang="en-US" dirty="0" smtClean="0"/>
              <a:t>the </a:t>
            </a:r>
            <a:r>
              <a:rPr lang="en-US" dirty="0"/>
              <a:t>data rights </a:t>
            </a:r>
            <a:r>
              <a:rPr lang="en-US" dirty="0" smtClean="0"/>
              <a:t>to which the </a:t>
            </a:r>
            <a:r>
              <a:rPr lang="en-US" dirty="0"/>
              <a:t>Government </a:t>
            </a:r>
            <a:r>
              <a:rPr lang="en-US" dirty="0" smtClean="0"/>
              <a:t>is contractually entitled</a:t>
            </a:r>
          </a:p>
          <a:p>
            <a:r>
              <a:rPr lang="en-US" dirty="0" smtClean="0"/>
              <a:t>Ensure </a:t>
            </a:r>
            <a:r>
              <a:rPr lang="en-US" dirty="0"/>
              <a:t>data delivered under the contract is correctly </a:t>
            </a:r>
            <a:r>
              <a:rPr lang="en-US" dirty="0" smtClean="0"/>
              <a:t>marked in </a:t>
            </a:r>
            <a:r>
              <a:rPr lang="en-US" dirty="0"/>
              <a:t>accordance with the terms of the </a:t>
            </a:r>
            <a:r>
              <a:rPr lang="en-US" dirty="0" smtClean="0"/>
              <a:t>contract  </a:t>
            </a:r>
          </a:p>
          <a:p>
            <a:r>
              <a:rPr lang="en-US" dirty="0" smtClean="0"/>
              <a:t>It </a:t>
            </a:r>
            <a:r>
              <a:rPr lang="en-US" dirty="0"/>
              <a:t>is the Government's responsibility to </a:t>
            </a:r>
            <a:r>
              <a:rPr lang="en-US" dirty="0" smtClean="0"/>
              <a:t>challenge any  incorrect markings with </a:t>
            </a:r>
            <a:r>
              <a:rPr lang="en-US" dirty="0"/>
              <a:t>respect to data </a:t>
            </a:r>
            <a:r>
              <a:rPr lang="en-US" dirty="0" smtClean="0"/>
              <a:t>deliverables </a:t>
            </a:r>
            <a:endParaRPr lang="en-US" dirty="0"/>
          </a:p>
        </p:txBody>
      </p:sp>
    </p:spTree>
    <p:extLst>
      <p:ext uri="{BB962C8B-B14F-4D97-AF65-F5344CB8AC3E}">
        <p14:creationId xmlns:p14="http://schemas.microsoft.com/office/powerpoint/2010/main" val="226147184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cap="small" dirty="0" smtClean="0"/>
              <a:t>3.10  Reduce Reliance on Sole Source IDIQs Valued at $100M or More</a:t>
            </a:r>
            <a:endParaRPr lang="en-US" sz="4000" cap="small" dirty="0"/>
          </a:p>
        </p:txBody>
      </p:sp>
      <p:sp>
        <p:nvSpPr>
          <p:cNvPr id="3" name="Content Placeholder 2"/>
          <p:cNvSpPr>
            <a:spLocks noGrp="1"/>
          </p:cNvSpPr>
          <p:nvPr>
            <p:ph type="body" sz="quarter" idx="10"/>
          </p:nvPr>
        </p:nvSpPr>
        <p:spPr/>
        <p:txBody>
          <a:bodyPr>
            <a:normAutofit/>
          </a:bodyPr>
          <a:lstStyle/>
          <a:p>
            <a:r>
              <a:rPr lang="en-US" dirty="0"/>
              <a:t>This will increase the likelihood of identifying alternate sources for supplies or services that don't have to have a sole source </a:t>
            </a:r>
            <a:r>
              <a:rPr lang="en-US" dirty="0" smtClean="0"/>
              <a:t>designation</a:t>
            </a:r>
          </a:p>
          <a:p>
            <a:r>
              <a:rPr lang="en-US" dirty="0" smtClean="0"/>
              <a:t>Contractors </a:t>
            </a:r>
            <a:r>
              <a:rPr lang="en-US" dirty="0"/>
              <a:t>don't have an incentive to control costs on large dollar sole source </a:t>
            </a:r>
            <a:r>
              <a:rPr lang="en-US" dirty="0" smtClean="0"/>
              <a:t>IDIQs</a:t>
            </a:r>
          </a:p>
        </p:txBody>
      </p:sp>
      <p:pic>
        <p:nvPicPr>
          <p:cNvPr id="7" name="Picture 10" descr="http://www.clker.com/cliparts/5/q/T/b/c/Y/black-check-mark-png-h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68601" y="5919481"/>
            <a:ext cx="240083" cy="252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147184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ctrTitle" idx="4294967295"/>
          </p:nvPr>
        </p:nvSpPr>
        <p:spPr>
          <a:xfrm>
            <a:off x="0" y="152400"/>
            <a:ext cx="3124200" cy="384175"/>
          </a:xfrm>
        </p:spPr>
        <p:txBody>
          <a:bodyPr>
            <a:normAutofit fontScale="90000"/>
          </a:bodyPr>
          <a:lstStyle/>
          <a:p>
            <a:r>
              <a:rPr lang="en-US" dirty="0" smtClean="0"/>
              <a:t>BBP Menu</a:t>
            </a:r>
            <a:endParaRPr lang="en-US" dirty="0"/>
          </a:p>
        </p:txBody>
      </p:sp>
      <p:sp>
        <p:nvSpPr>
          <p:cNvPr id="15" name="Rounded Rectangle 14"/>
          <p:cNvSpPr/>
          <p:nvPr/>
        </p:nvSpPr>
        <p:spPr>
          <a:xfrm>
            <a:off x="228601" y="152400"/>
            <a:ext cx="8686799"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prstClr val="white"/>
                </a:solidFill>
              </a:rPr>
              <a:t>Should Cost Management</a:t>
            </a:r>
          </a:p>
          <a:p>
            <a:pPr algn="ctr"/>
            <a:r>
              <a:rPr lang="en-US" sz="3600" b="1" dirty="0" smtClean="0">
                <a:solidFill>
                  <a:prstClr val="white"/>
                </a:solidFill>
              </a:rPr>
              <a:t>Cause &amp; Effect/Fishbone Diagram</a:t>
            </a:r>
            <a:endParaRPr lang="en-US" sz="3600" b="1" dirty="0">
              <a:solidFill>
                <a:prstClr val="white"/>
              </a:solidFill>
            </a:endParaRPr>
          </a:p>
        </p:txBody>
      </p:sp>
      <p:pic>
        <p:nvPicPr>
          <p:cNvPr id="17" name="Picture 16" descr="C:\Users\muskopjm\AppData\Local\Microsoft\Windows\Temporary Internet Files\Content.Outlook\5U6KXZY0\money cliip.bmp"/>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96200" y="195518"/>
            <a:ext cx="1116484" cy="888510"/>
          </a:xfrm>
          <a:prstGeom prst="rect">
            <a:avLst/>
          </a:prstGeom>
          <a:noFill/>
        </p:spPr>
      </p:pic>
      <p:pic>
        <p:nvPicPr>
          <p:cNvPr id="24" name="Picture 23"/>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3400" y="220762"/>
            <a:ext cx="871528" cy="863266"/>
          </a:xfrm>
          <a:prstGeom prst="rect">
            <a:avLst/>
          </a:prstGeom>
          <a:noFill/>
          <a:ln>
            <a:noFill/>
          </a:ln>
        </p:spPr>
      </p:pic>
      <p:cxnSp>
        <p:nvCxnSpPr>
          <p:cNvPr id="3" name="Straight Arrow Connector 2"/>
          <p:cNvCxnSpPr/>
          <p:nvPr/>
        </p:nvCxnSpPr>
        <p:spPr>
          <a:xfrm>
            <a:off x="838200" y="3810000"/>
            <a:ext cx="64770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7315200" y="3352800"/>
            <a:ext cx="16764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315200" y="3352800"/>
            <a:ext cx="1767920" cy="923330"/>
          </a:xfrm>
          <a:prstGeom prst="rect">
            <a:avLst/>
          </a:prstGeom>
          <a:noFill/>
        </p:spPr>
        <p:txBody>
          <a:bodyPr wrap="none" rtlCol="0">
            <a:spAutoFit/>
          </a:bodyPr>
          <a:lstStyle/>
          <a:p>
            <a:r>
              <a:rPr lang="en-US" b="1" i="1" dirty="0" smtClean="0"/>
              <a:t>Better</a:t>
            </a:r>
          </a:p>
          <a:p>
            <a:r>
              <a:rPr lang="en-US" b="1" i="1" dirty="0" smtClean="0"/>
              <a:t>SC Management</a:t>
            </a:r>
          </a:p>
          <a:p>
            <a:r>
              <a:rPr lang="en-US" b="1" i="1" dirty="0" smtClean="0"/>
              <a:t>Opportunities</a:t>
            </a:r>
            <a:endParaRPr lang="en-US" b="1" i="1" dirty="0"/>
          </a:p>
        </p:txBody>
      </p:sp>
      <p:cxnSp>
        <p:nvCxnSpPr>
          <p:cNvPr id="27" name="Straight Arrow Connector 26"/>
          <p:cNvCxnSpPr/>
          <p:nvPr/>
        </p:nvCxnSpPr>
        <p:spPr>
          <a:xfrm>
            <a:off x="2590800" y="2286000"/>
            <a:ext cx="1295400" cy="15240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381000" y="3814466"/>
            <a:ext cx="1143000" cy="174813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228600" y="2286000"/>
            <a:ext cx="1295400" cy="15240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3657600" y="2286000"/>
            <a:ext cx="1295400" cy="15240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800600" y="2286000"/>
            <a:ext cx="1295400" cy="15240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1524000" y="3810000"/>
            <a:ext cx="1143000" cy="174813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3810000" y="3810000"/>
            <a:ext cx="1143000" cy="174813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2743200" y="3810000"/>
            <a:ext cx="1143000" cy="174813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4953000" y="3810000"/>
            <a:ext cx="1143000" cy="174813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1371600" y="2286000"/>
            <a:ext cx="1295400" cy="15240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Rounded Rectangle 40">
            <a:hlinkClick r:id="rId5" action="ppaction://hlinksldjump"/>
          </p:cNvPr>
          <p:cNvSpPr/>
          <p:nvPr/>
        </p:nvSpPr>
        <p:spPr>
          <a:xfrm>
            <a:off x="0" y="1600200"/>
            <a:ext cx="1104900" cy="838200"/>
          </a:xfrm>
          <a:prstGeom prst="roundRect">
            <a:avLst/>
          </a:prstGeom>
          <a:solidFill>
            <a:schemeClr val="bg2">
              <a:lumMod val="5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00" b="1" dirty="0" smtClean="0">
                <a:effectLst>
                  <a:outerShdw blurRad="38100" dist="38100" dir="2700000" algn="tl">
                    <a:srgbClr val="000000">
                      <a:alpha val="43137"/>
                    </a:srgbClr>
                  </a:outerShdw>
                </a:effectLst>
              </a:rPr>
              <a:t>1.  Manage Affordability/ Efficiency Throughout Life Cycle</a:t>
            </a:r>
            <a:endParaRPr lang="en-US" sz="1000" b="1" dirty="0">
              <a:effectLst>
                <a:outerShdw blurRad="38100" dist="38100" dir="2700000" algn="tl">
                  <a:srgbClr val="000000">
                    <a:alpha val="43137"/>
                  </a:srgbClr>
                </a:outerShdw>
              </a:effectLst>
            </a:endParaRPr>
          </a:p>
        </p:txBody>
      </p:sp>
      <p:sp>
        <p:nvSpPr>
          <p:cNvPr id="42" name="Rounded Rectangle 41">
            <a:hlinkClick r:id="rId6" action="ppaction://hlinksldjump"/>
          </p:cNvPr>
          <p:cNvSpPr/>
          <p:nvPr/>
        </p:nvSpPr>
        <p:spPr>
          <a:xfrm>
            <a:off x="1143000" y="1600201"/>
            <a:ext cx="1104900" cy="838199"/>
          </a:xfrm>
          <a:prstGeom prst="roundRect">
            <a:avLst/>
          </a:prstGeom>
          <a:solidFill>
            <a:srgbClr val="FF330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00" b="1" dirty="0" smtClean="0">
                <a:effectLst>
                  <a:outerShdw blurRad="38100" dist="38100" dir="2700000" algn="tl">
                    <a:srgbClr val="000000">
                      <a:alpha val="43137"/>
                    </a:srgbClr>
                  </a:outerShdw>
                </a:effectLst>
              </a:rPr>
              <a:t>2.  Use Contract Type/ Incentives Effectively</a:t>
            </a:r>
            <a:endParaRPr lang="en-US" sz="1000" b="1" dirty="0">
              <a:effectLst>
                <a:outerShdw blurRad="38100" dist="38100" dir="2700000" algn="tl">
                  <a:srgbClr val="000000">
                    <a:alpha val="43137"/>
                  </a:srgbClr>
                </a:outerShdw>
              </a:effectLst>
            </a:endParaRPr>
          </a:p>
        </p:txBody>
      </p:sp>
      <p:sp>
        <p:nvSpPr>
          <p:cNvPr id="43" name="Rounded Rectangle 42">
            <a:hlinkClick r:id="rId7" action="ppaction://hlinksldjump"/>
          </p:cNvPr>
          <p:cNvSpPr/>
          <p:nvPr/>
        </p:nvSpPr>
        <p:spPr>
          <a:xfrm>
            <a:off x="2286000" y="1600201"/>
            <a:ext cx="990600" cy="838199"/>
          </a:xfrm>
          <a:prstGeom prst="roundRect">
            <a:avLst/>
          </a:prstGeom>
          <a:solidFill>
            <a:srgbClr val="15BB29"/>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00" b="1" dirty="0" smtClean="0">
                <a:effectLst>
                  <a:outerShdw blurRad="38100" dist="38100" dir="2700000" algn="tl">
                    <a:srgbClr val="000000">
                      <a:alpha val="43137"/>
                    </a:srgbClr>
                  </a:outerShdw>
                </a:effectLst>
              </a:rPr>
              <a:t>3.  Enhance Competition</a:t>
            </a:r>
            <a:endParaRPr lang="en-US" sz="1000" b="1" dirty="0">
              <a:effectLst>
                <a:outerShdw blurRad="38100" dist="38100" dir="2700000" algn="tl">
                  <a:srgbClr val="000000">
                    <a:alpha val="43137"/>
                  </a:srgbClr>
                </a:outerShdw>
              </a:effectLst>
            </a:endParaRPr>
          </a:p>
        </p:txBody>
      </p:sp>
      <p:sp>
        <p:nvSpPr>
          <p:cNvPr id="44" name="Rounded Rectangle 43">
            <a:hlinkClick r:id="rId8" action="ppaction://hlinksldjump"/>
          </p:cNvPr>
          <p:cNvSpPr/>
          <p:nvPr/>
        </p:nvSpPr>
        <p:spPr>
          <a:xfrm>
            <a:off x="3352800" y="1600201"/>
            <a:ext cx="1031421" cy="838199"/>
          </a:xfrm>
          <a:prstGeom prst="roundRect">
            <a:avLst/>
          </a:prstGeom>
          <a:solidFill>
            <a:srgbClr val="0099CC"/>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00" b="1" dirty="0" smtClean="0">
                <a:effectLst>
                  <a:outerShdw blurRad="38100" dist="38100" dir="2700000" algn="tl">
                    <a:srgbClr val="000000">
                      <a:alpha val="43137"/>
                    </a:srgbClr>
                  </a:outerShdw>
                </a:effectLst>
              </a:rPr>
              <a:t>4.  Enhance Tradecraft of Services</a:t>
            </a:r>
            <a:endParaRPr lang="en-US" sz="1000" b="1" dirty="0">
              <a:effectLst>
                <a:outerShdw blurRad="38100" dist="38100" dir="2700000" algn="tl">
                  <a:srgbClr val="000000">
                    <a:alpha val="43137"/>
                  </a:srgbClr>
                </a:outerShdw>
              </a:effectLst>
            </a:endParaRPr>
          </a:p>
        </p:txBody>
      </p:sp>
      <p:sp>
        <p:nvSpPr>
          <p:cNvPr id="45" name="Rounded Rectangle 44">
            <a:hlinkClick r:id="rId9" action="ppaction://hlinksldjump"/>
          </p:cNvPr>
          <p:cNvSpPr/>
          <p:nvPr/>
        </p:nvSpPr>
        <p:spPr>
          <a:xfrm>
            <a:off x="4495800" y="1600201"/>
            <a:ext cx="1066800" cy="838199"/>
          </a:xfrm>
          <a:prstGeom prst="roundRect">
            <a:avLst/>
          </a:prstGeom>
          <a:solidFill>
            <a:srgbClr val="000099"/>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00" b="1" dirty="0">
                <a:effectLst>
                  <a:outerShdw blurRad="38100" dist="38100" dir="2700000" algn="tl">
                    <a:srgbClr val="000000">
                      <a:alpha val="43137"/>
                    </a:srgbClr>
                  </a:outerShdw>
                </a:effectLst>
              </a:rPr>
              <a:t>5</a:t>
            </a:r>
            <a:r>
              <a:rPr lang="en-US" sz="1000" b="1" dirty="0" smtClean="0">
                <a:effectLst>
                  <a:outerShdw blurRad="38100" dist="38100" dir="2700000" algn="tl">
                    <a:srgbClr val="000000">
                      <a:alpha val="43137"/>
                    </a:srgbClr>
                  </a:outerShdw>
                </a:effectLst>
              </a:rPr>
              <a:t>.  Optimize Use of Small Business</a:t>
            </a:r>
            <a:endParaRPr lang="en-US" sz="1000" b="1" dirty="0">
              <a:effectLst>
                <a:outerShdw blurRad="38100" dist="38100" dir="2700000" algn="tl">
                  <a:srgbClr val="000000">
                    <a:alpha val="43137"/>
                  </a:srgbClr>
                </a:outerShdw>
              </a:effectLst>
            </a:endParaRPr>
          </a:p>
        </p:txBody>
      </p:sp>
      <p:cxnSp>
        <p:nvCxnSpPr>
          <p:cNvPr id="46" name="Straight Arrow Connector 45"/>
          <p:cNvCxnSpPr/>
          <p:nvPr/>
        </p:nvCxnSpPr>
        <p:spPr>
          <a:xfrm>
            <a:off x="5867400" y="2286000"/>
            <a:ext cx="1295400" cy="15240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Rounded Rectangle 46">
            <a:hlinkClick r:id="rId10" action="ppaction://hlinksldjump"/>
          </p:cNvPr>
          <p:cNvSpPr/>
          <p:nvPr/>
        </p:nvSpPr>
        <p:spPr>
          <a:xfrm>
            <a:off x="5638800" y="1600201"/>
            <a:ext cx="1104900" cy="838199"/>
          </a:xfrm>
          <a:prstGeom prst="roundRect">
            <a:avLst/>
          </a:prstGeom>
          <a:solidFill>
            <a:srgbClr val="00800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00" b="1" dirty="0" smtClean="0">
                <a:effectLst>
                  <a:outerShdw blurRad="38100" dist="38100" dir="2700000" algn="tl">
                    <a:srgbClr val="000000">
                      <a:alpha val="43137"/>
                    </a:srgbClr>
                  </a:outerShdw>
                </a:effectLst>
              </a:rPr>
              <a:t>6.  Leverage Buying Power</a:t>
            </a:r>
            <a:endParaRPr lang="en-US" sz="1000" b="1" dirty="0">
              <a:effectLst>
                <a:outerShdw blurRad="38100" dist="38100" dir="2700000" algn="tl">
                  <a:srgbClr val="000000">
                    <a:alpha val="43137"/>
                  </a:srgbClr>
                </a:outerShdw>
              </a:effectLst>
            </a:endParaRPr>
          </a:p>
        </p:txBody>
      </p:sp>
      <p:cxnSp>
        <p:nvCxnSpPr>
          <p:cNvPr id="48" name="Straight Arrow Connector 47"/>
          <p:cNvCxnSpPr/>
          <p:nvPr/>
        </p:nvCxnSpPr>
        <p:spPr>
          <a:xfrm flipV="1">
            <a:off x="6019800" y="3810000"/>
            <a:ext cx="1143000" cy="174813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Rounded Rectangle 48">
            <a:hlinkClick r:id="rId11" action="ppaction://hlinksldjump"/>
          </p:cNvPr>
          <p:cNvSpPr/>
          <p:nvPr/>
        </p:nvSpPr>
        <p:spPr>
          <a:xfrm>
            <a:off x="0" y="5410201"/>
            <a:ext cx="1066800" cy="838199"/>
          </a:xfrm>
          <a:prstGeom prst="roundRect">
            <a:avLst/>
          </a:prstGeom>
          <a:solidFill>
            <a:srgbClr val="990099"/>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00" b="1" dirty="0" smtClean="0">
                <a:effectLst>
                  <a:outerShdw blurRad="38100" dist="38100" dir="2700000" algn="tl">
                    <a:srgbClr val="000000">
                      <a:alpha val="43137"/>
                    </a:srgbClr>
                  </a:outerShdw>
                </a:effectLst>
              </a:rPr>
              <a:t>7. Be an Informed Buyer of Commercial Items</a:t>
            </a:r>
            <a:endParaRPr lang="en-US" sz="1000" b="1" dirty="0">
              <a:effectLst>
                <a:outerShdw blurRad="38100" dist="38100" dir="2700000" algn="tl">
                  <a:srgbClr val="000000">
                    <a:alpha val="43137"/>
                  </a:srgbClr>
                </a:outerShdw>
              </a:effectLst>
            </a:endParaRPr>
          </a:p>
        </p:txBody>
      </p:sp>
      <p:sp>
        <p:nvSpPr>
          <p:cNvPr id="50" name="Rounded Rectangle 49">
            <a:hlinkClick r:id="rId12" action="ppaction://hlinksldjump"/>
          </p:cNvPr>
          <p:cNvSpPr/>
          <p:nvPr/>
        </p:nvSpPr>
        <p:spPr>
          <a:xfrm>
            <a:off x="1143000" y="5410200"/>
            <a:ext cx="1104901" cy="838200"/>
          </a:xfrm>
          <a:prstGeom prst="roundRect">
            <a:avLst/>
          </a:prstGeom>
          <a:solidFill>
            <a:schemeClr val="accent5">
              <a:lumMod val="7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00" b="1" dirty="0" smtClean="0">
                <a:effectLst>
                  <a:outerShdw blurRad="38100" dist="38100" dir="2700000" algn="tl">
                    <a:srgbClr val="000000">
                      <a:alpha val="43137"/>
                    </a:srgbClr>
                  </a:outerShdw>
                </a:effectLst>
              </a:rPr>
              <a:t>8.  Conduct a Rigorous Cost/Price Analysis</a:t>
            </a:r>
            <a:endParaRPr lang="en-US" sz="1000" b="1" dirty="0">
              <a:effectLst>
                <a:outerShdw blurRad="38100" dist="38100" dir="2700000" algn="tl">
                  <a:srgbClr val="000000">
                    <a:alpha val="43137"/>
                  </a:srgbClr>
                </a:outerShdw>
              </a:effectLst>
            </a:endParaRPr>
          </a:p>
        </p:txBody>
      </p:sp>
      <p:sp>
        <p:nvSpPr>
          <p:cNvPr id="51" name="Rounded Rectangle 50">
            <a:hlinkClick r:id="rId13" action="ppaction://hlinksldjump"/>
          </p:cNvPr>
          <p:cNvSpPr/>
          <p:nvPr/>
        </p:nvSpPr>
        <p:spPr>
          <a:xfrm>
            <a:off x="2324100" y="5410201"/>
            <a:ext cx="1104900" cy="838199"/>
          </a:xfrm>
          <a:prstGeom prst="roundRect">
            <a:avLst/>
          </a:prstGeom>
          <a:solidFill>
            <a:schemeClr val="accent6">
              <a:lumMod val="7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00" b="1" dirty="0" smtClean="0">
                <a:effectLst>
                  <a:outerShdw blurRad="38100" dist="38100" dir="2700000" algn="tl">
                    <a:srgbClr val="000000">
                      <a:alpha val="43137"/>
                    </a:srgbClr>
                  </a:outerShdw>
                </a:effectLst>
              </a:rPr>
              <a:t>9.  Employ Innovative Profit/Fee Analysis Techniques</a:t>
            </a:r>
            <a:endParaRPr lang="en-US" sz="1000" b="1" dirty="0">
              <a:effectLst>
                <a:outerShdw blurRad="38100" dist="38100" dir="2700000" algn="tl">
                  <a:srgbClr val="000000">
                    <a:alpha val="43137"/>
                  </a:srgbClr>
                </a:outerShdw>
              </a:effectLst>
            </a:endParaRPr>
          </a:p>
        </p:txBody>
      </p:sp>
      <p:sp>
        <p:nvSpPr>
          <p:cNvPr id="52" name="Rounded Rectangle 51">
            <a:hlinkClick r:id="rId14" action="ppaction://hlinksldjump"/>
          </p:cNvPr>
          <p:cNvSpPr/>
          <p:nvPr/>
        </p:nvSpPr>
        <p:spPr>
          <a:xfrm>
            <a:off x="3505200" y="5410201"/>
            <a:ext cx="1143000" cy="838199"/>
          </a:xfrm>
          <a:prstGeom prst="roundRect">
            <a:avLst/>
          </a:prstGeom>
          <a:solidFill>
            <a:schemeClr val="accent2">
              <a:lumMod val="7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effectLst>
                  <a:outerShdw blurRad="38100" dist="38100" dir="2700000" algn="tl">
                    <a:srgbClr val="000000">
                      <a:alpha val="43137"/>
                    </a:srgbClr>
                  </a:outerShdw>
                </a:effectLst>
              </a:rPr>
              <a:t>10.  Use DCAA/DCMA </a:t>
            </a:r>
          </a:p>
          <a:p>
            <a:pPr algn="ctr"/>
            <a:r>
              <a:rPr lang="en-US" sz="1000" b="1" dirty="0" smtClean="0">
                <a:effectLst>
                  <a:outerShdw blurRad="38100" dist="38100" dir="2700000" algn="tl">
                    <a:srgbClr val="000000">
                      <a:alpha val="43137"/>
                    </a:srgbClr>
                  </a:outerShdw>
                </a:effectLst>
              </a:rPr>
              <a:t>Services Effectively</a:t>
            </a:r>
            <a:endParaRPr lang="en-US" sz="1000" b="1" dirty="0">
              <a:effectLst>
                <a:outerShdw blurRad="38100" dist="38100" dir="2700000" algn="tl">
                  <a:srgbClr val="000000">
                    <a:alpha val="43137"/>
                  </a:srgbClr>
                </a:outerShdw>
              </a:effectLst>
            </a:endParaRPr>
          </a:p>
        </p:txBody>
      </p:sp>
      <p:sp>
        <p:nvSpPr>
          <p:cNvPr id="53" name="Rounded Rectangle 52">
            <a:hlinkClick r:id="rId15" action="ppaction://hlinksldjump"/>
          </p:cNvPr>
          <p:cNvSpPr/>
          <p:nvPr/>
        </p:nvSpPr>
        <p:spPr>
          <a:xfrm>
            <a:off x="4724400" y="5410200"/>
            <a:ext cx="1143000" cy="838200"/>
          </a:xfrm>
          <a:prstGeom prst="roundRect">
            <a:avLst/>
          </a:prstGeom>
          <a:solidFill>
            <a:schemeClr val="accent4">
              <a:lumMod val="7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00" b="1" dirty="0" smtClean="0">
                <a:effectLst>
                  <a:outerShdw blurRad="38100" dist="38100" dir="2700000" algn="tl">
                    <a:srgbClr val="000000">
                      <a:alpha val="43137"/>
                    </a:srgbClr>
                  </a:outerShdw>
                </a:effectLst>
              </a:rPr>
              <a:t>11.  Conduct Effective Contract Negotiations</a:t>
            </a:r>
            <a:endParaRPr lang="en-US" sz="1000" b="1" dirty="0">
              <a:effectLst>
                <a:outerShdw blurRad="38100" dist="38100" dir="2700000" algn="tl">
                  <a:srgbClr val="000000">
                    <a:alpha val="43137"/>
                  </a:srgbClr>
                </a:outerShdw>
              </a:effectLst>
            </a:endParaRPr>
          </a:p>
        </p:txBody>
      </p:sp>
      <p:sp>
        <p:nvSpPr>
          <p:cNvPr id="54" name="Rounded Rectangle 53">
            <a:hlinkClick r:id="rId16" action="ppaction://hlinksldjump"/>
          </p:cNvPr>
          <p:cNvSpPr/>
          <p:nvPr/>
        </p:nvSpPr>
        <p:spPr>
          <a:xfrm>
            <a:off x="5943600" y="5410200"/>
            <a:ext cx="1143000" cy="838200"/>
          </a:xfrm>
          <a:prstGeom prst="roundRect">
            <a:avLst/>
          </a:prstGeom>
          <a:solidFill>
            <a:schemeClr val="bg1">
              <a:lumMod val="8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00" b="1" dirty="0" smtClean="0">
                <a:solidFill>
                  <a:schemeClr val="tx1"/>
                </a:solidFill>
                <a:effectLst>
                  <a:outerShdw blurRad="38100" dist="38100" dir="2700000" algn="tl">
                    <a:srgbClr val="000000">
                      <a:alpha val="43137"/>
                    </a:srgbClr>
                  </a:outerShdw>
                </a:effectLst>
              </a:rPr>
              <a:t>12.  Evaluate Other Government Costs </a:t>
            </a:r>
            <a:r>
              <a:rPr lang="en-US" sz="1200" dirty="0" smtClean="0">
                <a:solidFill>
                  <a:srgbClr val="FF0000"/>
                </a:solidFill>
                <a:effectLst>
                  <a:outerShdw blurRad="38100" dist="38100" dir="2700000" algn="tl">
                    <a:srgbClr val="000000">
                      <a:alpha val="43137"/>
                    </a:srgbClr>
                  </a:outerShdw>
                </a:effectLst>
              </a:rPr>
              <a:t>***</a:t>
            </a:r>
            <a:endParaRPr lang="en-US" sz="1200" dirty="0">
              <a:solidFill>
                <a:srgbClr val="FF0000"/>
              </a:solidFill>
              <a:effectLst>
                <a:outerShdw blurRad="38100" dist="38100" dir="2700000" algn="tl">
                  <a:srgbClr val="000000">
                    <a:alpha val="43137"/>
                  </a:srgbClr>
                </a:outerShdw>
              </a:effectLst>
            </a:endParaRPr>
          </a:p>
        </p:txBody>
      </p:sp>
      <p:cxnSp>
        <p:nvCxnSpPr>
          <p:cNvPr id="56" name="Straight Arrow Connector 55"/>
          <p:cNvCxnSpPr/>
          <p:nvPr/>
        </p:nvCxnSpPr>
        <p:spPr>
          <a:xfrm>
            <a:off x="457200" y="3124200"/>
            <a:ext cx="51435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0" name="Rounded Rectangle 59">
            <a:hlinkClick r:id="rId5" action="ppaction://hlinksldjump"/>
          </p:cNvPr>
          <p:cNvSpPr/>
          <p:nvPr/>
        </p:nvSpPr>
        <p:spPr>
          <a:xfrm>
            <a:off x="0" y="2971800"/>
            <a:ext cx="647700" cy="304800"/>
          </a:xfrm>
          <a:prstGeom prst="roundRect">
            <a:avLst/>
          </a:prstGeom>
          <a:solidFill>
            <a:schemeClr val="bg2">
              <a:lumMod val="5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00" b="1" dirty="0" smtClean="0">
                <a:effectLst>
                  <a:outerShdw blurRad="38100" dist="38100" dir="2700000" algn="tl">
                    <a:srgbClr val="000000">
                      <a:alpha val="43137"/>
                    </a:srgbClr>
                  </a:outerShdw>
                </a:effectLst>
              </a:rPr>
              <a:t>1.1-1.6</a:t>
            </a:r>
            <a:endParaRPr lang="en-US" sz="1000" b="1" dirty="0">
              <a:effectLst>
                <a:outerShdw blurRad="38100" dist="38100" dir="2700000" algn="tl">
                  <a:srgbClr val="000000">
                    <a:alpha val="43137"/>
                  </a:srgbClr>
                </a:outerShdw>
              </a:effectLst>
            </a:endParaRPr>
          </a:p>
        </p:txBody>
      </p:sp>
      <p:cxnSp>
        <p:nvCxnSpPr>
          <p:cNvPr id="61" name="Straight Arrow Connector 60"/>
          <p:cNvCxnSpPr/>
          <p:nvPr/>
        </p:nvCxnSpPr>
        <p:spPr>
          <a:xfrm>
            <a:off x="1771650" y="3352800"/>
            <a:ext cx="51435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4057650" y="3352800"/>
            <a:ext cx="51435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5029200" y="3124200"/>
            <a:ext cx="51435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2819400" y="3124200"/>
            <a:ext cx="51435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6267450" y="3352800"/>
            <a:ext cx="51435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2914650" y="4572000"/>
            <a:ext cx="51435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Rounded Rectangle 66">
            <a:hlinkClick r:id="rId6" action="ppaction://hlinksldjump"/>
          </p:cNvPr>
          <p:cNvSpPr/>
          <p:nvPr/>
        </p:nvSpPr>
        <p:spPr>
          <a:xfrm>
            <a:off x="1333500" y="3200401"/>
            <a:ext cx="647700" cy="304799"/>
          </a:xfrm>
          <a:prstGeom prst="roundRect">
            <a:avLst/>
          </a:prstGeom>
          <a:solidFill>
            <a:srgbClr val="FF330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00" b="1" dirty="0" smtClean="0">
                <a:effectLst>
                  <a:outerShdw blurRad="38100" dist="38100" dir="2700000" algn="tl">
                    <a:srgbClr val="000000">
                      <a:alpha val="43137"/>
                    </a:srgbClr>
                  </a:outerShdw>
                </a:effectLst>
              </a:rPr>
              <a:t>2.1-2.7 </a:t>
            </a:r>
            <a:endParaRPr lang="en-US" sz="1000" b="1" dirty="0">
              <a:effectLst>
                <a:outerShdw blurRad="38100" dist="38100" dir="2700000" algn="tl">
                  <a:srgbClr val="000000">
                    <a:alpha val="43137"/>
                  </a:srgbClr>
                </a:outerShdw>
              </a:effectLst>
            </a:endParaRPr>
          </a:p>
        </p:txBody>
      </p:sp>
      <p:sp>
        <p:nvSpPr>
          <p:cNvPr id="68" name="Rounded Rectangle 67">
            <a:hlinkClick r:id="rId7" action="ppaction://hlinksldjump"/>
          </p:cNvPr>
          <p:cNvSpPr/>
          <p:nvPr/>
        </p:nvSpPr>
        <p:spPr>
          <a:xfrm>
            <a:off x="2362200" y="2971800"/>
            <a:ext cx="685800" cy="304798"/>
          </a:xfrm>
          <a:prstGeom prst="roundRect">
            <a:avLst/>
          </a:prstGeom>
          <a:solidFill>
            <a:srgbClr val="15BB29"/>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00" b="1" dirty="0" smtClean="0">
                <a:effectLst>
                  <a:outerShdw blurRad="38100" dist="38100" dir="2700000" algn="tl">
                    <a:srgbClr val="000000">
                      <a:alpha val="43137"/>
                    </a:srgbClr>
                  </a:outerShdw>
                </a:effectLst>
              </a:rPr>
              <a:t>3.1-3.14</a:t>
            </a:r>
            <a:endParaRPr lang="en-US" sz="1000" b="1" dirty="0">
              <a:effectLst>
                <a:outerShdw blurRad="38100" dist="38100" dir="2700000" algn="tl">
                  <a:srgbClr val="000000">
                    <a:alpha val="43137"/>
                  </a:srgbClr>
                </a:outerShdw>
              </a:effectLst>
            </a:endParaRPr>
          </a:p>
        </p:txBody>
      </p:sp>
      <p:sp>
        <p:nvSpPr>
          <p:cNvPr id="69" name="Rounded Rectangle 68">
            <a:hlinkClick r:id="rId8" action="ppaction://hlinksldjump"/>
          </p:cNvPr>
          <p:cNvSpPr/>
          <p:nvPr/>
        </p:nvSpPr>
        <p:spPr>
          <a:xfrm>
            <a:off x="3657600" y="3200401"/>
            <a:ext cx="714374" cy="304799"/>
          </a:xfrm>
          <a:prstGeom prst="roundRect">
            <a:avLst/>
          </a:prstGeom>
          <a:solidFill>
            <a:srgbClr val="0099CC"/>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00" b="1" dirty="0" smtClean="0">
                <a:effectLst>
                  <a:outerShdw blurRad="38100" dist="38100" dir="2700000" algn="tl">
                    <a:srgbClr val="000000">
                      <a:alpha val="43137"/>
                    </a:srgbClr>
                  </a:outerShdw>
                </a:effectLst>
              </a:rPr>
              <a:t>4.1-4.6</a:t>
            </a:r>
            <a:endParaRPr lang="en-US" sz="1000" b="1" dirty="0">
              <a:effectLst>
                <a:outerShdw blurRad="38100" dist="38100" dir="2700000" algn="tl">
                  <a:srgbClr val="000000">
                    <a:alpha val="43137"/>
                  </a:srgbClr>
                </a:outerShdw>
              </a:effectLst>
            </a:endParaRPr>
          </a:p>
        </p:txBody>
      </p:sp>
      <p:sp>
        <p:nvSpPr>
          <p:cNvPr id="70" name="Rounded Rectangle 69">
            <a:hlinkClick r:id="rId9" action="ppaction://hlinksldjump"/>
          </p:cNvPr>
          <p:cNvSpPr/>
          <p:nvPr/>
        </p:nvSpPr>
        <p:spPr>
          <a:xfrm>
            <a:off x="4619626" y="2971800"/>
            <a:ext cx="714374" cy="304799"/>
          </a:xfrm>
          <a:prstGeom prst="roundRect">
            <a:avLst/>
          </a:prstGeom>
          <a:solidFill>
            <a:srgbClr val="000099"/>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00" b="1" dirty="0" smtClean="0">
                <a:effectLst>
                  <a:outerShdw blurRad="38100" dist="38100" dir="2700000" algn="tl">
                    <a:srgbClr val="000000">
                      <a:alpha val="43137"/>
                    </a:srgbClr>
                  </a:outerShdw>
                </a:effectLst>
              </a:rPr>
              <a:t>5.1-5.5</a:t>
            </a:r>
            <a:endParaRPr lang="en-US" sz="1000" b="1" dirty="0">
              <a:effectLst>
                <a:outerShdw blurRad="38100" dist="38100" dir="2700000" algn="tl">
                  <a:srgbClr val="000000">
                    <a:alpha val="43137"/>
                  </a:srgbClr>
                </a:outerShdw>
              </a:effectLst>
            </a:endParaRPr>
          </a:p>
        </p:txBody>
      </p:sp>
      <p:sp>
        <p:nvSpPr>
          <p:cNvPr id="71" name="Rounded Rectangle 70">
            <a:hlinkClick r:id="rId10" action="ppaction://hlinksldjump"/>
          </p:cNvPr>
          <p:cNvSpPr/>
          <p:nvPr/>
        </p:nvSpPr>
        <p:spPr>
          <a:xfrm>
            <a:off x="5867400" y="3200401"/>
            <a:ext cx="742950" cy="304799"/>
          </a:xfrm>
          <a:prstGeom prst="roundRect">
            <a:avLst/>
          </a:prstGeom>
          <a:solidFill>
            <a:srgbClr val="00800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00" b="1" dirty="0" smtClean="0">
                <a:effectLst>
                  <a:outerShdw blurRad="38100" dist="38100" dir="2700000" algn="tl">
                    <a:srgbClr val="000000">
                      <a:alpha val="43137"/>
                    </a:srgbClr>
                  </a:outerShdw>
                </a:effectLst>
              </a:rPr>
              <a:t>6.1-6.8</a:t>
            </a:r>
            <a:endParaRPr lang="en-US" sz="1000" b="1" dirty="0">
              <a:effectLst>
                <a:outerShdw blurRad="38100" dist="38100" dir="2700000" algn="tl">
                  <a:srgbClr val="000000">
                    <a:alpha val="43137"/>
                  </a:srgbClr>
                </a:outerShdw>
              </a:effectLst>
            </a:endParaRPr>
          </a:p>
        </p:txBody>
      </p:sp>
      <p:sp>
        <p:nvSpPr>
          <p:cNvPr id="72" name="Rounded Rectangle 71">
            <a:hlinkClick r:id="rId11" action="ppaction://hlinksldjump"/>
          </p:cNvPr>
          <p:cNvSpPr/>
          <p:nvPr/>
        </p:nvSpPr>
        <p:spPr>
          <a:xfrm>
            <a:off x="0" y="4419601"/>
            <a:ext cx="657225" cy="304799"/>
          </a:xfrm>
          <a:prstGeom prst="roundRect">
            <a:avLst/>
          </a:prstGeom>
          <a:solidFill>
            <a:srgbClr val="990099"/>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00" b="1" dirty="0" smtClean="0">
                <a:effectLst>
                  <a:outerShdw blurRad="38100" dist="38100" dir="2700000" algn="tl">
                    <a:srgbClr val="000000">
                      <a:alpha val="43137"/>
                    </a:srgbClr>
                  </a:outerShdw>
                </a:effectLst>
              </a:rPr>
              <a:t>7.1-7.13</a:t>
            </a:r>
            <a:endParaRPr lang="en-US" sz="1000" b="1" dirty="0">
              <a:effectLst>
                <a:outerShdw blurRad="38100" dist="38100" dir="2700000" algn="tl">
                  <a:srgbClr val="000000">
                    <a:alpha val="43137"/>
                  </a:srgbClr>
                </a:outerShdw>
              </a:effectLst>
            </a:endParaRPr>
          </a:p>
        </p:txBody>
      </p:sp>
      <p:cxnSp>
        <p:nvCxnSpPr>
          <p:cNvPr id="73" name="Straight Arrow Connector 72"/>
          <p:cNvCxnSpPr/>
          <p:nvPr/>
        </p:nvCxnSpPr>
        <p:spPr>
          <a:xfrm>
            <a:off x="6343650" y="4343400"/>
            <a:ext cx="51435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1847850" y="4267200"/>
            <a:ext cx="51435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4133850" y="4267200"/>
            <a:ext cx="51435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657225" y="4572000"/>
            <a:ext cx="36195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5124450" y="4572000"/>
            <a:ext cx="51435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 name="Rounded Rectangle 78">
            <a:hlinkClick r:id="rId12" action="ppaction://hlinksldjump"/>
          </p:cNvPr>
          <p:cNvSpPr/>
          <p:nvPr/>
        </p:nvSpPr>
        <p:spPr>
          <a:xfrm>
            <a:off x="1371601" y="4114800"/>
            <a:ext cx="685799" cy="304800"/>
          </a:xfrm>
          <a:prstGeom prst="roundRect">
            <a:avLst/>
          </a:prstGeom>
          <a:solidFill>
            <a:schemeClr val="accent5">
              <a:lumMod val="7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00" b="1" dirty="0" smtClean="0">
                <a:effectLst>
                  <a:outerShdw blurRad="38100" dist="38100" dir="2700000" algn="tl">
                    <a:srgbClr val="000000">
                      <a:alpha val="43137"/>
                    </a:srgbClr>
                  </a:outerShdw>
                </a:effectLst>
              </a:rPr>
              <a:t>8.1-8.12</a:t>
            </a:r>
            <a:endParaRPr lang="en-US" sz="1000" b="1" dirty="0">
              <a:effectLst>
                <a:outerShdw blurRad="38100" dist="38100" dir="2700000" algn="tl">
                  <a:srgbClr val="000000">
                    <a:alpha val="43137"/>
                  </a:srgbClr>
                </a:outerShdw>
              </a:effectLst>
            </a:endParaRPr>
          </a:p>
        </p:txBody>
      </p:sp>
      <p:sp>
        <p:nvSpPr>
          <p:cNvPr id="81" name="Rounded Rectangle 80">
            <a:hlinkClick r:id="rId13" action="ppaction://hlinksldjump"/>
          </p:cNvPr>
          <p:cNvSpPr/>
          <p:nvPr/>
        </p:nvSpPr>
        <p:spPr>
          <a:xfrm>
            <a:off x="2362200" y="4419600"/>
            <a:ext cx="685800" cy="304800"/>
          </a:xfrm>
          <a:prstGeom prst="roundRect">
            <a:avLst/>
          </a:prstGeom>
          <a:solidFill>
            <a:schemeClr val="accent6">
              <a:lumMod val="7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00" b="1" dirty="0" smtClean="0">
                <a:effectLst>
                  <a:outerShdw blurRad="38100" dist="38100" dir="2700000" algn="tl">
                    <a:srgbClr val="000000">
                      <a:alpha val="43137"/>
                    </a:srgbClr>
                  </a:outerShdw>
                </a:effectLst>
              </a:rPr>
              <a:t>9.1-9.7</a:t>
            </a:r>
            <a:endParaRPr lang="en-US" sz="1000" b="1" dirty="0">
              <a:effectLst>
                <a:outerShdw blurRad="38100" dist="38100" dir="2700000" algn="tl">
                  <a:srgbClr val="000000">
                    <a:alpha val="43137"/>
                  </a:srgbClr>
                </a:outerShdw>
              </a:effectLst>
            </a:endParaRPr>
          </a:p>
        </p:txBody>
      </p:sp>
      <p:sp>
        <p:nvSpPr>
          <p:cNvPr id="82" name="Rounded Rectangle 81">
            <a:hlinkClick r:id="rId14" action="ppaction://hlinksldjump"/>
          </p:cNvPr>
          <p:cNvSpPr/>
          <p:nvPr/>
        </p:nvSpPr>
        <p:spPr>
          <a:xfrm>
            <a:off x="3705225" y="4114800"/>
            <a:ext cx="714375" cy="304800"/>
          </a:xfrm>
          <a:prstGeom prst="roundRect">
            <a:avLst/>
          </a:prstGeom>
          <a:solidFill>
            <a:schemeClr val="accent2">
              <a:lumMod val="7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effectLst>
                  <a:outerShdw blurRad="38100" dist="38100" dir="2700000" algn="tl">
                    <a:srgbClr val="000000">
                      <a:alpha val="43137"/>
                    </a:srgbClr>
                  </a:outerShdw>
                </a:effectLst>
              </a:rPr>
              <a:t>10.1-10.8</a:t>
            </a:r>
            <a:endParaRPr lang="en-US" sz="1000" b="1" dirty="0">
              <a:effectLst>
                <a:outerShdw blurRad="38100" dist="38100" dir="2700000" algn="tl">
                  <a:srgbClr val="000000">
                    <a:alpha val="43137"/>
                  </a:srgbClr>
                </a:outerShdw>
              </a:effectLst>
            </a:endParaRPr>
          </a:p>
        </p:txBody>
      </p:sp>
      <p:sp>
        <p:nvSpPr>
          <p:cNvPr id="83" name="Rounded Rectangle 82">
            <a:hlinkClick r:id="rId15" action="ppaction://hlinksldjump"/>
          </p:cNvPr>
          <p:cNvSpPr/>
          <p:nvPr/>
        </p:nvSpPr>
        <p:spPr>
          <a:xfrm>
            <a:off x="4619625" y="4419599"/>
            <a:ext cx="714375" cy="304801"/>
          </a:xfrm>
          <a:prstGeom prst="roundRect">
            <a:avLst/>
          </a:prstGeom>
          <a:solidFill>
            <a:schemeClr val="accent4">
              <a:lumMod val="7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00" b="1" dirty="0" smtClean="0">
                <a:effectLst>
                  <a:outerShdw blurRad="38100" dist="38100" dir="2700000" algn="tl">
                    <a:srgbClr val="000000">
                      <a:alpha val="43137"/>
                    </a:srgbClr>
                  </a:outerShdw>
                </a:effectLst>
              </a:rPr>
              <a:t>11.1-11.6</a:t>
            </a:r>
            <a:endParaRPr lang="en-US" sz="1000" b="1" dirty="0">
              <a:effectLst>
                <a:outerShdw blurRad="38100" dist="38100" dir="2700000" algn="tl">
                  <a:srgbClr val="000000">
                    <a:alpha val="43137"/>
                  </a:srgbClr>
                </a:outerShdw>
              </a:effectLst>
            </a:endParaRPr>
          </a:p>
        </p:txBody>
      </p:sp>
      <p:sp>
        <p:nvSpPr>
          <p:cNvPr id="84" name="Rounded Rectangle 83">
            <a:hlinkClick r:id="rId16" action="ppaction://hlinksldjump"/>
          </p:cNvPr>
          <p:cNvSpPr/>
          <p:nvPr/>
        </p:nvSpPr>
        <p:spPr>
          <a:xfrm>
            <a:off x="5886450" y="4191000"/>
            <a:ext cx="742950" cy="304800"/>
          </a:xfrm>
          <a:prstGeom prst="roundRect">
            <a:avLst/>
          </a:prstGeom>
          <a:solidFill>
            <a:schemeClr val="bg1">
              <a:lumMod val="8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00" b="1" dirty="0" smtClean="0">
                <a:solidFill>
                  <a:schemeClr val="tx1"/>
                </a:solidFill>
                <a:effectLst>
                  <a:outerShdw blurRad="38100" dist="38100" dir="2700000" algn="tl">
                    <a:srgbClr val="000000">
                      <a:alpha val="43137"/>
                    </a:srgbClr>
                  </a:outerShdw>
                </a:effectLst>
              </a:rPr>
              <a:t>12.1-12.7</a:t>
            </a:r>
            <a:endParaRPr lang="en-US" sz="1000" b="1" dirty="0">
              <a:solidFill>
                <a:schemeClr val="tx1"/>
              </a:solidFill>
              <a:effectLst>
                <a:outerShdw blurRad="38100" dist="38100" dir="2700000" algn="tl">
                  <a:srgbClr val="000000">
                    <a:alpha val="43137"/>
                  </a:srgbClr>
                </a:outerShdw>
              </a:effectLst>
            </a:endParaRPr>
          </a:p>
        </p:txBody>
      </p:sp>
      <p:sp>
        <p:nvSpPr>
          <p:cNvPr id="85" name="TextBox 84"/>
          <p:cNvSpPr txBox="1"/>
          <p:nvPr/>
        </p:nvSpPr>
        <p:spPr>
          <a:xfrm>
            <a:off x="3200400" y="6324600"/>
            <a:ext cx="6435111" cy="276999"/>
          </a:xfrm>
          <a:prstGeom prst="rect">
            <a:avLst/>
          </a:prstGeom>
          <a:noFill/>
        </p:spPr>
        <p:txBody>
          <a:bodyPr wrap="square" rtlCol="0">
            <a:spAutoFit/>
          </a:bodyPr>
          <a:lstStyle/>
          <a:p>
            <a:r>
              <a:rPr lang="en-US" sz="1200" b="1" dirty="0" smtClean="0">
                <a:solidFill>
                  <a:srgbClr val="FF0000"/>
                </a:solidFill>
              </a:rPr>
              <a:t>***</a:t>
            </a:r>
            <a:r>
              <a:rPr lang="en-US" sz="1200" b="1" dirty="0" smtClean="0"/>
              <a:t> Not part of original AF Better Buying Power Practices menu </a:t>
            </a:r>
            <a:endParaRPr lang="en-US" sz="1200" b="1" dirty="0"/>
          </a:p>
        </p:txBody>
      </p:sp>
      <p:sp>
        <p:nvSpPr>
          <p:cNvPr id="86" name="Rounded Rectangle 85">
            <a:hlinkClick r:id="rId17" action="ppaction://hlinksldjump"/>
          </p:cNvPr>
          <p:cNvSpPr/>
          <p:nvPr/>
        </p:nvSpPr>
        <p:spPr>
          <a:xfrm>
            <a:off x="7364083" y="6096000"/>
            <a:ext cx="1475117" cy="685800"/>
          </a:xfrm>
          <a:prstGeom prst="roundRect">
            <a:avLst/>
          </a:prstGeom>
          <a:solidFill>
            <a:srgbClr val="FFFF0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i="1" dirty="0" smtClean="0">
                <a:solidFill>
                  <a:srgbClr val="FF0000"/>
                </a:solidFill>
                <a:effectLst>
                  <a:outerShdw blurRad="38100" dist="38100" dir="2700000" algn="tl">
                    <a:srgbClr val="000000">
                      <a:alpha val="43137"/>
                    </a:srgbClr>
                  </a:outerShdw>
                </a:effectLst>
              </a:rPr>
              <a:t>Click to return To AF BBPP Menu</a:t>
            </a:r>
            <a:endParaRPr lang="en-US" sz="1200" b="1" i="1" dirty="0">
              <a:solidFill>
                <a:srgbClr val="FF0000"/>
              </a:solidFill>
              <a:effectLst>
                <a:outerShdw blurRad="38100" dist="38100" dir="2700000" algn="tl">
                  <a:srgbClr val="000000">
                    <a:alpha val="43137"/>
                  </a:srgbClr>
                </a:outerShdw>
              </a:effectLst>
            </a:endParaRPr>
          </a:p>
        </p:txBody>
      </p:sp>
      <p:sp>
        <p:nvSpPr>
          <p:cNvPr id="2" name="TextBox 1"/>
          <p:cNvSpPr txBox="1"/>
          <p:nvPr/>
        </p:nvSpPr>
        <p:spPr>
          <a:xfrm>
            <a:off x="-76200" y="6629400"/>
            <a:ext cx="4543808" cy="276999"/>
          </a:xfrm>
          <a:prstGeom prst="rect">
            <a:avLst/>
          </a:prstGeom>
          <a:noFill/>
        </p:spPr>
        <p:txBody>
          <a:bodyPr wrap="none" rtlCol="0">
            <a:spAutoFit/>
          </a:bodyPr>
          <a:lstStyle/>
          <a:p>
            <a:r>
              <a:rPr lang="en-US" sz="1200" b="1" i="1" dirty="0" smtClean="0">
                <a:solidFill>
                  <a:prstClr val="black"/>
                </a:solidFill>
              </a:rPr>
              <a:t>In </a:t>
            </a:r>
            <a:r>
              <a:rPr lang="en-US" sz="1200" b="1" i="1" dirty="0">
                <a:solidFill>
                  <a:prstClr val="black"/>
                </a:solidFill>
              </a:rPr>
              <a:t>Slideshow </a:t>
            </a:r>
            <a:r>
              <a:rPr lang="en-US" sz="1200" b="1" i="1" dirty="0" smtClean="0">
                <a:solidFill>
                  <a:prstClr val="black"/>
                </a:solidFill>
              </a:rPr>
              <a:t>Mode, </a:t>
            </a:r>
            <a:r>
              <a:rPr lang="en-US" sz="1200" b="1" i="1" dirty="0" smtClean="0"/>
              <a:t>Move Through Categories by Clicking on Buttons</a:t>
            </a:r>
            <a:endParaRPr lang="en-US" sz="1200" b="1" i="1" dirty="0"/>
          </a:p>
        </p:txBody>
      </p:sp>
    </p:spTree>
    <p:extLst>
      <p:ext uri="{BB962C8B-B14F-4D97-AF65-F5344CB8AC3E}">
        <p14:creationId xmlns:p14="http://schemas.microsoft.com/office/powerpoint/2010/main" val="285110282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cap="small" dirty="0" smtClean="0"/>
              <a:t>3.11  Develop Alternate Sources </a:t>
            </a:r>
            <a:br>
              <a:rPr lang="en-US" sz="4000" cap="small" dirty="0" smtClean="0"/>
            </a:br>
            <a:r>
              <a:rPr lang="en-US" sz="4000" cap="small" dirty="0" smtClean="0"/>
              <a:t>for Sole Source Items</a:t>
            </a:r>
            <a:endParaRPr lang="en-US" sz="4000" cap="small" dirty="0"/>
          </a:p>
        </p:txBody>
      </p:sp>
      <p:sp>
        <p:nvSpPr>
          <p:cNvPr id="3" name="Content Placeholder 2"/>
          <p:cNvSpPr>
            <a:spLocks noGrp="1"/>
          </p:cNvSpPr>
          <p:nvPr>
            <p:ph type="body" sz="quarter" idx="10"/>
          </p:nvPr>
        </p:nvSpPr>
        <p:spPr/>
        <p:txBody>
          <a:bodyPr>
            <a:normAutofit fontScale="25000" lnSpcReduction="20000"/>
          </a:bodyPr>
          <a:lstStyle/>
          <a:p>
            <a:r>
              <a:rPr lang="en-US" sz="6000" dirty="0" smtClean="0"/>
              <a:t> Market Intelligence (See </a:t>
            </a:r>
            <a:r>
              <a:rPr lang="en-US" sz="6000" dirty="0" smtClean="0">
                <a:hlinkClick r:id="rId3" action="ppaction://hlinksldjump"/>
              </a:rPr>
              <a:t>Related Technique</a:t>
            </a:r>
            <a:r>
              <a:rPr lang="en-US" sz="6000" dirty="0" smtClean="0"/>
              <a:t>)</a:t>
            </a:r>
          </a:p>
          <a:p>
            <a:pPr marL="457200" lvl="1" indent="-182880"/>
            <a:r>
              <a:rPr lang="en-US" sz="5200" dirty="0" smtClean="0"/>
              <a:t>Seek feedback from industry on ballpark cost magnitudes, technical concerns, impediments to competition, etc.</a:t>
            </a:r>
          </a:p>
          <a:p>
            <a:pPr marL="457200" lvl="1" indent="-182880"/>
            <a:r>
              <a:rPr lang="en-US" sz="5200" dirty="0" smtClean="0"/>
              <a:t>Need a clear specification or other requirement description that’s sufficient for industry to respond to Synopses/RFIs.  For items such as engines and other components, it may be necessary to obtain the specification information  from the Prime or from a third-party contractor</a:t>
            </a:r>
          </a:p>
          <a:p>
            <a:pPr marL="457200" lvl="1" indent="-182880"/>
            <a:r>
              <a:rPr lang="en-US" sz="5200" dirty="0" smtClean="0"/>
              <a:t>Data rights issues may need to be resolved before a usable document can be released publicly</a:t>
            </a:r>
          </a:p>
          <a:p>
            <a:pPr marL="457200" lvl="1" indent="-182880"/>
            <a:r>
              <a:rPr lang="en-US" sz="5200" dirty="0" smtClean="0"/>
              <a:t>After receiving responses to SSS/RFI, further industry discussions may be necessary</a:t>
            </a:r>
          </a:p>
          <a:p>
            <a:pPr marL="182880" indent="-182880"/>
            <a:r>
              <a:rPr lang="en-US" sz="6400" dirty="0" smtClean="0"/>
              <a:t>Business Case Analysis (or similar)</a:t>
            </a:r>
          </a:p>
          <a:p>
            <a:pPr marL="457200" lvl="1" indent="-182880"/>
            <a:r>
              <a:rPr lang="en-US" sz="5200" dirty="0" smtClean="0"/>
              <a:t>Government (with assistance from prime where applicable, e.g. subcontracted items) analyze all of the information received and develop a BCA or similar evaluation of alternatives</a:t>
            </a:r>
          </a:p>
          <a:p>
            <a:pPr marL="457200" lvl="1" indent="-182880"/>
            <a:r>
              <a:rPr lang="en-US" sz="5200" dirty="0" smtClean="0"/>
              <a:t>Weigh costs, technical and other program impacts (e.g., combat capability, logistics, sustainment, test, training), risk areas, and present recommended course(s) of action</a:t>
            </a:r>
          </a:p>
          <a:p>
            <a:pPr marL="457200" lvl="1" indent="-182880"/>
            <a:r>
              <a:rPr lang="en-US" sz="5200" dirty="0" smtClean="0"/>
              <a:t>If funding not already budgeted, this would support funding requests to implement</a:t>
            </a:r>
          </a:p>
          <a:p>
            <a:pPr marL="182880" indent="-182880"/>
            <a:r>
              <a:rPr lang="en-US" sz="6000" dirty="0" smtClean="0"/>
              <a:t>Depending on timelines, costs, technical issues, etc., requires careful planning and monitoring</a:t>
            </a:r>
          </a:p>
          <a:p>
            <a:pPr marL="182880" indent="-182880"/>
            <a:r>
              <a:rPr lang="en-US" sz="6000" dirty="0" smtClean="0"/>
              <a:t>Can be lengthy process to design, develop, test, qualify, produce and field an alternate source’s product</a:t>
            </a:r>
            <a:endParaRPr lang="en-US" sz="6000" dirty="0" smtClean="0">
              <a:solidFill>
                <a:srgbClr val="FF0000"/>
              </a:solidFill>
            </a:endParaRPr>
          </a:p>
        </p:txBody>
      </p:sp>
      <p:pic>
        <p:nvPicPr>
          <p:cNvPr id="9" name="Picture 10" descr="http://www.clker.com/cliparts/5/q/T/b/c/Y/black-check-mark-png-hi.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19200" y="5919481"/>
            <a:ext cx="240083" cy="25271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0" descr="http://www.clker.com/cliparts/5/q/T/b/c/Y/black-check-mark-png-hi.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68601" y="5919481"/>
            <a:ext cx="240083" cy="252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147184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cap="small" dirty="0" smtClean="0"/>
              <a:t>3.12  Major Component Breakout </a:t>
            </a:r>
            <a:br>
              <a:rPr lang="en-US" sz="4000" cap="small" dirty="0" smtClean="0"/>
            </a:br>
            <a:r>
              <a:rPr lang="en-US" sz="4000" cap="small" dirty="0" smtClean="0"/>
              <a:t>(Sole Source Acquisitions)</a:t>
            </a:r>
            <a:endParaRPr lang="en-US" sz="4000" cap="small" dirty="0"/>
          </a:p>
        </p:txBody>
      </p:sp>
      <p:sp>
        <p:nvSpPr>
          <p:cNvPr id="3" name="Content Placeholder 2"/>
          <p:cNvSpPr>
            <a:spLocks noGrp="1"/>
          </p:cNvSpPr>
          <p:nvPr>
            <p:ph type="body" sz="quarter" idx="10"/>
          </p:nvPr>
        </p:nvSpPr>
        <p:spPr/>
        <p:txBody>
          <a:bodyPr>
            <a:normAutofit fontScale="85000" lnSpcReduction="20000"/>
          </a:bodyPr>
          <a:lstStyle/>
          <a:p>
            <a:r>
              <a:rPr lang="en-US" dirty="0" smtClean="0"/>
              <a:t>In the area of sole source major weapons systems, consider component breakout in order to capture additional sources </a:t>
            </a:r>
          </a:p>
          <a:p>
            <a:pPr lvl="1"/>
            <a:r>
              <a:rPr lang="en-US" dirty="0" smtClean="0"/>
              <a:t>(i.e. Small Businesses and other vendors)</a:t>
            </a:r>
            <a:endParaRPr lang="en-US" dirty="0"/>
          </a:p>
          <a:p>
            <a:r>
              <a:rPr lang="en-US" dirty="0" smtClean="0"/>
              <a:t>For </a:t>
            </a:r>
            <a:r>
              <a:rPr lang="en-US" dirty="0"/>
              <a:t>aircraft buys, consider breaking out engines, system engineering, </a:t>
            </a:r>
            <a:r>
              <a:rPr lang="en-US" dirty="0" smtClean="0"/>
              <a:t>etc.</a:t>
            </a:r>
          </a:p>
          <a:p>
            <a:r>
              <a:rPr lang="en-US" dirty="0"/>
              <a:t>Consider breaking out integration role from major components and/or hardware</a:t>
            </a:r>
          </a:p>
        </p:txBody>
      </p:sp>
      <p:pic>
        <p:nvPicPr>
          <p:cNvPr id="7" name="Picture 10" descr="http://www.clker.com/cliparts/5/q/T/b/c/Y/black-check-mark-png-h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68601" y="5919481"/>
            <a:ext cx="240083" cy="252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147184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900" cap="small" dirty="0" smtClean="0"/>
              <a:t>3.13  Review Subcontractor Level Competitions in Sole Source Acquisitions</a:t>
            </a:r>
            <a:endParaRPr lang="en-US" sz="3900" cap="small" dirty="0"/>
          </a:p>
        </p:txBody>
      </p:sp>
      <p:sp>
        <p:nvSpPr>
          <p:cNvPr id="3" name="Content Placeholder 2"/>
          <p:cNvSpPr>
            <a:spLocks noGrp="1"/>
          </p:cNvSpPr>
          <p:nvPr>
            <p:ph type="body" sz="quarter" idx="10"/>
          </p:nvPr>
        </p:nvSpPr>
        <p:spPr/>
        <p:txBody>
          <a:bodyPr>
            <a:normAutofit fontScale="70000" lnSpcReduction="20000"/>
          </a:bodyPr>
          <a:lstStyle/>
          <a:p>
            <a:r>
              <a:rPr lang="en-US" dirty="0" smtClean="0"/>
              <a:t>This applies to sole source prime efforts and addresses two considerations:  </a:t>
            </a:r>
          </a:p>
          <a:p>
            <a:pPr lvl="2"/>
            <a:r>
              <a:rPr lang="en-US" dirty="0" smtClean="0"/>
              <a:t>(</a:t>
            </a:r>
            <a:r>
              <a:rPr lang="en-US" dirty="0"/>
              <a:t>1) Is the prime competing subcontracted items to the maximum extent possible?  </a:t>
            </a:r>
            <a:r>
              <a:rPr lang="en-US" dirty="0" smtClean="0"/>
              <a:t>If not, provide concerns to DCMA</a:t>
            </a:r>
          </a:p>
          <a:p>
            <a:pPr lvl="2"/>
            <a:r>
              <a:rPr lang="en-US" dirty="0" smtClean="0"/>
              <a:t>(</a:t>
            </a:r>
            <a:r>
              <a:rPr lang="en-US" dirty="0"/>
              <a:t>2) Determine fair and reasonable </a:t>
            </a:r>
            <a:r>
              <a:rPr lang="en-US" dirty="0" smtClean="0"/>
              <a:t>price.  Did </a:t>
            </a:r>
            <a:r>
              <a:rPr lang="en-US" dirty="0"/>
              <a:t>the prime conduct a valid competition for the items designated as competitive?  How was price considered in the competition?  If price was not the determining factor in the competition,  did the Government agree the trade-off between price and non-price factors was in the Government's </a:t>
            </a:r>
            <a:r>
              <a:rPr lang="en-US" dirty="0" smtClean="0"/>
              <a:t>interest?</a:t>
            </a:r>
          </a:p>
          <a:p>
            <a:r>
              <a:rPr lang="en-US" dirty="0" smtClean="0"/>
              <a:t>Purpose is </a:t>
            </a:r>
            <a:r>
              <a:rPr lang="en-US" b="1" dirty="0" smtClean="0"/>
              <a:t>not</a:t>
            </a:r>
            <a:r>
              <a:rPr lang="en-US" dirty="0" smtClean="0"/>
              <a:t> to direct prime contractor/subcontractor relationships but enhance competition at the sub level</a:t>
            </a:r>
          </a:p>
        </p:txBody>
      </p:sp>
      <p:sp>
        <p:nvSpPr>
          <p:cNvPr id="6" name="Text Placeholder 5"/>
          <p:cNvSpPr>
            <a:spLocks noGrp="1"/>
          </p:cNvSpPr>
          <p:nvPr>
            <p:ph type="body" sz="quarter" idx="4294967295"/>
          </p:nvPr>
        </p:nvSpPr>
        <p:spPr>
          <a:xfrm>
            <a:off x="457200" y="4624388"/>
            <a:ext cx="8686800" cy="800100"/>
          </a:xfrm>
        </p:spPr>
        <p:txBody>
          <a:bodyPr>
            <a:normAutofit/>
          </a:bodyPr>
          <a:lstStyle/>
          <a:p>
            <a:pPr marL="0" indent="0">
              <a:buNone/>
            </a:pPr>
            <a:r>
              <a:rPr lang="en-US" sz="1800" dirty="0" smtClean="0">
                <a:hlinkClick r:id="rId3"/>
              </a:rPr>
              <a:t>AFLCMS Subcontract Material Analysis Briefing</a:t>
            </a:r>
            <a:endParaRPr lang="en-US" sz="1800" dirty="0" smtClean="0"/>
          </a:p>
          <a:p>
            <a:pPr marL="0" indent="0">
              <a:buNone/>
            </a:pPr>
            <a:r>
              <a:rPr lang="en-US" sz="1800" u="sng" dirty="0" smtClean="0">
                <a:hlinkClick r:id="rId4"/>
              </a:rPr>
              <a:t>DAU Training on WSARA</a:t>
            </a:r>
            <a:endParaRPr lang="en-US" sz="1800" dirty="0"/>
          </a:p>
          <a:p>
            <a:endParaRPr lang="en-US" dirty="0"/>
          </a:p>
        </p:txBody>
      </p:sp>
      <p:pic>
        <p:nvPicPr>
          <p:cNvPr id="8" name="Picture 7" descr="http://www.clker.com/cliparts/5/q/T/b/c/Y/black-check-mark-png-hi.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02401" y="5919481"/>
            <a:ext cx="240083" cy="252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147184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cap="small" dirty="0" smtClean="0"/>
              <a:t>3.14  Avoid Use of Sole Source </a:t>
            </a:r>
            <a:br>
              <a:rPr lang="en-US" sz="4000" cap="small" dirty="0" smtClean="0"/>
            </a:br>
            <a:r>
              <a:rPr lang="en-US" sz="4000" cap="small" dirty="0" smtClean="0"/>
              <a:t>Bridge Contracts</a:t>
            </a:r>
            <a:endParaRPr lang="en-US" sz="4000" cap="small" dirty="0"/>
          </a:p>
        </p:txBody>
      </p:sp>
      <p:sp>
        <p:nvSpPr>
          <p:cNvPr id="3" name="Content Placeholder 2"/>
          <p:cNvSpPr>
            <a:spLocks noGrp="1"/>
          </p:cNvSpPr>
          <p:nvPr>
            <p:ph type="body" sz="quarter" idx="10"/>
          </p:nvPr>
        </p:nvSpPr>
        <p:spPr/>
        <p:txBody>
          <a:bodyPr>
            <a:normAutofit fontScale="70000" lnSpcReduction="20000"/>
          </a:bodyPr>
          <a:lstStyle/>
          <a:p>
            <a:r>
              <a:rPr lang="en-US" dirty="0"/>
              <a:t>Begin planning stages for follow-on acquisitions no later than 36 months prior to expiration of existing </a:t>
            </a:r>
            <a:r>
              <a:rPr lang="en-US" dirty="0" smtClean="0"/>
              <a:t>contract</a:t>
            </a:r>
          </a:p>
          <a:p>
            <a:pPr lvl="1"/>
            <a:r>
              <a:rPr lang="en-US" dirty="0" smtClean="0"/>
              <a:t>For services acquisitions greater than $100M use predictive scheduling tool to assist with planning</a:t>
            </a:r>
          </a:p>
          <a:p>
            <a:r>
              <a:rPr lang="en-US" dirty="0" smtClean="0"/>
              <a:t>Engage </a:t>
            </a:r>
            <a:r>
              <a:rPr lang="en-US" dirty="0"/>
              <a:t>industry on the development phase of the acquisition to allow participation in the development of requirements and </a:t>
            </a:r>
            <a:r>
              <a:rPr lang="en-US" dirty="0" smtClean="0"/>
              <a:t>solicitation</a:t>
            </a:r>
          </a:p>
          <a:p>
            <a:r>
              <a:rPr lang="en-US" dirty="0" smtClean="0"/>
              <a:t>Perform </a:t>
            </a:r>
            <a:r>
              <a:rPr lang="en-US" dirty="0"/>
              <a:t>site visits at potential vendor sites to determine if facilities are adequate to meet the needs of the requirement</a:t>
            </a:r>
          </a:p>
        </p:txBody>
      </p:sp>
      <p:pic>
        <p:nvPicPr>
          <p:cNvPr id="7" name="Picture 10" descr="http://www.clker.com/cliparts/5/q/T/b/c/Y/black-check-mark-png-h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9200" y="5919481"/>
            <a:ext cx="240083" cy="252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147184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4.1  Structure Performance-Based Requirements to Foster Cost Efficiencies</a:t>
            </a:r>
            <a:endParaRPr lang="en-US" sz="3600" dirty="0"/>
          </a:p>
        </p:txBody>
      </p:sp>
      <p:sp>
        <p:nvSpPr>
          <p:cNvPr id="3" name="Text Placeholder 2"/>
          <p:cNvSpPr>
            <a:spLocks noGrp="1"/>
          </p:cNvSpPr>
          <p:nvPr>
            <p:ph type="body" sz="quarter" idx="10"/>
          </p:nvPr>
        </p:nvSpPr>
        <p:spPr/>
        <p:txBody>
          <a:bodyPr>
            <a:normAutofit fontScale="92500" lnSpcReduction="20000"/>
          </a:bodyPr>
          <a:lstStyle/>
          <a:p>
            <a:r>
              <a:rPr lang="en-US" dirty="0"/>
              <a:t>Include clear efficiency criteria in requirements </a:t>
            </a:r>
            <a:r>
              <a:rPr lang="en-US" dirty="0" smtClean="0"/>
              <a:t>documents</a:t>
            </a:r>
          </a:p>
          <a:p>
            <a:r>
              <a:rPr lang="en-US" dirty="0"/>
              <a:t>Build efficiency objectives in the surveillance plan and measure at time of </a:t>
            </a:r>
            <a:r>
              <a:rPr lang="en-US" dirty="0" smtClean="0"/>
              <a:t>surveillance</a:t>
            </a:r>
          </a:p>
          <a:p>
            <a:r>
              <a:rPr lang="en-US" dirty="0" smtClean="0">
                <a:hlinkClick r:id="rId3" action="ppaction://hlinksldjump"/>
              </a:rPr>
              <a:t>Note: </a:t>
            </a:r>
            <a:r>
              <a:rPr lang="en-US" dirty="0">
                <a:hlinkClick r:id="rId3" action="ppaction://hlinksldjump"/>
              </a:rPr>
              <a:t>See BBP </a:t>
            </a:r>
            <a:r>
              <a:rPr lang="en-US" dirty="0" smtClean="0">
                <a:hlinkClick r:id="rId3" action="ppaction://hlinksldjump"/>
              </a:rPr>
              <a:t>2.4</a:t>
            </a:r>
            <a:r>
              <a:rPr lang="en-US" dirty="0">
                <a:hlinkClick r:id="rId3" action="ppaction://hlinksldjump"/>
              </a:rPr>
              <a:t>, Use of Objective Performance/</a:t>
            </a:r>
            <a:br>
              <a:rPr lang="en-US" dirty="0">
                <a:hlinkClick r:id="rId3" action="ppaction://hlinksldjump"/>
              </a:rPr>
            </a:br>
            <a:r>
              <a:rPr lang="en-US" dirty="0">
                <a:hlinkClick r:id="rId3" action="ppaction://hlinksldjump"/>
              </a:rPr>
              <a:t>Schedule Incentives</a:t>
            </a:r>
            <a:endParaRPr lang="en-US" dirty="0"/>
          </a:p>
        </p:txBody>
      </p:sp>
      <p:pic>
        <p:nvPicPr>
          <p:cNvPr id="7" name="Picture 10" descr="http://www.clker.com/cliparts/5/q/T/b/c/Y/black-check-mark-png-hi.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19200" y="5919481"/>
            <a:ext cx="240083" cy="25271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57200" y="4572000"/>
            <a:ext cx="8305800" cy="369332"/>
          </a:xfrm>
          <a:prstGeom prst="rect">
            <a:avLst/>
          </a:prstGeom>
          <a:noFill/>
        </p:spPr>
        <p:txBody>
          <a:bodyPr wrap="square" rtlCol="0">
            <a:spAutoFit/>
          </a:bodyPr>
          <a:lstStyle/>
          <a:p>
            <a:r>
              <a:rPr lang="en-US" u="sng" dirty="0" smtClean="0">
                <a:hlinkClick r:id="rId5"/>
              </a:rPr>
              <a:t>AFMC Training on Acquisition Planning</a:t>
            </a:r>
            <a:r>
              <a:rPr lang="en-US" dirty="0" smtClean="0"/>
              <a:t>  </a:t>
            </a:r>
            <a:endParaRPr lang="en-US" dirty="0"/>
          </a:p>
        </p:txBody>
      </p:sp>
    </p:spTree>
    <p:extLst>
      <p:ext uri="{BB962C8B-B14F-4D97-AF65-F5344CB8AC3E}">
        <p14:creationId xmlns:p14="http://schemas.microsoft.com/office/powerpoint/2010/main" val="6623401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4.2  Utilize On/Off Ramps on MAC IDIQs</a:t>
            </a:r>
            <a:endParaRPr lang="en-US" sz="4000" dirty="0"/>
          </a:p>
        </p:txBody>
      </p:sp>
      <p:sp>
        <p:nvSpPr>
          <p:cNvPr id="3" name="Text Placeholder 2"/>
          <p:cNvSpPr>
            <a:spLocks noGrp="1"/>
          </p:cNvSpPr>
          <p:nvPr>
            <p:ph type="body" sz="quarter" idx="10"/>
          </p:nvPr>
        </p:nvSpPr>
        <p:spPr/>
        <p:txBody>
          <a:bodyPr>
            <a:normAutofit fontScale="77500" lnSpcReduction="20000"/>
          </a:bodyPr>
          <a:lstStyle/>
          <a:p>
            <a:r>
              <a:rPr lang="en-US" dirty="0"/>
              <a:t>The possibility of being removed from the pool of competitors motivates contract holders to consistently provide good performance and a good value </a:t>
            </a:r>
          </a:p>
          <a:p>
            <a:r>
              <a:rPr lang="en-US" dirty="0" smtClean="0"/>
              <a:t>Plan </a:t>
            </a:r>
            <a:r>
              <a:rPr lang="en-US" dirty="0"/>
              <a:t>for </a:t>
            </a:r>
            <a:r>
              <a:rPr lang="en-US" dirty="0" smtClean="0"/>
              <a:t>on/off </a:t>
            </a:r>
            <a:r>
              <a:rPr lang="en-US" dirty="0"/>
              <a:t>ramps to continually refresh the competitive </a:t>
            </a:r>
            <a:r>
              <a:rPr lang="en-US" dirty="0" smtClean="0"/>
              <a:t>base, and/or remove poorly performing or no longer qualified contractor</a:t>
            </a:r>
          </a:p>
          <a:p>
            <a:r>
              <a:rPr lang="en-US" dirty="0" smtClean="0"/>
              <a:t>Clearly </a:t>
            </a:r>
            <a:r>
              <a:rPr lang="en-US" dirty="0"/>
              <a:t>articulate on/off ramp requirements in solicitation, and on what basis they'll be </a:t>
            </a:r>
            <a:r>
              <a:rPr lang="en-US" dirty="0" smtClean="0"/>
              <a:t>utilized, and utilize when appropriate</a:t>
            </a:r>
          </a:p>
        </p:txBody>
      </p:sp>
      <p:pic>
        <p:nvPicPr>
          <p:cNvPr id="9" name="Picture 10" descr="http://www.clker.com/cliparts/5/q/T/b/c/Y/black-check-mark-png-h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68601" y="5919481"/>
            <a:ext cx="240083" cy="25271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http://www.clker.com/cliparts/5/q/T/b/c/Y/black-check-mark-png-h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0" y="5919481"/>
            <a:ext cx="240083" cy="252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614922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4.3  Limit Use of Time &amp; Materials</a:t>
            </a:r>
            <a:endParaRPr lang="en-US" sz="4000" dirty="0"/>
          </a:p>
        </p:txBody>
      </p:sp>
      <p:sp>
        <p:nvSpPr>
          <p:cNvPr id="3" name="Text Placeholder 2"/>
          <p:cNvSpPr>
            <a:spLocks noGrp="1"/>
          </p:cNvSpPr>
          <p:nvPr>
            <p:ph type="body" sz="quarter" idx="10"/>
          </p:nvPr>
        </p:nvSpPr>
        <p:spPr/>
        <p:txBody>
          <a:bodyPr>
            <a:normAutofit/>
          </a:bodyPr>
          <a:lstStyle/>
          <a:p>
            <a:pPr marL="342900" lvl="1" indent="-342900">
              <a:spcBef>
                <a:spcPts val="200"/>
              </a:spcBef>
              <a:buFont typeface="Arial" pitchFamily="34" charset="0"/>
              <a:buChar char="•"/>
            </a:pPr>
            <a:r>
              <a:rPr lang="en-US" sz="1600" dirty="0"/>
              <a:t>T&amp;M is among the least preferred contract types - </a:t>
            </a:r>
            <a:r>
              <a:rPr lang="en-US" sz="1400" dirty="0">
                <a:hlinkClick r:id="rId3"/>
              </a:rPr>
              <a:t>SAF/AQ: “T&amp;M should be avoided”</a:t>
            </a:r>
            <a:r>
              <a:rPr lang="en-US" sz="1400" dirty="0"/>
              <a:t> </a:t>
            </a:r>
            <a:endParaRPr lang="en-US" sz="1600" dirty="0">
              <a:solidFill>
                <a:srgbClr val="00B050"/>
              </a:solidFill>
            </a:endParaRPr>
          </a:p>
          <a:p>
            <a:pPr lvl="1">
              <a:spcBef>
                <a:spcPts val="200"/>
              </a:spcBef>
            </a:pPr>
            <a:r>
              <a:rPr lang="en-US" sz="1400" dirty="0"/>
              <a:t>Contractor has a </a:t>
            </a:r>
            <a:r>
              <a:rPr lang="en-US" sz="1400" u="sng" dirty="0"/>
              <a:t>negative incentive</a:t>
            </a:r>
            <a:r>
              <a:rPr lang="en-US" sz="1400" dirty="0"/>
              <a:t> to be efficient:  profit is earned for every hour worked</a:t>
            </a:r>
          </a:p>
          <a:p>
            <a:pPr lvl="1">
              <a:spcBef>
                <a:spcPts val="200"/>
              </a:spcBef>
            </a:pPr>
            <a:r>
              <a:rPr lang="en-US" sz="1400" dirty="0"/>
              <a:t>Government surveillance is required to ensure that contractor is using efficient methods/effective cost controls  </a:t>
            </a:r>
          </a:p>
          <a:p>
            <a:pPr>
              <a:spcBef>
                <a:spcPts val="200"/>
              </a:spcBef>
            </a:pPr>
            <a:r>
              <a:rPr lang="en-US" sz="1600" dirty="0"/>
              <a:t>Use T&amp;M contract type only when extent/duration of work cannot be accurately estimated</a:t>
            </a:r>
          </a:p>
          <a:p>
            <a:pPr lvl="1">
              <a:spcBef>
                <a:spcPts val="200"/>
              </a:spcBef>
            </a:pPr>
            <a:r>
              <a:rPr lang="en-US" sz="1400" dirty="0"/>
              <a:t>Complete required D&amp;F on each contract or order (See </a:t>
            </a:r>
            <a:r>
              <a:rPr lang="en-US" sz="1400" dirty="0">
                <a:hlinkClick r:id="rId4"/>
              </a:rPr>
              <a:t>DFARS 216.6 </a:t>
            </a:r>
            <a:r>
              <a:rPr lang="en-US" sz="1400" dirty="0"/>
              <a:t>and </a:t>
            </a:r>
            <a:r>
              <a:rPr lang="en-US" sz="1400" dirty="0">
                <a:hlinkClick r:id="rId5"/>
              </a:rPr>
              <a:t>AFFARS  5316.6</a:t>
            </a:r>
            <a:r>
              <a:rPr lang="en-US" sz="1400" dirty="0"/>
              <a:t>)</a:t>
            </a:r>
          </a:p>
          <a:p>
            <a:pPr lvl="1">
              <a:spcBef>
                <a:spcPts val="200"/>
              </a:spcBef>
            </a:pPr>
            <a:r>
              <a:rPr lang="en-US" sz="1400" dirty="0"/>
              <a:t>Justify why no other contract type can be used, specifically CPFF when contractor has approved accounting system</a:t>
            </a:r>
          </a:p>
          <a:p>
            <a:pPr lvl="1">
              <a:spcBef>
                <a:spcPts val="200"/>
              </a:spcBef>
            </a:pPr>
            <a:r>
              <a:rPr lang="en-US" sz="1400" dirty="0"/>
              <a:t>Structure contract to limit T&amp;M portion and convert to alternate contract type when possible</a:t>
            </a:r>
          </a:p>
          <a:p>
            <a:pPr>
              <a:spcBef>
                <a:spcPts val="200"/>
              </a:spcBef>
            </a:pPr>
            <a:r>
              <a:rPr lang="en-US" sz="1600" dirty="0"/>
              <a:t>Requirements definition should be as specific as possible  to support alternate methods of addressing contract risk/unknowns in lieu of T&amp;M</a:t>
            </a:r>
          </a:p>
          <a:p>
            <a:pPr>
              <a:spcBef>
                <a:spcPts val="200"/>
              </a:spcBef>
            </a:pPr>
            <a:r>
              <a:rPr lang="en-US" sz="1600" dirty="0"/>
              <a:t>Question prime use of T&amp;M subcontracts on cost-type prime contracts</a:t>
            </a:r>
          </a:p>
        </p:txBody>
      </p:sp>
      <p:pic>
        <p:nvPicPr>
          <p:cNvPr id="9" name="Picture 10" descr="http://www.clker.com/cliparts/5/q/T/b/c/Y/black-check-mark-png-hi.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68601" y="5919481"/>
            <a:ext cx="240083" cy="25271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http://www.clker.com/cliparts/5/q/T/b/c/Y/black-check-mark-png-hi.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34000" y="5919481"/>
            <a:ext cx="240083" cy="25271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57200" y="4570274"/>
            <a:ext cx="8229600" cy="1754326"/>
          </a:xfrm>
          <a:prstGeom prst="rect">
            <a:avLst/>
          </a:prstGeom>
          <a:noFill/>
        </p:spPr>
        <p:txBody>
          <a:bodyPr wrap="square" numCol="2" rtlCol="0">
            <a:spAutoFit/>
          </a:bodyPr>
          <a:lstStyle/>
          <a:p>
            <a:r>
              <a:rPr lang="en-US" dirty="0" smtClean="0">
                <a:hlinkClick r:id="rId7"/>
              </a:rPr>
              <a:t>Alternatives to T&amp;M Training</a:t>
            </a:r>
            <a:endParaRPr lang="en-US" dirty="0"/>
          </a:p>
          <a:p>
            <a:r>
              <a:rPr lang="en-US" dirty="0">
                <a:hlinkClick r:id="rId8"/>
              </a:rPr>
              <a:t>DPAP Class Deviation-Approval for </a:t>
            </a:r>
            <a:r>
              <a:rPr lang="en-US" dirty="0" smtClean="0">
                <a:hlinkClick r:id="rId8"/>
              </a:rPr>
              <a:t>T&amp;M</a:t>
            </a:r>
            <a:endParaRPr lang="en-US" dirty="0" smtClean="0"/>
          </a:p>
          <a:p>
            <a:r>
              <a:rPr lang="en-US" dirty="0" smtClean="0">
                <a:hlinkClick r:id="rId9"/>
              </a:rPr>
              <a:t>GAO-07-273 DoD's T&amp;M Contracts</a:t>
            </a:r>
            <a:endParaRPr lang="en-US" dirty="0"/>
          </a:p>
          <a:p>
            <a:endParaRPr lang="en-US" dirty="0" smtClean="0">
              <a:hlinkClick r:id="rId3"/>
            </a:endParaRPr>
          </a:p>
          <a:p>
            <a:endParaRPr lang="en-US" dirty="0">
              <a:hlinkClick r:id="rId3"/>
            </a:endParaRPr>
          </a:p>
          <a:p>
            <a:r>
              <a:rPr lang="en-US" dirty="0" smtClean="0">
                <a:hlinkClick r:id="rId3"/>
              </a:rPr>
              <a:t> </a:t>
            </a:r>
            <a:endParaRPr lang="en-US" dirty="0" smtClean="0"/>
          </a:p>
          <a:p>
            <a:r>
              <a:rPr lang="en-US" dirty="0" smtClean="0">
                <a:hlinkClick r:id="rId3"/>
              </a:rPr>
              <a:t>AF </a:t>
            </a:r>
            <a:r>
              <a:rPr lang="en-US" dirty="0">
                <a:hlinkClick r:id="rId3"/>
              </a:rPr>
              <a:t>Acquisition Business </a:t>
            </a:r>
            <a:r>
              <a:rPr lang="en-US" dirty="0" smtClean="0">
                <a:hlinkClick r:id="rId3"/>
              </a:rPr>
              <a:t>Rules</a:t>
            </a:r>
            <a:r>
              <a:rPr lang="en-US" dirty="0">
                <a:hlinkClick r:id="rId3"/>
              </a:rPr>
              <a:t> of</a:t>
            </a:r>
            <a:r>
              <a:rPr lang="en-US" dirty="0" smtClean="0">
                <a:hlinkClick r:id="rId3"/>
              </a:rPr>
              <a:t> Engagement</a:t>
            </a:r>
            <a:endParaRPr lang="en-US" dirty="0" smtClean="0"/>
          </a:p>
          <a:p>
            <a:endParaRPr lang="en-US" dirty="0"/>
          </a:p>
        </p:txBody>
      </p:sp>
    </p:spTree>
    <p:extLst>
      <p:ext uri="{BB962C8B-B14F-4D97-AF65-F5344CB8AC3E}">
        <p14:creationId xmlns:p14="http://schemas.microsoft.com/office/powerpoint/2010/main" val="304327283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4.4  Limit Use of Award Fee</a:t>
            </a:r>
            <a:endParaRPr lang="en-US" sz="4000" dirty="0"/>
          </a:p>
        </p:txBody>
      </p:sp>
      <p:sp>
        <p:nvSpPr>
          <p:cNvPr id="3" name="Text Placeholder 2"/>
          <p:cNvSpPr>
            <a:spLocks noGrp="1"/>
          </p:cNvSpPr>
          <p:nvPr>
            <p:ph type="body" sz="quarter" idx="10"/>
          </p:nvPr>
        </p:nvSpPr>
        <p:spPr/>
        <p:txBody>
          <a:bodyPr/>
          <a:lstStyle/>
          <a:p>
            <a:pPr marL="342900" lvl="1" indent="-342900">
              <a:buFont typeface="Arial" pitchFamily="34" charset="0"/>
              <a:buChar char="•"/>
            </a:pPr>
            <a:r>
              <a:rPr lang="en-US" dirty="0"/>
              <a:t>Incentivize performance through other contract </a:t>
            </a:r>
            <a:r>
              <a:rPr lang="en-US" dirty="0" smtClean="0"/>
              <a:t>means</a:t>
            </a:r>
            <a:endParaRPr lang="en-US" dirty="0"/>
          </a:p>
          <a:p>
            <a:pPr lvl="1"/>
            <a:r>
              <a:rPr lang="en-US" dirty="0"/>
              <a:t>For Example, sustainment metrics, special payment arrangements, etc.</a:t>
            </a:r>
          </a:p>
          <a:p>
            <a:r>
              <a:rPr lang="en-US" dirty="0" smtClean="0">
                <a:hlinkClick r:id="rId3" action="ppaction://hlinksldjump"/>
              </a:rPr>
              <a:t>Note: See BBPP 2, </a:t>
            </a:r>
            <a:r>
              <a:rPr lang="en-US" dirty="0">
                <a:hlinkClick r:id="rId3" action="ppaction://hlinksldjump"/>
              </a:rPr>
              <a:t>Contract </a:t>
            </a:r>
            <a:r>
              <a:rPr lang="en-US" dirty="0" smtClean="0">
                <a:hlinkClick r:id="rId3" action="ppaction://hlinksldjump"/>
              </a:rPr>
              <a:t>Type</a:t>
            </a:r>
            <a:endParaRPr lang="en-US" dirty="0" smtClean="0"/>
          </a:p>
          <a:p>
            <a:pPr lvl="1"/>
            <a:endParaRPr lang="en-US" dirty="0" smtClean="0"/>
          </a:p>
        </p:txBody>
      </p:sp>
      <p:pic>
        <p:nvPicPr>
          <p:cNvPr id="7" name="Picture 10" descr="http://www.clker.com/cliparts/5/q/T/b/c/Y/black-check-mark-png-hi.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68601" y="5919481"/>
            <a:ext cx="240083" cy="252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614922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4.5  Transition from Incumbent Contractor to New Contractor after a Source Selection</a:t>
            </a:r>
            <a:endParaRPr lang="en-US" sz="3600" dirty="0"/>
          </a:p>
        </p:txBody>
      </p:sp>
      <p:sp>
        <p:nvSpPr>
          <p:cNvPr id="3" name="Subtitle 2"/>
          <p:cNvSpPr>
            <a:spLocks noGrp="1"/>
          </p:cNvSpPr>
          <p:nvPr>
            <p:ph type="body" sz="quarter" idx="10"/>
          </p:nvPr>
        </p:nvSpPr>
        <p:spPr/>
        <p:txBody>
          <a:bodyPr>
            <a:noAutofit/>
          </a:bodyPr>
          <a:lstStyle/>
          <a:p>
            <a:pPr algn="l"/>
            <a:r>
              <a:rPr lang="en-US" sz="1600" dirty="0" smtClean="0">
                <a:solidFill>
                  <a:schemeClr val="tx1"/>
                </a:solidFill>
              </a:rPr>
              <a:t>Plan </a:t>
            </a:r>
            <a:r>
              <a:rPr lang="en-US" sz="1600" dirty="0">
                <a:solidFill>
                  <a:schemeClr val="tx1"/>
                </a:solidFill>
              </a:rPr>
              <a:t>for adequate transition time </a:t>
            </a:r>
            <a:endParaRPr lang="en-US" sz="1600" dirty="0" smtClean="0">
              <a:solidFill>
                <a:schemeClr val="tx1"/>
              </a:solidFill>
            </a:endParaRPr>
          </a:p>
          <a:p>
            <a:pPr lvl="1"/>
            <a:r>
              <a:rPr lang="en-US" sz="1200" dirty="0" smtClean="0">
                <a:solidFill>
                  <a:schemeClr val="tx1"/>
                </a:solidFill>
              </a:rPr>
              <a:t>Consider </a:t>
            </a:r>
            <a:r>
              <a:rPr lang="en-US" sz="1200" dirty="0">
                <a:solidFill>
                  <a:schemeClr val="tx1"/>
                </a:solidFill>
              </a:rPr>
              <a:t>workload complexity; relevant DCMA impact; integration requirements; both phase in and phase out </a:t>
            </a:r>
            <a:r>
              <a:rPr lang="en-US" sz="1200" dirty="0" smtClean="0">
                <a:solidFill>
                  <a:schemeClr val="tx1"/>
                </a:solidFill>
              </a:rPr>
              <a:t>workload</a:t>
            </a:r>
            <a:endParaRPr lang="en-US" sz="1200" dirty="0">
              <a:solidFill>
                <a:schemeClr val="tx1"/>
              </a:solidFill>
            </a:endParaRPr>
          </a:p>
          <a:p>
            <a:pPr algn="l"/>
            <a:r>
              <a:rPr lang="en-US" sz="1600" dirty="0" smtClean="0">
                <a:solidFill>
                  <a:schemeClr val="tx1"/>
                </a:solidFill>
              </a:rPr>
              <a:t>Have </a:t>
            </a:r>
            <a:r>
              <a:rPr lang="en-US" sz="1600" dirty="0">
                <a:solidFill>
                  <a:schemeClr val="tx1"/>
                </a:solidFill>
              </a:rPr>
              <a:t>recompetition support package sufficient to cover several months of </a:t>
            </a:r>
            <a:r>
              <a:rPr lang="en-US" sz="1600" dirty="0" smtClean="0">
                <a:solidFill>
                  <a:schemeClr val="tx1"/>
                </a:solidFill>
              </a:rPr>
              <a:t>operation</a:t>
            </a:r>
            <a:endParaRPr lang="en-US" sz="1600" dirty="0">
              <a:solidFill>
                <a:schemeClr val="tx1"/>
              </a:solidFill>
            </a:endParaRPr>
          </a:p>
          <a:p>
            <a:pPr algn="l"/>
            <a:r>
              <a:rPr lang="en-US" sz="1600" dirty="0" smtClean="0">
                <a:solidFill>
                  <a:schemeClr val="tx1"/>
                </a:solidFill>
              </a:rPr>
              <a:t>Use </a:t>
            </a:r>
            <a:r>
              <a:rPr lang="en-US" sz="1600" dirty="0">
                <a:solidFill>
                  <a:schemeClr val="tx1"/>
                </a:solidFill>
              </a:rPr>
              <a:t>ACAs for offerors and incumbent which include measurable transition plan milestones that hold contractors accountable in meeting them (i.e. withholding payments</a:t>
            </a:r>
            <a:r>
              <a:rPr lang="en-US" sz="1600" dirty="0" smtClean="0">
                <a:solidFill>
                  <a:schemeClr val="tx1"/>
                </a:solidFill>
              </a:rPr>
              <a:t>)</a:t>
            </a:r>
            <a:endParaRPr lang="en-US" sz="1600" dirty="0">
              <a:solidFill>
                <a:schemeClr val="tx1"/>
              </a:solidFill>
            </a:endParaRPr>
          </a:p>
          <a:p>
            <a:pPr algn="l"/>
            <a:r>
              <a:rPr lang="en-US" sz="1600" dirty="0" smtClean="0">
                <a:solidFill>
                  <a:schemeClr val="tx1"/>
                </a:solidFill>
              </a:rPr>
              <a:t>Require </a:t>
            </a:r>
            <a:r>
              <a:rPr lang="en-US" sz="1600" dirty="0">
                <a:solidFill>
                  <a:schemeClr val="tx1"/>
                </a:solidFill>
              </a:rPr>
              <a:t>Phase In Plans as an attachment to </a:t>
            </a:r>
            <a:r>
              <a:rPr lang="en-US" sz="1600" dirty="0" smtClean="0">
                <a:solidFill>
                  <a:schemeClr val="tx1"/>
                </a:solidFill>
              </a:rPr>
              <a:t>Tech </a:t>
            </a:r>
            <a:r>
              <a:rPr lang="en-US" sz="1600" dirty="0">
                <a:solidFill>
                  <a:schemeClr val="tx1"/>
                </a:solidFill>
              </a:rPr>
              <a:t>Proposals (will become attachment to the contract</a:t>
            </a:r>
            <a:r>
              <a:rPr lang="en-US" sz="1600" dirty="0" smtClean="0">
                <a:solidFill>
                  <a:schemeClr val="tx1"/>
                </a:solidFill>
              </a:rPr>
              <a:t>)</a:t>
            </a:r>
            <a:endParaRPr lang="en-US" sz="1600" dirty="0">
              <a:solidFill>
                <a:schemeClr val="tx1"/>
              </a:solidFill>
            </a:endParaRPr>
          </a:p>
          <a:p>
            <a:pPr lvl="1"/>
            <a:r>
              <a:rPr lang="en-US" sz="1200" dirty="0" smtClean="0">
                <a:solidFill>
                  <a:schemeClr val="tx1"/>
                </a:solidFill>
              </a:rPr>
              <a:t>Phase </a:t>
            </a:r>
            <a:r>
              <a:rPr lang="en-US" sz="1200" dirty="0">
                <a:solidFill>
                  <a:schemeClr val="tx1"/>
                </a:solidFill>
              </a:rPr>
              <a:t>In Plans should include such key criteria such as milestones, subcontract agreements, workforce, security, and inventory responsibilities, reporting, and key processes, Phase In.   </a:t>
            </a:r>
            <a:endParaRPr lang="en-US" sz="1200" dirty="0" smtClean="0">
              <a:solidFill>
                <a:schemeClr val="tx1"/>
              </a:solidFill>
            </a:endParaRPr>
          </a:p>
          <a:p>
            <a:r>
              <a:rPr lang="en-US" sz="1600" dirty="0"/>
              <a:t>Consider including “phase out” requirements in the PWS, to facilitate the next transition </a:t>
            </a:r>
            <a:endParaRPr lang="en-US" sz="1600" dirty="0">
              <a:solidFill>
                <a:schemeClr val="tx1"/>
              </a:solidFill>
            </a:endParaRPr>
          </a:p>
        </p:txBody>
      </p:sp>
      <p:sp>
        <p:nvSpPr>
          <p:cNvPr id="4" name="TextBox 3"/>
          <p:cNvSpPr txBox="1"/>
          <p:nvPr/>
        </p:nvSpPr>
        <p:spPr>
          <a:xfrm>
            <a:off x="533400" y="4642757"/>
            <a:ext cx="8153400" cy="646331"/>
          </a:xfrm>
          <a:prstGeom prst="rect">
            <a:avLst/>
          </a:prstGeom>
          <a:noFill/>
        </p:spPr>
        <p:txBody>
          <a:bodyPr wrap="square" rtlCol="0">
            <a:spAutoFit/>
          </a:bodyPr>
          <a:lstStyle/>
          <a:p>
            <a:r>
              <a:rPr lang="en-US" dirty="0" smtClean="0">
                <a:hlinkClick r:id="rId2"/>
              </a:rPr>
              <a:t>Sample PWS Transition Language</a:t>
            </a:r>
            <a:r>
              <a:rPr lang="en-US" dirty="0" smtClean="0"/>
              <a:t>		</a:t>
            </a:r>
            <a:r>
              <a:rPr lang="en-US" dirty="0" smtClean="0">
                <a:hlinkClick r:id="rId3"/>
              </a:rPr>
              <a:t>Transition Sample Clause</a:t>
            </a:r>
            <a:endParaRPr lang="en-US" dirty="0" smtClean="0"/>
          </a:p>
          <a:p>
            <a:r>
              <a:rPr lang="en-US" dirty="0" smtClean="0">
                <a:hlinkClick r:id="rId4"/>
              </a:rPr>
              <a:t>Transition Lessons Learned Briefing</a:t>
            </a:r>
            <a:endParaRPr lang="en-US" dirty="0"/>
          </a:p>
        </p:txBody>
      </p:sp>
    </p:spTree>
    <p:extLst>
      <p:ext uri="{BB962C8B-B14F-4D97-AF65-F5344CB8AC3E}">
        <p14:creationId xmlns:p14="http://schemas.microsoft.com/office/powerpoint/2010/main" val="32645277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4.6 Utilize an Established Task Order Proposal Evaluation Method</a:t>
            </a:r>
          </a:p>
        </p:txBody>
      </p:sp>
      <p:sp>
        <p:nvSpPr>
          <p:cNvPr id="3" name="Text Placeholder 2"/>
          <p:cNvSpPr>
            <a:spLocks noGrp="1"/>
          </p:cNvSpPr>
          <p:nvPr>
            <p:ph type="body" sz="quarter" idx="10"/>
          </p:nvPr>
        </p:nvSpPr>
        <p:spPr/>
        <p:txBody>
          <a:bodyPr>
            <a:noAutofit/>
          </a:bodyPr>
          <a:lstStyle/>
          <a:p>
            <a:r>
              <a:rPr lang="en-US" sz="1400" dirty="0" smtClean="0"/>
              <a:t>Include Task Order </a:t>
            </a:r>
            <a:r>
              <a:rPr lang="en-US" sz="1400" dirty="0"/>
              <a:t>evaluation methodology for future fair opportunity competitions in basic IDIQ </a:t>
            </a:r>
            <a:r>
              <a:rPr lang="en-US" sz="1400" dirty="0" smtClean="0"/>
              <a:t>RFP/contract</a:t>
            </a:r>
          </a:p>
          <a:p>
            <a:pPr lvl="1"/>
            <a:r>
              <a:rPr lang="en-US" sz="1200" dirty="0" smtClean="0"/>
              <a:t>Define Task Order evaluation criteria (Technical, Past Performance and Price) in the basic contract evaluation methodology  </a:t>
            </a:r>
          </a:p>
          <a:p>
            <a:pPr lvl="1"/>
            <a:r>
              <a:rPr lang="en-US" sz="1200" dirty="0"/>
              <a:t>When appropriate, and to achieve best results, assign weights to Technical, Past Performance and Price Evaluation factors, and include focus areas that may be used, such as SB participation (see DESP III M3 Task Order Evaluation Method)</a:t>
            </a:r>
          </a:p>
          <a:p>
            <a:pPr lvl="1"/>
            <a:r>
              <a:rPr lang="en-US" sz="1200" dirty="0"/>
              <a:t>Allow for the assignment of weights to evaluation criteria based on specific Task Order requirements</a:t>
            </a:r>
          </a:p>
          <a:p>
            <a:pPr lvl="1"/>
            <a:r>
              <a:rPr lang="en-US" sz="1200" dirty="0"/>
              <a:t>Include Excel Spreadsheet for fair opportunity TEP calculations, which accounts for evaluation criteria weights and focus areas, if utilized</a:t>
            </a:r>
          </a:p>
          <a:p>
            <a:pPr lvl="1"/>
            <a:r>
              <a:rPr lang="en-US" sz="1200" dirty="0" smtClean="0"/>
              <a:t>Methodology utilized should reflect the specific Task Order requirements, keeping in mind the best value continuum from LPTA to trade-off given the Task Order requirements (e.g. complexity, and when </a:t>
            </a:r>
            <a:r>
              <a:rPr lang="en-US" sz="1200" dirty="0"/>
              <a:t>greater expertise/experience is </a:t>
            </a:r>
            <a:r>
              <a:rPr lang="en-US" sz="1200" dirty="0" smtClean="0"/>
              <a:t>desired)</a:t>
            </a:r>
            <a:endParaRPr lang="en-US" sz="1200" dirty="0"/>
          </a:p>
        </p:txBody>
      </p:sp>
      <p:sp>
        <p:nvSpPr>
          <p:cNvPr id="4" name="TextBox 3"/>
          <p:cNvSpPr txBox="1"/>
          <p:nvPr/>
        </p:nvSpPr>
        <p:spPr>
          <a:xfrm>
            <a:off x="457200" y="4572000"/>
            <a:ext cx="8305800" cy="369332"/>
          </a:xfrm>
          <a:prstGeom prst="rect">
            <a:avLst/>
          </a:prstGeom>
          <a:noFill/>
        </p:spPr>
        <p:txBody>
          <a:bodyPr wrap="square" rtlCol="0">
            <a:spAutoFit/>
          </a:bodyPr>
          <a:lstStyle/>
          <a:p>
            <a:r>
              <a:rPr lang="en-US" dirty="0" smtClean="0">
                <a:hlinkClick r:id="rId2"/>
              </a:rPr>
              <a:t>Sample TO Evaluation: DESP III</a:t>
            </a:r>
            <a:r>
              <a:rPr lang="en-US" dirty="0" smtClean="0"/>
              <a:t>  </a:t>
            </a:r>
            <a:endParaRPr lang="en-US" dirty="0"/>
          </a:p>
        </p:txBody>
      </p:sp>
      <p:pic>
        <p:nvPicPr>
          <p:cNvPr id="5" name="Picture 10" descr="http://www.clker.com/cliparts/5/q/T/b/c/Y/black-check-mark-png-h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67600" y="5919481"/>
            <a:ext cx="240083" cy="25271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www.clker.com/cliparts/5/q/T/b/c/Y/black-check-mark-png-h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0" y="5919481"/>
            <a:ext cx="240083" cy="252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37701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noAutofit/>
          </a:bodyPr>
          <a:lstStyle/>
          <a:p>
            <a:r>
              <a:rPr lang="en-US" sz="2400" dirty="0"/>
              <a:t>Manage Affordability/ Efficiency Throughout Life Cycle</a:t>
            </a:r>
          </a:p>
        </p:txBody>
      </p:sp>
      <p:sp>
        <p:nvSpPr>
          <p:cNvPr id="4" name="Rounded Rectangle 3">
            <a:hlinkClick r:id="rId3" action="ppaction://hlinksldjump"/>
          </p:cNvPr>
          <p:cNvSpPr/>
          <p:nvPr/>
        </p:nvSpPr>
        <p:spPr>
          <a:xfrm>
            <a:off x="304800" y="6096000"/>
            <a:ext cx="2209800" cy="457200"/>
          </a:xfrm>
          <a:prstGeom prst="roundRect">
            <a:avLst/>
          </a:prstGeom>
          <a:solidFill>
            <a:schemeClr val="bg2">
              <a:lumMod val="5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 to BBP Menu</a:t>
            </a:r>
            <a:endParaRPr lang="en-US" dirty="0"/>
          </a:p>
        </p:txBody>
      </p:sp>
      <p:sp>
        <p:nvSpPr>
          <p:cNvPr id="6" name="Rectangle 5"/>
          <p:cNvSpPr/>
          <p:nvPr/>
        </p:nvSpPr>
        <p:spPr>
          <a:xfrm>
            <a:off x="685800" y="304800"/>
            <a:ext cx="7620000" cy="1371600"/>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latin typeface="+mj-lt"/>
                <a:cs typeface="Aharoni" pitchFamily="2" charset="-79"/>
              </a:rPr>
              <a:t>1. </a:t>
            </a:r>
            <a:r>
              <a:rPr lang="en-US" sz="3200" b="1" dirty="0">
                <a:latin typeface="+mj-lt"/>
                <a:cs typeface="Aharoni" pitchFamily="2" charset="-79"/>
              </a:rPr>
              <a:t>Manage Affordability/ Efficiency Throughout Life Cycle Techniques:</a:t>
            </a:r>
          </a:p>
        </p:txBody>
      </p:sp>
      <p:sp>
        <p:nvSpPr>
          <p:cNvPr id="3" name="Rectangle 2">
            <a:hlinkClick r:id="rId4" action="ppaction://hlinksldjump"/>
          </p:cNvPr>
          <p:cNvSpPr/>
          <p:nvPr/>
        </p:nvSpPr>
        <p:spPr>
          <a:xfrm>
            <a:off x="685800" y="2283023"/>
            <a:ext cx="3581400" cy="307777"/>
          </a:xfrm>
          <a:prstGeom prst="rect">
            <a:avLst/>
          </a:prstGeom>
          <a:solidFill>
            <a:schemeClr val="bg1">
              <a:lumMod val="50000"/>
            </a:schemeClr>
          </a:solidFill>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1400" b="1" cap="none" spc="0" dirty="0" smtClean="0">
                <a:ln w="12700">
                  <a:noFill/>
                  <a:prstDash val="solid"/>
                </a:ln>
                <a:solidFill>
                  <a:schemeClr val="tx1"/>
                </a:solidFill>
              </a:rPr>
              <a:t>2.  </a:t>
            </a:r>
            <a:r>
              <a:rPr lang="en-US" sz="1400" b="1" dirty="0" smtClean="0">
                <a:ln w="12700">
                  <a:noFill/>
                  <a:prstDash val="solid"/>
                </a:ln>
                <a:solidFill>
                  <a:schemeClr val="tx1"/>
                </a:solidFill>
              </a:rPr>
              <a:t>Utilize </a:t>
            </a:r>
            <a:r>
              <a:rPr lang="en-US" sz="1400" b="1" dirty="0">
                <a:ln w="12700">
                  <a:noFill/>
                  <a:prstDash val="solid"/>
                </a:ln>
                <a:solidFill>
                  <a:schemeClr val="tx1"/>
                </a:solidFill>
              </a:rPr>
              <a:t>Affordability Assessments</a:t>
            </a:r>
            <a:endParaRPr lang="en-US" sz="1400" b="1" cap="none" spc="0" dirty="0">
              <a:ln w="12700">
                <a:noFill/>
                <a:prstDash val="solid"/>
              </a:ln>
              <a:solidFill>
                <a:schemeClr val="tx1"/>
              </a:solidFill>
            </a:endParaRPr>
          </a:p>
        </p:txBody>
      </p:sp>
      <p:sp>
        <p:nvSpPr>
          <p:cNvPr id="15" name="Rectangle 14">
            <a:hlinkClick r:id="rId5" action="ppaction://hlinksldjump"/>
          </p:cNvPr>
          <p:cNvSpPr/>
          <p:nvPr/>
        </p:nvSpPr>
        <p:spPr>
          <a:xfrm>
            <a:off x="685800" y="2740223"/>
            <a:ext cx="3581400" cy="307777"/>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1400" b="1" cap="none" spc="0" dirty="0" smtClean="0">
                <a:ln w="12700">
                  <a:noFill/>
                  <a:prstDash val="solid"/>
                </a:ln>
                <a:solidFill>
                  <a:schemeClr val="tx1"/>
                </a:solidFill>
              </a:rPr>
              <a:t>3.  </a:t>
            </a:r>
            <a:r>
              <a:rPr lang="en-US" sz="1400" b="1" dirty="0" smtClean="0">
                <a:ln w="12700">
                  <a:noFill/>
                  <a:prstDash val="solid"/>
                </a:ln>
                <a:solidFill>
                  <a:schemeClr val="tx1"/>
                </a:solidFill>
              </a:rPr>
              <a:t>Conduct </a:t>
            </a:r>
            <a:r>
              <a:rPr lang="en-US" sz="1400" b="1" dirty="0">
                <a:ln w="12700">
                  <a:noFill/>
                  <a:prstDash val="solid"/>
                </a:ln>
                <a:solidFill>
                  <a:schemeClr val="tx1"/>
                </a:solidFill>
              </a:rPr>
              <a:t>Program Level Should-Cost</a:t>
            </a:r>
            <a:endParaRPr lang="en-US" sz="1400" b="1" cap="none" spc="0" dirty="0" smtClean="0">
              <a:ln w="12700">
                <a:noFill/>
                <a:prstDash val="solid"/>
              </a:ln>
              <a:solidFill>
                <a:schemeClr val="tx1"/>
              </a:solidFill>
            </a:endParaRPr>
          </a:p>
        </p:txBody>
      </p:sp>
      <p:sp>
        <p:nvSpPr>
          <p:cNvPr id="13" name="Rectangle 12">
            <a:hlinkClick r:id="rId6" action="ppaction://hlinksldjump"/>
          </p:cNvPr>
          <p:cNvSpPr/>
          <p:nvPr/>
        </p:nvSpPr>
        <p:spPr>
          <a:xfrm>
            <a:off x="681487" y="3136907"/>
            <a:ext cx="3581400" cy="523220"/>
          </a:xfrm>
          <a:prstGeom prst="rect">
            <a:avLst/>
          </a:prstGeom>
          <a:solidFill>
            <a:schemeClr val="bg1">
              <a:lumMod val="50000"/>
            </a:schemeClr>
          </a:solidFill>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1400" b="1" dirty="0" smtClean="0">
                <a:ln w="12700">
                  <a:noFill/>
                  <a:prstDash val="solid"/>
                </a:ln>
                <a:solidFill>
                  <a:schemeClr val="tx1"/>
                </a:solidFill>
              </a:rPr>
              <a:t>4.  Consider </a:t>
            </a:r>
            <a:r>
              <a:rPr lang="en-US" sz="1400" b="1" dirty="0">
                <a:ln w="12700">
                  <a:noFill/>
                  <a:prstDash val="solid"/>
                </a:ln>
                <a:solidFill>
                  <a:schemeClr val="tx1"/>
                </a:solidFill>
              </a:rPr>
              <a:t>Program Should-Cost Results in Negotiations</a:t>
            </a:r>
            <a:endParaRPr lang="en-US" sz="1400" b="1" cap="none" spc="0" dirty="0">
              <a:ln w="12700">
                <a:noFill/>
                <a:prstDash val="solid"/>
              </a:ln>
              <a:solidFill>
                <a:schemeClr val="tx1"/>
              </a:solidFill>
            </a:endParaRPr>
          </a:p>
        </p:txBody>
      </p:sp>
      <p:sp>
        <p:nvSpPr>
          <p:cNvPr id="16" name="Rectangle 15">
            <a:hlinkClick r:id="rId3" action="ppaction://hlinksldjump"/>
          </p:cNvPr>
          <p:cNvSpPr/>
          <p:nvPr/>
        </p:nvSpPr>
        <p:spPr>
          <a:xfrm>
            <a:off x="1670649" y="5181599"/>
            <a:ext cx="5802701" cy="307777"/>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1400" b="1" cap="none" spc="0" dirty="0" smtClean="0">
                <a:ln w="12700">
                  <a:noFill/>
                  <a:prstDash val="solid"/>
                </a:ln>
                <a:solidFill>
                  <a:schemeClr val="tx1"/>
                </a:solidFill>
              </a:rPr>
              <a:t>See all BBP Practices to help achieve program affordability</a:t>
            </a:r>
            <a:endParaRPr lang="en-US" sz="1400" b="1" cap="none" spc="0" dirty="0">
              <a:ln w="12700">
                <a:noFill/>
                <a:prstDash val="solid"/>
              </a:ln>
              <a:solidFill>
                <a:schemeClr val="tx1"/>
              </a:solidFill>
            </a:endParaRPr>
          </a:p>
        </p:txBody>
      </p:sp>
      <p:sp>
        <p:nvSpPr>
          <p:cNvPr id="18" name="Rectangle 17">
            <a:hlinkClick r:id="rId7" action="ppaction://hlinksldjump"/>
          </p:cNvPr>
          <p:cNvSpPr/>
          <p:nvPr/>
        </p:nvSpPr>
        <p:spPr>
          <a:xfrm>
            <a:off x="4724400" y="1874966"/>
            <a:ext cx="3581400" cy="523220"/>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1400" b="1" cap="none" spc="0" dirty="0" smtClean="0">
                <a:ln w="12700">
                  <a:noFill/>
                  <a:prstDash val="solid"/>
                </a:ln>
                <a:solidFill>
                  <a:schemeClr val="tx1"/>
                </a:solidFill>
              </a:rPr>
              <a:t>5. Use Multi Year </a:t>
            </a:r>
            <a:r>
              <a:rPr lang="en-US" sz="1400" b="1" dirty="0">
                <a:ln w="12700">
                  <a:noFill/>
                  <a:prstDash val="solid"/>
                </a:ln>
                <a:solidFill>
                  <a:schemeClr val="tx1"/>
                </a:solidFill>
              </a:rPr>
              <a:t>A</a:t>
            </a:r>
            <a:r>
              <a:rPr lang="en-US" sz="1400" b="1" cap="none" spc="0" dirty="0" smtClean="0">
                <a:ln w="12700">
                  <a:noFill/>
                  <a:prstDash val="solid"/>
                </a:ln>
                <a:solidFill>
                  <a:schemeClr val="tx1"/>
                </a:solidFill>
              </a:rPr>
              <a:t>pproach When Appropriate</a:t>
            </a:r>
            <a:endParaRPr lang="en-US" sz="1400" b="1" cap="none" spc="0" dirty="0">
              <a:ln w="12700">
                <a:noFill/>
                <a:prstDash val="solid"/>
              </a:ln>
              <a:solidFill>
                <a:schemeClr val="tx1"/>
              </a:solidFill>
            </a:endParaRPr>
          </a:p>
        </p:txBody>
      </p:sp>
      <p:sp>
        <p:nvSpPr>
          <p:cNvPr id="10" name="Rectangle 9">
            <a:hlinkClick r:id="rId8" action="ppaction://hlinksldjump"/>
          </p:cNvPr>
          <p:cNvSpPr/>
          <p:nvPr/>
        </p:nvSpPr>
        <p:spPr>
          <a:xfrm>
            <a:off x="4724400" y="2579139"/>
            <a:ext cx="3581400" cy="523220"/>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1400" b="1" cap="none" spc="0" dirty="0" smtClean="0">
                <a:ln w="12700">
                  <a:noFill/>
                  <a:prstDash val="solid"/>
                </a:ln>
                <a:solidFill>
                  <a:schemeClr val="tx1"/>
                </a:solidFill>
              </a:rPr>
              <a:t>6. Effective Use of Performance Based Logistics (PBL)</a:t>
            </a:r>
            <a:endParaRPr lang="en-US" sz="1400" b="1" cap="none" spc="0" dirty="0">
              <a:ln w="12700">
                <a:noFill/>
                <a:prstDash val="solid"/>
              </a:ln>
              <a:solidFill>
                <a:schemeClr val="tx1"/>
              </a:solidFill>
            </a:endParaRPr>
          </a:p>
        </p:txBody>
      </p:sp>
      <p:sp>
        <p:nvSpPr>
          <p:cNvPr id="11" name="Rectangle 10">
            <a:hlinkClick r:id="rId9" action="ppaction://hlinksldjump"/>
          </p:cNvPr>
          <p:cNvSpPr/>
          <p:nvPr/>
        </p:nvSpPr>
        <p:spPr>
          <a:xfrm>
            <a:off x="685800" y="1874966"/>
            <a:ext cx="3581400" cy="307777"/>
          </a:xfrm>
          <a:prstGeom prst="rect">
            <a:avLst/>
          </a:prstGeom>
          <a:solidFill>
            <a:schemeClr val="bg1">
              <a:lumMod val="50000"/>
            </a:schemeClr>
          </a:solidFill>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1400" b="1" cap="none" spc="0" dirty="0" smtClean="0">
                <a:ln w="12700">
                  <a:noFill/>
                  <a:prstDash val="solid"/>
                </a:ln>
                <a:solidFill>
                  <a:schemeClr val="tx1"/>
                </a:solidFill>
              </a:rPr>
              <a:t>1.  </a:t>
            </a:r>
            <a:r>
              <a:rPr lang="en-US" sz="1400" b="1" dirty="0" smtClean="0">
                <a:ln w="12700">
                  <a:noFill/>
                  <a:prstDash val="solid"/>
                </a:ln>
                <a:solidFill>
                  <a:schemeClr val="tx1"/>
                </a:solidFill>
              </a:rPr>
              <a:t>Conduct Cost/Capability Analysis</a:t>
            </a:r>
            <a:endParaRPr lang="en-US" sz="1400" b="1" cap="none" spc="0" dirty="0">
              <a:ln w="12700">
                <a:noFill/>
                <a:prstDash val="solid"/>
              </a:ln>
              <a:solidFill>
                <a:schemeClr val="tx1"/>
              </a:solidFill>
            </a:endParaRPr>
          </a:p>
        </p:txBody>
      </p:sp>
      <p:sp>
        <p:nvSpPr>
          <p:cNvPr id="12" name="Rounded Rectangle 11">
            <a:hlinkClick r:id="rId10" action="ppaction://hlinksldjump"/>
          </p:cNvPr>
          <p:cNvSpPr/>
          <p:nvPr/>
        </p:nvSpPr>
        <p:spPr>
          <a:xfrm>
            <a:off x="7341716" y="6172200"/>
            <a:ext cx="1497484" cy="533400"/>
          </a:xfrm>
          <a:prstGeom prst="roundRect">
            <a:avLst/>
          </a:prstGeom>
          <a:solidFill>
            <a:srgbClr val="FFFF0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smtClean="0">
                <a:solidFill>
                  <a:srgbClr val="FF0000"/>
                </a:solidFill>
                <a:effectLst>
                  <a:outerShdw blurRad="38100" dist="38100" dir="2700000" algn="tl">
                    <a:srgbClr val="000000">
                      <a:alpha val="43137"/>
                    </a:srgbClr>
                  </a:outerShdw>
                </a:effectLst>
              </a:rPr>
              <a:t>Link to Should Cost Fishbone</a:t>
            </a:r>
            <a:endParaRPr lang="en-US" sz="1400" b="1" i="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9082138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Autofit/>
          </a:bodyPr>
          <a:lstStyle/>
          <a:p>
            <a:r>
              <a:rPr lang="en-US" sz="1600" dirty="0"/>
              <a:t>Work with AF Small Business </a:t>
            </a:r>
            <a:r>
              <a:rPr lang="en-US" sz="1600" dirty="0" smtClean="0"/>
              <a:t>Specialist, </a:t>
            </a:r>
            <a:r>
              <a:rPr lang="en-US" sz="1600" dirty="0"/>
              <a:t>Industry, and AF requirements community  to maximize Small Business </a:t>
            </a:r>
            <a:r>
              <a:rPr lang="en-US" sz="1600" dirty="0" smtClean="0"/>
              <a:t>(SB) Participation </a:t>
            </a:r>
            <a:r>
              <a:rPr lang="en-US" sz="1600" dirty="0"/>
              <a:t>which impact AF SB goals </a:t>
            </a:r>
            <a:endParaRPr lang="en-US" sz="1600" dirty="0" smtClean="0"/>
          </a:p>
          <a:p>
            <a:r>
              <a:rPr lang="en-US" sz="1600" dirty="0" smtClean="0"/>
              <a:t>PM </a:t>
            </a:r>
            <a:r>
              <a:rPr lang="en-US" sz="1600" dirty="0"/>
              <a:t>populate AF Long Range Acquisition Estimate (LRAE) one year in advance of RFP  if over $24M OR six months in advance of RFP for actions between $1 M and $</a:t>
            </a:r>
            <a:r>
              <a:rPr lang="en-US" sz="1600" dirty="0" smtClean="0"/>
              <a:t>24M</a:t>
            </a:r>
          </a:p>
          <a:p>
            <a:r>
              <a:rPr lang="en-US" sz="1600" dirty="0"/>
              <a:t>Invite Small Business Office to initial planning meeting and obtain SBO review of </a:t>
            </a:r>
            <a:r>
              <a:rPr lang="en-US" sz="1600" dirty="0" err="1"/>
              <a:t>synoptization</a:t>
            </a:r>
            <a:r>
              <a:rPr lang="en-US" sz="1600" dirty="0" smtClean="0"/>
              <a:t>/ initial Request for Information (RFI) </a:t>
            </a:r>
            <a:r>
              <a:rPr lang="en-US" sz="1600" dirty="0"/>
              <a:t>to Industry when acquisition is &gt; $3K but &lt; the SAT </a:t>
            </a:r>
            <a:r>
              <a:rPr lang="en-US" sz="1600" i="1" dirty="0" smtClean="0"/>
              <a:t>but not planned for SB performance,</a:t>
            </a:r>
            <a:r>
              <a:rPr lang="en-US" sz="1600" dirty="0" smtClean="0"/>
              <a:t> or, </a:t>
            </a:r>
            <a:r>
              <a:rPr lang="en-US" sz="1600" dirty="0"/>
              <a:t>greater than $</a:t>
            </a:r>
            <a:r>
              <a:rPr lang="en-US" sz="1600" dirty="0" smtClean="0"/>
              <a:t>650K</a:t>
            </a:r>
          </a:p>
          <a:p>
            <a:r>
              <a:rPr lang="en-US" sz="1600" dirty="0" smtClean="0"/>
              <a:t>Obtain input from SBO and industry related to 2012 </a:t>
            </a:r>
            <a:r>
              <a:rPr lang="en-US" sz="1600" dirty="0"/>
              <a:t>NAICS and PSC code and size standard </a:t>
            </a:r>
            <a:endParaRPr lang="en-US" sz="1600" dirty="0" smtClean="0"/>
          </a:p>
          <a:p>
            <a:r>
              <a:rPr lang="en-US" sz="1600" dirty="0" smtClean="0"/>
              <a:t>Work </a:t>
            </a:r>
            <a:r>
              <a:rPr lang="en-US" sz="1600" dirty="0"/>
              <a:t>with </a:t>
            </a:r>
            <a:r>
              <a:rPr lang="en-US" sz="1600" dirty="0" smtClean="0"/>
              <a:t>SBO </a:t>
            </a:r>
            <a:r>
              <a:rPr lang="en-US" sz="1600" dirty="0"/>
              <a:t>to </a:t>
            </a:r>
            <a:r>
              <a:rPr lang="en-US" sz="1600" dirty="0" smtClean="0"/>
              <a:t>disseminate information </a:t>
            </a:r>
            <a:r>
              <a:rPr lang="en-US" sz="1600" dirty="0"/>
              <a:t>about a planned acquisition to the SB industrial base &amp; hold one-on-one discussions with </a:t>
            </a:r>
            <a:r>
              <a:rPr lang="en-US" sz="1600" dirty="0" smtClean="0"/>
              <a:t>small businesses </a:t>
            </a:r>
            <a:r>
              <a:rPr lang="en-US" sz="1600" dirty="0"/>
              <a:t>and requirements </a:t>
            </a:r>
            <a:r>
              <a:rPr lang="en-US" sz="1600" dirty="0" smtClean="0"/>
              <a:t>personnel</a:t>
            </a:r>
          </a:p>
          <a:p>
            <a:r>
              <a:rPr lang="en-US" sz="1600" dirty="0" smtClean="0"/>
              <a:t>Use new </a:t>
            </a:r>
            <a:r>
              <a:rPr lang="en-US" sz="1600" dirty="0" err="1" smtClean="0"/>
              <a:t>FedBizOpps</a:t>
            </a:r>
            <a:r>
              <a:rPr lang="en-US" sz="1600" dirty="0" smtClean="0"/>
              <a:t> SB Events site to announce meetings and industry days; see link below</a:t>
            </a:r>
            <a:endParaRPr lang="en-US" sz="1600" dirty="0"/>
          </a:p>
        </p:txBody>
      </p:sp>
      <p:sp>
        <p:nvSpPr>
          <p:cNvPr id="3" name="Text Placeholder 2"/>
          <p:cNvSpPr>
            <a:spLocks noGrp="1"/>
          </p:cNvSpPr>
          <p:nvPr>
            <p:ph type="body" sz="quarter" idx="4294967295"/>
          </p:nvPr>
        </p:nvSpPr>
        <p:spPr>
          <a:xfrm>
            <a:off x="457200" y="4598988"/>
            <a:ext cx="8305800" cy="800100"/>
          </a:xfrm>
        </p:spPr>
        <p:txBody>
          <a:bodyPr numCol="2">
            <a:normAutofit fontScale="25000" lnSpcReduction="20000"/>
          </a:bodyPr>
          <a:lstStyle/>
          <a:p>
            <a:pPr marL="0" indent="0">
              <a:buNone/>
            </a:pPr>
            <a:r>
              <a:rPr lang="fr-FR" sz="5500" dirty="0" smtClean="0">
                <a:hlinkClick r:id="rId3"/>
              </a:rPr>
              <a:t>Air Force Long Range Acquisition Estimate (LRAE)</a:t>
            </a:r>
            <a:endParaRPr lang="fr-FR" sz="5500" dirty="0" smtClean="0"/>
          </a:p>
          <a:p>
            <a:pPr marL="0" indent="0">
              <a:buNone/>
            </a:pPr>
            <a:r>
              <a:rPr lang="fr-FR" sz="5500" dirty="0" smtClean="0">
                <a:hlinkClick r:id="rId4"/>
              </a:rPr>
              <a:t>Planned Small Business </a:t>
            </a:r>
            <a:r>
              <a:rPr lang="fr-FR" sz="5500" dirty="0" err="1" smtClean="0">
                <a:hlinkClick r:id="rId4"/>
              </a:rPr>
              <a:t>Opportunities</a:t>
            </a:r>
            <a:r>
              <a:rPr lang="fr-FR" sz="5500" dirty="0" smtClean="0">
                <a:hlinkClick r:id="rId4"/>
              </a:rPr>
              <a:t> </a:t>
            </a:r>
            <a:r>
              <a:rPr lang="fr-FR" sz="5500" dirty="0" err="1" smtClean="0">
                <a:hlinkClick r:id="rId4"/>
              </a:rPr>
              <a:t>FedBizOpps</a:t>
            </a:r>
            <a:r>
              <a:rPr lang="fr-FR" sz="5500" dirty="0" smtClean="0">
                <a:hlinkClick r:id="rId4"/>
              </a:rPr>
              <a:t> SB Events</a:t>
            </a:r>
            <a:endParaRPr lang="fr-FR" sz="5500" dirty="0" smtClean="0"/>
          </a:p>
          <a:p>
            <a:pPr marL="0" indent="0">
              <a:buNone/>
            </a:pPr>
            <a:r>
              <a:rPr lang="fr-FR" sz="5500" dirty="0" smtClean="0">
                <a:hlinkClick r:id="rId5"/>
              </a:rPr>
              <a:t>Small Business Program Training</a:t>
            </a:r>
            <a:r>
              <a:rPr lang="fr-FR" sz="5500" dirty="0" smtClean="0"/>
              <a:t> </a:t>
            </a:r>
          </a:p>
          <a:p>
            <a:pPr marL="0" indent="0">
              <a:buNone/>
            </a:pPr>
            <a:r>
              <a:rPr lang="en-US" sz="5500" dirty="0" smtClean="0">
                <a:hlinkClick r:id="rId6"/>
              </a:rPr>
              <a:t>DAU CLM 059 Small Business Program for Program Managers</a:t>
            </a:r>
            <a:r>
              <a:rPr lang="fr-FR" sz="5500" dirty="0" smtClean="0"/>
              <a:t> </a:t>
            </a:r>
            <a:endParaRPr lang="fr-FR" sz="5500" dirty="0"/>
          </a:p>
        </p:txBody>
      </p:sp>
      <p:sp>
        <p:nvSpPr>
          <p:cNvPr id="4" name="Title 3"/>
          <p:cNvSpPr>
            <a:spLocks noGrp="1"/>
          </p:cNvSpPr>
          <p:nvPr>
            <p:ph type="title"/>
          </p:nvPr>
        </p:nvSpPr>
        <p:spPr/>
        <p:txBody>
          <a:bodyPr>
            <a:noAutofit/>
          </a:bodyPr>
          <a:lstStyle/>
          <a:p>
            <a:r>
              <a:rPr lang="en-US" sz="2900" dirty="0" smtClean="0"/>
              <a:t>5.1  Communicate Early and Often With the Small Business Office and Industry about Future Requirements</a:t>
            </a:r>
            <a:endParaRPr lang="en-US" sz="2900" dirty="0"/>
          </a:p>
        </p:txBody>
      </p:sp>
      <p:pic>
        <p:nvPicPr>
          <p:cNvPr id="7" name="Picture 10" descr="http://www.clker.com/cliparts/5/q/T/b/c/Y/black-check-mark-png-hi.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219200" y="5919481"/>
            <a:ext cx="240083" cy="252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163247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55000" lnSpcReduction="20000"/>
          </a:bodyPr>
          <a:lstStyle/>
          <a:p>
            <a:r>
              <a:rPr lang="en-US" sz="3600" dirty="0" smtClean="0"/>
              <a:t>Market Intelligence (MI) requires broader approaches </a:t>
            </a:r>
            <a:r>
              <a:rPr lang="en-US" sz="3600" dirty="0"/>
              <a:t>to best reflect the rapidly changing </a:t>
            </a:r>
            <a:r>
              <a:rPr lang="en-US" sz="3600" dirty="0" smtClean="0"/>
              <a:t>technological/industrial base</a:t>
            </a:r>
          </a:p>
          <a:p>
            <a:r>
              <a:rPr lang="en-US" sz="3600" dirty="0" smtClean="0"/>
              <a:t>Do not limit research to sources sought synopsis</a:t>
            </a:r>
          </a:p>
          <a:p>
            <a:pPr lvl="1"/>
            <a:r>
              <a:rPr lang="en-US" dirty="0" smtClean="0"/>
              <a:t>Conduct internet searches to understand the marketplace, identify industrial capability/capacity, available commercial technology, and determine potential sources and their financial viability</a:t>
            </a:r>
          </a:p>
          <a:p>
            <a:pPr lvl="1"/>
            <a:r>
              <a:rPr lang="en-US" dirty="0" smtClean="0"/>
              <a:t>Formulate searches to identify requirement drivers and technology gaps that need to be addressed in formulation of the requirements</a:t>
            </a:r>
          </a:p>
          <a:p>
            <a:pPr lvl="1"/>
            <a:r>
              <a:rPr lang="en-US" dirty="0" smtClean="0"/>
              <a:t>Address previous acquisition history at your location and other locations</a:t>
            </a:r>
          </a:p>
          <a:p>
            <a:r>
              <a:rPr lang="en-US" sz="3600" dirty="0" smtClean="0"/>
              <a:t>Do not rely solely on previously accomplished market research, validate results, broaden investigation, look for new approaches and understand changes in the marketplace</a:t>
            </a:r>
            <a:endParaRPr lang="en-US" sz="3600" dirty="0"/>
          </a:p>
        </p:txBody>
      </p:sp>
      <p:sp>
        <p:nvSpPr>
          <p:cNvPr id="5" name="Text Placeholder 4"/>
          <p:cNvSpPr>
            <a:spLocks noGrp="1"/>
          </p:cNvSpPr>
          <p:nvPr>
            <p:ph type="body" sz="quarter" idx="4294967295"/>
          </p:nvPr>
        </p:nvSpPr>
        <p:spPr>
          <a:xfrm>
            <a:off x="457200" y="4598988"/>
            <a:ext cx="8305800" cy="800100"/>
          </a:xfrm>
        </p:spPr>
        <p:txBody>
          <a:bodyPr>
            <a:normAutofit/>
          </a:bodyPr>
          <a:lstStyle/>
          <a:p>
            <a:pPr marL="0" indent="0">
              <a:buNone/>
            </a:pPr>
            <a:r>
              <a:rPr lang="en-US" sz="1800" smtClean="0">
                <a:hlinkClick r:id="rId3"/>
              </a:rPr>
              <a:t>Market Research in the Learning Center</a:t>
            </a:r>
            <a:endParaRPr lang="en-US" sz="1800" dirty="0" smtClean="0"/>
          </a:p>
          <a:p>
            <a:pPr marL="0" indent="0">
              <a:buNone/>
            </a:pPr>
            <a:r>
              <a:rPr lang="en-US" sz="1800" dirty="0" smtClean="0">
                <a:hlinkClick r:id="rId4"/>
              </a:rPr>
              <a:t>DAU CON 260A The Small Business Program, Part A</a:t>
            </a:r>
            <a:r>
              <a:rPr lang="en-US" sz="1800" dirty="0" smtClean="0"/>
              <a:t> </a:t>
            </a:r>
            <a:endParaRPr lang="en-US" sz="1800" dirty="0"/>
          </a:p>
        </p:txBody>
      </p:sp>
      <p:sp>
        <p:nvSpPr>
          <p:cNvPr id="4" name="Title 3"/>
          <p:cNvSpPr>
            <a:spLocks noGrp="1"/>
          </p:cNvSpPr>
          <p:nvPr>
            <p:ph type="title"/>
          </p:nvPr>
        </p:nvSpPr>
        <p:spPr/>
        <p:txBody>
          <a:bodyPr>
            <a:normAutofit fontScale="90000"/>
          </a:bodyPr>
          <a:lstStyle/>
          <a:p>
            <a:r>
              <a:rPr lang="en-US" sz="4000" dirty="0" smtClean="0"/>
              <a:t>5.2  Market Intelligence from a </a:t>
            </a:r>
            <a:br>
              <a:rPr lang="en-US" sz="4000" dirty="0" smtClean="0"/>
            </a:br>
            <a:r>
              <a:rPr lang="en-US" sz="4000" dirty="0" smtClean="0"/>
              <a:t>Small Business Perspective</a:t>
            </a:r>
            <a:endParaRPr lang="en-US" sz="4000" dirty="0"/>
          </a:p>
        </p:txBody>
      </p:sp>
      <p:pic>
        <p:nvPicPr>
          <p:cNvPr id="8" name="Picture 10" descr="http://www.clker.com/cliparts/5/q/T/b/c/Y/black-check-mark-png-hi.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9200" y="5919481"/>
            <a:ext cx="240083" cy="252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730082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70000" lnSpcReduction="20000"/>
          </a:bodyPr>
          <a:lstStyle/>
          <a:p>
            <a:r>
              <a:rPr lang="en-US" dirty="0" smtClean="0"/>
              <a:t>MaxPrac provides visibility into DOD-wide spend for High </a:t>
            </a:r>
            <a:r>
              <a:rPr lang="en-US" dirty="0"/>
              <a:t>Opportunity Targets (HOT) (less than half the average DOD SB achievement), Accessible (SB &gt; 1% awards), and Inaccessible </a:t>
            </a:r>
            <a:r>
              <a:rPr lang="en-US" dirty="0" smtClean="0"/>
              <a:t>(SB &lt; </a:t>
            </a:r>
            <a:r>
              <a:rPr lang="en-US" dirty="0"/>
              <a:t>1% awards) Markets </a:t>
            </a:r>
            <a:endParaRPr lang="en-US" dirty="0" smtClean="0"/>
          </a:p>
          <a:p>
            <a:pPr lvl="1"/>
            <a:r>
              <a:rPr lang="en-US" dirty="0" smtClean="0"/>
              <a:t>Gives insight into small business capacity in the market</a:t>
            </a:r>
          </a:p>
          <a:p>
            <a:r>
              <a:rPr lang="en-US" dirty="0" smtClean="0"/>
              <a:t>For every AF FY13 requirement, make an assessment of HOT, </a:t>
            </a:r>
            <a:r>
              <a:rPr lang="en-US" dirty="0"/>
              <a:t>Accessible </a:t>
            </a:r>
            <a:r>
              <a:rPr lang="en-US" dirty="0" smtClean="0"/>
              <a:t>Markets, and </a:t>
            </a:r>
            <a:r>
              <a:rPr lang="en-US" dirty="0"/>
              <a:t>Inaccessible Markets </a:t>
            </a:r>
            <a:r>
              <a:rPr lang="en-US" dirty="0" smtClean="0"/>
              <a:t>using </a:t>
            </a:r>
            <a:r>
              <a:rPr lang="en-US" dirty="0"/>
              <a:t>data driven tools &amp; </a:t>
            </a:r>
            <a:r>
              <a:rPr lang="en-US" dirty="0" smtClean="0"/>
              <a:t>analysis </a:t>
            </a:r>
          </a:p>
          <a:p>
            <a:r>
              <a:rPr lang="en-US" dirty="0" smtClean="0"/>
              <a:t>The </a:t>
            </a:r>
            <a:r>
              <a:rPr lang="en-US" dirty="0"/>
              <a:t>SB Office personnel may be able to assist and guide the </a:t>
            </a:r>
            <a:r>
              <a:rPr lang="en-US" dirty="0" smtClean="0"/>
              <a:t>Program Management Office </a:t>
            </a:r>
            <a:r>
              <a:rPr lang="en-US" dirty="0"/>
              <a:t>in this analysis</a:t>
            </a:r>
          </a:p>
        </p:txBody>
      </p:sp>
      <p:sp>
        <p:nvSpPr>
          <p:cNvPr id="5" name="Text Placeholder 4"/>
          <p:cNvSpPr>
            <a:spLocks noGrp="1"/>
          </p:cNvSpPr>
          <p:nvPr>
            <p:ph type="body" sz="quarter" idx="4294967295"/>
          </p:nvPr>
        </p:nvSpPr>
        <p:spPr>
          <a:xfrm>
            <a:off x="457200" y="4598988"/>
            <a:ext cx="8305800" cy="800100"/>
          </a:xfrm>
        </p:spPr>
        <p:txBody>
          <a:bodyPr>
            <a:normAutofit/>
          </a:bodyPr>
          <a:lstStyle/>
          <a:p>
            <a:pPr marL="0" indent="0">
              <a:buNone/>
            </a:pPr>
            <a:r>
              <a:rPr lang="en-US" sz="1800" dirty="0" smtClean="0">
                <a:hlinkClick r:id="rId3"/>
              </a:rPr>
              <a:t>AF Version of DOD MaxPrac (5 year utility)</a:t>
            </a:r>
            <a:endParaRPr lang="en-US" sz="1800" dirty="0" smtClean="0"/>
          </a:p>
          <a:p>
            <a:pPr marL="0" indent="0">
              <a:buNone/>
            </a:pPr>
            <a:r>
              <a:rPr lang="en-US" sz="1800" dirty="0" smtClean="0">
                <a:hlinkClick r:id="rId4"/>
              </a:rPr>
              <a:t>OSD SB </a:t>
            </a:r>
            <a:r>
              <a:rPr lang="en-US" sz="1800" dirty="0" err="1" smtClean="0">
                <a:hlinkClick r:id="rId4"/>
              </a:rPr>
              <a:t>MaxPrac</a:t>
            </a:r>
            <a:r>
              <a:rPr lang="en-US" sz="1800" dirty="0" smtClean="0">
                <a:hlinkClick r:id="rId4"/>
              </a:rPr>
              <a:t> Training</a:t>
            </a:r>
            <a:r>
              <a:rPr lang="en-US" sz="1800" dirty="0" smtClean="0"/>
              <a:t> </a:t>
            </a:r>
            <a:endParaRPr lang="en-US" sz="1800" dirty="0"/>
          </a:p>
        </p:txBody>
      </p:sp>
      <p:sp>
        <p:nvSpPr>
          <p:cNvPr id="4" name="Title 3"/>
          <p:cNvSpPr>
            <a:spLocks noGrp="1"/>
          </p:cNvSpPr>
          <p:nvPr>
            <p:ph type="title"/>
          </p:nvPr>
        </p:nvSpPr>
        <p:spPr/>
        <p:txBody>
          <a:bodyPr>
            <a:normAutofit fontScale="90000"/>
          </a:bodyPr>
          <a:lstStyle/>
          <a:p>
            <a:r>
              <a:rPr lang="en-US" sz="4000" dirty="0" smtClean="0"/>
              <a:t>5.3  Use AF Enhanced 5 Year Utility Tool</a:t>
            </a:r>
            <a:endParaRPr lang="en-US" sz="4000" dirty="0"/>
          </a:p>
        </p:txBody>
      </p:sp>
      <p:pic>
        <p:nvPicPr>
          <p:cNvPr id="8" name="Picture 10" descr="http://www.clker.com/cliparts/5/q/T/b/c/Y/black-check-mark-png-hi.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9200" y="5919481"/>
            <a:ext cx="240083" cy="252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895451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70000" lnSpcReduction="20000"/>
          </a:bodyPr>
          <a:lstStyle/>
          <a:p>
            <a:r>
              <a:rPr lang="en-US" dirty="0" smtClean="0"/>
              <a:t>For Enterprise-wide buys, take </a:t>
            </a:r>
            <a:r>
              <a:rPr lang="en-US" dirty="0"/>
              <a:t>an integrated look at the requirements and industrial base to determine the optimal North American Industry Classification </a:t>
            </a:r>
            <a:r>
              <a:rPr lang="en-US" dirty="0" smtClean="0"/>
              <a:t>System (NAICS) and Product/Service Code (PSC) </a:t>
            </a:r>
            <a:r>
              <a:rPr lang="en-US" dirty="0"/>
              <a:t>(and NAICS size </a:t>
            </a:r>
            <a:r>
              <a:rPr lang="en-US" dirty="0" smtClean="0"/>
              <a:t>standard/aircraft exceptions) </a:t>
            </a:r>
          </a:p>
          <a:p>
            <a:pPr lvl="1"/>
            <a:r>
              <a:rPr lang="en-US" dirty="0" smtClean="0"/>
              <a:t>Multiple </a:t>
            </a:r>
            <a:r>
              <a:rPr lang="en-US" dirty="0"/>
              <a:t>technological requirements and performance locations significantly increase performance </a:t>
            </a:r>
            <a:r>
              <a:rPr lang="en-US" dirty="0" smtClean="0"/>
              <a:t>complexity</a:t>
            </a:r>
          </a:p>
          <a:p>
            <a:pPr lvl="1"/>
            <a:r>
              <a:rPr lang="en-US" dirty="0" smtClean="0"/>
              <a:t>Make the selections that optimize competition opportunities</a:t>
            </a:r>
            <a:endParaRPr lang="en-US" dirty="0"/>
          </a:p>
          <a:p>
            <a:r>
              <a:rPr lang="en-US" dirty="0" smtClean="0"/>
              <a:t>Consider consolidating requirements to foster technological innovation and build in cost efficiencies</a:t>
            </a:r>
          </a:p>
          <a:p>
            <a:endParaRPr lang="en-US" dirty="0"/>
          </a:p>
        </p:txBody>
      </p:sp>
      <p:sp>
        <p:nvSpPr>
          <p:cNvPr id="5" name="Text Placeholder 4"/>
          <p:cNvSpPr>
            <a:spLocks noGrp="1"/>
          </p:cNvSpPr>
          <p:nvPr>
            <p:ph type="body" sz="quarter" idx="4294967295"/>
          </p:nvPr>
        </p:nvSpPr>
        <p:spPr>
          <a:xfrm>
            <a:off x="457200" y="4598988"/>
            <a:ext cx="8305800" cy="800100"/>
          </a:xfrm>
        </p:spPr>
        <p:txBody>
          <a:bodyPr/>
          <a:lstStyle/>
          <a:p>
            <a:pPr marL="0" indent="0">
              <a:buNone/>
            </a:pPr>
            <a:r>
              <a:rPr lang="en-US" sz="1800" dirty="0" smtClean="0">
                <a:hlinkClick r:id="rId3"/>
              </a:rPr>
              <a:t>2012 NAICS Site</a:t>
            </a:r>
            <a:endParaRPr lang="en-US" sz="1800" dirty="0" smtClean="0"/>
          </a:p>
          <a:p>
            <a:endParaRPr lang="en-US" dirty="0"/>
          </a:p>
        </p:txBody>
      </p:sp>
      <p:sp>
        <p:nvSpPr>
          <p:cNvPr id="4" name="Title 3"/>
          <p:cNvSpPr>
            <a:spLocks noGrp="1"/>
          </p:cNvSpPr>
          <p:nvPr>
            <p:ph type="title"/>
          </p:nvPr>
        </p:nvSpPr>
        <p:spPr/>
        <p:txBody>
          <a:bodyPr>
            <a:noAutofit/>
          </a:bodyPr>
          <a:lstStyle/>
          <a:p>
            <a:r>
              <a:rPr lang="en-US" sz="4000" dirty="0" smtClean="0"/>
              <a:t>5.4  Determine Optimal NAICS </a:t>
            </a:r>
            <a:br>
              <a:rPr lang="en-US" sz="4000" dirty="0" smtClean="0"/>
            </a:br>
            <a:r>
              <a:rPr lang="en-US" sz="4000" dirty="0" smtClean="0"/>
              <a:t>and PSC Codes</a:t>
            </a:r>
            <a:endParaRPr lang="en-US" sz="4000" dirty="0"/>
          </a:p>
        </p:txBody>
      </p:sp>
      <p:pic>
        <p:nvPicPr>
          <p:cNvPr id="8" name="Picture 10" descr="http://www.clker.com/cliparts/5/q/T/b/c/Y/black-check-mark-png-hi.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19200" y="5919481"/>
            <a:ext cx="240083" cy="252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730082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a:bodyPr>
          <a:lstStyle/>
          <a:p>
            <a:r>
              <a:rPr lang="en-US" dirty="0" smtClean="0"/>
              <a:t>Set up objective performance incentives that reward prime contractor for exceeding Small Business Subcontracting Plan goals</a:t>
            </a:r>
          </a:p>
          <a:p>
            <a:pPr lvl="1"/>
            <a:r>
              <a:rPr lang="en-US" dirty="0" smtClean="0"/>
              <a:t>Use of small businesses strengthens the industrial base and optimizes future competition opportunities</a:t>
            </a:r>
          </a:p>
          <a:p>
            <a:r>
              <a:rPr lang="en-US" dirty="0" smtClean="0"/>
              <a:t>See </a:t>
            </a:r>
            <a:r>
              <a:rPr lang="en-US" dirty="0" smtClean="0">
                <a:hlinkClick r:id="rId3" action="ppaction://hlinksldjump"/>
              </a:rPr>
              <a:t>BBPP 2 </a:t>
            </a:r>
            <a:r>
              <a:rPr lang="en-US" dirty="0" smtClean="0"/>
              <a:t>for more information on incentives</a:t>
            </a:r>
            <a:endParaRPr lang="en-US" dirty="0"/>
          </a:p>
        </p:txBody>
      </p:sp>
      <p:sp>
        <p:nvSpPr>
          <p:cNvPr id="4" name="Title 3"/>
          <p:cNvSpPr>
            <a:spLocks noGrp="1"/>
          </p:cNvSpPr>
          <p:nvPr>
            <p:ph type="title"/>
          </p:nvPr>
        </p:nvSpPr>
        <p:spPr/>
        <p:txBody>
          <a:bodyPr>
            <a:normAutofit/>
          </a:bodyPr>
          <a:lstStyle/>
          <a:p>
            <a:r>
              <a:rPr lang="en-US" sz="3200" dirty="0" smtClean="0"/>
              <a:t>5.5  Motivate Prime Contractor to Increase Use of Small Business through Profit/Fee Incentives</a:t>
            </a:r>
            <a:endParaRPr lang="en-US" sz="3200" dirty="0"/>
          </a:p>
        </p:txBody>
      </p:sp>
      <p:pic>
        <p:nvPicPr>
          <p:cNvPr id="12" name="Picture 10" descr="http://www.clker.com/cliparts/5/q/T/b/c/Y/black-check-mark-png-hi.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68601" y="5919481"/>
            <a:ext cx="240083" cy="25271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http://www.clker.com/cliparts/5/q/T/b/c/Y/black-check-mark-png-hi.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34000" y="5919481"/>
            <a:ext cx="240083" cy="25271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http://www.clker.com/cliparts/5/q/T/b/c/Y/black-check-mark-png-hi.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02401" y="5919481"/>
            <a:ext cx="240083" cy="252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895451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6.1  Employ Tenets of Strategic Sourcing</a:t>
            </a:r>
            <a:endParaRPr lang="en-US" sz="4000" dirty="0"/>
          </a:p>
        </p:txBody>
      </p:sp>
      <p:sp>
        <p:nvSpPr>
          <p:cNvPr id="3" name="Text Placeholder 2"/>
          <p:cNvSpPr>
            <a:spLocks noGrp="1"/>
          </p:cNvSpPr>
          <p:nvPr>
            <p:ph type="body" sz="quarter" idx="10"/>
          </p:nvPr>
        </p:nvSpPr>
        <p:spPr/>
        <p:txBody>
          <a:bodyPr>
            <a:normAutofit/>
          </a:bodyPr>
          <a:lstStyle/>
          <a:p>
            <a:r>
              <a:rPr lang="en-US" dirty="0"/>
              <a:t>Strategic Sourcing is a collaborative and structured process of analyzing an organization’s spend and using the information to make business decisions about acquiring commodities and services more efficiently and </a:t>
            </a:r>
            <a:r>
              <a:rPr lang="en-US" dirty="0" smtClean="0"/>
              <a:t>effectively</a:t>
            </a:r>
          </a:p>
        </p:txBody>
      </p:sp>
      <p:sp>
        <p:nvSpPr>
          <p:cNvPr id="4" name="Text Placeholder 3"/>
          <p:cNvSpPr>
            <a:spLocks noGrp="1"/>
          </p:cNvSpPr>
          <p:nvPr>
            <p:ph type="body" sz="quarter" idx="4294967295"/>
          </p:nvPr>
        </p:nvSpPr>
        <p:spPr>
          <a:xfrm>
            <a:off x="457200" y="4572000"/>
            <a:ext cx="8305800" cy="1066800"/>
          </a:xfrm>
        </p:spPr>
        <p:txBody>
          <a:bodyPr numCol="2">
            <a:noAutofit/>
          </a:bodyPr>
          <a:lstStyle/>
          <a:p>
            <a:pPr marL="0" indent="0">
              <a:spcBef>
                <a:spcPts val="0"/>
              </a:spcBef>
              <a:buNone/>
            </a:pPr>
            <a:r>
              <a:rPr lang="en-US" sz="1500" dirty="0" smtClean="0">
                <a:hlinkClick r:id="rId3"/>
              </a:rPr>
              <a:t>Strategic Sourcing on Air Force Contracting Central</a:t>
            </a:r>
            <a:endParaRPr lang="en-US" sz="1500" dirty="0" smtClean="0"/>
          </a:p>
          <a:p>
            <a:pPr marL="0" indent="0">
              <a:spcBef>
                <a:spcPts val="0"/>
              </a:spcBef>
              <a:buNone/>
            </a:pPr>
            <a:r>
              <a:rPr lang="en-US" sz="1500" dirty="0" smtClean="0">
                <a:hlinkClick r:id="rId4"/>
              </a:rPr>
              <a:t>Strategic Sourcing Training</a:t>
            </a:r>
            <a:endParaRPr lang="en-US" sz="1500" dirty="0" smtClean="0"/>
          </a:p>
          <a:p>
            <a:pPr marL="0" indent="0">
              <a:spcBef>
                <a:spcPts val="0"/>
              </a:spcBef>
              <a:buNone/>
            </a:pPr>
            <a:r>
              <a:rPr lang="en-US" sz="1500" u="sng" dirty="0" smtClean="0">
                <a:hlinkClick r:id="rId5"/>
              </a:rPr>
              <a:t>DAU CLC 108 Strategic Sourcing Overview </a:t>
            </a:r>
            <a:r>
              <a:rPr lang="en-US" sz="1500" dirty="0" smtClean="0"/>
              <a:t> </a:t>
            </a:r>
            <a:endParaRPr lang="en-US" sz="1500" dirty="0" smtClean="0">
              <a:hlinkClick r:id="rId6"/>
            </a:endParaRPr>
          </a:p>
          <a:p>
            <a:pPr marL="0" indent="0">
              <a:spcBef>
                <a:spcPts val="0"/>
              </a:spcBef>
              <a:buNone/>
            </a:pPr>
            <a:endParaRPr lang="en-US" sz="1500" dirty="0" smtClean="0">
              <a:hlinkClick r:id="rId6"/>
            </a:endParaRPr>
          </a:p>
          <a:p>
            <a:pPr marL="0" indent="0">
              <a:spcBef>
                <a:spcPts val="0"/>
              </a:spcBef>
              <a:buNone/>
            </a:pPr>
            <a:r>
              <a:rPr lang="en-US" sz="1500" dirty="0" smtClean="0">
                <a:hlinkClick r:id="rId6"/>
              </a:rPr>
              <a:t>Strategic Sourcing Webinar</a:t>
            </a:r>
            <a:r>
              <a:rPr lang="en-US" sz="1500" dirty="0" smtClean="0"/>
              <a:t> </a:t>
            </a:r>
          </a:p>
          <a:p>
            <a:pPr marL="0" indent="0">
              <a:spcBef>
                <a:spcPts val="0"/>
              </a:spcBef>
              <a:buNone/>
            </a:pPr>
            <a:r>
              <a:rPr lang="en-US" sz="1500" dirty="0">
                <a:hlinkClick r:id="rId7"/>
              </a:rPr>
              <a:t>Air Force Installation Strategic Sourcing (SS) Launch Pad</a:t>
            </a:r>
            <a:r>
              <a:rPr lang="en-US" sz="1500" dirty="0"/>
              <a:t> </a:t>
            </a:r>
            <a:endParaRPr lang="en-US" sz="1500" dirty="0" smtClean="0"/>
          </a:p>
          <a:p>
            <a:pPr marL="0" indent="0">
              <a:spcBef>
                <a:spcPts val="0"/>
              </a:spcBef>
              <a:buNone/>
            </a:pPr>
            <a:r>
              <a:rPr lang="en-US" sz="1500" u="sng" dirty="0" smtClean="0">
                <a:hlinkClick r:id="rId8"/>
              </a:rPr>
              <a:t>Basics of Strategic Sourcing</a:t>
            </a:r>
            <a:endParaRPr lang="en-US" sz="1500" dirty="0"/>
          </a:p>
          <a:p>
            <a:pPr marL="0" indent="0">
              <a:buNone/>
            </a:pPr>
            <a:endParaRPr lang="en-US" sz="1500" dirty="0"/>
          </a:p>
        </p:txBody>
      </p:sp>
      <p:pic>
        <p:nvPicPr>
          <p:cNvPr id="8" name="Picture 10" descr="http://www.clker.com/cliparts/5/q/T/b/c/Y/black-check-mark-png-hi.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568601" y="5919481"/>
            <a:ext cx="240083" cy="252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980282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6.2  Partner with Other Locations, Activities and Services to Combine Buys</a:t>
            </a:r>
            <a:endParaRPr lang="en-US" dirty="0"/>
          </a:p>
        </p:txBody>
      </p:sp>
      <p:sp>
        <p:nvSpPr>
          <p:cNvPr id="7" name="Text Placeholder 6"/>
          <p:cNvSpPr>
            <a:spLocks noGrp="1"/>
          </p:cNvSpPr>
          <p:nvPr>
            <p:ph type="body" sz="quarter" idx="10"/>
          </p:nvPr>
        </p:nvSpPr>
        <p:spPr/>
        <p:txBody>
          <a:bodyPr>
            <a:normAutofit fontScale="77500" lnSpcReduction="20000"/>
          </a:bodyPr>
          <a:lstStyle/>
          <a:p>
            <a:r>
              <a:rPr lang="en-US" dirty="0"/>
              <a:t>Pull contract spend data  to locate other activities who are buying the same </a:t>
            </a:r>
            <a:r>
              <a:rPr lang="en-US" dirty="0" smtClean="0"/>
              <a:t>items </a:t>
            </a:r>
          </a:p>
          <a:p>
            <a:pPr lvl="1"/>
            <a:r>
              <a:rPr lang="en-US" dirty="0" smtClean="0"/>
              <a:t>Coordinate </a:t>
            </a:r>
            <a:r>
              <a:rPr lang="en-US" dirty="0"/>
              <a:t>with PM/EN, requirements </a:t>
            </a:r>
            <a:r>
              <a:rPr lang="en-US" dirty="0" smtClean="0"/>
              <a:t>community </a:t>
            </a:r>
            <a:r>
              <a:rPr lang="en-US" dirty="0"/>
              <a:t>for possible joint </a:t>
            </a:r>
            <a:r>
              <a:rPr lang="en-US" dirty="0" smtClean="0"/>
              <a:t>procurements</a:t>
            </a:r>
          </a:p>
          <a:p>
            <a:r>
              <a:rPr lang="en-US" dirty="0" smtClean="0"/>
              <a:t>Locate other requirements </a:t>
            </a:r>
            <a:r>
              <a:rPr lang="en-US" dirty="0"/>
              <a:t>for the same items across the entire enterprise and combine </a:t>
            </a:r>
            <a:r>
              <a:rPr lang="en-US" dirty="0" smtClean="0"/>
              <a:t>to achieve </a:t>
            </a:r>
            <a:r>
              <a:rPr lang="en-US" dirty="0"/>
              <a:t>efficiencies/price </a:t>
            </a:r>
            <a:r>
              <a:rPr lang="en-US" dirty="0" smtClean="0"/>
              <a:t>breaks</a:t>
            </a:r>
          </a:p>
          <a:p>
            <a:pPr lvl="1"/>
            <a:r>
              <a:rPr lang="en-US" dirty="0" smtClean="0"/>
              <a:t>Look </a:t>
            </a:r>
            <a:r>
              <a:rPr lang="en-US" dirty="0"/>
              <a:t>for viable ways to conduct less frequent </a:t>
            </a:r>
            <a:r>
              <a:rPr lang="en-US" dirty="0" smtClean="0"/>
              <a:t>procurements</a:t>
            </a:r>
          </a:p>
        </p:txBody>
      </p:sp>
      <p:sp>
        <p:nvSpPr>
          <p:cNvPr id="5" name="Text Placeholder 3"/>
          <p:cNvSpPr>
            <a:spLocks noGrp="1"/>
          </p:cNvSpPr>
          <p:nvPr>
            <p:ph type="body" sz="quarter" idx="4294967295"/>
          </p:nvPr>
        </p:nvSpPr>
        <p:spPr>
          <a:xfrm>
            <a:off x="457200" y="4624869"/>
            <a:ext cx="8305800" cy="800100"/>
          </a:xfrm>
        </p:spPr>
        <p:txBody>
          <a:bodyPr>
            <a:normAutofit/>
          </a:bodyPr>
          <a:lstStyle/>
          <a:p>
            <a:pPr marL="0" indent="0">
              <a:buNone/>
            </a:pPr>
            <a:r>
              <a:rPr lang="en-US" sz="2000" dirty="0" smtClean="0">
                <a:hlinkClick r:id="rId3"/>
              </a:rPr>
              <a:t>Strategic Sourcing on Air Force Contracting Central</a:t>
            </a:r>
            <a:endParaRPr lang="en-US" sz="2000" dirty="0" smtClean="0"/>
          </a:p>
          <a:p>
            <a:pPr marL="0" indent="0">
              <a:buNone/>
            </a:pPr>
            <a:r>
              <a:rPr lang="en-US" sz="2000" dirty="0" smtClean="0">
                <a:hlinkClick r:id="rId4"/>
              </a:rPr>
              <a:t>Strategic Sourcing Training</a:t>
            </a:r>
            <a:endParaRPr lang="en-US" sz="2000" dirty="0"/>
          </a:p>
        </p:txBody>
      </p:sp>
      <p:pic>
        <p:nvPicPr>
          <p:cNvPr id="8" name="Picture 7" descr="http://www.clker.com/cliparts/5/q/T/b/c/Y/black-check-mark-png-hi.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71600" y="5919481"/>
            <a:ext cx="240083" cy="25271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http://www.clker.com/cliparts/5/q/T/b/c/Y/black-check-mark-png-hi.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05200" y="5919481"/>
            <a:ext cx="240083" cy="252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144568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4000" dirty="0" smtClean="0"/>
              <a:t>6.3  Utilize Existing Contracts </a:t>
            </a:r>
            <a:endParaRPr lang="en-US" sz="4000" dirty="0"/>
          </a:p>
        </p:txBody>
      </p:sp>
      <p:sp>
        <p:nvSpPr>
          <p:cNvPr id="7" name="Text Placeholder 6"/>
          <p:cNvSpPr>
            <a:spLocks noGrp="1"/>
          </p:cNvSpPr>
          <p:nvPr>
            <p:ph type="body" sz="quarter" idx="10"/>
          </p:nvPr>
        </p:nvSpPr>
        <p:spPr/>
        <p:txBody>
          <a:bodyPr/>
          <a:lstStyle/>
          <a:p>
            <a:r>
              <a:rPr lang="en-US" dirty="0"/>
              <a:t>Refer to Air Force Strategic Sourcing </a:t>
            </a:r>
            <a:r>
              <a:rPr lang="en-US" dirty="0" smtClean="0"/>
              <a:t>List </a:t>
            </a:r>
            <a:r>
              <a:rPr lang="en-US" dirty="0"/>
              <a:t>of available strategic contracts that may have already achieved price reductions for the items you are buying</a:t>
            </a:r>
          </a:p>
        </p:txBody>
      </p:sp>
      <p:sp>
        <p:nvSpPr>
          <p:cNvPr id="8" name="Text Placeholder 7"/>
          <p:cNvSpPr>
            <a:spLocks noGrp="1"/>
          </p:cNvSpPr>
          <p:nvPr>
            <p:ph type="body" sz="quarter" idx="4294967295"/>
          </p:nvPr>
        </p:nvSpPr>
        <p:spPr>
          <a:xfrm>
            <a:off x="457200" y="4624869"/>
            <a:ext cx="8305800" cy="800100"/>
          </a:xfrm>
        </p:spPr>
        <p:txBody>
          <a:bodyPr>
            <a:normAutofit/>
          </a:bodyPr>
          <a:lstStyle/>
          <a:p>
            <a:pPr marL="0" indent="0">
              <a:buNone/>
            </a:pPr>
            <a:r>
              <a:rPr lang="en-US" sz="2000" dirty="0" smtClean="0">
                <a:hlinkClick r:id="rId3"/>
              </a:rPr>
              <a:t>Strategic Sourcing on Contracting Central</a:t>
            </a:r>
            <a:endParaRPr lang="en-US" sz="2000" dirty="0" smtClean="0"/>
          </a:p>
          <a:p>
            <a:pPr marL="0" indent="0">
              <a:buNone/>
            </a:pPr>
            <a:r>
              <a:rPr lang="en-US" sz="2000" dirty="0" smtClean="0">
                <a:hlinkClick r:id="rId4"/>
              </a:rPr>
              <a:t>Air Force Installation Strategic Sourcing (SS) Launch Pad</a:t>
            </a:r>
            <a:r>
              <a:rPr lang="en-US" sz="2000" dirty="0" smtClean="0"/>
              <a:t> </a:t>
            </a:r>
            <a:endParaRPr lang="en-US" sz="2000" dirty="0"/>
          </a:p>
        </p:txBody>
      </p:sp>
      <p:pic>
        <p:nvPicPr>
          <p:cNvPr id="10" name="Picture 10" descr="http://www.clker.com/cliparts/5/q/T/b/c/Y/black-check-mark-png-hi.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68601" y="5919481"/>
            <a:ext cx="240083" cy="252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041745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6.4  Leverage Other Requirements to Improve Negotiation Posture</a:t>
            </a:r>
            <a:endParaRPr lang="en-US" dirty="0"/>
          </a:p>
        </p:txBody>
      </p:sp>
      <p:sp>
        <p:nvSpPr>
          <p:cNvPr id="7" name="Text Placeholder 6"/>
          <p:cNvSpPr>
            <a:spLocks noGrp="1"/>
          </p:cNvSpPr>
          <p:nvPr>
            <p:ph type="body" sz="quarter" idx="10"/>
          </p:nvPr>
        </p:nvSpPr>
        <p:spPr/>
        <p:txBody>
          <a:bodyPr>
            <a:normAutofit fontScale="70000" lnSpcReduction="20000"/>
          </a:bodyPr>
          <a:lstStyle/>
          <a:p>
            <a:r>
              <a:rPr lang="en-US" dirty="0" smtClean="0"/>
              <a:t>When </a:t>
            </a:r>
            <a:r>
              <a:rPr lang="en-US" dirty="0"/>
              <a:t>buying same/similar items across multiple </a:t>
            </a:r>
            <a:r>
              <a:rPr lang="en-US" dirty="0" smtClean="0"/>
              <a:t>programs, understand </a:t>
            </a:r>
            <a:r>
              <a:rPr lang="en-US" dirty="0"/>
              <a:t>overall DOD market for the items you are </a:t>
            </a:r>
            <a:r>
              <a:rPr lang="en-US" dirty="0" smtClean="0"/>
              <a:t>buying </a:t>
            </a:r>
          </a:p>
          <a:p>
            <a:pPr lvl="1"/>
            <a:r>
              <a:rPr lang="en-US" dirty="0" smtClean="0"/>
              <a:t>Greater share of contractor’s business base increases our importance to the contractor and hence, our negotiation position is strengthened</a:t>
            </a:r>
          </a:p>
          <a:p>
            <a:pPr lvl="1"/>
            <a:r>
              <a:rPr lang="en-US" dirty="0" smtClean="0"/>
              <a:t>To determine the Government’s place in the market, examine both prime and subcontract requirements </a:t>
            </a:r>
          </a:p>
          <a:p>
            <a:r>
              <a:rPr lang="en-US" dirty="0" smtClean="0"/>
              <a:t>When we are a large presence in the market, use increased leverage to </a:t>
            </a:r>
            <a:r>
              <a:rPr lang="en-US" dirty="0"/>
              <a:t>improve negotiation </a:t>
            </a:r>
            <a:r>
              <a:rPr lang="en-US" dirty="0" smtClean="0"/>
              <a:t>position</a:t>
            </a:r>
          </a:p>
          <a:p>
            <a:r>
              <a:rPr lang="en-US" dirty="0" smtClean="0"/>
              <a:t>Obtain price breaks based on combined Government requirements</a:t>
            </a:r>
          </a:p>
        </p:txBody>
      </p:sp>
      <p:pic>
        <p:nvPicPr>
          <p:cNvPr id="14" name="Picture 10" descr="http://www.clker.com/cliparts/5/q/T/b/c/Y/black-check-mark-png-h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9200" y="5919481"/>
            <a:ext cx="240083" cy="25271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 descr="http://www.clker.com/cliparts/5/q/T/b/c/Y/black-check-mark-png-h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68601" y="5919481"/>
            <a:ext cx="240083" cy="25271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http://www.clker.com/cliparts/5/q/T/b/c/Y/black-check-mark-png-h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02401" y="5919481"/>
            <a:ext cx="240083" cy="252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041745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4000" dirty="0" smtClean="0"/>
              <a:t>6.5  Use ID/IQ Pricing Matrices</a:t>
            </a:r>
            <a:endParaRPr lang="en-US" sz="4000" dirty="0"/>
          </a:p>
        </p:txBody>
      </p:sp>
      <p:sp>
        <p:nvSpPr>
          <p:cNvPr id="7" name="Text Placeholder 6"/>
          <p:cNvSpPr>
            <a:spLocks noGrp="1"/>
          </p:cNvSpPr>
          <p:nvPr>
            <p:ph type="body" sz="quarter" idx="10"/>
          </p:nvPr>
        </p:nvSpPr>
        <p:spPr/>
        <p:txBody>
          <a:bodyPr>
            <a:normAutofit fontScale="92500"/>
          </a:bodyPr>
          <a:lstStyle/>
          <a:p>
            <a:r>
              <a:rPr lang="en-US" dirty="0"/>
              <a:t>A pricing matrix provides the opportunity to obtain quantity price breaks when set up using appropriate quantity </a:t>
            </a:r>
            <a:r>
              <a:rPr lang="en-US" dirty="0" smtClean="0"/>
              <a:t>bands  </a:t>
            </a:r>
          </a:p>
          <a:p>
            <a:r>
              <a:rPr lang="en-US" dirty="0" smtClean="0"/>
              <a:t>Matrix </a:t>
            </a:r>
            <a:r>
              <a:rPr lang="en-US" dirty="0"/>
              <a:t>is established as part of the negotiation and can be utilized across multiple orders and applied to requirements as they emerge</a:t>
            </a:r>
          </a:p>
        </p:txBody>
      </p:sp>
      <p:pic>
        <p:nvPicPr>
          <p:cNvPr id="12" name="Picture 10" descr="http://www.clker.com/cliparts/5/q/T/b/c/Y/black-check-mark-png-h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68601" y="5919481"/>
            <a:ext cx="240083" cy="25271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http://www.clker.com/cliparts/5/q/T/b/c/Y/black-check-mark-png-h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0" y="5919481"/>
            <a:ext cx="240083" cy="252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041745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hlinkClick r:id="rId3" action="ppaction://hlinksldjump"/>
          </p:cNvPr>
          <p:cNvSpPr/>
          <p:nvPr/>
        </p:nvSpPr>
        <p:spPr>
          <a:xfrm>
            <a:off x="4800600" y="2206823"/>
            <a:ext cx="3581400" cy="307777"/>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1400" b="1" cap="none" spc="0" dirty="0" smtClean="0">
                <a:ln w="12700">
                  <a:noFill/>
                  <a:prstDash val="solid"/>
                </a:ln>
                <a:solidFill>
                  <a:schemeClr val="tx1"/>
                </a:solidFill>
              </a:rPr>
              <a:t>6.  Creation of Effective CPIF Construct</a:t>
            </a:r>
            <a:endParaRPr lang="en-US" sz="1400" b="1" cap="none" spc="0" dirty="0">
              <a:ln w="12700">
                <a:noFill/>
                <a:prstDash val="solid"/>
              </a:ln>
              <a:solidFill>
                <a:schemeClr val="tx1"/>
              </a:solidFill>
            </a:endParaRPr>
          </a:p>
        </p:txBody>
      </p:sp>
      <p:sp>
        <p:nvSpPr>
          <p:cNvPr id="2" name="Title 1"/>
          <p:cNvSpPr>
            <a:spLocks noGrp="1"/>
          </p:cNvSpPr>
          <p:nvPr>
            <p:ph type="title" idx="4294967295"/>
          </p:nvPr>
        </p:nvSpPr>
        <p:spPr>
          <a:xfrm>
            <a:off x="0" y="274638"/>
            <a:ext cx="8229600" cy="1143000"/>
          </a:xfrm>
        </p:spPr>
        <p:txBody>
          <a:bodyPr>
            <a:normAutofit fontScale="90000"/>
          </a:bodyPr>
          <a:lstStyle/>
          <a:p>
            <a:r>
              <a:rPr lang="en-US" dirty="0" smtClean="0"/>
              <a:t>Effective Contract Type/ Use of Incentives</a:t>
            </a:r>
            <a:endParaRPr lang="en-US" dirty="0"/>
          </a:p>
        </p:txBody>
      </p:sp>
      <p:sp>
        <p:nvSpPr>
          <p:cNvPr id="4" name="Rounded Rectangle 3">
            <a:hlinkClick r:id="rId4" action="ppaction://hlinksldjump"/>
          </p:cNvPr>
          <p:cNvSpPr/>
          <p:nvPr/>
        </p:nvSpPr>
        <p:spPr>
          <a:xfrm>
            <a:off x="304800" y="6096000"/>
            <a:ext cx="2209800" cy="457200"/>
          </a:xfrm>
          <a:prstGeom prst="roundRect">
            <a:avLst/>
          </a:prstGeom>
          <a:solidFill>
            <a:srgbClr val="FF330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 to BBP Menu</a:t>
            </a:r>
            <a:endParaRPr lang="en-US" dirty="0"/>
          </a:p>
        </p:txBody>
      </p:sp>
      <p:sp>
        <p:nvSpPr>
          <p:cNvPr id="6" name="Rectangle 5"/>
          <p:cNvSpPr/>
          <p:nvPr/>
        </p:nvSpPr>
        <p:spPr>
          <a:xfrm>
            <a:off x="762000" y="304800"/>
            <a:ext cx="7620000" cy="1371600"/>
          </a:xfrm>
          <a:prstGeom prst="rect">
            <a:avLst/>
          </a:prstGeom>
          <a:solidFill>
            <a:srgbClr val="FF3300"/>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latin typeface="+mj-lt"/>
                <a:cs typeface="Aharoni" pitchFamily="2" charset="-79"/>
              </a:rPr>
              <a:t>2.  Effective </a:t>
            </a:r>
            <a:r>
              <a:rPr lang="en-US" sz="3200" b="1" dirty="0">
                <a:latin typeface="+mj-lt"/>
                <a:cs typeface="Aharoni" pitchFamily="2" charset="-79"/>
              </a:rPr>
              <a:t>U</a:t>
            </a:r>
            <a:r>
              <a:rPr lang="en-US" sz="3200" b="1" dirty="0" smtClean="0">
                <a:latin typeface="+mj-lt"/>
                <a:cs typeface="Aharoni" pitchFamily="2" charset="-79"/>
              </a:rPr>
              <a:t>se of Contract Type/Incentives</a:t>
            </a:r>
          </a:p>
          <a:p>
            <a:pPr algn="ctr"/>
            <a:r>
              <a:rPr lang="en-US" sz="3200" b="1" dirty="0" smtClean="0">
                <a:latin typeface="+mj-lt"/>
                <a:cs typeface="Aharoni" pitchFamily="2" charset="-79"/>
              </a:rPr>
              <a:t>Techniques:</a:t>
            </a:r>
            <a:endParaRPr lang="en-US" sz="3200" b="1" dirty="0">
              <a:latin typeface="+mj-lt"/>
              <a:cs typeface="Aharoni" pitchFamily="2" charset="-79"/>
            </a:endParaRPr>
          </a:p>
        </p:txBody>
      </p:sp>
      <p:sp>
        <p:nvSpPr>
          <p:cNvPr id="3" name="Rectangle 2">
            <a:hlinkClick r:id="rId5" action="ppaction://hlinksldjump"/>
          </p:cNvPr>
          <p:cNvSpPr/>
          <p:nvPr/>
        </p:nvSpPr>
        <p:spPr>
          <a:xfrm>
            <a:off x="774826" y="1828800"/>
            <a:ext cx="3567090" cy="307777"/>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1400" b="1" cap="none" spc="0" dirty="0" smtClean="0">
                <a:ln w="12700">
                  <a:noFill/>
                  <a:prstDash val="solid"/>
                </a:ln>
                <a:solidFill>
                  <a:schemeClr val="tx1"/>
                </a:solidFill>
              </a:rPr>
              <a:t>1.  Analyze Optimal Contract Type</a:t>
            </a:r>
            <a:endParaRPr lang="en-US" sz="1400" b="1" cap="none" spc="0" dirty="0">
              <a:ln w="12700">
                <a:noFill/>
                <a:prstDash val="solid"/>
              </a:ln>
              <a:solidFill>
                <a:schemeClr val="tx1"/>
              </a:solidFill>
            </a:endParaRPr>
          </a:p>
        </p:txBody>
      </p:sp>
      <p:sp>
        <p:nvSpPr>
          <p:cNvPr id="8" name="Rectangle 7">
            <a:hlinkClick r:id="rId6" action="ppaction://hlinksldjump"/>
          </p:cNvPr>
          <p:cNvSpPr/>
          <p:nvPr/>
        </p:nvSpPr>
        <p:spPr>
          <a:xfrm>
            <a:off x="4814910" y="1828800"/>
            <a:ext cx="3567090" cy="307777"/>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1400" b="1" cap="none" spc="0" dirty="0" smtClean="0">
                <a:ln w="12700">
                  <a:noFill/>
                  <a:prstDash val="solid"/>
                </a:ln>
                <a:solidFill>
                  <a:schemeClr val="tx1"/>
                </a:solidFill>
              </a:rPr>
              <a:t>5.  Creation of Effective FPIF Construct</a:t>
            </a:r>
            <a:endParaRPr lang="en-US" sz="1400" b="1" cap="none" spc="0" dirty="0">
              <a:ln w="12700">
                <a:noFill/>
                <a:prstDash val="solid"/>
              </a:ln>
              <a:solidFill>
                <a:schemeClr val="tx1"/>
              </a:solidFill>
            </a:endParaRPr>
          </a:p>
        </p:txBody>
      </p:sp>
      <p:sp>
        <p:nvSpPr>
          <p:cNvPr id="12" name="Rectangle 11">
            <a:hlinkClick r:id="rId7" action="ppaction://hlinksldjump"/>
          </p:cNvPr>
          <p:cNvSpPr/>
          <p:nvPr/>
        </p:nvSpPr>
        <p:spPr>
          <a:xfrm>
            <a:off x="4800600" y="2600980"/>
            <a:ext cx="3581400" cy="523220"/>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1400" b="1" dirty="0" smtClean="0">
                <a:ln w="12700">
                  <a:noFill/>
                  <a:prstDash val="solid"/>
                </a:ln>
                <a:solidFill>
                  <a:schemeClr val="tx1"/>
                </a:solidFill>
              </a:rPr>
              <a:t>7.  Schedule </a:t>
            </a:r>
            <a:r>
              <a:rPr lang="en-US" sz="1400" b="1" dirty="0">
                <a:ln w="12700">
                  <a:noFill/>
                  <a:prstDash val="solid"/>
                </a:ln>
                <a:solidFill>
                  <a:schemeClr val="tx1"/>
                </a:solidFill>
              </a:rPr>
              <a:t>Fixed Fee Payments to Incentivize Performance </a:t>
            </a:r>
            <a:endParaRPr lang="en-US" sz="1400" b="1" cap="none" spc="0" dirty="0">
              <a:ln w="12700">
                <a:noFill/>
                <a:prstDash val="solid"/>
              </a:ln>
              <a:solidFill>
                <a:schemeClr val="tx1"/>
              </a:solidFill>
            </a:endParaRPr>
          </a:p>
        </p:txBody>
      </p:sp>
      <p:sp>
        <p:nvSpPr>
          <p:cNvPr id="14" name="Rectangle 13">
            <a:hlinkClick r:id="rId8" action="ppaction://hlinksldjump"/>
          </p:cNvPr>
          <p:cNvSpPr/>
          <p:nvPr/>
        </p:nvSpPr>
        <p:spPr>
          <a:xfrm>
            <a:off x="776310" y="2971800"/>
            <a:ext cx="3567090" cy="523220"/>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1400" b="1" cap="none" spc="0" dirty="0" smtClean="0">
                <a:ln w="12700">
                  <a:noFill/>
                  <a:prstDash val="solid"/>
                </a:ln>
                <a:solidFill>
                  <a:schemeClr val="tx1"/>
                </a:solidFill>
              </a:rPr>
              <a:t>4.  Use of Objective Performance/ Schedule Incentives</a:t>
            </a:r>
            <a:endParaRPr lang="en-US" sz="1400" b="1" cap="none" spc="0" dirty="0">
              <a:ln w="12700">
                <a:noFill/>
                <a:prstDash val="solid"/>
              </a:ln>
              <a:solidFill>
                <a:schemeClr val="tx1"/>
              </a:solidFill>
            </a:endParaRPr>
          </a:p>
        </p:txBody>
      </p:sp>
      <p:sp>
        <p:nvSpPr>
          <p:cNvPr id="15" name="Rectangle 14">
            <a:hlinkClick r:id="rId9" action="ppaction://hlinksldjump"/>
          </p:cNvPr>
          <p:cNvSpPr/>
          <p:nvPr/>
        </p:nvSpPr>
        <p:spPr>
          <a:xfrm>
            <a:off x="776310" y="2209800"/>
            <a:ext cx="3567090" cy="307777"/>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1400" b="1" cap="none" spc="0" dirty="0" smtClean="0">
                <a:ln w="12700">
                  <a:noFill/>
                  <a:prstDash val="solid"/>
                </a:ln>
                <a:solidFill>
                  <a:schemeClr val="tx1"/>
                </a:solidFill>
              </a:rPr>
              <a:t>2.  Limit Use of Time &amp; Materials</a:t>
            </a:r>
          </a:p>
        </p:txBody>
      </p:sp>
      <p:sp>
        <p:nvSpPr>
          <p:cNvPr id="13" name="Rectangle 12">
            <a:hlinkClick r:id="rId10" action="ppaction://hlinksldjump"/>
          </p:cNvPr>
          <p:cNvSpPr/>
          <p:nvPr/>
        </p:nvSpPr>
        <p:spPr>
          <a:xfrm>
            <a:off x="776310" y="2587823"/>
            <a:ext cx="3567089" cy="307777"/>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1400" b="1" cap="none" spc="0" dirty="0" smtClean="0">
                <a:ln w="12700">
                  <a:noFill/>
                  <a:prstDash val="solid"/>
                </a:ln>
                <a:solidFill>
                  <a:schemeClr val="tx1"/>
                </a:solidFill>
              </a:rPr>
              <a:t>3.  Limit Use of Award Fee</a:t>
            </a:r>
            <a:endParaRPr lang="en-US" sz="1400" b="1" cap="none" spc="0" dirty="0">
              <a:ln w="12700">
                <a:noFill/>
                <a:prstDash val="solid"/>
              </a:ln>
              <a:solidFill>
                <a:schemeClr val="tx1"/>
              </a:solidFill>
            </a:endParaRPr>
          </a:p>
        </p:txBody>
      </p:sp>
      <p:sp>
        <p:nvSpPr>
          <p:cNvPr id="16" name="Rounded Rectangle 15">
            <a:hlinkClick r:id="rId11" action="ppaction://hlinksldjump"/>
          </p:cNvPr>
          <p:cNvSpPr/>
          <p:nvPr/>
        </p:nvSpPr>
        <p:spPr>
          <a:xfrm>
            <a:off x="7341716" y="6172200"/>
            <a:ext cx="1497484" cy="533400"/>
          </a:xfrm>
          <a:prstGeom prst="roundRect">
            <a:avLst/>
          </a:prstGeom>
          <a:solidFill>
            <a:srgbClr val="FFFF0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smtClean="0">
                <a:solidFill>
                  <a:srgbClr val="FF0000"/>
                </a:solidFill>
                <a:effectLst>
                  <a:outerShdw blurRad="38100" dist="38100" dir="2700000" algn="tl">
                    <a:srgbClr val="000000">
                      <a:alpha val="43137"/>
                    </a:srgbClr>
                  </a:outerShdw>
                </a:effectLst>
              </a:rPr>
              <a:t>Link to Should Cost Fishbone</a:t>
            </a:r>
            <a:endParaRPr lang="en-US" sz="1400" b="1" i="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7957035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6.6  Contract Provisions for </a:t>
            </a:r>
            <a:br>
              <a:rPr lang="en-US" dirty="0" smtClean="0"/>
            </a:br>
            <a:r>
              <a:rPr lang="en-US" dirty="0" smtClean="0"/>
              <a:t>Price Breaks</a:t>
            </a:r>
            <a:endParaRPr lang="en-US" dirty="0"/>
          </a:p>
        </p:txBody>
      </p:sp>
      <p:sp>
        <p:nvSpPr>
          <p:cNvPr id="7" name="Text Placeholder 6"/>
          <p:cNvSpPr>
            <a:spLocks noGrp="1"/>
          </p:cNvSpPr>
          <p:nvPr>
            <p:ph type="body" sz="quarter" idx="10"/>
          </p:nvPr>
        </p:nvSpPr>
        <p:spPr/>
        <p:txBody>
          <a:bodyPr>
            <a:normAutofit fontScale="85000" lnSpcReduction="10000"/>
          </a:bodyPr>
          <a:lstStyle/>
          <a:p>
            <a:r>
              <a:rPr lang="en-US" dirty="0" smtClean="0"/>
              <a:t>Establishment of a contractual provision that allows the Government to combine requirements for a period of time, e.g. up to 6 months, receiving price break for the total quantity over that period of time</a:t>
            </a:r>
          </a:p>
          <a:p>
            <a:r>
              <a:rPr lang="en-US" dirty="0" smtClean="0"/>
              <a:t>This would include combining requirements for all customers utilizing the ordering instrument</a:t>
            </a:r>
          </a:p>
          <a:p>
            <a:r>
              <a:rPr lang="en-US" dirty="0" smtClean="0"/>
              <a:t>Normally applicable to ID/IQ type contracts</a:t>
            </a:r>
          </a:p>
          <a:p>
            <a:endParaRPr lang="en-US" dirty="0"/>
          </a:p>
        </p:txBody>
      </p:sp>
      <p:pic>
        <p:nvPicPr>
          <p:cNvPr id="12" name="Picture 10" descr="http://www.clker.com/cliparts/5/q/T/b/c/Y/black-check-mark-png-h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68601" y="5919481"/>
            <a:ext cx="240083" cy="25271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http://www.clker.com/cliparts/5/q/T/b/c/Y/black-check-mark-png-h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0" y="5919481"/>
            <a:ext cx="240083" cy="252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041745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4000" dirty="0" smtClean="0"/>
              <a:t>6.7  Establish Corporate Positions</a:t>
            </a:r>
            <a:endParaRPr lang="en-US" sz="4000" dirty="0"/>
          </a:p>
        </p:txBody>
      </p:sp>
      <p:sp>
        <p:nvSpPr>
          <p:cNvPr id="7" name="Text Placeholder 6"/>
          <p:cNvSpPr>
            <a:spLocks noGrp="1"/>
          </p:cNvSpPr>
          <p:nvPr>
            <p:ph type="body" sz="quarter" idx="10"/>
          </p:nvPr>
        </p:nvSpPr>
        <p:spPr/>
        <p:txBody>
          <a:bodyPr>
            <a:normAutofit fontScale="92500"/>
          </a:bodyPr>
          <a:lstStyle/>
          <a:p>
            <a:r>
              <a:rPr lang="en-US" dirty="0" smtClean="0"/>
              <a:t>Establish and uphold </a:t>
            </a:r>
            <a:r>
              <a:rPr lang="en-US" dirty="0"/>
              <a:t>consistent corporate (AF wide, DOD wide) stance on controversial </a:t>
            </a:r>
            <a:r>
              <a:rPr lang="en-US" dirty="0" smtClean="0"/>
              <a:t>issues</a:t>
            </a:r>
          </a:p>
          <a:p>
            <a:pPr lvl="1"/>
            <a:r>
              <a:rPr lang="en-US" dirty="0" smtClean="0"/>
              <a:t>Example 1: Consistent </a:t>
            </a:r>
            <a:r>
              <a:rPr lang="en-US" dirty="0"/>
              <a:t>use of FPRRs, in lieu of different organizations using alternate rate </a:t>
            </a:r>
            <a:r>
              <a:rPr lang="en-US" dirty="0" smtClean="0"/>
              <a:t>structures  </a:t>
            </a:r>
          </a:p>
          <a:p>
            <a:pPr lvl="1"/>
            <a:r>
              <a:rPr lang="en-US" dirty="0" smtClean="0"/>
              <a:t>Example 2: DOD-wide position </a:t>
            </a:r>
            <a:r>
              <a:rPr lang="en-US" dirty="0"/>
              <a:t>on non-commerciality of the same item used on multiple </a:t>
            </a:r>
            <a:r>
              <a:rPr lang="en-US" dirty="0" smtClean="0"/>
              <a:t>platforms</a:t>
            </a:r>
            <a:endParaRPr lang="en-US" dirty="0"/>
          </a:p>
        </p:txBody>
      </p:sp>
      <p:pic>
        <p:nvPicPr>
          <p:cNvPr id="8" name="Picture 7" descr="http://www.clker.com/cliparts/5/q/T/b/c/Y/black-check-mark-png-h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02401" y="5919481"/>
            <a:ext cx="240083" cy="252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041745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sz="4000" dirty="0" smtClean="0"/>
              <a:t>6.8  Review of Prime’s use of </a:t>
            </a:r>
            <a:br>
              <a:rPr lang="en-US" sz="4000" dirty="0" smtClean="0"/>
            </a:br>
            <a:r>
              <a:rPr lang="en-US" sz="4000" dirty="0" smtClean="0"/>
              <a:t>Buying Power Leverage</a:t>
            </a:r>
            <a:endParaRPr lang="en-US" sz="4000" dirty="0"/>
          </a:p>
        </p:txBody>
      </p:sp>
      <p:sp>
        <p:nvSpPr>
          <p:cNvPr id="7" name="Text Placeholder 6"/>
          <p:cNvSpPr>
            <a:spLocks noGrp="1"/>
          </p:cNvSpPr>
          <p:nvPr>
            <p:ph type="body" sz="quarter" idx="10"/>
          </p:nvPr>
        </p:nvSpPr>
        <p:spPr/>
        <p:txBody>
          <a:bodyPr>
            <a:normAutofit fontScale="70000" lnSpcReduction="20000"/>
          </a:bodyPr>
          <a:lstStyle/>
          <a:p>
            <a:r>
              <a:rPr lang="en-US" dirty="0"/>
              <a:t>This involves </a:t>
            </a:r>
            <a:r>
              <a:rPr lang="en-US" dirty="0" smtClean="0"/>
              <a:t>three reviews:  </a:t>
            </a:r>
          </a:p>
          <a:p>
            <a:pPr lvl="1"/>
            <a:r>
              <a:rPr lang="en-US" dirty="0" smtClean="0"/>
              <a:t>Does </a:t>
            </a:r>
            <a:r>
              <a:rPr lang="en-US" dirty="0"/>
              <a:t>the prime take the </a:t>
            </a:r>
            <a:r>
              <a:rPr lang="en-US" dirty="0" smtClean="0"/>
              <a:t>initiative </a:t>
            </a:r>
            <a:r>
              <a:rPr lang="en-US" dirty="0"/>
              <a:t>to set up agreements with subcontractors that offer price breaks?  </a:t>
            </a:r>
            <a:endParaRPr lang="en-US" dirty="0" smtClean="0"/>
          </a:p>
          <a:p>
            <a:pPr lvl="1"/>
            <a:r>
              <a:rPr lang="en-US" dirty="0"/>
              <a:t>I</a:t>
            </a:r>
            <a:r>
              <a:rPr lang="en-US" dirty="0" smtClean="0"/>
              <a:t>s </a:t>
            </a:r>
            <a:r>
              <a:rPr lang="en-US" dirty="0"/>
              <a:t>the prime </a:t>
            </a:r>
            <a:r>
              <a:rPr lang="en-US" dirty="0" smtClean="0"/>
              <a:t>passing </a:t>
            </a:r>
            <a:r>
              <a:rPr lang="en-US" dirty="0"/>
              <a:t>savings </a:t>
            </a:r>
            <a:r>
              <a:rPr lang="en-US" dirty="0" smtClean="0"/>
              <a:t>from price breaks </a:t>
            </a:r>
            <a:r>
              <a:rPr lang="en-US" dirty="0"/>
              <a:t>to the </a:t>
            </a:r>
            <a:r>
              <a:rPr lang="en-US" dirty="0" smtClean="0"/>
              <a:t>Government </a:t>
            </a:r>
            <a:r>
              <a:rPr lang="en-US" dirty="0"/>
              <a:t>in the instant buy, or simply proposing the price associated with the </a:t>
            </a:r>
            <a:r>
              <a:rPr lang="en-US" dirty="0" smtClean="0"/>
              <a:t>stand-alone </a:t>
            </a:r>
            <a:r>
              <a:rPr lang="en-US" dirty="0"/>
              <a:t>quantity for the instant buy</a:t>
            </a:r>
            <a:r>
              <a:rPr lang="en-US" dirty="0" smtClean="0"/>
              <a:t>?</a:t>
            </a:r>
          </a:p>
          <a:p>
            <a:pPr lvl="1"/>
            <a:r>
              <a:rPr lang="en-US" dirty="0" smtClean="0"/>
              <a:t>Is the prime using a consistent corporate approach across all buys?</a:t>
            </a:r>
          </a:p>
          <a:p>
            <a:r>
              <a:rPr lang="en-US" dirty="0" smtClean="0"/>
              <a:t>Government’s position should reflect expectation of reasonable savings based on consideration of total requirements</a:t>
            </a:r>
            <a:endParaRPr lang="en-US" dirty="0"/>
          </a:p>
        </p:txBody>
      </p:sp>
      <p:pic>
        <p:nvPicPr>
          <p:cNvPr id="8" name="Picture 7" descr="http://www.clker.com/cliparts/5/q/T/b/c/Y/black-check-mark-png-h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02401" y="5919481"/>
            <a:ext cx="240083" cy="252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041745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cap="small" dirty="0" smtClean="0"/>
              <a:t>7.1  Perform Robust Market Research</a:t>
            </a:r>
            <a:endParaRPr lang="en-US" cap="small" dirty="0"/>
          </a:p>
        </p:txBody>
      </p:sp>
      <p:sp>
        <p:nvSpPr>
          <p:cNvPr id="6" name="Text Placeholder 5"/>
          <p:cNvSpPr>
            <a:spLocks noGrp="1"/>
          </p:cNvSpPr>
          <p:nvPr>
            <p:ph type="body" sz="quarter" idx="10"/>
          </p:nvPr>
        </p:nvSpPr>
        <p:spPr/>
        <p:txBody>
          <a:bodyPr>
            <a:normAutofit fontScale="85000" lnSpcReduction="20000"/>
          </a:bodyPr>
          <a:lstStyle/>
          <a:p>
            <a:r>
              <a:rPr lang="en-US" dirty="0"/>
              <a:t>Review publicly available data to determine if commercial items can meet the Government's needs and to identify  customary practices associated with the commercial items</a:t>
            </a:r>
          </a:p>
          <a:p>
            <a:r>
              <a:rPr lang="en-US" dirty="0"/>
              <a:t>May also access Government data to identify how and from what companies the same or similar supplies or services have been acquired previously  </a:t>
            </a:r>
          </a:p>
          <a:p>
            <a:pPr lvl="1"/>
            <a:r>
              <a:rPr lang="en-US" dirty="0"/>
              <a:t>Possible resources include </a:t>
            </a:r>
            <a:r>
              <a:rPr lang="en-US" dirty="0">
                <a:hlinkClick r:id="rId3"/>
              </a:rPr>
              <a:t>FBO</a:t>
            </a:r>
            <a:r>
              <a:rPr lang="en-US" dirty="0"/>
              <a:t>, </a:t>
            </a:r>
            <a:r>
              <a:rPr lang="en-US" dirty="0">
                <a:hlinkClick r:id="rId4"/>
              </a:rPr>
              <a:t>FPDS</a:t>
            </a:r>
            <a:r>
              <a:rPr lang="en-US" dirty="0"/>
              <a:t>, </a:t>
            </a:r>
            <a:r>
              <a:rPr lang="en-US" dirty="0">
                <a:hlinkClick r:id="rId5"/>
              </a:rPr>
              <a:t>EDA</a:t>
            </a:r>
            <a:r>
              <a:rPr lang="en-US" dirty="0"/>
              <a:t> </a:t>
            </a:r>
          </a:p>
        </p:txBody>
      </p:sp>
      <p:sp>
        <p:nvSpPr>
          <p:cNvPr id="7" name="Text Placeholder 6"/>
          <p:cNvSpPr>
            <a:spLocks noGrp="1"/>
          </p:cNvSpPr>
          <p:nvPr>
            <p:ph type="body" sz="quarter" idx="4294967295"/>
          </p:nvPr>
        </p:nvSpPr>
        <p:spPr>
          <a:xfrm>
            <a:off x="500626" y="4598988"/>
            <a:ext cx="8233787" cy="800100"/>
          </a:xfrm>
        </p:spPr>
        <p:txBody>
          <a:bodyPr numCol="2">
            <a:noAutofit/>
          </a:bodyPr>
          <a:lstStyle/>
          <a:p>
            <a:pPr marL="0" indent="0">
              <a:buNone/>
            </a:pPr>
            <a:r>
              <a:rPr lang="en-US" sz="1800" dirty="0" smtClean="0">
                <a:hlinkClick r:id="rId6"/>
              </a:rPr>
              <a:t>Jane’s Defense &amp; Security News</a:t>
            </a:r>
            <a:endParaRPr lang="en-US" sz="1800" dirty="0" smtClean="0"/>
          </a:p>
          <a:p>
            <a:pPr marL="0" indent="0">
              <a:buNone/>
            </a:pPr>
            <a:r>
              <a:rPr lang="en-US" sz="1800" dirty="0" smtClean="0">
                <a:hlinkClick r:id="rId7"/>
              </a:rPr>
              <a:t>CPRG Volume I, Chapter 1</a:t>
            </a:r>
            <a:endParaRPr lang="en-US" sz="1800" dirty="0"/>
          </a:p>
          <a:p>
            <a:pPr marL="0" indent="0">
              <a:buNone/>
            </a:pPr>
            <a:r>
              <a:rPr lang="en-US" sz="1800" dirty="0" smtClean="0">
                <a:hlinkClick r:id="rId8"/>
              </a:rPr>
              <a:t>Haystack</a:t>
            </a:r>
            <a:endParaRPr lang="en-US" sz="1800" dirty="0" smtClean="0"/>
          </a:p>
          <a:p>
            <a:pPr marL="0" indent="0">
              <a:buNone/>
            </a:pPr>
            <a:r>
              <a:rPr lang="en-US" sz="1800" dirty="0" smtClean="0">
                <a:hlinkClick r:id="rId9"/>
              </a:rPr>
              <a:t>Commercial Item Handbook</a:t>
            </a:r>
            <a:r>
              <a:rPr lang="en-US" sz="1800" dirty="0" smtClean="0"/>
              <a:t> </a:t>
            </a:r>
            <a:endParaRPr lang="en-US" sz="1800" dirty="0"/>
          </a:p>
        </p:txBody>
      </p:sp>
      <p:pic>
        <p:nvPicPr>
          <p:cNvPr id="11" name="Picture 10" descr="http://www.clker.com/cliparts/5/q/T/b/c/Y/black-check-mark-png-hi.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219200" y="5919481"/>
            <a:ext cx="240083" cy="25271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descr="http://www.clker.com/cliparts/5/q/T/b/c/Y/black-check-mark-png-hi.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568601" y="5919481"/>
            <a:ext cx="240083" cy="25271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http://www.clker.com/cliparts/5/q/T/b/c/Y/black-check-mark-png-hi.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302401" y="5919481"/>
            <a:ext cx="240083" cy="252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741476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cap="small" dirty="0" smtClean="0"/>
              <a:t>7.2  Market Leverage Analysis</a:t>
            </a:r>
            <a:br>
              <a:rPr lang="en-US" sz="4000" cap="small" dirty="0" smtClean="0"/>
            </a:br>
            <a:r>
              <a:rPr lang="en-US" sz="4000" cap="small" dirty="0" smtClean="0"/>
              <a:t>(Prime/Sub Level)</a:t>
            </a:r>
            <a:endParaRPr lang="en-US" sz="4000" cap="small" dirty="0"/>
          </a:p>
        </p:txBody>
      </p:sp>
      <p:sp>
        <p:nvSpPr>
          <p:cNvPr id="3" name="Text Placeholder 2"/>
          <p:cNvSpPr>
            <a:spLocks noGrp="1"/>
          </p:cNvSpPr>
          <p:nvPr>
            <p:ph type="body" sz="quarter" idx="10"/>
          </p:nvPr>
        </p:nvSpPr>
        <p:spPr/>
        <p:txBody>
          <a:bodyPr>
            <a:noAutofit/>
          </a:bodyPr>
          <a:lstStyle/>
          <a:p>
            <a:r>
              <a:rPr lang="en-US" sz="1800" dirty="0"/>
              <a:t>Identify </a:t>
            </a:r>
            <a:r>
              <a:rPr lang="en-US" sz="1800" dirty="0" smtClean="0"/>
              <a:t>all Government </a:t>
            </a:r>
            <a:r>
              <a:rPr lang="en-US" sz="1800" dirty="0"/>
              <a:t>users of </a:t>
            </a:r>
            <a:r>
              <a:rPr lang="en-US" sz="1800" dirty="0" smtClean="0"/>
              <a:t>an item</a:t>
            </a:r>
            <a:r>
              <a:rPr lang="en-US" sz="1800" dirty="0"/>
              <a:t>, component, sub-component, etc. to determine </a:t>
            </a:r>
            <a:r>
              <a:rPr lang="en-US" sz="1800" dirty="0" smtClean="0"/>
              <a:t>the Government share of the total market.  This will determine your potential market leverage</a:t>
            </a:r>
          </a:p>
          <a:p>
            <a:pPr lvl="1"/>
            <a:r>
              <a:rPr lang="en-US" sz="1600" dirty="0" smtClean="0"/>
              <a:t>As market share increases, so does Government leverage</a:t>
            </a:r>
          </a:p>
          <a:p>
            <a:pPr lvl="1"/>
            <a:r>
              <a:rPr lang="en-US" sz="1600" dirty="0" smtClean="0"/>
              <a:t>Have the contractor </a:t>
            </a:r>
            <a:r>
              <a:rPr lang="en-US" sz="1600" dirty="0"/>
              <a:t>identify </a:t>
            </a:r>
            <a:r>
              <a:rPr lang="en-US" sz="1600" dirty="0" smtClean="0"/>
              <a:t>the Government’s sales in relation to total sales for the item</a:t>
            </a:r>
          </a:p>
          <a:p>
            <a:pPr lvl="1"/>
            <a:r>
              <a:rPr lang="en-US" sz="1600" dirty="0" smtClean="0"/>
              <a:t>DCAA/DCMA </a:t>
            </a:r>
            <a:r>
              <a:rPr lang="en-US" sz="1600" dirty="0"/>
              <a:t>may be able to </a:t>
            </a:r>
            <a:r>
              <a:rPr lang="en-US" sz="1600" dirty="0" smtClean="0"/>
              <a:t>assist in identifying </a:t>
            </a:r>
            <a:r>
              <a:rPr lang="en-US" sz="1600" dirty="0"/>
              <a:t>other </a:t>
            </a:r>
            <a:r>
              <a:rPr lang="en-US" sz="1600" dirty="0" smtClean="0"/>
              <a:t>customers</a:t>
            </a:r>
          </a:p>
          <a:p>
            <a:r>
              <a:rPr lang="en-US" sz="1800" dirty="0"/>
              <a:t>Once you </a:t>
            </a:r>
            <a:r>
              <a:rPr lang="en-US" sz="1800" dirty="0" smtClean="0"/>
              <a:t>determine the Government’s standing in the marketplace:</a:t>
            </a:r>
          </a:p>
          <a:p>
            <a:pPr lvl="1"/>
            <a:r>
              <a:rPr lang="en-US" sz="1600" dirty="0"/>
              <a:t>Find out what prices are paid by other </a:t>
            </a:r>
            <a:r>
              <a:rPr lang="en-US" sz="1600" dirty="0" smtClean="0"/>
              <a:t>customers </a:t>
            </a:r>
          </a:p>
          <a:p>
            <a:pPr lvl="1"/>
            <a:r>
              <a:rPr lang="en-US" sz="1600" dirty="0" smtClean="0"/>
              <a:t>Seek </a:t>
            </a:r>
            <a:r>
              <a:rPr lang="en-US" sz="1600" dirty="0"/>
              <a:t>"most favored customer" pricing for your </a:t>
            </a:r>
            <a:r>
              <a:rPr lang="en-US" sz="1600" dirty="0" smtClean="0"/>
              <a:t>requirement (depending on Government’s share of the market), seek discount commensurate with your standing</a:t>
            </a:r>
          </a:p>
        </p:txBody>
      </p:sp>
      <p:pic>
        <p:nvPicPr>
          <p:cNvPr id="9" name="Picture 10" descr="http://www.clker.com/cliparts/5/q/T/b/c/Y/black-check-mark-png-h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68601" y="5919481"/>
            <a:ext cx="240083" cy="25271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http://www.clker.com/cliparts/5/q/T/b/c/Y/black-check-mark-png-h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02401" y="5919481"/>
            <a:ext cx="240083" cy="252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897943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7.3  Technical Review of Commerciality</a:t>
            </a:r>
            <a:endParaRPr lang="en-US" sz="4000" dirty="0"/>
          </a:p>
        </p:txBody>
      </p:sp>
      <p:sp>
        <p:nvSpPr>
          <p:cNvPr id="3" name="Text Placeholder 2"/>
          <p:cNvSpPr>
            <a:spLocks noGrp="1"/>
          </p:cNvSpPr>
          <p:nvPr>
            <p:ph type="body" sz="quarter" idx="10"/>
          </p:nvPr>
        </p:nvSpPr>
        <p:spPr/>
        <p:txBody>
          <a:bodyPr>
            <a:noAutofit/>
          </a:bodyPr>
          <a:lstStyle/>
          <a:p>
            <a:r>
              <a:rPr lang="en-US" sz="1400" dirty="0" smtClean="0"/>
              <a:t>As part of the PCO’s Commercial Item Determination, obtain </a:t>
            </a:r>
            <a:r>
              <a:rPr lang="en-US" sz="1400" dirty="0"/>
              <a:t>a Government technical review </a:t>
            </a:r>
            <a:endParaRPr lang="en-US" sz="1400" dirty="0" smtClean="0"/>
          </a:p>
          <a:p>
            <a:r>
              <a:rPr lang="en-US" sz="1400" dirty="0" smtClean="0"/>
              <a:t>The review will be </a:t>
            </a:r>
            <a:r>
              <a:rPr lang="en-US" sz="1400" dirty="0"/>
              <a:t>based on the reviewer's expert knowledge of the </a:t>
            </a:r>
            <a:r>
              <a:rPr lang="en-US" sz="1400" dirty="0" smtClean="0"/>
              <a:t>product and the commercial market</a:t>
            </a:r>
            <a:endParaRPr lang="en-US" sz="1400" dirty="0"/>
          </a:p>
          <a:p>
            <a:r>
              <a:rPr lang="en-US" sz="1400" dirty="0"/>
              <a:t>If the commercial item assertion is "of a type", the importance of the technical review </a:t>
            </a:r>
            <a:r>
              <a:rPr lang="en-US" sz="1400" dirty="0" smtClean="0"/>
              <a:t>increases</a:t>
            </a:r>
          </a:p>
          <a:p>
            <a:pPr lvl="1"/>
            <a:r>
              <a:rPr lang="en-US" sz="1200" dirty="0" smtClean="0"/>
              <a:t>The </a:t>
            </a:r>
            <a:r>
              <a:rPr lang="en-US" sz="1200" dirty="0"/>
              <a:t>technical review will also need to address the degree of commonality between the "of a type" item and those related items which have been sold </a:t>
            </a:r>
            <a:r>
              <a:rPr lang="en-US" sz="1200" dirty="0" smtClean="0"/>
              <a:t>commercially (how different are the drawings? </a:t>
            </a:r>
            <a:r>
              <a:rPr lang="en-US" sz="1200" dirty="0"/>
              <a:t>m</a:t>
            </a:r>
            <a:r>
              <a:rPr lang="en-US" sz="1200" dirty="0" smtClean="0"/>
              <a:t>aterials? processes?)</a:t>
            </a:r>
          </a:p>
          <a:p>
            <a:pPr lvl="1"/>
            <a:r>
              <a:rPr lang="en-US" sz="1200" dirty="0" smtClean="0"/>
              <a:t>For supplies, the review should consider functionality, essential physical characteristics, purpose, and even the manufacturing process to make a comparison</a:t>
            </a:r>
          </a:p>
          <a:p>
            <a:pPr lvl="2"/>
            <a:r>
              <a:rPr lang="en-US" sz="1100" dirty="0" smtClean="0"/>
              <a:t>This will have a bearing on supportability </a:t>
            </a:r>
            <a:r>
              <a:rPr lang="en-US" sz="1100" dirty="0"/>
              <a:t>of any price differential between the "of a type" item and the related commercial items which have </a:t>
            </a:r>
            <a:r>
              <a:rPr lang="en-US" sz="1100" dirty="0" smtClean="0"/>
              <a:t>been </a:t>
            </a:r>
            <a:r>
              <a:rPr lang="en-US" sz="1100" dirty="0"/>
              <a:t>sold to non-Government entities. </a:t>
            </a:r>
            <a:endParaRPr lang="en-US" sz="1100" dirty="0" smtClean="0"/>
          </a:p>
          <a:p>
            <a:pPr lvl="1"/>
            <a:r>
              <a:rPr lang="en-US" sz="1200" dirty="0" smtClean="0"/>
              <a:t>Another possible area of consideration is International Traffic in Arms Regulations  (ITARs) , i.e. if a company is prohibited from exporting an item, that begs the question of commerciality</a:t>
            </a:r>
          </a:p>
          <a:p>
            <a:pPr lvl="1"/>
            <a:r>
              <a:rPr lang="en-US" sz="1200" dirty="0" smtClean="0"/>
              <a:t>Technical determination should be done at the appropriate level; the presence of COTS components in an end item does not automatically make the end item commercial</a:t>
            </a:r>
          </a:p>
          <a:p>
            <a:r>
              <a:rPr lang="en-US" sz="1400" dirty="0" smtClean="0"/>
              <a:t>Differences may be so major the evaluator says the item is not “of a type” from a technical standpoint</a:t>
            </a:r>
            <a:endParaRPr lang="en-US" sz="1400" dirty="0"/>
          </a:p>
        </p:txBody>
      </p:sp>
      <p:pic>
        <p:nvPicPr>
          <p:cNvPr id="9" name="Picture 10" descr="http://www.clker.com/cliparts/5/q/T/b/c/Y/black-check-mark-png-h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9200" y="5919481"/>
            <a:ext cx="240083" cy="25271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0" descr="http://www.clker.com/cliparts/5/q/T/b/c/Y/black-check-mark-png-h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68601" y="5919481"/>
            <a:ext cx="240083" cy="25271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www.clker.com/cliparts/5/q/T/b/c/Y/black-check-mark-png-h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15200" y="5919481"/>
            <a:ext cx="240083" cy="25271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57200" y="4648200"/>
            <a:ext cx="8229600" cy="369332"/>
          </a:xfrm>
          <a:prstGeom prst="rect">
            <a:avLst/>
          </a:prstGeom>
          <a:noFill/>
        </p:spPr>
        <p:txBody>
          <a:bodyPr wrap="square" rtlCol="0">
            <a:spAutoFit/>
          </a:bodyPr>
          <a:lstStyle/>
          <a:p>
            <a:r>
              <a:rPr lang="en-US" u="sng" dirty="0" smtClean="0">
                <a:hlinkClick r:id="rId4"/>
              </a:rPr>
              <a:t>DAU CLC 020 Commercial Item Determination</a:t>
            </a:r>
            <a:r>
              <a:rPr lang="en-US" dirty="0" smtClean="0"/>
              <a:t> </a:t>
            </a:r>
            <a:endParaRPr lang="en-US" dirty="0"/>
          </a:p>
        </p:txBody>
      </p:sp>
    </p:spTree>
    <p:extLst>
      <p:ext uri="{BB962C8B-B14F-4D97-AF65-F5344CB8AC3E}">
        <p14:creationId xmlns:p14="http://schemas.microsoft.com/office/powerpoint/2010/main" val="171897943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cap="small" dirty="0" smtClean="0"/>
              <a:t>7.4  Challenge Commerciality </a:t>
            </a:r>
            <a:br>
              <a:rPr lang="en-US" sz="4000" cap="small" dirty="0" smtClean="0"/>
            </a:br>
            <a:r>
              <a:rPr lang="en-US" sz="4000" cap="small" dirty="0" smtClean="0"/>
              <a:t>Where Appropriate</a:t>
            </a:r>
            <a:endParaRPr lang="en-US" sz="4000" cap="small" dirty="0"/>
          </a:p>
        </p:txBody>
      </p:sp>
      <p:sp>
        <p:nvSpPr>
          <p:cNvPr id="3" name="Text Placeholder 2"/>
          <p:cNvSpPr>
            <a:spLocks noGrp="1"/>
          </p:cNvSpPr>
          <p:nvPr>
            <p:ph type="body" sz="quarter" idx="10"/>
          </p:nvPr>
        </p:nvSpPr>
        <p:spPr/>
        <p:txBody>
          <a:bodyPr>
            <a:noAutofit/>
          </a:bodyPr>
          <a:lstStyle/>
          <a:p>
            <a:r>
              <a:rPr lang="en-US" sz="1200" dirty="0"/>
              <a:t>Items proposed as commercial, but </a:t>
            </a:r>
            <a:r>
              <a:rPr lang="en-US" sz="1200" dirty="0" smtClean="0"/>
              <a:t>not </a:t>
            </a:r>
            <a:r>
              <a:rPr lang="en-US" sz="1200" dirty="0"/>
              <a:t>obviously commercial (e.g. COTS) require additional scrutiny</a:t>
            </a:r>
          </a:p>
          <a:p>
            <a:pPr lvl="1"/>
            <a:r>
              <a:rPr lang="en-US" sz="1100" dirty="0"/>
              <a:t>This applies in sole source situations and to items proposed as “of a type”</a:t>
            </a:r>
          </a:p>
          <a:p>
            <a:pPr lvl="1"/>
            <a:r>
              <a:rPr lang="en-US" sz="1100" dirty="0"/>
              <a:t>Contractor may have an incentive to claim commerciality to avoid the requirements associated with certified cost or pricing data</a:t>
            </a:r>
          </a:p>
          <a:p>
            <a:r>
              <a:rPr lang="en-US" sz="1200" dirty="0"/>
              <a:t>In conducting your evaluation</a:t>
            </a:r>
          </a:p>
          <a:p>
            <a:pPr lvl="1"/>
            <a:r>
              <a:rPr lang="en-US" sz="1100" dirty="0"/>
              <a:t>Research how same/similar items have been treated by other contracting officers and how they made their </a:t>
            </a:r>
            <a:r>
              <a:rPr lang="en-US" sz="1100" dirty="0" smtClean="0"/>
              <a:t>determination</a:t>
            </a:r>
          </a:p>
          <a:p>
            <a:pPr lvl="2"/>
            <a:r>
              <a:rPr lang="en-US" sz="1050" dirty="0" smtClean="0"/>
              <a:t>Don’t rely solely on another CO’s determination:  use your business judgment</a:t>
            </a:r>
          </a:p>
          <a:p>
            <a:pPr lvl="2"/>
            <a:r>
              <a:rPr lang="en-US" sz="1050" dirty="0" smtClean="0"/>
              <a:t>Based on information available to you, you may come to a different conclusion than a prior PCO </a:t>
            </a:r>
          </a:p>
          <a:p>
            <a:pPr lvl="1"/>
            <a:r>
              <a:rPr lang="en-US" sz="1100" dirty="0" smtClean="0"/>
              <a:t>Get information from DCAA/DCMA</a:t>
            </a:r>
          </a:p>
          <a:p>
            <a:pPr lvl="1"/>
            <a:r>
              <a:rPr lang="en-US" sz="1100" dirty="0" smtClean="0"/>
              <a:t>Get </a:t>
            </a:r>
            <a:r>
              <a:rPr lang="en-US" sz="1100" dirty="0"/>
              <a:t>an opinion from your technical evaluators, see </a:t>
            </a:r>
            <a:r>
              <a:rPr lang="en-US" sz="1100" dirty="0" smtClean="0">
                <a:hlinkClick r:id="rId3" action="ppaction://hlinksldjump"/>
              </a:rPr>
              <a:t>“Technical Review of Commerciality” </a:t>
            </a:r>
            <a:endParaRPr lang="en-US" sz="1100" dirty="0"/>
          </a:p>
          <a:p>
            <a:r>
              <a:rPr lang="en-US" sz="1200" dirty="0" smtClean="0"/>
              <a:t>If </a:t>
            </a:r>
            <a:r>
              <a:rPr lang="en-US" sz="1200" dirty="0"/>
              <a:t>the </a:t>
            </a:r>
            <a:r>
              <a:rPr lang="en-US" sz="1200" dirty="0" smtClean="0"/>
              <a:t>contractor's assertion of commerciality </a:t>
            </a:r>
            <a:r>
              <a:rPr lang="en-US" sz="1200" dirty="0"/>
              <a:t>is not supportable, challenge the </a:t>
            </a:r>
            <a:r>
              <a:rPr lang="en-US" sz="1200" dirty="0" smtClean="0"/>
              <a:t>assertion</a:t>
            </a:r>
          </a:p>
          <a:p>
            <a:r>
              <a:rPr lang="en-US" sz="1200" dirty="0" smtClean="0"/>
              <a:t>If the prime contractor’s determination of subcontract commerciality is not supportable, challenge the determination</a:t>
            </a:r>
            <a:endParaRPr lang="en-US" sz="1200" dirty="0"/>
          </a:p>
          <a:p>
            <a:r>
              <a:rPr lang="en-US" sz="1200" dirty="0"/>
              <a:t>The contractor (or subcontractor) will then have to either provide additional data to support the claim of commerciality, or provide certified cost or pricing data unless another exception applies</a:t>
            </a:r>
          </a:p>
        </p:txBody>
      </p:sp>
      <p:pic>
        <p:nvPicPr>
          <p:cNvPr id="9" name="Picture 10" descr="http://www.clker.com/cliparts/5/q/T/b/c/Y/black-check-mark-png-hi.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68601" y="5919481"/>
            <a:ext cx="240083" cy="25271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http://www.clker.com/cliparts/5/q/T/b/c/Y/black-check-mark-png-hi.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02401" y="5919481"/>
            <a:ext cx="240083" cy="25271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57200" y="4648200"/>
            <a:ext cx="8229600" cy="369332"/>
          </a:xfrm>
          <a:prstGeom prst="rect">
            <a:avLst/>
          </a:prstGeom>
          <a:noFill/>
        </p:spPr>
        <p:txBody>
          <a:bodyPr wrap="square" rtlCol="0">
            <a:spAutoFit/>
          </a:bodyPr>
          <a:lstStyle/>
          <a:p>
            <a:r>
              <a:rPr lang="en-US" u="sng" dirty="0" smtClean="0">
                <a:hlinkClick r:id="rId5"/>
              </a:rPr>
              <a:t>DAU CLC 020 Commercial Item Determination</a:t>
            </a:r>
            <a:r>
              <a:rPr lang="en-US" dirty="0" smtClean="0"/>
              <a:t> </a:t>
            </a:r>
            <a:endParaRPr lang="en-US" dirty="0"/>
          </a:p>
        </p:txBody>
      </p:sp>
    </p:spTree>
    <p:extLst>
      <p:ext uri="{BB962C8B-B14F-4D97-AF65-F5344CB8AC3E}">
        <p14:creationId xmlns:p14="http://schemas.microsoft.com/office/powerpoint/2010/main" val="171897943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cap="small" dirty="0" smtClean="0"/>
              <a:t>7.5  Obtain Relevant Sales Data</a:t>
            </a:r>
            <a:endParaRPr lang="en-US" sz="4000" cap="small" dirty="0"/>
          </a:p>
        </p:txBody>
      </p:sp>
      <p:sp>
        <p:nvSpPr>
          <p:cNvPr id="3" name="Text Placeholder 2"/>
          <p:cNvSpPr>
            <a:spLocks noGrp="1"/>
          </p:cNvSpPr>
          <p:nvPr>
            <p:ph type="body" sz="quarter" idx="10"/>
          </p:nvPr>
        </p:nvSpPr>
        <p:spPr/>
        <p:txBody>
          <a:bodyPr numCol="1">
            <a:noAutofit/>
          </a:bodyPr>
          <a:lstStyle/>
          <a:p>
            <a:pPr marL="182880" indent="-182880"/>
            <a:r>
              <a:rPr lang="en-US" sz="1800" spc="-80" dirty="0"/>
              <a:t>You may have to obtain sales data from the contractor in a sole source situation to determine price reasonableness</a:t>
            </a:r>
          </a:p>
          <a:p>
            <a:pPr marL="582930" lvl="1" indent="-182880"/>
            <a:r>
              <a:rPr lang="en-US" sz="1400" spc="-80" dirty="0"/>
              <a:t>If the contractor refuses to provide, require them to document their refusal in writing and elevate to management</a:t>
            </a:r>
          </a:p>
          <a:p>
            <a:pPr marL="582930" lvl="1" indent="-182880"/>
            <a:r>
              <a:rPr lang="en-US" sz="1400" spc="-80" dirty="0"/>
              <a:t>Specify the timeframe of the data to be submitted</a:t>
            </a:r>
          </a:p>
          <a:p>
            <a:pPr marL="582930" lvl="1" indent="-182880"/>
            <a:r>
              <a:rPr lang="en-US" sz="1400" spc="-80" dirty="0"/>
              <a:t>Ensure </a:t>
            </a:r>
            <a:r>
              <a:rPr lang="en-US" sz="1400" spc="-80" dirty="0" smtClean="0"/>
              <a:t> </a:t>
            </a:r>
            <a:r>
              <a:rPr lang="en-US" sz="1400" spc="-80" dirty="0"/>
              <a:t>contractor is not choosing which sales to provide –  look at all relevant sales, as prices can vary from sale to sale</a:t>
            </a:r>
          </a:p>
          <a:p>
            <a:pPr marL="582930" lvl="1" indent="-182880"/>
            <a:r>
              <a:rPr lang="en-US" sz="1400" spc="-80" dirty="0"/>
              <a:t>Make sure </a:t>
            </a:r>
            <a:r>
              <a:rPr lang="en-US" sz="1400" spc="-80" dirty="0" smtClean="0"/>
              <a:t>sales </a:t>
            </a:r>
            <a:r>
              <a:rPr lang="en-US" sz="1400" spc="-80" dirty="0"/>
              <a:t>data is </a:t>
            </a:r>
            <a:r>
              <a:rPr lang="en-US" sz="1400" spc="-80" dirty="0" smtClean="0"/>
              <a:t>relevant:  items </a:t>
            </a:r>
            <a:r>
              <a:rPr lang="en-US" sz="1400" spc="-80" dirty="0"/>
              <a:t>truly </a:t>
            </a:r>
            <a:r>
              <a:rPr lang="en-US" sz="1400" spc="-80" dirty="0" smtClean="0"/>
              <a:t>similar; quantities similar; data reflects current conditions in the marketplace; similar terms &amp; conditions</a:t>
            </a:r>
            <a:endParaRPr lang="en-US" sz="1400" spc="-80" dirty="0"/>
          </a:p>
          <a:p>
            <a:pPr marL="582930" lvl="1" indent="-182880"/>
            <a:r>
              <a:rPr lang="en-US" sz="1400" spc="-80" dirty="0"/>
              <a:t>As a general rule, do not accept </a:t>
            </a:r>
            <a:r>
              <a:rPr lang="en-US" sz="1400" spc="-80" dirty="0" smtClean="0"/>
              <a:t>redacted </a:t>
            </a:r>
            <a:r>
              <a:rPr lang="en-US" sz="1400" spc="-80" dirty="0"/>
              <a:t>data – if a subcontractor </a:t>
            </a:r>
            <a:r>
              <a:rPr lang="en-US" sz="1400" spc="-80" dirty="0" smtClean="0"/>
              <a:t>provides redacted </a:t>
            </a:r>
            <a:r>
              <a:rPr lang="en-US" sz="1400" spc="-80" dirty="0"/>
              <a:t>data to the prime, you should have them provide the </a:t>
            </a:r>
            <a:r>
              <a:rPr lang="en-US" sz="1400" spc="-80" dirty="0" smtClean="0"/>
              <a:t>unredacted data </a:t>
            </a:r>
            <a:r>
              <a:rPr lang="en-US" sz="1400" spc="-80" dirty="0"/>
              <a:t>to you directly</a:t>
            </a:r>
          </a:p>
          <a:p>
            <a:pPr marL="182880" indent="-182880"/>
            <a:r>
              <a:rPr lang="en-US" sz="1800" spc="-80" dirty="0"/>
              <a:t>DCAA/DCMA may be able to assist you in obtaining the data</a:t>
            </a:r>
          </a:p>
          <a:p>
            <a:pPr marL="182880" indent="-182880"/>
            <a:r>
              <a:rPr lang="en-US" sz="1800" spc="-80" dirty="0"/>
              <a:t>If you know ahead of time you’ll need data, require it in the solicitation</a:t>
            </a:r>
          </a:p>
        </p:txBody>
      </p:sp>
      <p:pic>
        <p:nvPicPr>
          <p:cNvPr id="7" name="Picture 6" descr="http://www.clker.com/cliparts/5/q/T/b/c/Y/black-check-mark-png-h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0" y="5919481"/>
            <a:ext cx="240083" cy="25271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http://www.clker.com/cliparts/5/q/T/b/c/Y/black-check-mark-png-h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15200" y="5919481"/>
            <a:ext cx="240083" cy="25271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57200" y="4572000"/>
            <a:ext cx="8229600" cy="1200329"/>
          </a:xfrm>
          <a:prstGeom prst="rect">
            <a:avLst/>
          </a:prstGeom>
          <a:noFill/>
        </p:spPr>
        <p:txBody>
          <a:bodyPr wrap="square" rtlCol="0">
            <a:spAutoFit/>
          </a:bodyPr>
          <a:lstStyle/>
          <a:p>
            <a:r>
              <a:rPr lang="en-US" dirty="0" smtClean="0">
                <a:hlinkClick r:id="rId4"/>
              </a:rPr>
              <a:t>FAR Part 15.404-1(b)</a:t>
            </a:r>
            <a:endParaRPr lang="en-US" dirty="0" smtClean="0">
              <a:hlinkClick r:id="rId5"/>
            </a:endParaRPr>
          </a:p>
          <a:p>
            <a:r>
              <a:rPr lang="en-US" dirty="0" smtClean="0">
                <a:hlinkClick r:id="rId5"/>
              </a:rPr>
              <a:t>DFARS PGI 215.403-3</a:t>
            </a:r>
            <a:endParaRPr lang="en-US" dirty="0" smtClean="0"/>
          </a:p>
          <a:p>
            <a:r>
              <a:rPr lang="en-US" dirty="0" smtClean="0">
                <a:hlinkClick r:id="rId6"/>
              </a:rPr>
              <a:t>DAU CLC 131 Commercial Item Pricing</a:t>
            </a:r>
            <a:r>
              <a:rPr lang="en-US" dirty="0" smtClean="0"/>
              <a:t> </a:t>
            </a:r>
          </a:p>
          <a:p>
            <a:endParaRPr lang="en-US" dirty="0"/>
          </a:p>
        </p:txBody>
      </p:sp>
    </p:spTree>
    <p:extLst>
      <p:ext uri="{BB962C8B-B14F-4D97-AF65-F5344CB8AC3E}">
        <p14:creationId xmlns:p14="http://schemas.microsoft.com/office/powerpoint/2010/main" val="171897943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7.6  Thorough Review of Catalog Prices</a:t>
            </a:r>
            <a:endParaRPr lang="en-US" dirty="0"/>
          </a:p>
        </p:txBody>
      </p:sp>
      <p:sp>
        <p:nvSpPr>
          <p:cNvPr id="3" name="Text Placeholder 2"/>
          <p:cNvSpPr>
            <a:spLocks noGrp="1"/>
          </p:cNvSpPr>
          <p:nvPr>
            <p:ph type="body" sz="quarter" idx="10"/>
          </p:nvPr>
        </p:nvSpPr>
        <p:spPr/>
        <p:txBody>
          <a:bodyPr>
            <a:normAutofit fontScale="55000" lnSpcReduction="20000"/>
          </a:bodyPr>
          <a:lstStyle/>
          <a:p>
            <a:r>
              <a:rPr lang="en-US" dirty="0"/>
              <a:t>When reviewing catalog prices, avoid the following mistakes</a:t>
            </a:r>
          </a:p>
          <a:p>
            <a:pPr lvl="1"/>
            <a:r>
              <a:rPr lang="en-US" dirty="0"/>
              <a:t>Assuming the catalog is published without verifying</a:t>
            </a:r>
          </a:p>
          <a:p>
            <a:pPr lvl="1"/>
            <a:r>
              <a:rPr lang="en-US" dirty="0"/>
              <a:t>Assuming sales are made to other </a:t>
            </a:r>
            <a:r>
              <a:rPr lang="en-US" dirty="0" smtClean="0"/>
              <a:t>customers at </a:t>
            </a:r>
            <a:r>
              <a:rPr lang="en-US" dirty="0"/>
              <a:t>catalog prices, without verifying</a:t>
            </a:r>
          </a:p>
          <a:p>
            <a:pPr lvl="1"/>
            <a:r>
              <a:rPr lang="en-US" dirty="0"/>
              <a:t>Assuming the price is reasonable because it is in a catalog</a:t>
            </a:r>
          </a:p>
          <a:p>
            <a:pPr lvl="1"/>
            <a:r>
              <a:rPr lang="en-US" dirty="0"/>
              <a:t>Assuming there are no other catalogs</a:t>
            </a:r>
          </a:p>
          <a:p>
            <a:r>
              <a:rPr lang="en-US" dirty="0"/>
              <a:t>Determine if the catalog is published, regularly maintained, prices are current, </a:t>
            </a:r>
            <a:r>
              <a:rPr lang="en-US" dirty="0" smtClean="0"/>
              <a:t>prices from the catalog were </a:t>
            </a:r>
            <a:r>
              <a:rPr lang="en-US" dirty="0"/>
              <a:t>paid by a significant number of </a:t>
            </a:r>
            <a:r>
              <a:rPr lang="en-US" dirty="0" smtClean="0"/>
              <a:t>buyers</a:t>
            </a:r>
          </a:p>
          <a:p>
            <a:r>
              <a:rPr lang="en-US" dirty="0" smtClean="0"/>
              <a:t>Prices published in catalogs for other Gov’t agencies may not reflect similar circumstances to ours; consider whether AF should pursue further discounts </a:t>
            </a:r>
            <a:endParaRPr lang="en-US" dirty="0"/>
          </a:p>
          <a:p>
            <a:r>
              <a:rPr lang="en-US" dirty="0"/>
              <a:t>In a sole source situation, you should </a:t>
            </a:r>
            <a:r>
              <a:rPr lang="en-US" dirty="0" smtClean="0"/>
              <a:t>usually </a:t>
            </a:r>
            <a:r>
              <a:rPr lang="en-US" dirty="0"/>
              <a:t>get more information than catalog prices, e.g. sales data/cost </a:t>
            </a:r>
            <a:r>
              <a:rPr lang="en-US" dirty="0" smtClean="0"/>
              <a:t>information</a:t>
            </a:r>
            <a:endParaRPr lang="en-US" dirty="0"/>
          </a:p>
          <a:p>
            <a:endParaRPr lang="en-US" dirty="0"/>
          </a:p>
        </p:txBody>
      </p:sp>
      <p:pic>
        <p:nvPicPr>
          <p:cNvPr id="4" name="Picture 3" descr="http://www.clker.com/cliparts/5/q/T/b/c/Y/black-check-mark-png-hi.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02401" y="5919481"/>
            <a:ext cx="240083" cy="25271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www.clker.com/cliparts/5/q/T/b/c/Y/black-check-mark-png-hi.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0" y="5919481"/>
            <a:ext cx="240083" cy="25271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57200" y="4572000"/>
            <a:ext cx="8305800" cy="646331"/>
          </a:xfrm>
          <a:prstGeom prst="rect">
            <a:avLst/>
          </a:prstGeom>
          <a:noFill/>
        </p:spPr>
        <p:txBody>
          <a:bodyPr wrap="square" rtlCol="0">
            <a:spAutoFit/>
          </a:bodyPr>
          <a:lstStyle/>
          <a:p>
            <a:r>
              <a:rPr lang="en-US" dirty="0" smtClean="0">
                <a:hlinkClick r:id="rId3"/>
              </a:rPr>
              <a:t>DAU CLC </a:t>
            </a:r>
            <a:r>
              <a:rPr lang="en-US" dirty="0">
                <a:hlinkClick r:id="rId3"/>
              </a:rPr>
              <a:t>131 Commercial Item </a:t>
            </a:r>
            <a:r>
              <a:rPr lang="en-US" dirty="0" smtClean="0">
                <a:hlinkClick r:id="rId3"/>
              </a:rPr>
              <a:t>Pricing</a:t>
            </a:r>
            <a:endParaRPr lang="en-US" dirty="0" smtClean="0"/>
          </a:p>
          <a:p>
            <a:r>
              <a:rPr lang="en-US" dirty="0" smtClean="0">
                <a:hlinkClick r:id="rId4"/>
              </a:rPr>
              <a:t>DAU CLM 025 Commercial-Off-The-Shelf (COTS) Acquisition for Program Managers</a:t>
            </a:r>
            <a:r>
              <a:rPr lang="en-US" dirty="0" smtClean="0"/>
              <a:t> </a:t>
            </a:r>
            <a:endParaRPr lang="en-US" dirty="0"/>
          </a:p>
        </p:txBody>
      </p:sp>
    </p:spTree>
    <p:extLst>
      <p:ext uri="{BB962C8B-B14F-4D97-AF65-F5344CB8AC3E}">
        <p14:creationId xmlns:p14="http://schemas.microsoft.com/office/powerpoint/2010/main" val="225910245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7.7  Terms and Conditions (</a:t>
            </a:r>
            <a:r>
              <a:rPr lang="en-US" sz="4000" dirty="0" err="1" smtClean="0"/>
              <a:t>Ts&amp;Cs</a:t>
            </a:r>
            <a:r>
              <a:rPr lang="en-US" sz="4000" dirty="0" smtClean="0"/>
              <a:t>) Review</a:t>
            </a:r>
            <a:endParaRPr lang="en-US" sz="4000" dirty="0"/>
          </a:p>
        </p:txBody>
      </p:sp>
      <p:sp>
        <p:nvSpPr>
          <p:cNvPr id="3" name="Text Placeholder 2"/>
          <p:cNvSpPr>
            <a:spLocks noGrp="1"/>
          </p:cNvSpPr>
          <p:nvPr>
            <p:ph type="body" sz="quarter" idx="10"/>
          </p:nvPr>
        </p:nvSpPr>
        <p:spPr/>
        <p:txBody>
          <a:bodyPr>
            <a:normAutofit fontScale="55000" lnSpcReduction="20000"/>
          </a:bodyPr>
          <a:lstStyle/>
          <a:p>
            <a:r>
              <a:rPr lang="en-US" sz="3600" dirty="0"/>
              <a:t>Review proposed </a:t>
            </a:r>
            <a:r>
              <a:rPr lang="en-US" sz="3600" dirty="0" err="1" smtClean="0"/>
              <a:t>Ts&amp;Cs</a:t>
            </a:r>
            <a:r>
              <a:rPr lang="en-US" sz="3600" dirty="0" smtClean="0"/>
              <a:t> </a:t>
            </a:r>
            <a:r>
              <a:rPr lang="en-US" sz="3600" dirty="0"/>
              <a:t>to ensure consistency with commercial practices in relevant market</a:t>
            </a:r>
          </a:p>
          <a:p>
            <a:r>
              <a:rPr lang="en-US" sz="3600" dirty="0"/>
              <a:t>Obtain consideration for any terms and conditions that provide the contractor a more favorable outcome than what is </a:t>
            </a:r>
            <a:r>
              <a:rPr lang="en-US" sz="3600" dirty="0" smtClean="0"/>
              <a:t>common </a:t>
            </a:r>
            <a:r>
              <a:rPr lang="en-US" sz="3600" dirty="0"/>
              <a:t>in the commercial </a:t>
            </a:r>
            <a:r>
              <a:rPr lang="en-US" sz="3600" dirty="0" smtClean="0"/>
              <a:t>market.  Examples:  </a:t>
            </a:r>
            <a:endParaRPr lang="en-US" sz="3600" dirty="0"/>
          </a:p>
          <a:p>
            <a:pPr lvl="1"/>
            <a:r>
              <a:rPr lang="en-US" dirty="0" smtClean="0"/>
              <a:t>If </a:t>
            </a:r>
            <a:r>
              <a:rPr lang="en-US" dirty="0"/>
              <a:t>economic price adjustments (EPAs) are not common in the commercial market, obtain price break/ consideration before including EPAs in the negotiated </a:t>
            </a:r>
            <a:r>
              <a:rPr lang="en-US" dirty="0" smtClean="0"/>
              <a:t>settlement</a:t>
            </a:r>
          </a:p>
          <a:p>
            <a:pPr lvl="1"/>
            <a:r>
              <a:rPr lang="en-US" dirty="0" smtClean="0"/>
              <a:t>If commercial customers routinely receive a warranty, but the Government elects not to purchase warranty coverage, we should expect a commensurate price reduction</a:t>
            </a:r>
          </a:p>
          <a:p>
            <a:r>
              <a:rPr lang="en-US" sz="3600" dirty="0" smtClean="0"/>
              <a:t>If Government </a:t>
            </a:r>
            <a:r>
              <a:rPr lang="en-US" sz="3600" dirty="0" err="1" smtClean="0"/>
              <a:t>Ts&amp;Cs</a:t>
            </a:r>
            <a:r>
              <a:rPr lang="en-US" sz="3600" dirty="0" smtClean="0"/>
              <a:t> are less favorable than </a:t>
            </a:r>
            <a:r>
              <a:rPr lang="en-US" sz="3600" dirty="0" err="1" smtClean="0"/>
              <a:t>Ts&amp;Cs</a:t>
            </a:r>
            <a:r>
              <a:rPr lang="en-US" sz="3600" dirty="0" smtClean="0"/>
              <a:t> common in the marketplace, we may (appropriately) pay a higher price than a non-Government customer</a:t>
            </a:r>
            <a:endParaRPr lang="en-US" sz="3600" dirty="0"/>
          </a:p>
        </p:txBody>
      </p:sp>
      <p:pic>
        <p:nvPicPr>
          <p:cNvPr id="11" name="Picture 10" descr="http://www.clker.com/cliparts/5/q/T/b/c/Y/black-check-mark-png-h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68601" y="5919481"/>
            <a:ext cx="240083" cy="25271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http://www.clker.com/cliparts/5/q/T/b/c/Y/black-check-mark-png-h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0" y="5919481"/>
            <a:ext cx="240083" cy="25271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http://www.clker.com/cliparts/5/q/T/b/c/Y/black-check-mark-png-h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02401" y="5919481"/>
            <a:ext cx="240083" cy="252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897943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lstStyle/>
          <a:p>
            <a:r>
              <a:rPr lang="en-US" dirty="0" smtClean="0"/>
              <a:t>Enhancing Competition</a:t>
            </a:r>
            <a:endParaRPr lang="en-US" dirty="0"/>
          </a:p>
        </p:txBody>
      </p:sp>
      <p:sp>
        <p:nvSpPr>
          <p:cNvPr id="4" name="Rounded Rectangle 3">
            <a:hlinkClick r:id="rId3" action="ppaction://hlinksldjump"/>
          </p:cNvPr>
          <p:cNvSpPr/>
          <p:nvPr/>
        </p:nvSpPr>
        <p:spPr>
          <a:xfrm>
            <a:off x="304800" y="6096000"/>
            <a:ext cx="2209800" cy="457200"/>
          </a:xfrm>
          <a:prstGeom prst="roundRect">
            <a:avLst/>
          </a:prstGeom>
          <a:solidFill>
            <a:srgbClr val="15BB29"/>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 to BBP Menu</a:t>
            </a:r>
            <a:endParaRPr lang="en-US" dirty="0"/>
          </a:p>
        </p:txBody>
      </p:sp>
      <p:sp>
        <p:nvSpPr>
          <p:cNvPr id="6" name="Rectangle 5"/>
          <p:cNvSpPr/>
          <p:nvPr/>
        </p:nvSpPr>
        <p:spPr>
          <a:xfrm>
            <a:off x="762000" y="276225"/>
            <a:ext cx="7620000" cy="1371600"/>
          </a:xfrm>
          <a:prstGeom prst="rect">
            <a:avLst/>
          </a:prstGeom>
          <a:solidFill>
            <a:srgbClr val="15BB29"/>
          </a:solidFill>
          <a:ln>
            <a:solidFill>
              <a:srgbClr val="15BB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3.  Enhance Competition</a:t>
            </a:r>
          </a:p>
          <a:p>
            <a:pPr algn="ctr"/>
            <a:r>
              <a:rPr lang="en-US" sz="3200" b="1" dirty="0"/>
              <a:t>Techniques</a:t>
            </a:r>
            <a:r>
              <a:rPr lang="en-US" sz="3200" b="1" dirty="0" smtClean="0"/>
              <a:t>:</a:t>
            </a:r>
            <a:endParaRPr lang="en-US" sz="3200" b="1" dirty="0"/>
          </a:p>
        </p:txBody>
      </p:sp>
      <p:sp>
        <p:nvSpPr>
          <p:cNvPr id="5" name="Rectangle 4">
            <a:hlinkClick r:id="rId4" action="ppaction://hlinksldjump"/>
          </p:cNvPr>
          <p:cNvSpPr/>
          <p:nvPr/>
        </p:nvSpPr>
        <p:spPr>
          <a:xfrm>
            <a:off x="4814910" y="1752600"/>
            <a:ext cx="3567090" cy="523220"/>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1400" b="1" cap="none" spc="0" dirty="0" smtClean="0">
                <a:ln w="12700">
                  <a:noFill/>
                  <a:prstDash val="solid"/>
                </a:ln>
                <a:solidFill>
                  <a:schemeClr val="tx1"/>
                </a:solidFill>
              </a:rPr>
              <a:t>8.  Obtain Necessary Data Rights Up Front, Via Competition</a:t>
            </a:r>
            <a:endParaRPr lang="en-US" sz="1400" b="1" cap="none" spc="0" dirty="0">
              <a:ln w="12700">
                <a:noFill/>
                <a:prstDash val="solid"/>
              </a:ln>
              <a:solidFill>
                <a:schemeClr val="tx1"/>
              </a:solidFill>
            </a:endParaRPr>
          </a:p>
        </p:txBody>
      </p:sp>
      <p:sp>
        <p:nvSpPr>
          <p:cNvPr id="11" name="Rectangle 10">
            <a:hlinkClick r:id="rId5" action="ppaction://hlinksldjump"/>
          </p:cNvPr>
          <p:cNvSpPr/>
          <p:nvPr/>
        </p:nvSpPr>
        <p:spPr>
          <a:xfrm>
            <a:off x="4814910" y="2971800"/>
            <a:ext cx="3567090" cy="523220"/>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1400" b="1" cap="none" spc="0" dirty="0" smtClean="0">
                <a:ln w="12700">
                  <a:noFill/>
                  <a:prstDash val="solid"/>
                </a:ln>
                <a:solidFill>
                  <a:schemeClr val="tx1"/>
                </a:solidFill>
              </a:rPr>
              <a:t>10.  Reduce Reliance on Sole Source IDIQs valued at $100M or More</a:t>
            </a:r>
            <a:endParaRPr lang="en-US" sz="1400" b="1" cap="none" spc="0" dirty="0">
              <a:ln w="12700">
                <a:noFill/>
                <a:prstDash val="solid"/>
              </a:ln>
              <a:solidFill>
                <a:schemeClr val="tx1"/>
              </a:solidFill>
            </a:endParaRPr>
          </a:p>
        </p:txBody>
      </p:sp>
      <p:sp>
        <p:nvSpPr>
          <p:cNvPr id="12" name="Rectangle 11">
            <a:hlinkClick r:id="rId6" action="ppaction://hlinksldjump"/>
          </p:cNvPr>
          <p:cNvSpPr/>
          <p:nvPr/>
        </p:nvSpPr>
        <p:spPr>
          <a:xfrm>
            <a:off x="4814910" y="2362200"/>
            <a:ext cx="3567090" cy="523220"/>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1400" b="1" cap="none" spc="0" dirty="0" smtClean="0">
                <a:ln w="12700">
                  <a:noFill/>
                  <a:prstDash val="solid"/>
                </a:ln>
                <a:solidFill>
                  <a:schemeClr val="tx1"/>
                </a:solidFill>
              </a:rPr>
              <a:t>9.  Effective Data Management on Existing Contracts</a:t>
            </a:r>
            <a:endParaRPr lang="en-US" sz="1400" b="1" cap="none" spc="0" dirty="0">
              <a:ln w="12700">
                <a:noFill/>
                <a:prstDash val="solid"/>
              </a:ln>
              <a:solidFill>
                <a:schemeClr val="tx1"/>
              </a:solidFill>
            </a:endParaRPr>
          </a:p>
        </p:txBody>
      </p:sp>
      <p:sp>
        <p:nvSpPr>
          <p:cNvPr id="13" name="Rectangle 12">
            <a:hlinkClick r:id="rId7" action="ppaction://hlinksldjump"/>
          </p:cNvPr>
          <p:cNvSpPr/>
          <p:nvPr/>
        </p:nvSpPr>
        <p:spPr>
          <a:xfrm>
            <a:off x="766904" y="2362200"/>
            <a:ext cx="3584795" cy="523220"/>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1400" b="1" cap="none" spc="0" dirty="0" smtClean="0">
                <a:ln w="12700">
                  <a:noFill/>
                  <a:prstDash val="solid"/>
                </a:ln>
                <a:solidFill>
                  <a:schemeClr val="tx1"/>
                </a:solidFill>
              </a:rPr>
              <a:t>2.  Newly Held Prime Competition (Item that was not Previously Competed)</a:t>
            </a:r>
            <a:endParaRPr lang="en-US" sz="1400" b="1" cap="none" spc="0" dirty="0">
              <a:ln w="12700">
                <a:noFill/>
                <a:prstDash val="solid"/>
              </a:ln>
              <a:solidFill>
                <a:schemeClr val="tx1"/>
              </a:solidFill>
            </a:endParaRPr>
          </a:p>
        </p:txBody>
      </p:sp>
      <p:sp>
        <p:nvSpPr>
          <p:cNvPr id="15" name="Rectangle 14">
            <a:hlinkClick r:id="rId8" action="ppaction://hlinksldjump"/>
          </p:cNvPr>
          <p:cNvSpPr/>
          <p:nvPr/>
        </p:nvSpPr>
        <p:spPr>
          <a:xfrm>
            <a:off x="771810" y="5420380"/>
            <a:ext cx="3579889" cy="523220"/>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1400" b="1" cap="none" spc="0" dirty="0" smtClean="0">
                <a:ln w="12700">
                  <a:noFill/>
                  <a:prstDash val="solid"/>
                </a:ln>
                <a:solidFill>
                  <a:schemeClr val="tx1"/>
                </a:solidFill>
              </a:rPr>
              <a:t>7.  Use Open Architecture to Provide Gov’t with Ability to Compete Future Sub-Systems</a:t>
            </a:r>
            <a:endParaRPr lang="en-US" sz="1400" b="1" cap="none" spc="0" dirty="0">
              <a:ln w="12700">
                <a:noFill/>
                <a:prstDash val="solid"/>
              </a:ln>
              <a:solidFill>
                <a:schemeClr val="tx1"/>
              </a:solidFill>
            </a:endParaRPr>
          </a:p>
        </p:txBody>
      </p:sp>
      <p:sp>
        <p:nvSpPr>
          <p:cNvPr id="16" name="Rectangle 15">
            <a:hlinkClick r:id="rId9" action="ppaction://hlinksldjump"/>
          </p:cNvPr>
          <p:cNvSpPr/>
          <p:nvPr/>
        </p:nvSpPr>
        <p:spPr>
          <a:xfrm>
            <a:off x="4814910" y="4191000"/>
            <a:ext cx="3567090" cy="523220"/>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1400" b="1" cap="none" spc="0" dirty="0" smtClean="0">
                <a:ln w="12700">
                  <a:noFill/>
                  <a:prstDash val="solid"/>
                </a:ln>
                <a:solidFill>
                  <a:schemeClr val="tx1"/>
                </a:solidFill>
              </a:rPr>
              <a:t>12.  Major Component Breakout (Sole Source Acq)</a:t>
            </a:r>
            <a:endParaRPr lang="en-US" sz="1400" b="1" cap="none" spc="0" dirty="0">
              <a:ln w="12700">
                <a:noFill/>
                <a:prstDash val="solid"/>
              </a:ln>
              <a:solidFill>
                <a:schemeClr val="tx1"/>
              </a:solidFill>
            </a:endParaRPr>
          </a:p>
        </p:txBody>
      </p:sp>
      <p:sp>
        <p:nvSpPr>
          <p:cNvPr id="18" name="Rectangle 17">
            <a:hlinkClick r:id="rId10" action="ppaction://hlinksldjump"/>
          </p:cNvPr>
          <p:cNvSpPr/>
          <p:nvPr/>
        </p:nvSpPr>
        <p:spPr>
          <a:xfrm>
            <a:off x="4814910" y="3581400"/>
            <a:ext cx="3567090" cy="52322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1400" b="1" dirty="0" smtClean="0">
                <a:ln w="12700">
                  <a:noFill/>
                  <a:prstDash val="solid"/>
                </a:ln>
                <a:solidFill>
                  <a:schemeClr val="tx1"/>
                </a:solidFill>
              </a:rPr>
              <a:t>11.  Develop Alternate </a:t>
            </a:r>
            <a:r>
              <a:rPr lang="en-US" sz="1400" b="1" dirty="0">
                <a:ln w="12700">
                  <a:noFill/>
                  <a:prstDash val="solid"/>
                </a:ln>
                <a:solidFill>
                  <a:schemeClr val="tx1"/>
                </a:solidFill>
              </a:rPr>
              <a:t>Sources </a:t>
            </a:r>
            <a:r>
              <a:rPr lang="en-US" sz="1400" b="1" dirty="0" smtClean="0">
                <a:ln w="12700">
                  <a:noFill/>
                  <a:prstDash val="solid"/>
                </a:ln>
                <a:solidFill>
                  <a:schemeClr val="tx1"/>
                </a:solidFill>
              </a:rPr>
              <a:t>for Sole </a:t>
            </a:r>
            <a:r>
              <a:rPr lang="en-US" sz="1400" b="1" dirty="0">
                <a:ln w="12700">
                  <a:noFill/>
                  <a:prstDash val="solid"/>
                </a:ln>
                <a:solidFill>
                  <a:schemeClr val="tx1"/>
                </a:solidFill>
              </a:rPr>
              <a:t>Source Items</a:t>
            </a:r>
            <a:endParaRPr lang="en-US" sz="1400" b="1" cap="none" spc="0" dirty="0">
              <a:ln w="12700">
                <a:noFill/>
                <a:prstDash val="solid"/>
              </a:ln>
              <a:solidFill>
                <a:schemeClr val="tx1"/>
              </a:solidFill>
            </a:endParaRPr>
          </a:p>
        </p:txBody>
      </p:sp>
      <p:sp>
        <p:nvSpPr>
          <p:cNvPr id="20" name="Rectangle 19">
            <a:hlinkClick r:id="rId11" action="ppaction://hlinksldjump"/>
          </p:cNvPr>
          <p:cNvSpPr/>
          <p:nvPr/>
        </p:nvSpPr>
        <p:spPr>
          <a:xfrm>
            <a:off x="771810" y="4800600"/>
            <a:ext cx="3579890" cy="523220"/>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1400" b="1" dirty="0" smtClean="0">
                <a:ln w="12700">
                  <a:noFill/>
                  <a:prstDash val="solid"/>
                </a:ln>
                <a:solidFill>
                  <a:schemeClr val="tx1"/>
                </a:solidFill>
              </a:rPr>
              <a:t>6.  Increase </a:t>
            </a:r>
            <a:r>
              <a:rPr lang="en-US" sz="1400" b="1" dirty="0">
                <a:ln w="12700">
                  <a:noFill/>
                  <a:prstDash val="solid"/>
                </a:ln>
                <a:solidFill>
                  <a:schemeClr val="tx1"/>
                </a:solidFill>
              </a:rPr>
              <a:t>Focus on </a:t>
            </a:r>
            <a:r>
              <a:rPr lang="en-US" sz="1400" b="1" dirty="0" smtClean="0">
                <a:ln w="12700">
                  <a:noFill/>
                  <a:prstDash val="solid"/>
                </a:ln>
                <a:solidFill>
                  <a:schemeClr val="tx1"/>
                </a:solidFill>
              </a:rPr>
              <a:t>Cost/Price </a:t>
            </a:r>
            <a:r>
              <a:rPr lang="en-US" sz="1400" b="1" dirty="0">
                <a:ln w="12700">
                  <a:noFill/>
                  <a:prstDash val="solid"/>
                </a:ln>
                <a:solidFill>
                  <a:schemeClr val="tx1"/>
                </a:solidFill>
              </a:rPr>
              <a:t>in Competitions</a:t>
            </a:r>
            <a:endParaRPr lang="en-US" sz="1400" b="1" cap="none" spc="0" dirty="0">
              <a:ln w="12700">
                <a:noFill/>
                <a:prstDash val="solid"/>
              </a:ln>
              <a:solidFill>
                <a:schemeClr val="tx1"/>
              </a:solidFill>
            </a:endParaRPr>
          </a:p>
        </p:txBody>
      </p:sp>
      <p:sp>
        <p:nvSpPr>
          <p:cNvPr id="21" name="Rectangle 20">
            <a:hlinkClick r:id="rId12" action="ppaction://hlinksldjump"/>
          </p:cNvPr>
          <p:cNvSpPr/>
          <p:nvPr/>
        </p:nvSpPr>
        <p:spPr>
          <a:xfrm>
            <a:off x="771810" y="4191000"/>
            <a:ext cx="3579890" cy="523220"/>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1400" b="1" dirty="0" smtClean="0">
                <a:ln w="12700">
                  <a:noFill/>
                  <a:prstDash val="solid"/>
                </a:ln>
                <a:solidFill>
                  <a:schemeClr val="tx1"/>
                </a:solidFill>
              </a:rPr>
              <a:t>5.  Effectively </a:t>
            </a:r>
            <a:r>
              <a:rPr lang="en-US" sz="1400" b="1" dirty="0">
                <a:ln w="12700">
                  <a:noFill/>
                  <a:prstDash val="solid"/>
                </a:ln>
                <a:solidFill>
                  <a:schemeClr val="tx1"/>
                </a:solidFill>
              </a:rPr>
              <a:t>Maintain Competition on Multiple Award IDIQ Contracts</a:t>
            </a:r>
            <a:endParaRPr lang="en-US" sz="1400" b="1" cap="none" spc="0" dirty="0">
              <a:ln w="12700">
                <a:noFill/>
                <a:prstDash val="solid"/>
              </a:ln>
              <a:solidFill>
                <a:schemeClr val="tx1"/>
              </a:solidFill>
            </a:endParaRPr>
          </a:p>
        </p:txBody>
      </p:sp>
      <p:sp>
        <p:nvSpPr>
          <p:cNvPr id="22" name="Rectangle 21">
            <a:hlinkClick r:id="rId13" action="ppaction://hlinksldjump"/>
          </p:cNvPr>
          <p:cNvSpPr/>
          <p:nvPr/>
        </p:nvSpPr>
        <p:spPr>
          <a:xfrm>
            <a:off x="771810" y="1729662"/>
            <a:ext cx="3579890" cy="523220"/>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1400" b="1" dirty="0" smtClean="0">
                <a:ln w="12700">
                  <a:noFill/>
                  <a:prstDash val="solid"/>
                </a:ln>
                <a:solidFill>
                  <a:schemeClr val="tx1"/>
                </a:solidFill>
              </a:rPr>
              <a:t>1.  Move Beyond Market Research to Market Intelligence</a:t>
            </a:r>
            <a:endParaRPr lang="en-US" sz="1400" b="1" cap="none" spc="0" dirty="0">
              <a:ln w="12700">
                <a:noFill/>
                <a:prstDash val="solid"/>
              </a:ln>
              <a:solidFill>
                <a:schemeClr val="tx1"/>
              </a:solidFill>
            </a:endParaRPr>
          </a:p>
        </p:txBody>
      </p:sp>
      <p:sp>
        <p:nvSpPr>
          <p:cNvPr id="23" name="Rectangle 22">
            <a:hlinkClick r:id="rId14" action="ppaction://hlinksldjump"/>
          </p:cNvPr>
          <p:cNvSpPr/>
          <p:nvPr/>
        </p:nvSpPr>
        <p:spPr>
          <a:xfrm>
            <a:off x="4814910" y="5410200"/>
            <a:ext cx="3567090" cy="307777"/>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1400" b="1" cap="none" spc="0" dirty="0" smtClean="0">
                <a:ln w="12700">
                  <a:noFill/>
                  <a:prstDash val="solid"/>
                </a:ln>
                <a:solidFill>
                  <a:schemeClr val="tx1"/>
                </a:solidFill>
              </a:rPr>
              <a:t>14.  Avoid Use of Sole Source Bridge Contracts</a:t>
            </a:r>
            <a:endParaRPr lang="en-US" sz="1400" b="1" cap="none" spc="0" dirty="0">
              <a:ln w="12700">
                <a:noFill/>
                <a:prstDash val="solid"/>
              </a:ln>
              <a:solidFill>
                <a:schemeClr val="tx1"/>
              </a:solidFill>
            </a:endParaRPr>
          </a:p>
        </p:txBody>
      </p:sp>
      <p:sp>
        <p:nvSpPr>
          <p:cNvPr id="24" name="Rectangle 23">
            <a:hlinkClick r:id="rId15" action="ppaction://hlinksldjump"/>
          </p:cNvPr>
          <p:cNvSpPr/>
          <p:nvPr/>
        </p:nvSpPr>
        <p:spPr>
          <a:xfrm>
            <a:off x="771809" y="2981980"/>
            <a:ext cx="3579890" cy="523220"/>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1400" b="1" cap="none" spc="0" dirty="0" smtClean="0">
                <a:ln w="12700">
                  <a:noFill/>
                  <a:prstDash val="solid"/>
                </a:ln>
                <a:solidFill>
                  <a:schemeClr val="tx1"/>
                </a:solidFill>
              </a:rPr>
              <a:t>3.  Ensure Competitions Allow Adequate Time for Submission of Optimal Number of Offers</a:t>
            </a:r>
            <a:endParaRPr lang="en-US" sz="1400" b="1" cap="none" spc="0" dirty="0">
              <a:ln w="12700">
                <a:noFill/>
                <a:prstDash val="solid"/>
              </a:ln>
              <a:solidFill>
                <a:schemeClr val="tx1"/>
              </a:solidFill>
            </a:endParaRPr>
          </a:p>
        </p:txBody>
      </p:sp>
      <p:sp>
        <p:nvSpPr>
          <p:cNvPr id="25" name="Rectangle 24">
            <a:hlinkClick r:id="rId16" action="ppaction://hlinksldjump"/>
          </p:cNvPr>
          <p:cNvSpPr/>
          <p:nvPr/>
        </p:nvSpPr>
        <p:spPr>
          <a:xfrm>
            <a:off x="4814910" y="4800600"/>
            <a:ext cx="3567090" cy="523220"/>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1400" b="1" dirty="0" smtClean="0">
                <a:ln w="12700">
                  <a:noFill/>
                  <a:prstDash val="solid"/>
                </a:ln>
                <a:solidFill>
                  <a:schemeClr val="tx1"/>
                </a:solidFill>
              </a:rPr>
              <a:t>13.  Review </a:t>
            </a:r>
            <a:r>
              <a:rPr lang="en-US" sz="1400" b="1" dirty="0">
                <a:ln w="12700">
                  <a:noFill/>
                  <a:prstDash val="solid"/>
                </a:ln>
                <a:solidFill>
                  <a:schemeClr val="tx1"/>
                </a:solidFill>
              </a:rPr>
              <a:t>Subcontractor Level Competitions in Sole Source Acquisitions</a:t>
            </a:r>
            <a:endParaRPr lang="en-US" sz="1400" b="1" cap="none" spc="0" dirty="0">
              <a:ln w="12700">
                <a:noFill/>
                <a:prstDash val="solid"/>
              </a:ln>
              <a:solidFill>
                <a:schemeClr val="tx1"/>
              </a:solidFill>
            </a:endParaRPr>
          </a:p>
        </p:txBody>
      </p:sp>
      <p:sp>
        <p:nvSpPr>
          <p:cNvPr id="26" name="Rectangle 25">
            <a:hlinkClick r:id="rId17" action="ppaction://hlinksldjump"/>
          </p:cNvPr>
          <p:cNvSpPr/>
          <p:nvPr/>
        </p:nvSpPr>
        <p:spPr>
          <a:xfrm>
            <a:off x="771808" y="3581400"/>
            <a:ext cx="3579891" cy="523220"/>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1400" b="1" cap="none" spc="0" dirty="0" smtClean="0">
                <a:ln w="12700">
                  <a:noFill/>
                  <a:prstDash val="solid"/>
                </a:ln>
                <a:solidFill>
                  <a:schemeClr val="tx1"/>
                </a:solidFill>
              </a:rPr>
              <a:t>4.  Competitive Requirement to Reduce Cost in Future</a:t>
            </a:r>
            <a:endParaRPr lang="en-US" sz="1400" b="1" cap="none" spc="0" dirty="0">
              <a:ln w="12700">
                <a:noFill/>
                <a:prstDash val="solid"/>
              </a:ln>
              <a:solidFill>
                <a:schemeClr val="tx1"/>
              </a:solidFill>
            </a:endParaRPr>
          </a:p>
        </p:txBody>
      </p:sp>
      <p:sp>
        <p:nvSpPr>
          <p:cNvPr id="19" name="Rounded Rectangle 18">
            <a:hlinkClick r:id="rId18" action="ppaction://hlinksldjump"/>
          </p:cNvPr>
          <p:cNvSpPr/>
          <p:nvPr/>
        </p:nvSpPr>
        <p:spPr>
          <a:xfrm>
            <a:off x="7341716" y="6172200"/>
            <a:ext cx="1497484" cy="533400"/>
          </a:xfrm>
          <a:prstGeom prst="roundRect">
            <a:avLst/>
          </a:prstGeom>
          <a:solidFill>
            <a:srgbClr val="FFFF0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smtClean="0">
                <a:solidFill>
                  <a:srgbClr val="FF0000"/>
                </a:solidFill>
                <a:effectLst>
                  <a:outerShdw blurRad="38100" dist="38100" dir="2700000" algn="tl">
                    <a:srgbClr val="000000">
                      <a:alpha val="43137"/>
                    </a:srgbClr>
                  </a:outerShdw>
                </a:effectLst>
              </a:rPr>
              <a:t>Link to Should Cost Fishbone</a:t>
            </a:r>
            <a:endParaRPr lang="en-US" sz="1400" b="1" i="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7724490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cap="small" dirty="0" smtClean="0"/>
              <a:t>7.8  Obtain Other Than Cost or Pricing Data For “Of A Type” Items (Prime/Sub Level)</a:t>
            </a:r>
            <a:endParaRPr lang="en-US" sz="3600" cap="small" dirty="0"/>
          </a:p>
        </p:txBody>
      </p:sp>
      <p:sp>
        <p:nvSpPr>
          <p:cNvPr id="3" name="Text Placeholder 2"/>
          <p:cNvSpPr>
            <a:spLocks noGrp="1"/>
          </p:cNvSpPr>
          <p:nvPr>
            <p:ph type="body" sz="quarter" idx="10"/>
          </p:nvPr>
        </p:nvSpPr>
        <p:spPr/>
        <p:txBody>
          <a:bodyPr>
            <a:noAutofit/>
          </a:bodyPr>
          <a:lstStyle/>
          <a:p>
            <a:r>
              <a:rPr lang="en-US" sz="1200" dirty="0"/>
              <a:t>In the context of sole source “of a type” items, you will generally need to obtain data in order to determine price reasonableness</a:t>
            </a:r>
          </a:p>
          <a:p>
            <a:pPr lvl="1"/>
            <a:r>
              <a:rPr lang="en-US" sz="1200" dirty="0"/>
              <a:t>For items that relate to major weapon systems, the CO must have information needed to determine price reasonableness as part of the commercial item determination </a:t>
            </a:r>
            <a:r>
              <a:rPr lang="en-US" sz="1200" dirty="0" smtClean="0"/>
              <a:t>finding of commerciality - </a:t>
            </a:r>
            <a:r>
              <a:rPr lang="en-US" sz="1200" dirty="0" smtClean="0">
                <a:hlinkClick r:id="rId3"/>
              </a:rPr>
              <a:t>see DFARS 234.7002</a:t>
            </a:r>
            <a:endParaRPr lang="en-US" sz="1200" dirty="0"/>
          </a:p>
          <a:p>
            <a:r>
              <a:rPr lang="en-US" sz="1200" dirty="0"/>
              <a:t>The CO should start with sales data and determine whether that is sufficient to conduct a price reasonableness evaluation</a:t>
            </a:r>
          </a:p>
          <a:p>
            <a:pPr lvl="1"/>
            <a:r>
              <a:rPr lang="en-US" sz="1200" dirty="0"/>
              <a:t>Items that are classified as sole source “of a type”, however, are not identical to the items that are sold in the commercial marketplace</a:t>
            </a:r>
          </a:p>
          <a:p>
            <a:pPr lvl="1"/>
            <a:r>
              <a:rPr lang="en-US" sz="1200" dirty="0"/>
              <a:t>In this case, the commercial marketplace is not driving price reasonableness of the item you are </a:t>
            </a:r>
            <a:r>
              <a:rPr lang="en-US" sz="1200" dirty="0" smtClean="0"/>
              <a:t>purchasing</a:t>
            </a:r>
          </a:p>
          <a:p>
            <a:pPr lvl="2"/>
            <a:r>
              <a:rPr lang="en-US" sz="1050" dirty="0" smtClean="0"/>
              <a:t>Identify the cost drivers, e.g. engine thrust, vs. irrelevant or less critical differences </a:t>
            </a:r>
          </a:p>
          <a:p>
            <a:pPr lvl="3"/>
            <a:r>
              <a:rPr lang="en-US" sz="800" dirty="0" smtClean="0"/>
              <a:t>For example, large size differences might not be the most important cost driver </a:t>
            </a:r>
            <a:endParaRPr lang="en-US" sz="800" dirty="0"/>
          </a:p>
          <a:p>
            <a:pPr lvl="1"/>
            <a:r>
              <a:rPr lang="en-US" sz="1200" dirty="0"/>
              <a:t>It may not be realistic to conduct a price analysis when there are differences in form, fit, and function between the “of a type” items and the items that are sold in the commercial marketplace</a:t>
            </a:r>
          </a:p>
          <a:p>
            <a:pPr lvl="2"/>
            <a:r>
              <a:rPr lang="en-US" sz="1050" dirty="0"/>
              <a:t>Uncertified cost data may be needed to bridge the gap on the </a:t>
            </a:r>
            <a:r>
              <a:rPr lang="en-US" sz="1050" dirty="0" smtClean="0"/>
              <a:t>differences</a:t>
            </a:r>
            <a:endParaRPr lang="en-US" sz="1050" dirty="0"/>
          </a:p>
          <a:p>
            <a:pPr lvl="2"/>
            <a:r>
              <a:rPr lang="en-US" sz="1050" dirty="0"/>
              <a:t>If that is not realistic, uncertified cost data may be needed to support the entire price</a:t>
            </a:r>
          </a:p>
        </p:txBody>
      </p:sp>
      <p:pic>
        <p:nvPicPr>
          <p:cNvPr id="9" name="Picture 10" descr="http://www.clker.com/cliparts/5/q/T/b/c/Y/black-check-mark-png-hi.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68601" y="5922806"/>
            <a:ext cx="236924" cy="24939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http://www.clker.com/cliparts/5/q/T/b/c/Y/black-check-mark-png-hi.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34000" y="5919481"/>
            <a:ext cx="240083" cy="25271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www.clker.com/cliparts/5/q/T/b/c/Y/black-check-mark-png-hi.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15200" y="5919481"/>
            <a:ext cx="240083" cy="25271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57200" y="4572000"/>
            <a:ext cx="8305800" cy="369332"/>
          </a:xfrm>
          <a:prstGeom prst="rect">
            <a:avLst/>
          </a:prstGeom>
          <a:noFill/>
        </p:spPr>
        <p:txBody>
          <a:bodyPr wrap="square" rtlCol="0">
            <a:spAutoFit/>
          </a:bodyPr>
          <a:lstStyle/>
          <a:p>
            <a:r>
              <a:rPr lang="en-US" dirty="0" smtClean="0">
                <a:hlinkClick r:id="rId6"/>
              </a:rPr>
              <a:t>DAU CLC </a:t>
            </a:r>
            <a:r>
              <a:rPr lang="en-US" dirty="0">
                <a:hlinkClick r:id="rId6"/>
              </a:rPr>
              <a:t>131 Commercial Item Pricing</a:t>
            </a:r>
            <a:endParaRPr lang="en-US" dirty="0"/>
          </a:p>
        </p:txBody>
      </p:sp>
    </p:spTree>
    <p:extLst>
      <p:ext uri="{BB962C8B-B14F-4D97-AF65-F5344CB8AC3E}">
        <p14:creationId xmlns:p14="http://schemas.microsoft.com/office/powerpoint/2010/main" val="171897943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cap="small" dirty="0" smtClean="0"/>
              <a:t>7.9  Obtain Other Than Cost or Pricing Data for Commercial Services Not Sold in Substantial Quantities</a:t>
            </a:r>
            <a:endParaRPr lang="en-US" sz="2800" cap="small" dirty="0"/>
          </a:p>
        </p:txBody>
      </p:sp>
      <p:sp>
        <p:nvSpPr>
          <p:cNvPr id="3" name="Text Placeholder 2"/>
          <p:cNvSpPr>
            <a:spLocks noGrp="1"/>
          </p:cNvSpPr>
          <p:nvPr>
            <p:ph type="body" sz="quarter" idx="10"/>
          </p:nvPr>
        </p:nvSpPr>
        <p:spPr/>
        <p:txBody>
          <a:bodyPr>
            <a:noAutofit/>
          </a:bodyPr>
          <a:lstStyle/>
          <a:p>
            <a:r>
              <a:rPr lang="en-US" sz="2400" dirty="0" smtClean="0"/>
              <a:t>If services which are identical to those you are buying are not  </a:t>
            </a:r>
            <a:r>
              <a:rPr lang="en-US" sz="2400" dirty="0"/>
              <a:t>sold to the commercial marketplace in substantial quantities and the acquisition is sole source, you will </a:t>
            </a:r>
            <a:r>
              <a:rPr lang="en-US" sz="2400" dirty="0" smtClean="0"/>
              <a:t>need to </a:t>
            </a:r>
            <a:r>
              <a:rPr lang="en-US" sz="2400" dirty="0"/>
              <a:t>get cost information from the offeror</a:t>
            </a:r>
          </a:p>
          <a:p>
            <a:r>
              <a:rPr lang="en-US" sz="2400" dirty="0"/>
              <a:t>If sales data is not sufficient to determine a fair and reasonable price, the CO may </a:t>
            </a:r>
            <a:r>
              <a:rPr lang="en-US" sz="2400" dirty="0" smtClean="0"/>
              <a:t>require </a:t>
            </a:r>
            <a:r>
              <a:rPr lang="en-US" sz="2400" dirty="0"/>
              <a:t>the contractor to provide cost </a:t>
            </a:r>
            <a:r>
              <a:rPr lang="en-US" sz="2400" dirty="0" smtClean="0"/>
              <a:t>information</a:t>
            </a:r>
            <a:endParaRPr lang="en-US" sz="2400" dirty="0"/>
          </a:p>
        </p:txBody>
      </p:sp>
      <p:pic>
        <p:nvPicPr>
          <p:cNvPr id="7" name="Picture 6" descr="http://www.clker.com/cliparts/5/q/T/b/c/Y/black-check-mark-png-h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02401" y="5919481"/>
            <a:ext cx="240083" cy="25271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57200" y="4572000"/>
            <a:ext cx="8305800" cy="646331"/>
          </a:xfrm>
          <a:prstGeom prst="rect">
            <a:avLst/>
          </a:prstGeom>
          <a:noFill/>
        </p:spPr>
        <p:txBody>
          <a:bodyPr wrap="square" rtlCol="0">
            <a:spAutoFit/>
          </a:bodyPr>
          <a:lstStyle/>
          <a:p>
            <a:r>
              <a:rPr lang="en-US" dirty="0" smtClean="0">
                <a:hlinkClick r:id="rId4"/>
              </a:rPr>
              <a:t>FAR Part 15.403-1</a:t>
            </a:r>
            <a:endParaRPr lang="en-US" dirty="0" smtClean="0"/>
          </a:p>
          <a:p>
            <a:r>
              <a:rPr lang="en-US" dirty="0" smtClean="0">
                <a:hlinkClick r:id="rId5"/>
              </a:rPr>
              <a:t>DAU CLC </a:t>
            </a:r>
            <a:r>
              <a:rPr lang="en-US" dirty="0">
                <a:hlinkClick r:id="rId5"/>
              </a:rPr>
              <a:t>131 Commercial Item Pricing</a:t>
            </a:r>
            <a:endParaRPr lang="en-US" dirty="0"/>
          </a:p>
        </p:txBody>
      </p:sp>
    </p:spTree>
    <p:extLst>
      <p:ext uri="{BB962C8B-B14F-4D97-AF65-F5344CB8AC3E}">
        <p14:creationId xmlns:p14="http://schemas.microsoft.com/office/powerpoint/2010/main" val="171897943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cap="small" dirty="0" smtClean="0"/>
              <a:t>7.10  Ensure Consistent Application of Contractor’s Business Model</a:t>
            </a:r>
            <a:endParaRPr lang="en-US" sz="4000" cap="small" dirty="0"/>
          </a:p>
        </p:txBody>
      </p:sp>
      <p:sp>
        <p:nvSpPr>
          <p:cNvPr id="3" name="Text Placeholder 2"/>
          <p:cNvSpPr>
            <a:spLocks noGrp="1"/>
          </p:cNvSpPr>
          <p:nvPr>
            <p:ph type="body" sz="quarter" idx="10"/>
          </p:nvPr>
        </p:nvSpPr>
        <p:spPr/>
        <p:txBody>
          <a:bodyPr>
            <a:normAutofit fontScale="70000" lnSpcReduction="20000"/>
          </a:bodyPr>
          <a:lstStyle/>
          <a:p>
            <a:r>
              <a:rPr lang="en-US" dirty="0"/>
              <a:t>Ensure that the contractor applies their business model </a:t>
            </a:r>
            <a:r>
              <a:rPr lang="en-US" dirty="0" smtClean="0"/>
              <a:t>consistently when proposing prices, </a:t>
            </a:r>
            <a:r>
              <a:rPr lang="en-US" dirty="0"/>
              <a:t>instead of selectively deviating from the model when it is to the contractor's benefit</a:t>
            </a:r>
          </a:p>
          <a:p>
            <a:pPr lvl="1"/>
            <a:r>
              <a:rPr lang="en-US" dirty="0"/>
              <a:t>Ideally, ensure that the business model results in an equitable allocation of </a:t>
            </a:r>
            <a:r>
              <a:rPr lang="en-US" dirty="0" smtClean="0"/>
              <a:t>costs </a:t>
            </a:r>
            <a:endParaRPr lang="en-US" dirty="0"/>
          </a:p>
          <a:p>
            <a:r>
              <a:rPr lang="en-US" dirty="0"/>
              <a:t>Example:  the contractor's business model prices initial engine buys at a discount (below cost - they are "buying in"); spares are higher </a:t>
            </a:r>
            <a:r>
              <a:rPr lang="en-US" dirty="0" smtClean="0"/>
              <a:t>priced</a:t>
            </a:r>
          </a:p>
          <a:p>
            <a:pPr lvl="1"/>
            <a:r>
              <a:rPr lang="en-US" dirty="0" smtClean="0"/>
              <a:t>If </a:t>
            </a:r>
            <a:r>
              <a:rPr lang="en-US" dirty="0"/>
              <a:t>the contractor proposed not to discount initial buys for a specific acquisition, but also says that the spares will continue to be priced higher, challenge that </a:t>
            </a:r>
            <a:r>
              <a:rPr lang="en-US" dirty="0" smtClean="0"/>
              <a:t>approach</a:t>
            </a:r>
            <a:endParaRPr lang="en-US" dirty="0"/>
          </a:p>
        </p:txBody>
      </p:sp>
      <p:pic>
        <p:nvPicPr>
          <p:cNvPr id="9" name="Picture 8" descr="http://www.clker.com/cliparts/5/q/T/b/c/Y/black-check-mark-png-h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0" y="5919481"/>
            <a:ext cx="240083" cy="25271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http://www.clker.com/cliparts/5/q/T/b/c/Y/black-check-mark-png-h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02401" y="5919481"/>
            <a:ext cx="240083" cy="252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897943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cap="small" dirty="0" smtClean="0"/>
              <a:t>7.11 Direct Engagement With Subcontractors When Needed</a:t>
            </a:r>
            <a:endParaRPr lang="en-US" sz="4000" cap="small" dirty="0"/>
          </a:p>
        </p:txBody>
      </p:sp>
      <p:sp>
        <p:nvSpPr>
          <p:cNvPr id="3" name="Text Placeholder 2"/>
          <p:cNvSpPr>
            <a:spLocks noGrp="1"/>
          </p:cNvSpPr>
          <p:nvPr>
            <p:ph type="body" sz="quarter" idx="10"/>
          </p:nvPr>
        </p:nvSpPr>
        <p:spPr/>
        <p:txBody>
          <a:bodyPr>
            <a:noAutofit/>
          </a:bodyPr>
          <a:lstStyle/>
          <a:p>
            <a:r>
              <a:rPr lang="en-US" sz="1400" dirty="0"/>
              <a:t>There may be circumstances when direct interface with a sub is needed</a:t>
            </a:r>
          </a:p>
          <a:p>
            <a:pPr lvl="1"/>
            <a:r>
              <a:rPr lang="en-US" sz="1200" dirty="0"/>
              <a:t>The sub is not cooperating with the prime as far as providing data to back up a questionable commercial item </a:t>
            </a:r>
            <a:r>
              <a:rPr lang="en-US" sz="1200" dirty="0" smtClean="0"/>
              <a:t>assertion</a:t>
            </a:r>
            <a:endParaRPr lang="en-US" sz="1200" dirty="0"/>
          </a:p>
          <a:p>
            <a:pPr lvl="1"/>
            <a:r>
              <a:rPr lang="en-US" sz="1200" dirty="0" smtClean="0"/>
              <a:t>The </a:t>
            </a:r>
            <a:r>
              <a:rPr lang="en-US" sz="1200" dirty="0"/>
              <a:t>sub is refusing to provide sales data or other cost information to the prime that is needed to determine a fair and reasonable </a:t>
            </a:r>
            <a:r>
              <a:rPr lang="en-US" sz="1200" dirty="0" smtClean="0"/>
              <a:t>price</a:t>
            </a:r>
          </a:p>
          <a:p>
            <a:pPr lvl="2"/>
            <a:r>
              <a:rPr lang="en-US" sz="1050" dirty="0" smtClean="0"/>
              <a:t>Require prime to get refusals in writing</a:t>
            </a:r>
            <a:endParaRPr lang="en-US" sz="1050" dirty="0"/>
          </a:p>
          <a:p>
            <a:r>
              <a:rPr lang="en-US" sz="1400" dirty="0"/>
              <a:t>Protect the sub's proprietary information</a:t>
            </a:r>
          </a:p>
          <a:p>
            <a:pPr lvl="1"/>
            <a:r>
              <a:rPr lang="en-US" sz="1100" dirty="0"/>
              <a:t> This may mean that you cannot share specifics about subcontractor data with the </a:t>
            </a:r>
            <a:r>
              <a:rPr lang="en-US" sz="1100" dirty="0" smtClean="0"/>
              <a:t>prime</a:t>
            </a:r>
          </a:p>
          <a:p>
            <a:pPr lvl="2"/>
            <a:r>
              <a:rPr lang="en-US" sz="1050" dirty="0" smtClean="0"/>
              <a:t> May need to sign non-disclosure agreement (consult with Legal)</a:t>
            </a:r>
          </a:p>
          <a:p>
            <a:r>
              <a:rPr lang="en-US" sz="1200" dirty="0" smtClean="0"/>
              <a:t>Ensure you notify the prime of any concerns you have with the sub’s proposed price prior to prime/sub negotiations</a:t>
            </a:r>
            <a:endParaRPr lang="en-US" sz="1200" dirty="0"/>
          </a:p>
          <a:p>
            <a:r>
              <a:rPr lang="en-US" sz="1400" dirty="0"/>
              <a:t>If necessary to get a good deal, consider participating in the prime's negotiation with the </a:t>
            </a:r>
            <a:r>
              <a:rPr lang="en-US" sz="1400" dirty="0" smtClean="0"/>
              <a:t>subcontractor</a:t>
            </a:r>
            <a:endParaRPr lang="en-US" sz="1400" dirty="0"/>
          </a:p>
          <a:p>
            <a:pPr lvl="1"/>
            <a:r>
              <a:rPr lang="en-US" sz="1200" dirty="0"/>
              <a:t>Emphasize to the prime that it is still their responsibility to establish a fair an reasonable price with the </a:t>
            </a:r>
            <a:r>
              <a:rPr lang="en-US" sz="1200" dirty="0" smtClean="0"/>
              <a:t>sub</a:t>
            </a:r>
            <a:endParaRPr lang="en-US" sz="1200" dirty="0"/>
          </a:p>
        </p:txBody>
      </p:sp>
      <p:pic>
        <p:nvPicPr>
          <p:cNvPr id="7" name="Picture 6" descr="http://www.clker.com/cliparts/5/q/T/b/c/Y/black-check-mark-png-h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02401" y="5919481"/>
            <a:ext cx="240083" cy="252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897943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cap="small" dirty="0" smtClean="0"/>
              <a:t>7.12  Use of Improvement Curve to Consider Impact of Changes in </a:t>
            </a:r>
            <a:r>
              <a:rPr lang="en-US" sz="3600" dirty="0" smtClean="0"/>
              <a:t>Material Quantities</a:t>
            </a:r>
            <a:endParaRPr lang="en-US" sz="3600" cap="small" dirty="0"/>
          </a:p>
        </p:txBody>
      </p:sp>
      <p:sp>
        <p:nvSpPr>
          <p:cNvPr id="3" name="Text Placeholder 2"/>
          <p:cNvSpPr>
            <a:spLocks noGrp="1"/>
          </p:cNvSpPr>
          <p:nvPr>
            <p:ph type="body" sz="quarter" idx="10"/>
          </p:nvPr>
        </p:nvSpPr>
        <p:spPr/>
        <p:txBody>
          <a:bodyPr>
            <a:normAutofit fontScale="62500" lnSpcReduction="20000"/>
          </a:bodyPr>
          <a:lstStyle/>
          <a:p>
            <a:r>
              <a:rPr lang="en-US" dirty="0" smtClean="0"/>
              <a:t>Sales data provided by the commercial contractor may be based on quantities which are significantly different than your instant buy OR</a:t>
            </a:r>
          </a:p>
          <a:p>
            <a:r>
              <a:rPr lang="en-US" dirty="0"/>
              <a:t>Contractor’s catalogue may not reflect needed quantities or may not reflect acceptable  discounts at significantly different quantities</a:t>
            </a:r>
          </a:p>
          <a:p>
            <a:pPr lvl="1"/>
            <a:r>
              <a:rPr lang="en-US" dirty="0" smtClean="0"/>
              <a:t>You </a:t>
            </a:r>
            <a:r>
              <a:rPr lang="en-US" dirty="0"/>
              <a:t>can take this into account in developing the AF position through use of an improvement </a:t>
            </a:r>
            <a:r>
              <a:rPr lang="en-US" dirty="0" smtClean="0"/>
              <a:t>curve (also known as a price quantity curve)</a:t>
            </a:r>
          </a:p>
          <a:p>
            <a:pPr lvl="2"/>
            <a:r>
              <a:rPr lang="en-US" sz="2600" dirty="0" smtClean="0"/>
              <a:t>An improvement curve is based on the expectation that as quantity increases, price will decrease at a fixed rate</a:t>
            </a:r>
            <a:endParaRPr lang="en-US" sz="2600" dirty="0"/>
          </a:p>
          <a:p>
            <a:r>
              <a:rPr lang="en-US" dirty="0"/>
              <a:t>You can develop a formula based on identification of fixed and variable costs.  This requires two data points (two combinations of quantity and extended </a:t>
            </a:r>
            <a:r>
              <a:rPr lang="en-US" dirty="0" smtClean="0"/>
              <a:t>price)</a:t>
            </a:r>
            <a:endParaRPr lang="en-US" dirty="0"/>
          </a:p>
        </p:txBody>
      </p:sp>
      <p:sp>
        <p:nvSpPr>
          <p:cNvPr id="4" name="TextBox 3">
            <a:hlinkClick r:id="rId3"/>
          </p:cNvPr>
          <p:cNvSpPr txBox="1"/>
          <p:nvPr/>
        </p:nvSpPr>
        <p:spPr>
          <a:xfrm>
            <a:off x="457200" y="4648200"/>
            <a:ext cx="8305800" cy="646331"/>
          </a:xfrm>
          <a:prstGeom prst="rect">
            <a:avLst/>
          </a:prstGeom>
          <a:noFill/>
        </p:spPr>
        <p:txBody>
          <a:bodyPr wrap="square" rtlCol="0">
            <a:spAutoFit/>
          </a:bodyPr>
          <a:lstStyle/>
          <a:p>
            <a:r>
              <a:rPr lang="en-US" dirty="0" smtClean="0">
                <a:hlinkClick r:id="rId3"/>
              </a:rPr>
              <a:t>Contract Pricing Reference Guide (CPRG), Volume II, Chapter 7</a:t>
            </a:r>
            <a:endParaRPr lang="en-US" dirty="0"/>
          </a:p>
          <a:p>
            <a:r>
              <a:rPr lang="en-US" dirty="0" smtClean="0">
                <a:hlinkClick r:id="rId4"/>
              </a:rPr>
              <a:t>Sample Calculation from CPRG, Volume I</a:t>
            </a:r>
            <a:endParaRPr lang="en-US" dirty="0" smtClean="0"/>
          </a:p>
        </p:txBody>
      </p:sp>
      <p:pic>
        <p:nvPicPr>
          <p:cNvPr id="7" name="Picture 6" descr="http://www.clker.com/cliparts/5/q/T/b/c/Y/black-check-mark-png-hi.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02401" y="5919481"/>
            <a:ext cx="240083" cy="252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897943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7.13  Analyze Cash Flow </a:t>
            </a:r>
            <a:br>
              <a:rPr lang="en-US" dirty="0" smtClean="0"/>
            </a:br>
            <a:r>
              <a:rPr lang="en-US" dirty="0" smtClean="0"/>
              <a:t>for Commercial Items</a:t>
            </a:r>
            <a:endParaRPr lang="en-US" dirty="0"/>
          </a:p>
        </p:txBody>
      </p:sp>
      <p:sp>
        <p:nvSpPr>
          <p:cNvPr id="3" name="Text Placeholder 2"/>
          <p:cNvSpPr>
            <a:spLocks noGrp="1"/>
          </p:cNvSpPr>
          <p:nvPr>
            <p:ph type="body" sz="quarter" idx="10"/>
          </p:nvPr>
        </p:nvSpPr>
        <p:spPr/>
        <p:txBody>
          <a:bodyPr/>
          <a:lstStyle/>
          <a:p>
            <a:r>
              <a:rPr lang="en-US" dirty="0"/>
              <a:t>Use the concept of Net Present Value/cost to the Treasury to determine impact of cash flow to deal, i.e. receive discounted price for providing financing </a:t>
            </a:r>
          </a:p>
          <a:p>
            <a:pPr lvl="1"/>
            <a:r>
              <a:rPr lang="en-US" dirty="0"/>
              <a:t>See </a:t>
            </a:r>
            <a:r>
              <a:rPr lang="en-US" dirty="0">
                <a:hlinkClick r:id="rId3"/>
              </a:rPr>
              <a:t>FAR 32.205</a:t>
            </a:r>
            <a:r>
              <a:rPr lang="en-US" dirty="0"/>
              <a:t> (c) for guidance </a:t>
            </a:r>
          </a:p>
          <a:p>
            <a:pPr marL="0" indent="0">
              <a:buNone/>
            </a:pPr>
            <a:endParaRPr lang="en-US" dirty="0"/>
          </a:p>
        </p:txBody>
      </p:sp>
      <p:pic>
        <p:nvPicPr>
          <p:cNvPr id="7" name="Picture 6" descr="http://www.clker.com/cliparts/5/q/T/b/c/Y/black-check-mark-png-hi.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02401" y="5919481"/>
            <a:ext cx="240083" cy="252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011775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cap="small" dirty="0" smtClean="0"/>
              <a:t>8.1  Obtain and Review Prime’s Actual Cost From Previous Buys</a:t>
            </a:r>
            <a:endParaRPr lang="en-US" sz="4000" cap="small" dirty="0"/>
          </a:p>
        </p:txBody>
      </p:sp>
      <p:sp>
        <p:nvSpPr>
          <p:cNvPr id="3" name="Content Placeholder 2"/>
          <p:cNvSpPr>
            <a:spLocks noGrp="1"/>
          </p:cNvSpPr>
          <p:nvPr>
            <p:ph type="body" sz="quarter" idx="10"/>
          </p:nvPr>
        </p:nvSpPr>
        <p:spPr/>
        <p:txBody>
          <a:bodyPr>
            <a:noAutofit/>
          </a:bodyPr>
          <a:lstStyle/>
          <a:p>
            <a:r>
              <a:rPr lang="en-US" sz="1500" dirty="0"/>
              <a:t>For non-commercial sole source efforts, include a requirement in the RFP/solicitation for the contractor to provide actuals from related prior acquisitions as part of their proposal for the current effort   </a:t>
            </a:r>
            <a:endParaRPr lang="en-US" sz="1500" dirty="0" smtClean="0"/>
          </a:p>
          <a:p>
            <a:pPr lvl="1"/>
            <a:r>
              <a:rPr lang="en-US" sz="1100" dirty="0" smtClean="0"/>
              <a:t>Actuals are cost or pricing data that the contractor must provide; failure to provide could result in defective pricing</a:t>
            </a:r>
          </a:p>
          <a:p>
            <a:pPr lvl="1"/>
            <a:r>
              <a:rPr lang="en-US" sz="1100" dirty="0" smtClean="0"/>
              <a:t>If the contractor refuses, have them put their refusal in writing and elevate to management</a:t>
            </a:r>
          </a:p>
          <a:p>
            <a:pPr lvl="1"/>
            <a:r>
              <a:rPr lang="en-US" sz="1100" dirty="0" smtClean="0"/>
              <a:t>DCAA may be able to assist</a:t>
            </a:r>
            <a:endParaRPr lang="en-US" sz="1500" dirty="0"/>
          </a:p>
          <a:p>
            <a:r>
              <a:rPr lang="en-US" sz="1500" dirty="0" smtClean="0"/>
              <a:t>Comparison </a:t>
            </a:r>
            <a:r>
              <a:rPr lang="en-US" sz="1500" dirty="0"/>
              <a:t>of the current proposal to prior actuals is usually a better measure of reasonableness than comparison to previously negotiated amounts</a:t>
            </a:r>
          </a:p>
          <a:p>
            <a:r>
              <a:rPr lang="en-US" sz="1500" dirty="0"/>
              <a:t>If you know the negotiated pricing structure for the prior efforts, and you know </a:t>
            </a:r>
            <a:r>
              <a:rPr lang="en-US" sz="1500" dirty="0" smtClean="0"/>
              <a:t>actual </a:t>
            </a:r>
            <a:r>
              <a:rPr lang="en-US" sz="1500" dirty="0"/>
              <a:t>costs for those prior efforts, you have the information you need to determine the contractor's realized </a:t>
            </a:r>
            <a:r>
              <a:rPr lang="en-US" sz="1500" dirty="0" smtClean="0"/>
              <a:t>profit – see </a:t>
            </a:r>
            <a:r>
              <a:rPr lang="en-US" sz="1500" dirty="0" smtClean="0">
                <a:hlinkClick r:id="rId3" action="ppaction://hlinksldjump"/>
              </a:rPr>
              <a:t>Analyze Contractor’s Realized Profit</a:t>
            </a:r>
            <a:endParaRPr lang="en-US" sz="1500" dirty="0"/>
          </a:p>
          <a:p>
            <a:pPr marL="0" indent="0">
              <a:buNone/>
            </a:pPr>
            <a:r>
              <a:rPr lang="en-US" sz="1400" dirty="0" smtClean="0">
                <a:solidFill>
                  <a:srgbClr val="FF0000"/>
                </a:solidFill>
              </a:rPr>
              <a:t>Note</a:t>
            </a:r>
            <a:r>
              <a:rPr lang="en-US" sz="1400" dirty="0">
                <a:solidFill>
                  <a:srgbClr val="FF0000"/>
                </a:solidFill>
              </a:rPr>
              <a:t>:  for </a:t>
            </a:r>
            <a:r>
              <a:rPr lang="en-US" sz="1400" dirty="0" smtClean="0">
                <a:solidFill>
                  <a:srgbClr val="FF0000"/>
                </a:solidFill>
              </a:rPr>
              <a:t>sole source actions requiring DoD </a:t>
            </a:r>
            <a:r>
              <a:rPr lang="en-US" sz="1400" dirty="0">
                <a:solidFill>
                  <a:srgbClr val="FF0000"/>
                </a:solidFill>
              </a:rPr>
              <a:t>Peer Review, review of prior actuals for both Prime and major subcontractors is a “must have” </a:t>
            </a:r>
          </a:p>
        </p:txBody>
      </p:sp>
      <p:pic>
        <p:nvPicPr>
          <p:cNvPr id="9" name="Picture 8" descr="http://www.clker.com/cliparts/5/q/T/b/c/Y/black-check-mark-png-hi.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34001" y="5919481"/>
            <a:ext cx="240083" cy="25271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http://www.clker.com/cliparts/5/q/T/b/c/Y/black-check-mark-png-hi.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02401" y="5919481"/>
            <a:ext cx="240083" cy="25271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www.clker.com/cliparts/5/q/T/b/c/Y/black-check-mark-png-hi.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81400" y="5943600"/>
            <a:ext cx="240083" cy="252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271445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cap="small" dirty="0" smtClean="0"/>
              <a:t>8.2  Obtain and Review Top 3-5 Suppliers’ Actual Cost From Previous Buys</a:t>
            </a:r>
            <a:endParaRPr lang="en-US" sz="3600" cap="small" dirty="0"/>
          </a:p>
        </p:txBody>
      </p:sp>
      <p:sp>
        <p:nvSpPr>
          <p:cNvPr id="3" name="Content Placeholder 2"/>
          <p:cNvSpPr>
            <a:spLocks noGrp="1"/>
          </p:cNvSpPr>
          <p:nvPr>
            <p:ph type="body" sz="quarter" idx="10"/>
          </p:nvPr>
        </p:nvSpPr>
        <p:spPr/>
        <p:txBody>
          <a:bodyPr>
            <a:normAutofit fontScale="40000" lnSpcReduction="20000"/>
          </a:bodyPr>
          <a:lstStyle/>
          <a:p>
            <a:r>
              <a:rPr lang="en-US" dirty="0"/>
              <a:t>Obtain insight into the cost experience under related prior efforts at the subcontractor level</a:t>
            </a:r>
          </a:p>
          <a:p>
            <a:pPr lvl="1"/>
            <a:r>
              <a:rPr lang="en-US" dirty="0"/>
              <a:t>Depending on the contract type negotiated between the prime and the subcontractor, subcontract actuals for prior efforts may or may not be reflected in the prime's actual cost for those efforts</a:t>
            </a:r>
          </a:p>
          <a:p>
            <a:pPr lvl="2"/>
            <a:r>
              <a:rPr lang="en-US" dirty="0"/>
              <a:t>If the subcontracts were cost type or FPIF, the prime should have insight into the subcontractor's actual costs</a:t>
            </a:r>
          </a:p>
          <a:p>
            <a:pPr lvl="2"/>
            <a:r>
              <a:rPr lang="en-US" dirty="0"/>
              <a:t>If the subcontract was FFP, the prime likely has no insight into what it actually cost the subcontractor to do the work</a:t>
            </a:r>
          </a:p>
          <a:p>
            <a:r>
              <a:rPr lang="en-US" dirty="0"/>
              <a:t>Use this technique in FAR Part 15, sole source acquisitions when there are </a:t>
            </a:r>
            <a:r>
              <a:rPr lang="en-US" dirty="0" smtClean="0"/>
              <a:t>one </a:t>
            </a:r>
            <a:r>
              <a:rPr lang="en-US" dirty="0"/>
              <a:t>or more major subcontracts which represent a significant portion of the prime's proposal</a:t>
            </a:r>
          </a:p>
          <a:p>
            <a:r>
              <a:rPr lang="en-US" dirty="0"/>
              <a:t>This is especially important</a:t>
            </a:r>
          </a:p>
          <a:p>
            <a:pPr lvl="1"/>
            <a:r>
              <a:rPr lang="en-US" dirty="0"/>
              <a:t>if the prime has not accomplished a rigorous review of subcontract proposals; </a:t>
            </a:r>
          </a:p>
          <a:p>
            <a:pPr lvl="1"/>
            <a:r>
              <a:rPr lang="en-US" dirty="0"/>
              <a:t>when the subcontractor is not cooperating with the prime in terms of adequately supporting its proposal to the prime; or</a:t>
            </a:r>
          </a:p>
          <a:p>
            <a:pPr lvl="1"/>
            <a:r>
              <a:rPr lang="en-US" dirty="0"/>
              <a:t>if the prime has failed to submit subcontractor cost analysis reports timely</a:t>
            </a:r>
          </a:p>
          <a:p>
            <a:r>
              <a:rPr lang="en-US" dirty="0"/>
              <a:t>It is possible that individual subcontractors may realize exorbitant profit rates, even if the profit set at the prime level is </a:t>
            </a:r>
            <a:r>
              <a:rPr lang="en-US" dirty="0" smtClean="0"/>
              <a:t>reasonable.  </a:t>
            </a:r>
            <a:r>
              <a:rPr lang="en-US" dirty="0"/>
              <a:t>Obtaining and analyzing major subcontractors' actual costs from prior buys will allow the Government contracting officer to identify this circumstance and prevent it from recurring in the current </a:t>
            </a:r>
            <a:r>
              <a:rPr lang="en-US" dirty="0" smtClean="0"/>
              <a:t>buy.</a:t>
            </a:r>
            <a:endParaRPr lang="en-US" dirty="0"/>
          </a:p>
          <a:p>
            <a:endParaRPr lang="en-US" dirty="0"/>
          </a:p>
          <a:p>
            <a:pPr marL="0" indent="0">
              <a:buNone/>
            </a:pPr>
            <a:r>
              <a:rPr lang="en-US" dirty="0" smtClean="0">
                <a:solidFill>
                  <a:srgbClr val="FF0000"/>
                </a:solidFill>
              </a:rPr>
              <a:t>Note</a:t>
            </a:r>
            <a:r>
              <a:rPr lang="en-US" dirty="0">
                <a:solidFill>
                  <a:srgbClr val="FF0000"/>
                </a:solidFill>
              </a:rPr>
              <a:t>:  for </a:t>
            </a:r>
            <a:r>
              <a:rPr lang="en-US" dirty="0" smtClean="0">
                <a:solidFill>
                  <a:srgbClr val="FF0000"/>
                </a:solidFill>
              </a:rPr>
              <a:t>sole source actions requiring DoD </a:t>
            </a:r>
            <a:r>
              <a:rPr lang="en-US" dirty="0">
                <a:solidFill>
                  <a:srgbClr val="FF0000"/>
                </a:solidFill>
              </a:rPr>
              <a:t>Peer Review, review of prior actuals for both Prime and major subcontractors is a “must have” </a:t>
            </a:r>
            <a:endParaRPr lang="en-US" dirty="0"/>
          </a:p>
        </p:txBody>
      </p:sp>
      <p:pic>
        <p:nvPicPr>
          <p:cNvPr id="9" name="Picture 8" descr="http://www.clker.com/cliparts/5/q/T/b/c/Y/black-check-mark-png-h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0" y="5919481"/>
            <a:ext cx="240083" cy="25271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http://www.clker.com/cliparts/5/q/T/b/c/Y/black-check-mark-png-h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02401" y="5919481"/>
            <a:ext cx="240083" cy="252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729820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cap="small" dirty="0" smtClean="0">
                <a:solidFill>
                  <a:schemeClr val="tx1">
                    <a:lumMod val="95000"/>
                    <a:lumOff val="5000"/>
                  </a:schemeClr>
                </a:solidFill>
              </a:rPr>
              <a:t>8.3  Conduct Price Analysis</a:t>
            </a:r>
            <a:br>
              <a:rPr lang="en-US" sz="4000" cap="small" dirty="0" smtClean="0">
                <a:solidFill>
                  <a:schemeClr val="tx1">
                    <a:lumMod val="95000"/>
                    <a:lumOff val="5000"/>
                  </a:schemeClr>
                </a:solidFill>
              </a:rPr>
            </a:br>
            <a:r>
              <a:rPr lang="en-US" sz="4000" cap="small" dirty="0" smtClean="0">
                <a:solidFill>
                  <a:schemeClr val="tx1">
                    <a:lumMod val="95000"/>
                    <a:lumOff val="5000"/>
                  </a:schemeClr>
                </a:solidFill>
              </a:rPr>
              <a:t> (in Addition to Cost Analysis)</a:t>
            </a:r>
            <a:endParaRPr lang="en-US" sz="4000" cap="small" dirty="0">
              <a:solidFill>
                <a:schemeClr val="tx1">
                  <a:lumMod val="95000"/>
                  <a:lumOff val="5000"/>
                </a:schemeClr>
              </a:solidFill>
            </a:endParaRPr>
          </a:p>
        </p:txBody>
      </p:sp>
      <p:sp>
        <p:nvSpPr>
          <p:cNvPr id="4" name="Text Placeholder 2"/>
          <p:cNvSpPr>
            <a:spLocks noGrp="1"/>
          </p:cNvSpPr>
          <p:nvPr>
            <p:ph type="body" sz="quarter" idx="10"/>
          </p:nvPr>
        </p:nvSpPr>
        <p:spPr/>
        <p:txBody>
          <a:bodyPr>
            <a:normAutofit fontScale="47500" lnSpcReduction="20000"/>
          </a:bodyPr>
          <a:lstStyle/>
          <a:p>
            <a:r>
              <a:rPr lang="en-US" dirty="0"/>
              <a:t>Even when you are not technically "required" to conduct a price analysis per the FAR, you should do one </a:t>
            </a:r>
            <a:r>
              <a:rPr lang="en-US" dirty="0" smtClean="0"/>
              <a:t>anyway - never </a:t>
            </a:r>
            <a:r>
              <a:rPr lang="en-US" dirty="0"/>
              <a:t>lose sight of the big </a:t>
            </a:r>
            <a:r>
              <a:rPr lang="en-US" dirty="0" smtClean="0"/>
              <a:t>picture</a:t>
            </a:r>
            <a:endParaRPr lang="en-US" dirty="0"/>
          </a:p>
          <a:p>
            <a:r>
              <a:rPr lang="en-US" dirty="0"/>
              <a:t>Sometimes the real (intrinsic) value of an item is less than the sum of its parts.  For example, would cost analysis lead you to conclude that $600 is a fair and reasonable price for a hammer? </a:t>
            </a:r>
          </a:p>
          <a:p>
            <a:pPr lvl="1"/>
            <a:r>
              <a:rPr lang="en-US" dirty="0"/>
              <a:t>Always follow up your cost analysis with a “common sense” test.  Does the price make sense?</a:t>
            </a:r>
          </a:p>
          <a:p>
            <a:r>
              <a:rPr lang="en-US" dirty="0"/>
              <a:t>There are many ways to accomplish price analysis.  See FAR 15.404-1(b) and Volume I of the Contract Pricing Reference Guides.  Some </a:t>
            </a:r>
            <a:r>
              <a:rPr lang="en-US" dirty="0" smtClean="0"/>
              <a:t>basic examples </a:t>
            </a:r>
            <a:r>
              <a:rPr lang="en-US" dirty="0"/>
              <a:t>of questions to investigate as part of a price analysis are</a:t>
            </a:r>
          </a:p>
          <a:p>
            <a:pPr lvl="1"/>
            <a:r>
              <a:rPr lang="en-US" dirty="0"/>
              <a:t>How has the price changed over time in comparison to </a:t>
            </a:r>
            <a:r>
              <a:rPr lang="en-US" dirty="0" smtClean="0"/>
              <a:t>inflation?</a:t>
            </a:r>
            <a:endParaRPr lang="en-US" dirty="0"/>
          </a:p>
          <a:p>
            <a:pPr lvl="1"/>
            <a:r>
              <a:rPr lang="en-US" dirty="0"/>
              <a:t>Has the contractor become more efficient?</a:t>
            </a:r>
          </a:p>
          <a:p>
            <a:pPr lvl="1"/>
            <a:r>
              <a:rPr lang="en-US" dirty="0"/>
              <a:t>What do other programs and even other services pay for the same item?  Don’t just look at what your office has paid in the past - think big picture!</a:t>
            </a:r>
          </a:p>
          <a:p>
            <a:pPr marL="0" indent="0">
              <a:buNone/>
            </a:pPr>
            <a:r>
              <a:rPr lang="en-US" sz="3500" dirty="0"/>
              <a:t>NOTE:  apply these same concepts to subcontract proposals as appropriate for your buy</a:t>
            </a:r>
          </a:p>
        </p:txBody>
      </p:sp>
      <p:sp>
        <p:nvSpPr>
          <p:cNvPr id="3" name="Rectangle 2"/>
          <p:cNvSpPr/>
          <p:nvPr/>
        </p:nvSpPr>
        <p:spPr>
          <a:xfrm>
            <a:off x="457200" y="4572000"/>
            <a:ext cx="8305800" cy="646331"/>
          </a:xfrm>
          <a:prstGeom prst="rect">
            <a:avLst/>
          </a:prstGeom>
        </p:spPr>
        <p:txBody>
          <a:bodyPr wrap="square">
            <a:spAutoFit/>
          </a:bodyPr>
          <a:lstStyle/>
          <a:p>
            <a:r>
              <a:rPr lang="en-US" dirty="0">
                <a:hlinkClick r:id="rId3"/>
              </a:rPr>
              <a:t>FAR 15.404-1</a:t>
            </a:r>
            <a:endParaRPr lang="en-US" dirty="0"/>
          </a:p>
          <a:p>
            <a:r>
              <a:rPr lang="en-US" dirty="0">
                <a:hlinkClick r:id="rId4"/>
              </a:rPr>
              <a:t>Contract Pricing Reference Guides, Volume I</a:t>
            </a:r>
            <a:endParaRPr lang="en-US" dirty="0"/>
          </a:p>
        </p:txBody>
      </p:sp>
      <p:pic>
        <p:nvPicPr>
          <p:cNvPr id="5" name="Picture 4" descr="http://www.clker.com/cliparts/5/q/T/b/c/Y/black-check-mark-png-hi.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02401" y="5919481"/>
            <a:ext cx="240083" cy="252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193030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700" cap="small" dirty="0" smtClean="0"/>
              <a:t>8.4  Leverage Recent Cost-Based Negotiations</a:t>
            </a:r>
            <a:endParaRPr lang="en-US" sz="3600" cap="small" dirty="0"/>
          </a:p>
        </p:txBody>
      </p:sp>
      <p:sp>
        <p:nvSpPr>
          <p:cNvPr id="3" name="Text Placeholder 2"/>
          <p:cNvSpPr>
            <a:spLocks noGrp="1"/>
          </p:cNvSpPr>
          <p:nvPr>
            <p:ph type="body" sz="quarter" idx="10"/>
          </p:nvPr>
        </p:nvSpPr>
        <p:spPr/>
        <p:txBody>
          <a:bodyPr>
            <a:noAutofit/>
          </a:bodyPr>
          <a:lstStyle/>
          <a:p>
            <a:r>
              <a:rPr lang="en-US" sz="1600" dirty="0" smtClean="0"/>
              <a:t>For follow-on buys,  leveraging recent, cost-based negotiations is a </a:t>
            </a:r>
            <a:r>
              <a:rPr lang="en-US" sz="1600" dirty="0"/>
              <a:t>streamlining tactic for </a:t>
            </a:r>
            <a:r>
              <a:rPr lang="en-US" sz="1600" dirty="0" smtClean="0"/>
              <a:t>both development of the contractor’s </a:t>
            </a:r>
            <a:r>
              <a:rPr lang="en-US" sz="1600" dirty="0"/>
              <a:t>proposal and </a:t>
            </a:r>
            <a:r>
              <a:rPr lang="en-US" sz="1600" dirty="0" smtClean="0"/>
              <a:t>establishment </a:t>
            </a:r>
            <a:r>
              <a:rPr lang="en-US" sz="1600" dirty="0"/>
              <a:t>of </a:t>
            </a:r>
            <a:r>
              <a:rPr lang="en-US" sz="1600" dirty="0" smtClean="0"/>
              <a:t>Government objective </a:t>
            </a:r>
          </a:p>
          <a:p>
            <a:pPr lvl="1"/>
            <a:r>
              <a:rPr lang="en-US" sz="1400" dirty="0" smtClean="0"/>
              <a:t>Contractor </a:t>
            </a:r>
            <a:r>
              <a:rPr lang="en-US" sz="1400" dirty="0"/>
              <a:t>may be able to provide a streamlined cost proposal for a follow-on buy by refreshing </a:t>
            </a:r>
            <a:r>
              <a:rPr lang="en-US" sz="1400" dirty="0" smtClean="0"/>
              <a:t>the </a:t>
            </a:r>
            <a:r>
              <a:rPr lang="en-US" sz="1400" dirty="0"/>
              <a:t>data from the recent predecessor buy.  </a:t>
            </a:r>
            <a:endParaRPr lang="en-US" sz="1400" dirty="0" smtClean="0"/>
          </a:p>
          <a:p>
            <a:pPr lvl="1"/>
            <a:r>
              <a:rPr lang="en-US" sz="1400" dirty="0" smtClean="0"/>
              <a:t>Contractor </a:t>
            </a:r>
            <a:r>
              <a:rPr lang="en-US" sz="1400" dirty="0"/>
              <a:t>is still required to certify that ALL the data is current, accurate and complete (no exceptions should be allowed for the </a:t>
            </a:r>
            <a:r>
              <a:rPr lang="en-US" sz="1400" dirty="0" smtClean="0"/>
              <a:t>certification based on the use of this technique)</a:t>
            </a:r>
          </a:p>
          <a:p>
            <a:pPr lvl="1"/>
            <a:r>
              <a:rPr lang="en-US" sz="1400" dirty="0" smtClean="0"/>
              <a:t>Government utilizes results </a:t>
            </a:r>
            <a:r>
              <a:rPr lang="en-US" sz="1400" dirty="0"/>
              <a:t>of </a:t>
            </a:r>
            <a:r>
              <a:rPr lang="en-US" sz="1400" dirty="0" smtClean="0"/>
              <a:t>previous </a:t>
            </a:r>
            <a:r>
              <a:rPr lang="en-US" sz="1400" dirty="0"/>
              <a:t>analysis </a:t>
            </a:r>
            <a:r>
              <a:rPr lang="en-US" sz="1400" dirty="0" smtClean="0"/>
              <a:t>as the starting point for development of objective, and updates </a:t>
            </a:r>
            <a:r>
              <a:rPr lang="en-US" sz="1400" dirty="0"/>
              <a:t>for any more current cost or pricing </a:t>
            </a:r>
            <a:r>
              <a:rPr lang="en-US" sz="1400" dirty="0" smtClean="0"/>
              <a:t>data provided in the streamlined proposal</a:t>
            </a:r>
          </a:p>
          <a:p>
            <a:pPr lvl="1"/>
            <a:r>
              <a:rPr lang="en-US" sz="1400" dirty="0"/>
              <a:t>Negotiations may be concluded more expeditiously because the parties are starting out with a common understanding of the data supporting the prior </a:t>
            </a:r>
            <a:r>
              <a:rPr lang="en-US" sz="1400" dirty="0" smtClean="0"/>
              <a:t>buy</a:t>
            </a:r>
          </a:p>
          <a:p>
            <a:pPr lvl="1"/>
            <a:r>
              <a:rPr lang="en-US" sz="1400" dirty="0" smtClean="0"/>
              <a:t>Reduces administrative costs, including proposal prep costs and time spent in proposal review </a:t>
            </a:r>
            <a:endParaRPr lang="en-US" sz="1400" dirty="0"/>
          </a:p>
        </p:txBody>
      </p:sp>
      <p:pic>
        <p:nvPicPr>
          <p:cNvPr id="6" name="Picture 5" descr="http://www.clker.com/cliparts/5/q/T/b/c/Y/black-check-mark-png-hi.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81400" y="5919481"/>
            <a:ext cx="240083" cy="25271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http://www.clker.com/cliparts/5/q/T/b/c/Y/black-check-mark-png-hi.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02401" y="5919481"/>
            <a:ext cx="240083" cy="252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34672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txBox="1">
            <a:spLocks/>
          </p:cNvSpPr>
          <p:nvPr/>
        </p:nvSpPr>
        <p:spPr>
          <a:xfrm>
            <a:off x="403252"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Enhance Tradecraft of Services</a:t>
            </a:r>
            <a:endParaRPr lang="en-US" dirty="0"/>
          </a:p>
        </p:txBody>
      </p:sp>
      <p:sp>
        <p:nvSpPr>
          <p:cNvPr id="4" name="Rounded Rectangle 3">
            <a:hlinkClick r:id="rId3" action="ppaction://hlinksldjump"/>
          </p:cNvPr>
          <p:cNvSpPr/>
          <p:nvPr/>
        </p:nvSpPr>
        <p:spPr>
          <a:xfrm>
            <a:off x="304800" y="6096000"/>
            <a:ext cx="2209800" cy="457200"/>
          </a:xfrm>
          <a:prstGeom prst="roundRect">
            <a:avLst/>
          </a:prstGeom>
          <a:solidFill>
            <a:srgbClr val="0099CC"/>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 to BBP Menu</a:t>
            </a:r>
            <a:endParaRPr lang="en-US" dirty="0"/>
          </a:p>
        </p:txBody>
      </p:sp>
      <p:sp>
        <p:nvSpPr>
          <p:cNvPr id="6" name="Rectangle 5"/>
          <p:cNvSpPr/>
          <p:nvPr/>
        </p:nvSpPr>
        <p:spPr>
          <a:xfrm>
            <a:off x="731504" y="297399"/>
            <a:ext cx="7620000" cy="1371600"/>
          </a:xfrm>
          <a:prstGeom prst="rect">
            <a:avLst/>
          </a:prstGeom>
          <a:solidFill>
            <a:srgbClr val="33CCFF"/>
          </a:solidFill>
          <a:ln>
            <a:solidFill>
              <a:srgbClr val="0099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4.  Enhance Tradecraft of Services</a:t>
            </a:r>
          </a:p>
          <a:p>
            <a:pPr algn="ctr"/>
            <a:r>
              <a:rPr lang="en-US" sz="3200" b="1" dirty="0"/>
              <a:t>Techniques</a:t>
            </a:r>
            <a:r>
              <a:rPr lang="en-US" sz="3200" b="1" dirty="0" smtClean="0"/>
              <a:t>:</a:t>
            </a:r>
            <a:endParaRPr lang="en-US" sz="3200" b="1" dirty="0"/>
          </a:p>
        </p:txBody>
      </p:sp>
      <p:sp>
        <p:nvSpPr>
          <p:cNvPr id="8" name="Rectangle 7">
            <a:hlinkClick r:id="rId4" action="ppaction://hlinksldjump"/>
          </p:cNvPr>
          <p:cNvSpPr/>
          <p:nvPr/>
        </p:nvSpPr>
        <p:spPr>
          <a:xfrm>
            <a:off x="750307" y="1905000"/>
            <a:ext cx="3567090" cy="738664"/>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1400" b="1" cap="none" spc="0" dirty="0" smtClean="0">
                <a:ln w="12700">
                  <a:noFill/>
                  <a:prstDash val="solid"/>
                </a:ln>
                <a:solidFill>
                  <a:schemeClr val="tx1"/>
                </a:solidFill>
              </a:rPr>
              <a:t>1.  Structure Performance-Based Requirements to Foster Contractor Efficiencies</a:t>
            </a:r>
            <a:endParaRPr lang="en-US" sz="1400" b="1" cap="none" spc="0" dirty="0">
              <a:ln w="12700">
                <a:noFill/>
                <a:prstDash val="solid"/>
              </a:ln>
              <a:solidFill>
                <a:schemeClr val="tx1"/>
              </a:solidFill>
            </a:endParaRPr>
          </a:p>
        </p:txBody>
      </p:sp>
      <p:sp>
        <p:nvSpPr>
          <p:cNvPr id="9" name="Rectangle 8">
            <a:hlinkClick r:id="rId5" action="ppaction://hlinksldjump"/>
          </p:cNvPr>
          <p:cNvSpPr/>
          <p:nvPr/>
        </p:nvSpPr>
        <p:spPr>
          <a:xfrm>
            <a:off x="765811" y="3190219"/>
            <a:ext cx="3567090" cy="307777"/>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1400" b="1" cap="none" spc="0" dirty="0" smtClean="0">
                <a:ln w="12700">
                  <a:noFill/>
                  <a:prstDash val="solid"/>
                </a:ln>
                <a:solidFill>
                  <a:schemeClr val="tx1"/>
                </a:solidFill>
              </a:rPr>
              <a:t>3.  Limit Use of Time &amp; Materials</a:t>
            </a:r>
            <a:endParaRPr lang="en-US" sz="1400" b="1" cap="none" spc="0" dirty="0">
              <a:ln w="12700">
                <a:noFill/>
                <a:prstDash val="solid"/>
              </a:ln>
              <a:solidFill>
                <a:schemeClr val="tx1"/>
              </a:solidFill>
            </a:endParaRPr>
          </a:p>
        </p:txBody>
      </p:sp>
      <p:sp>
        <p:nvSpPr>
          <p:cNvPr id="11" name="Rectangle 10">
            <a:hlinkClick r:id="rId6" action="ppaction://hlinksldjump"/>
          </p:cNvPr>
          <p:cNvSpPr/>
          <p:nvPr/>
        </p:nvSpPr>
        <p:spPr>
          <a:xfrm>
            <a:off x="4822100" y="1905000"/>
            <a:ext cx="3567090" cy="307777"/>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1400" b="1" cap="none" spc="0" dirty="0" smtClean="0">
                <a:ln w="12700">
                  <a:noFill/>
                  <a:prstDash val="solid"/>
                </a:ln>
                <a:solidFill>
                  <a:schemeClr val="tx1"/>
                </a:solidFill>
              </a:rPr>
              <a:t>4.  Limit Use of Award Fee</a:t>
            </a:r>
            <a:endParaRPr lang="en-US" sz="1400" b="1" cap="none" spc="0" dirty="0">
              <a:ln w="12700">
                <a:noFill/>
                <a:prstDash val="solid"/>
              </a:ln>
              <a:solidFill>
                <a:schemeClr val="tx1"/>
              </a:solidFill>
            </a:endParaRPr>
          </a:p>
        </p:txBody>
      </p:sp>
      <p:sp>
        <p:nvSpPr>
          <p:cNvPr id="13" name="Rectangle 12">
            <a:hlinkClick r:id="rId7" action="ppaction://hlinksldjump"/>
          </p:cNvPr>
          <p:cNvSpPr/>
          <p:nvPr/>
        </p:nvSpPr>
        <p:spPr>
          <a:xfrm>
            <a:off x="762000" y="2740223"/>
            <a:ext cx="3567091" cy="307777"/>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1400" b="1" cap="none" spc="0" dirty="0" smtClean="0">
                <a:ln w="12700">
                  <a:noFill/>
                  <a:prstDash val="solid"/>
                </a:ln>
                <a:solidFill>
                  <a:schemeClr val="tx1"/>
                </a:solidFill>
              </a:rPr>
              <a:t>2.  Utilize On/Off Ramps for MAC IDIQs</a:t>
            </a:r>
            <a:endParaRPr lang="en-US" sz="1400" b="1" cap="none" spc="0" dirty="0">
              <a:ln w="12700">
                <a:noFill/>
                <a:prstDash val="solid"/>
              </a:ln>
              <a:solidFill>
                <a:schemeClr val="tx1"/>
              </a:solidFill>
            </a:endParaRPr>
          </a:p>
        </p:txBody>
      </p:sp>
      <p:sp>
        <p:nvSpPr>
          <p:cNvPr id="15" name="Rectangle 14">
            <a:hlinkClick r:id="rId8" action="ppaction://hlinksldjump"/>
          </p:cNvPr>
          <p:cNvSpPr/>
          <p:nvPr/>
        </p:nvSpPr>
        <p:spPr>
          <a:xfrm>
            <a:off x="735067" y="4114800"/>
            <a:ext cx="7620000" cy="307777"/>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1400" b="1" cap="none" spc="0" dirty="0" smtClean="0">
                <a:ln w="12700">
                  <a:noFill/>
                  <a:prstDash val="solid"/>
                </a:ln>
                <a:solidFill>
                  <a:schemeClr val="tx1"/>
                </a:solidFill>
              </a:rPr>
              <a:t>                                        See BBPP 3, Enhance Competition, for more ideas</a:t>
            </a:r>
            <a:endParaRPr lang="en-US" sz="1400" b="1" cap="none" spc="0" dirty="0">
              <a:ln w="12700">
                <a:noFill/>
                <a:prstDash val="solid"/>
              </a:ln>
              <a:solidFill>
                <a:schemeClr val="tx1"/>
              </a:solidFill>
            </a:endParaRPr>
          </a:p>
        </p:txBody>
      </p:sp>
      <p:sp>
        <p:nvSpPr>
          <p:cNvPr id="16" name="Rectangle 15">
            <a:hlinkClick r:id="rId9" action="ppaction://hlinksldjump"/>
          </p:cNvPr>
          <p:cNvSpPr/>
          <p:nvPr/>
        </p:nvSpPr>
        <p:spPr>
          <a:xfrm>
            <a:off x="742687" y="4572000"/>
            <a:ext cx="7620001" cy="307777"/>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1400" b="1" cap="none" spc="0" dirty="0" smtClean="0">
                <a:ln w="12700">
                  <a:noFill/>
                  <a:prstDash val="solid"/>
                </a:ln>
                <a:solidFill>
                  <a:schemeClr val="tx1"/>
                </a:solidFill>
              </a:rPr>
              <a:t>See BBPP 5, Optimize Use of Small Business, for more ideas</a:t>
            </a:r>
            <a:endParaRPr lang="en-US" sz="1400" b="1" cap="none" spc="0" dirty="0">
              <a:ln w="12700">
                <a:noFill/>
                <a:prstDash val="solid"/>
              </a:ln>
              <a:solidFill>
                <a:schemeClr val="tx1"/>
              </a:solidFill>
            </a:endParaRPr>
          </a:p>
        </p:txBody>
      </p:sp>
      <p:sp>
        <p:nvSpPr>
          <p:cNvPr id="12" name="Rectangle 11">
            <a:hlinkClick r:id="rId10" action="ppaction://hlinksldjump"/>
          </p:cNvPr>
          <p:cNvSpPr/>
          <p:nvPr/>
        </p:nvSpPr>
        <p:spPr>
          <a:xfrm>
            <a:off x="4822100" y="2296180"/>
            <a:ext cx="3567090" cy="523220"/>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1400" b="1" dirty="0" smtClean="0">
                <a:ln w="12700">
                  <a:noFill/>
                  <a:prstDash val="solid"/>
                </a:ln>
                <a:solidFill>
                  <a:schemeClr val="tx1"/>
                </a:solidFill>
              </a:rPr>
              <a:t>5</a:t>
            </a:r>
            <a:r>
              <a:rPr lang="en-US" sz="1400" b="1" dirty="0">
                <a:ln w="12700">
                  <a:noFill/>
                  <a:prstDash val="solid"/>
                </a:ln>
                <a:solidFill>
                  <a:schemeClr val="tx1"/>
                </a:solidFill>
              </a:rPr>
              <a:t>. Transition from Incumbent Contractor to New Contractor after a Source Selection</a:t>
            </a:r>
            <a:endParaRPr lang="en-US" sz="1400" b="1" cap="none" spc="0" dirty="0">
              <a:ln w="12700">
                <a:noFill/>
                <a:prstDash val="solid"/>
              </a:ln>
              <a:solidFill>
                <a:schemeClr val="tx1"/>
              </a:solidFill>
            </a:endParaRPr>
          </a:p>
        </p:txBody>
      </p:sp>
      <p:sp>
        <p:nvSpPr>
          <p:cNvPr id="14" name="Rectangle 13">
            <a:hlinkClick r:id="rId11" action="ppaction://hlinksldjump"/>
          </p:cNvPr>
          <p:cNvSpPr/>
          <p:nvPr/>
        </p:nvSpPr>
        <p:spPr>
          <a:xfrm>
            <a:off x="4822530" y="2905780"/>
            <a:ext cx="3567090" cy="523220"/>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1400" b="1" dirty="0" smtClean="0">
                <a:ln w="12700">
                  <a:noFill/>
                  <a:prstDash val="solid"/>
                </a:ln>
                <a:solidFill>
                  <a:schemeClr val="tx1"/>
                </a:solidFill>
              </a:rPr>
              <a:t>6</a:t>
            </a:r>
            <a:r>
              <a:rPr lang="en-US" sz="1400" b="1" dirty="0">
                <a:ln w="12700">
                  <a:noFill/>
                  <a:prstDash val="solid"/>
                </a:ln>
                <a:solidFill>
                  <a:schemeClr val="tx1"/>
                </a:solidFill>
              </a:rPr>
              <a:t>. Utilize an Established Task Order Proposal Evaluation Method</a:t>
            </a:r>
            <a:endParaRPr lang="en-US" sz="1400" b="1" cap="none" spc="0" dirty="0">
              <a:ln w="12700">
                <a:noFill/>
                <a:prstDash val="solid"/>
              </a:ln>
              <a:solidFill>
                <a:schemeClr val="tx1"/>
              </a:solidFill>
            </a:endParaRPr>
          </a:p>
        </p:txBody>
      </p:sp>
      <p:sp>
        <p:nvSpPr>
          <p:cNvPr id="17" name="Rounded Rectangle 16">
            <a:hlinkClick r:id="rId12" action="ppaction://hlinksldjump"/>
          </p:cNvPr>
          <p:cNvSpPr/>
          <p:nvPr/>
        </p:nvSpPr>
        <p:spPr>
          <a:xfrm>
            <a:off x="7341716" y="6172200"/>
            <a:ext cx="1497484" cy="533400"/>
          </a:xfrm>
          <a:prstGeom prst="roundRect">
            <a:avLst/>
          </a:prstGeom>
          <a:solidFill>
            <a:srgbClr val="FFFF0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smtClean="0">
                <a:solidFill>
                  <a:srgbClr val="FF0000"/>
                </a:solidFill>
                <a:effectLst>
                  <a:outerShdw blurRad="38100" dist="38100" dir="2700000" algn="tl">
                    <a:srgbClr val="000000">
                      <a:alpha val="43137"/>
                    </a:srgbClr>
                  </a:outerShdw>
                </a:effectLst>
              </a:rPr>
              <a:t>Link to Should Cost Fishbone</a:t>
            </a:r>
            <a:endParaRPr lang="en-US" sz="1400" b="1" i="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8117260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cap="small" dirty="0" smtClean="0"/>
              <a:t>8.5  Conduct FAR/DFARS Should-Cost</a:t>
            </a:r>
            <a:endParaRPr lang="en-US" sz="4000" cap="small" dirty="0"/>
          </a:p>
        </p:txBody>
      </p:sp>
      <p:sp>
        <p:nvSpPr>
          <p:cNvPr id="3" name="Content Placeholder 2"/>
          <p:cNvSpPr>
            <a:spLocks noGrp="1"/>
          </p:cNvSpPr>
          <p:nvPr>
            <p:ph type="body" sz="quarter" idx="10"/>
          </p:nvPr>
        </p:nvSpPr>
        <p:spPr/>
        <p:txBody>
          <a:bodyPr>
            <a:normAutofit fontScale="40000" lnSpcReduction="20000"/>
          </a:bodyPr>
          <a:lstStyle/>
          <a:p>
            <a:pPr marL="182880" indent="-182880"/>
            <a:r>
              <a:rPr lang="en-US" sz="3700" dirty="0"/>
              <a:t>The objective of should-cost reviews is to promote both short and long-range improvements in the contractor’s economy and efficiency in order to reduce the cost of performance of Government contracts </a:t>
            </a:r>
          </a:p>
          <a:p>
            <a:pPr marL="582930" lvl="1" indent="-182880"/>
            <a:r>
              <a:rPr lang="en-US" sz="3100" dirty="0"/>
              <a:t>A should-cost evaluates the economy and efficiency of the contractor’s existing work force, methods, materials, equipment, real property, operating systems, and management  </a:t>
            </a:r>
          </a:p>
          <a:p>
            <a:pPr marL="582930" lvl="1" indent="-182880"/>
            <a:r>
              <a:rPr lang="en-US" sz="3100" dirty="0"/>
              <a:t>Accomplished by a multi-functional team of Government contracting, contract administration, pricing, audit, and engineering/technical representatives.</a:t>
            </a:r>
          </a:p>
          <a:p>
            <a:pPr marL="582930" lvl="1" indent="-182880"/>
            <a:r>
              <a:rPr lang="en-US" sz="3100" dirty="0"/>
              <a:t>A should-cost review improve the Government’s ability to develop realistic objectives and support the Government position in negotiations</a:t>
            </a:r>
          </a:p>
          <a:p>
            <a:pPr marL="182880" indent="-182880"/>
            <a:r>
              <a:rPr lang="en-US" sz="3700" dirty="0"/>
              <a:t>There are two types of should-cost reviews:  program and overhead.  The buying activity will take the lead in programmatic should-cost reviews, while DCMA will typically lead overhead should-costs</a:t>
            </a:r>
          </a:p>
          <a:p>
            <a:pPr marL="182880" indent="-182880"/>
            <a:r>
              <a:rPr lang="en-US" sz="3700" dirty="0"/>
              <a:t>The scope of a should-cost review can be tailored as needed depending on the circumstances of the acquisition</a:t>
            </a:r>
          </a:p>
          <a:p>
            <a:pPr marL="182880" indent="-182880"/>
            <a:r>
              <a:rPr lang="en-US" sz="3700" dirty="0"/>
              <a:t>Should-cost reviews are very labor intensive</a:t>
            </a:r>
          </a:p>
          <a:p>
            <a:pPr marL="582930" lvl="1" indent="-182880"/>
            <a:r>
              <a:rPr lang="en-US" sz="3100" dirty="0"/>
              <a:t>This technique should be applied only when the anticipated benefits exceed the cost of conducting the </a:t>
            </a:r>
            <a:r>
              <a:rPr lang="en-US" sz="3100" dirty="0" smtClean="0"/>
              <a:t>review</a:t>
            </a:r>
          </a:p>
          <a:p>
            <a:pPr marL="582930" lvl="1" indent="-182880"/>
            <a:r>
              <a:rPr lang="en-US" sz="3100" dirty="0" smtClean="0"/>
              <a:t>See </a:t>
            </a:r>
            <a:r>
              <a:rPr lang="en-US" sz="3100" dirty="0">
                <a:hlinkClick r:id="rId3"/>
              </a:rPr>
              <a:t>DFARS PGI 215.407-4 </a:t>
            </a:r>
            <a:r>
              <a:rPr lang="en-US" sz="3100" dirty="0"/>
              <a:t>for guidelines for identifying circumstances when a should-cost may be appropriate</a:t>
            </a:r>
            <a:endParaRPr lang="en-US" dirty="0"/>
          </a:p>
        </p:txBody>
      </p:sp>
      <p:sp>
        <p:nvSpPr>
          <p:cNvPr id="4" name="Rectangle 3"/>
          <p:cNvSpPr/>
          <p:nvPr/>
        </p:nvSpPr>
        <p:spPr>
          <a:xfrm>
            <a:off x="457200" y="4572000"/>
            <a:ext cx="8305800" cy="1077218"/>
          </a:xfrm>
          <a:prstGeom prst="rect">
            <a:avLst/>
          </a:prstGeom>
        </p:spPr>
        <p:txBody>
          <a:bodyPr wrap="square" numCol="2">
            <a:spAutoFit/>
          </a:bodyPr>
          <a:lstStyle/>
          <a:p>
            <a:r>
              <a:rPr lang="en-US" sz="1600" dirty="0">
                <a:solidFill>
                  <a:prstClr val="black"/>
                </a:solidFill>
                <a:hlinkClick r:id="rId4"/>
              </a:rPr>
              <a:t>FAR</a:t>
            </a:r>
            <a:r>
              <a:rPr lang="en-US" sz="1600" dirty="0">
                <a:hlinkClick r:id="rId4"/>
              </a:rPr>
              <a:t> </a:t>
            </a:r>
            <a:r>
              <a:rPr lang="en-US" sz="1600" dirty="0">
                <a:solidFill>
                  <a:prstClr val="black"/>
                </a:solidFill>
                <a:hlinkClick r:id="rId4"/>
              </a:rPr>
              <a:t>15.407-4</a:t>
            </a:r>
            <a:endParaRPr lang="en-US" sz="1600" dirty="0">
              <a:solidFill>
                <a:prstClr val="black"/>
              </a:solidFill>
            </a:endParaRPr>
          </a:p>
          <a:p>
            <a:r>
              <a:rPr lang="en-US" sz="1600" dirty="0" smtClean="0">
                <a:solidFill>
                  <a:prstClr val="black"/>
                </a:solidFill>
                <a:hlinkClick r:id="rId3"/>
              </a:rPr>
              <a:t>DFARS </a:t>
            </a:r>
            <a:r>
              <a:rPr lang="en-US" sz="1600" dirty="0">
                <a:solidFill>
                  <a:prstClr val="black"/>
                </a:solidFill>
                <a:hlinkClick r:id="rId3"/>
              </a:rPr>
              <a:t>PGI 215.407-4</a:t>
            </a:r>
            <a:endParaRPr lang="en-US" sz="1600" dirty="0">
              <a:solidFill>
                <a:prstClr val="black"/>
              </a:solidFill>
            </a:endParaRPr>
          </a:p>
          <a:p>
            <a:r>
              <a:rPr lang="en-US" sz="1600" dirty="0" smtClean="0">
                <a:solidFill>
                  <a:prstClr val="black"/>
                </a:solidFill>
                <a:hlinkClick r:id="rId5"/>
              </a:rPr>
              <a:t>FAR </a:t>
            </a:r>
            <a:r>
              <a:rPr lang="en-US" sz="1600" dirty="0" err="1">
                <a:solidFill>
                  <a:prstClr val="black"/>
                </a:solidFill>
                <a:hlinkClick r:id="rId5"/>
              </a:rPr>
              <a:t>vs</a:t>
            </a:r>
            <a:r>
              <a:rPr lang="en-US" sz="1600" dirty="0">
                <a:solidFill>
                  <a:prstClr val="black"/>
                </a:solidFill>
                <a:hlinkClick r:id="rId5"/>
              </a:rPr>
              <a:t> BBP Should-Cost Article</a:t>
            </a:r>
            <a:r>
              <a:rPr lang="en-US" sz="1600" dirty="0">
                <a:solidFill>
                  <a:prstClr val="black"/>
                </a:solidFill>
              </a:rPr>
              <a:t> </a:t>
            </a:r>
          </a:p>
          <a:p>
            <a:endParaRPr lang="en-US" sz="1600" dirty="0" smtClean="0">
              <a:solidFill>
                <a:prstClr val="black"/>
              </a:solidFill>
              <a:hlinkClick r:id="rId6"/>
            </a:endParaRPr>
          </a:p>
          <a:p>
            <a:r>
              <a:rPr lang="en-US" sz="1600" dirty="0" smtClean="0">
                <a:solidFill>
                  <a:prstClr val="black"/>
                </a:solidFill>
                <a:hlinkClick r:id="rId6"/>
              </a:rPr>
              <a:t>CPRG V3, Ch5.2: Applying Should-Cost Principles In Objective Development </a:t>
            </a:r>
            <a:r>
              <a:rPr lang="en-US" sz="1600" dirty="0" smtClean="0">
                <a:solidFill>
                  <a:prstClr val="black"/>
                </a:solidFill>
              </a:rPr>
              <a:t> </a:t>
            </a:r>
          </a:p>
          <a:p>
            <a:r>
              <a:rPr lang="en-US" sz="1600" dirty="0" smtClean="0">
                <a:solidFill>
                  <a:prstClr val="black"/>
                </a:solidFill>
                <a:hlinkClick r:id="rId7"/>
              </a:rPr>
              <a:t>BBP Success - EELV</a:t>
            </a:r>
            <a:r>
              <a:rPr lang="en-US" sz="1600" dirty="0" smtClean="0">
                <a:solidFill>
                  <a:prstClr val="black"/>
                </a:solidFill>
              </a:rPr>
              <a:t> </a:t>
            </a:r>
          </a:p>
        </p:txBody>
      </p:sp>
      <p:pic>
        <p:nvPicPr>
          <p:cNvPr id="9" name="Picture 10" descr="http://www.clker.com/cliparts/5/q/T/b/c/Y/black-check-mark-png-hi.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568601" y="5919481"/>
            <a:ext cx="240083" cy="25271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http://www.clker.com/cliparts/5/q/T/b/c/Y/black-check-mark-png-hi.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302401" y="5919481"/>
            <a:ext cx="240083" cy="252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669735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cap="small" dirty="0" smtClean="0"/>
              <a:t>8.6  Use of Navy Price Fighters for Specialized Technical Expertise </a:t>
            </a:r>
            <a:endParaRPr lang="en-US" sz="4000" cap="small" dirty="0"/>
          </a:p>
        </p:txBody>
      </p:sp>
      <p:sp>
        <p:nvSpPr>
          <p:cNvPr id="3" name="Content Placeholder 2"/>
          <p:cNvSpPr>
            <a:spLocks noGrp="1"/>
          </p:cNvSpPr>
          <p:nvPr>
            <p:ph type="body" sz="quarter" idx="10"/>
          </p:nvPr>
        </p:nvSpPr>
        <p:spPr/>
        <p:txBody>
          <a:bodyPr>
            <a:normAutofit fontScale="47500" lnSpcReduction="20000"/>
          </a:bodyPr>
          <a:lstStyle/>
          <a:p>
            <a:pPr marL="182880" indent="-182880"/>
            <a:r>
              <a:rPr lang="en-US" sz="3400" dirty="0"/>
              <a:t>The Navy Price Fighters’ mission is to provide responsive, expert value analysis, technical assistance, and pricing validation support to buyers, managers, and users of equipment, material, services, supplies, spare parts, and weapon systems in an accurate, cost effective, and unbiased manner – to Save Dollars</a:t>
            </a:r>
          </a:p>
          <a:p>
            <a:pPr marL="182880" indent="-182880"/>
            <a:r>
              <a:rPr lang="en-US" sz="3400" dirty="0"/>
              <a:t> NPF can provide support for should cost reviews, business case analysis, proposal evaluation/ negotiations</a:t>
            </a:r>
          </a:p>
          <a:p>
            <a:pPr marL="182880" indent="-182880"/>
            <a:r>
              <a:rPr lang="en-US" sz="3400" dirty="0"/>
              <a:t>The Price Fighters have a record of sustaining significant savings on acquisitions they’ve supported</a:t>
            </a:r>
          </a:p>
          <a:p>
            <a:pPr marL="182880" indent="-182880"/>
            <a:r>
              <a:rPr lang="en-US" sz="3400" dirty="0"/>
              <a:t>You can “hire” Navy Price Fighters (by MIPRing funds) to augment your technical team / conduct in-depth analysis for any cost elements</a:t>
            </a:r>
          </a:p>
          <a:p>
            <a:pPr marL="582930" lvl="1" indent="-182880"/>
            <a:r>
              <a:rPr lang="en-US" sz="3000" dirty="0"/>
              <a:t>NPF can provide a technical evaluation and will defend their findings in negotiations.</a:t>
            </a:r>
          </a:p>
          <a:p>
            <a:pPr marL="182880" indent="-182880"/>
            <a:r>
              <a:rPr lang="en-US" sz="3400" dirty="0" smtClean="0"/>
              <a:t>NPF can also </a:t>
            </a:r>
            <a:r>
              <a:rPr lang="en-US" sz="3400" dirty="0"/>
              <a:t>be an effective way to obtain </a:t>
            </a:r>
            <a:r>
              <a:rPr lang="en-US" sz="3400" dirty="0" smtClean="0"/>
              <a:t>technical evaluation </a:t>
            </a:r>
            <a:r>
              <a:rPr lang="en-US" sz="3400" dirty="0"/>
              <a:t>training for an inexperienced technical team</a:t>
            </a:r>
          </a:p>
          <a:p>
            <a:pPr marL="182880" indent="-182880"/>
            <a:r>
              <a:rPr lang="en-US" sz="3400" dirty="0" smtClean="0"/>
              <a:t>You will want to consider how you utilize NPF support in addition to that of DCAA and DCMA</a:t>
            </a:r>
            <a:endParaRPr lang="en-US" sz="3400" dirty="0"/>
          </a:p>
          <a:p>
            <a:pPr marL="182880" indent="-182880"/>
            <a:endParaRPr lang="en-US" dirty="0"/>
          </a:p>
        </p:txBody>
      </p:sp>
      <p:pic>
        <p:nvPicPr>
          <p:cNvPr id="10" name="Picture 10" descr="http://www.clker.com/cliparts/5/q/T/b/c/Y/black-check-mark-png-h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68601" y="5919481"/>
            <a:ext cx="240083" cy="25271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http://www.clker.com/cliparts/5/q/T/b/c/Y/black-check-mark-png-h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02401" y="5919481"/>
            <a:ext cx="240083" cy="25271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27628" y="4572000"/>
            <a:ext cx="2696572" cy="369332"/>
          </a:xfrm>
          <a:prstGeom prst="rect">
            <a:avLst/>
          </a:prstGeom>
          <a:noFill/>
        </p:spPr>
        <p:txBody>
          <a:bodyPr wrap="none" rtlCol="0">
            <a:spAutoFit/>
          </a:bodyPr>
          <a:lstStyle/>
          <a:p>
            <a:r>
              <a:rPr lang="en-US" dirty="0" smtClean="0">
                <a:hlinkClick r:id="rId4"/>
              </a:rPr>
              <a:t>Navy Price Fighter Website</a:t>
            </a:r>
            <a:endParaRPr lang="en-US" dirty="0"/>
          </a:p>
        </p:txBody>
      </p:sp>
    </p:spTree>
    <p:extLst>
      <p:ext uri="{BB962C8B-B14F-4D97-AF65-F5344CB8AC3E}">
        <p14:creationId xmlns:p14="http://schemas.microsoft.com/office/powerpoint/2010/main" val="191557063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cap="small" dirty="0" smtClean="0"/>
              <a:t>8.7  In-Depth Subcontractor Analysis</a:t>
            </a:r>
            <a:br>
              <a:rPr lang="en-US" sz="4000" cap="small" dirty="0" smtClean="0"/>
            </a:br>
            <a:r>
              <a:rPr lang="en-US" sz="4000" cap="small" dirty="0" smtClean="0"/>
              <a:t> When Appropriate</a:t>
            </a:r>
            <a:endParaRPr lang="en-US" sz="4000" cap="small" dirty="0"/>
          </a:p>
        </p:txBody>
      </p:sp>
      <p:sp>
        <p:nvSpPr>
          <p:cNvPr id="3" name="Content Placeholder 2"/>
          <p:cNvSpPr>
            <a:spLocks noGrp="1"/>
          </p:cNvSpPr>
          <p:nvPr>
            <p:ph type="body" sz="quarter" idx="10"/>
          </p:nvPr>
        </p:nvSpPr>
        <p:spPr/>
        <p:txBody>
          <a:bodyPr>
            <a:noAutofit/>
          </a:bodyPr>
          <a:lstStyle/>
          <a:p>
            <a:pPr marL="182880" indent="-182880"/>
            <a:r>
              <a:rPr lang="en-US" sz="1600" dirty="0"/>
              <a:t>When the prime does not provide evidence of adequate cost analysis for proposed subcontracts, Government personnel must perform an </a:t>
            </a:r>
            <a:r>
              <a:rPr lang="en-US" sz="1600" dirty="0" smtClean="0"/>
              <a:t>analysis of the subcontract amount</a:t>
            </a:r>
          </a:p>
          <a:p>
            <a:pPr marL="182880" indent="-182880"/>
            <a:r>
              <a:rPr lang="en-US" sz="1600" dirty="0" smtClean="0"/>
              <a:t>Analysis should address subcontract’s </a:t>
            </a:r>
            <a:r>
              <a:rPr lang="en-US" sz="1600" dirty="0"/>
              <a:t>direct and indirect costs and profit/fee to ensure </a:t>
            </a:r>
            <a:r>
              <a:rPr lang="en-US" sz="1600" dirty="0" smtClean="0"/>
              <a:t>the </a:t>
            </a:r>
            <a:r>
              <a:rPr lang="en-US" sz="1600" dirty="0"/>
              <a:t>subcontract amount is fair and </a:t>
            </a:r>
            <a:r>
              <a:rPr lang="en-US" sz="1600" dirty="0" smtClean="0"/>
              <a:t>reasonable; also consider impact of major Terms &amp; Conditions</a:t>
            </a:r>
          </a:p>
          <a:p>
            <a:pPr marL="182880" indent="-182880"/>
            <a:r>
              <a:rPr lang="en-US" sz="1600" dirty="0" smtClean="0"/>
              <a:t>Resources to complete this analysis include</a:t>
            </a:r>
          </a:p>
          <a:p>
            <a:pPr marL="582930" lvl="1" indent="-182880"/>
            <a:r>
              <a:rPr lang="en-US" sz="1400" dirty="0" smtClean="0"/>
              <a:t> DCAA </a:t>
            </a:r>
            <a:r>
              <a:rPr lang="en-US" sz="1400" dirty="0"/>
              <a:t>and DCMA </a:t>
            </a:r>
            <a:r>
              <a:rPr lang="en-US" sz="1400" dirty="0" smtClean="0"/>
              <a:t>inputs</a:t>
            </a:r>
          </a:p>
          <a:p>
            <a:pPr marL="582930" lvl="1" indent="-182880"/>
            <a:r>
              <a:rPr lang="en-US" sz="1400" dirty="0" smtClean="0"/>
              <a:t> Technical evaluation of the subcontract</a:t>
            </a:r>
          </a:p>
          <a:p>
            <a:pPr marL="582930" lvl="1" indent="-182880"/>
            <a:r>
              <a:rPr lang="en-US" sz="1400" dirty="0" smtClean="0"/>
              <a:t> Use of Weighted Guidelines to assess reasonableness of proposed profit/fee</a:t>
            </a:r>
          </a:p>
          <a:p>
            <a:pPr marL="182880" indent="-182880"/>
            <a:r>
              <a:rPr lang="en-US" sz="1600" dirty="0" smtClean="0"/>
              <a:t>Also see technique </a:t>
            </a:r>
            <a:r>
              <a:rPr lang="en-US" sz="1600" dirty="0"/>
              <a:t>“</a:t>
            </a:r>
            <a:r>
              <a:rPr lang="en-US" sz="1600" dirty="0">
                <a:hlinkClick r:id="rId2" action="ppaction://hlinksldjump"/>
              </a:rPr>
              <a:t>Obtain and Review Top 3-5 Suppliers’ Actual Cost From Previous Buys</a:t>
            </a:r>
            <a:r>
              <a:rPr lang="en-US" sz="1600" dirty="0" smtClean="0"/>
              <a:t>”</a:t>
            </a:r>
          </a:p>
          <a:p>
            <a:pPr marL="182880" indent="-182880">
              <a:buNone/>
            </a:pPr>
            <a:r>
              <a:rPr lang="en-US" sz="1600" dirty="0" smtClean="0">
                <a:solidFill>
                  <a:srgbClr val="FF0000"/>
                </a:solidFill>
              </a:rPr>
              <a:t>Note: for sole source actions requiring DoD Peer Review, you will be expected to be knowledgeable about major subcontract costs, profit, and terms &amp; conditions</a:t>
            </a:r>
            <a:endParaRPr lang="en-US" sz="1600" dirty="0">
              <a:solidFill>
                <a:srgbClr val="FF0000"/>
              </a:solidFill>
            </a:endParaRPr>
          </a:p>
        </p:txBody>
      </p:sp>
      <p:pic>
        <p:nvPicPr>
          <p:cNvPr id="7" name="Picture 6" descr="http://www.clker.com/cliparts/5/q/T/b/c/Y/black-check-mark-png-h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86400" y="5919481"/>
            <a:ext cx="240083" cy="25271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http://www.clker.com/cliparts/5/q/T/b/c/Y/black-check-mark-png-h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02401" y="5919481"/>
            <a:ext cx="240083" cy="25271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57200" y="4572000"/>
            <a:ext cx="8305800" cy="923330"/>
          </a:xfrm>
          <a:prstGeom prst="rect">
            <a:avLst/>
          </a:prstGeom>
          <a:noFill/>
        </p:spPr>
        <p:txBody>
          <a:bodyPr wrap="square" rtlCol="0">
            <a:spAutoFit/>
          </a:bodyPr>
          <a:lstStyle/>
          <a:p>
            <a:r>
              <a:rPr lang="en-US" dirty="0" smtClean="0">
                <a:hlinkClick r:id="rId4"/>
              </a:rPr>
              <a:t>FAR 15.404-3 Subcontract Pricing Considerations</a:t>
            </a:r>
            <a:endParaRPr lang="en-US" dirty="0" smtClean="0"/>
          </a:p>
          <a:p>
            <a:r>
              <a:rPr lang="en-US" dirty="0" smtClean="0">
                <a:hlinkClick r:id="rId5" action="ppaction://hlinkfile"/>
              </a:rPr>
              <a:t>CPRG V3, Ch6, Sec 6.5: Recognizing Subcontract Pricing Responsibilities</a:t>
            </a:r>
          </a:p>
          <a:p>
            <a:r>
              <a:rPr lang="en-US" u="sng" dirty="0" smtClean="0">
                <a:hlinkClick r:id="rId6"/>
              </a:rPr>
              <a:t>Training on Subcontracts and Technical Evaluations</a:t>
            </a:r>
            <a:r>
              <a:rPr lang="en-US" dirty="0" smtClean="0"/>
              <a:t> </a:t>
            </a:r>
            <a:endParaRPr lang="en-US" dirty="0"/>
          </a:p>
        </p:txBody>
      </p:sp>
    </p:spTree>
    <p:extLst>
      <p:ext uri="{BB962C8B-B14F-4D97-AF65-F5344CB8AC3E}">
        <p14:creationId xmlns:p14="http://schemas.microsoft.com/office/powerpoint/2010/main" val="410401703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cap="small" dirty="0" smtClean="0"/>
              <a:t>8.8  In-Depth Review of </a:t>
            </a:r>
            <a:br>
              <a:rPr lang="en-US" sz="4000" cap="small" dirty="0" smtClean="0"/>
            </a:br>
            <a:r>
              <a:rPr lang="en-US" sz="4000" cap="small" dirty="0" smtClean="0"/>
              <a:t>Sustaining Engineering</a:t>
            </a:r>
            <a:endParaRPr lang="en-US" sz="4000" cap="small" dirty="0"/>
          </a:p>
        </p:txBody>
      </p:sp>
      <p:sp>
        <p:nvSpPr>
          <p:cNvPr id="3" name="Content Placeholder 2"/>
          <p:cNvSpPr>
            <a:spLocks noGrp="1"/>
          </p:cNvSpPr>
          <p:nvPr>
            <p:ph type="body" sz="quarter" idx="10"/>
          </p:nvPr>
        </p:nvSpPr>
        <p:spPr/>
        <p:txBody>
          <a:bodyPr>
            <a:normAutofit fontScale="55000" lnSpcReduction="20000"/>
          </a:bodyPr>
          <a:lstStyle/>
          <a:p>
            <a:pPr marL="182880" indent="-182880"/>
            <a:r>
              <a:rPr lang="en-US" dirty="0"/>
              <a:t>Sustaining engineering is an area of cost that many contractors propose very </a:t>
            </a:r>
            <a:r>
              <a:rPr lang="en-US" dirty="0" smtClean="0"/>
              <a:t>conservatively </a:t>
            </a:r>
            <a:r>
              <a:rPr lang="en-US" dirty="0"/>
              <a:t>and subjectively  </a:t>
            </a:r>
          </a:p>
          <a:p>
            <a:pPr marL="582930" lvl="1" indent="-182880"/>
            <a:r>
              <a:rPr lang="en-US" dirty="0"/>
              <a:t>  Sustaining engineering covers the </a:t>
            </a:r>
            <a:r>
              <a:rPr lang="en-US" dirty="0" smtClean="0"/>
              <a:t>continuing engineering and technical support for the system</a:t>
            </a:r>
            <a:endParaRPr lang="en-US" dirty="0"/>
          </a:p>
          <a:p>
            <a:pPr marL="582930" lvl="1" indent="-182880"/>
            <a:r>
              <a:rPr lang="en-US" dirty="0"/>
              <a:t>  The contractor is not necessarily motivated to efficiency and economy in this area</a:t>
            </a:r>
          </a:p>
          <a:p>
            <a:pPr marL="982980" lvl="2" indent="-182880"/>
            <a:r>
              <a:rPr lang="en-US" dirty="0"/>
              <a:t>Contractor’s may be reluctant to lose expertise that may be difficult to replace</a:t>
            </a:r>
          </a:p>
          <a:p>
            <a:pPr marL="182880" indent="-182880"/>
            <a:r>
              <a:rPr lang="en-US" dirty="0" smtClean="0"/>
              <a:t>Use a technical expert to conduct a full blown evaluation of the proposed hours using factual </a:t>
            </a:r>
            <a:r>
              <a:rPr lang="en-US" dirty="0"/>
              <a:t>historical information, coupled with the expectation of </a:t>
            </a:r>
            <a:r>
              <a:rPr lang="en-US" dirty="0" smtClean="0"/>
              <a:t>efficiency</a:t>
            </a:r>
          </a:p>
          <a:p>
            <a:pPr marL="582930" lvl="1" indent="-182880"/>
            <a:r>
              <a:rPr lang="en-US" dirty="0" smtClean="0"/>
              <a:t>Actual hours should be considered in the review</a:t>
            </a:r>
          </a:p>
          <a:p>
            <a:pPr marL="582930" lvl="1" indent="-182880"/>
            <a:r>
              <a:rPr lang="en-US" dirty="0" smtClean="0"/>
              <a:t>Evaluator should understand fixed and variable components and their basis</a:t>
            </a:r>
            <a:endParaRPr lang="en-US" dirty="0"/>
          </a:p>
          <a:p>
            <a:pPr marL="182880" indent="-182880"/>
            <a:r>
              <a:rPr lang="en-US" dirty="0"/>
              <a:t>When requesting a technical evaluation, contract negotiators/contracting officers should specifically request that Technical Evaluators focus on this </a:t>
            </a:r>
            <a:r>
              <a:rPr lang="en-US" dirty="0" smtClean="0"/>
              <a:t>area</a:t>
            </a:r>
          </a:p>
          <a:p>
            <a:pPr marL="582930" lvl="1" indent="-182880"/>
            <a:r>
              <a:rPr lang="en-US" dirty="0" smtClean="0"/>
              <a:t>Also, consider enlisting support from DCMA (see </a:t>
            </a:r>
            <a:r>
              <a:rPr lang="en-US" dirty="0" smtClean="0">
                <a:hlinkClick r:id="rId3" action="ppaction://hlinksldjump"/>
              </a:rPr>
              <a:t>BBPP 10</a:t>
            </a:r>
            <a:r>
              <a:rPr lang="en-US" dirty="0" smtClean="0"/>
              <a:t>)</a:t>
            </a:r>
            <a:endParaRPr lang="en-US" dirty="0"/>
          </a:p>
        </p:txBody>
      </p:sp>
      <p:pic>
        <p:nvPicPr>
          <p:cNvPr id="7" name="Picture 6" descr="http://www.clker.com/cliparts/5/q/T/b/c/Y/black-check-mark-png-hi.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02401" y="5919481"/>
            <a:ext cx="240083" cy="25271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57200" y="4648200"/>
            <a:ext cx="7315200" cy="369332"/>
          </a:xfrm>
          <a:prstGeom prst="rect">
            <a:avLst/>
          </a:prstGeom>
          <a:noFill/>
        </p:spPr>
        <p:txBody>
          <a:bodyPr wrap="square" rtlCol="0">
            <a:spAutoFit/>
          </a:bodyPr>
          <a:lstStyle/>
          <a:p>
            <a:r>
              <a:rPr lang="en-US" dirty="0" smtClean="0">
                <a:hlinkClick r:id="rId5"/>
              </a:rPr>
              <a:t>CPRG V3, Ch7: Analyzing Direct Labor Costs</a:t>
            </a:r>
            <a:r>
              <a:rPr lang="en-US" dirty="0" smtClean="0"/>
              <a:t> </a:t>
            </a:r>
            <a:endParaRPr lang="en-US" dirty="0"/>
          </a:p>
        </p:txBody>
      </p:sp>
    </p:spTree>
    <p:extLst>
      <p:ext uri="{BB962C8B-B14F-4D97-AF65-F5344CB8AC3E}">
        <p14:creationId xmlns:p14="http://schemas.microsoft.com/office/powerpoint/2010/main" val="277810597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cap="small" dirty="0" smtClean="0"/>
              <a:t>8.9  In-Depth Review of </a:t>
            </a:r>
            <a:br>
              <a:rPr lang="en-US" sz="4000" cap="small" dirty="0" smtClean="0"/>
            </a:br>
            <a:r>
              <a:rPr lang="en-US" sz="4000" cap="small" dirty="0" smtClean="0"/>
              <a:t>Improvement Curves for Labor</a:t>
            </a:r>
            <a:endParaRPr lang="en-US" sz="4000" cap="small" dirty="0"/>
          </a:p>
        </p:txBody>
      </p:sp>
      <p:sp>
        <p:nvSpPr>
          <p:cNvPr id="3" name="Content Placeholder 2"/>
          <p:cNvSpPr>
            <a:spLocks noGrp="1"/>
          </p:cNvSpPr>
          <p:nvPr>
            <p:ph type="body" sz="quarter" idx="10"/>
          </p:nvPr>
        </p:nvSpPr>
        <p:spPr/>
        <p:txBody>
          <a:bodyPr>
            <a:normAutofit fontScale="55000" lnSpcReduction="20000"/>
          </a:bodyPr>
          <a:lstStyle/>
          <a:p>
            <a:pPr marL="182880" indent="-182880"/>
            <a:r>
              <a:rPr lang="en-US" dirty="0"/>
              <a:t>Improvement curves (also known as learning curves) are based on the concept that every time the quantity doubles, the cost (in hours, in the context of labor) is reduced by a constant </a:t>
            </a:r>
            <a:r>
              <a:rPr lang="en-US" dirty="0" smtClean="0"/>
              <a:t>percentage</a:t>
            </a:r>
          </a:p>
          <a:p>
            <a:pPr marL="582930" lvl="1" indent="-182880"/>
            <a:r>
              <a:rPr lang="en-US" dirty="0" smtClean="0"/>
              <a:t>Frequently used to estimate manufacturing hours, i.e. touch labor</a:t>
            </a:r>
            <a:endParaRPr lang="en-US" dirty="0"/>
          </a:p>
          <a:p>
            <a:pPr marL="182880" indent="-182880"/>
            <a:r>
              <a:rPr lang="en-US" dirty="0" smtClean="0"/>
              <a:t>Use </a:t>
            </a:r>
            <a:r>
              <a:rPr lang="en-US" dirty="0"/>
              <a:t>a technical expert to conduct a full blown evaluation of the proposed improvement </a:t>
            </a:r>
            <a:r>
              <a:rPr lang="en-US" dirty="0" smtClean="0"/>
              <a:t>curves </a:t>
            </a:r>
            <a:r>
              <a:rPr lang="en-US" dirty="0"/>
              <a:t>and ensure proper </a:t>
            </a:r>
            <a:r>
              <a:rPr lang="en-US" dirty="0" smtClean="0"/>
              <a:t>application</a:t>
            </a:r>
          </a:p>
          <a:p>
            <a:pPr marL="582930" lvl="1" indent="-182880"/>
            <a:r>
              <a:rPr lang="en-US" dirty="0" smtClean="0"/>
              <a:t>Expert should be able to identify an appropriate improvement curve percentage/rate and T1 value, and should help you support these positions in negotiations</a:t>
            </a:r>
          </a:p>
          <a:p>
            <a:pPr marL="582930" lvl="1" indent="-182880"/>
            <a:r>
              <a:rPr lang="en-US" dirty="0" smtClean="0"/>
              <a:t>Expert should be able to normalize the data for change activity, changes in standards, and improvement projects</a:t>
            </a:r>
          </a:p>
          <a:p>
            <a:pPr marL="582930" lvl="1" indent="-182880"/>
            <a:r>
              <a:rPr lang="en-US" dirty="0" smtClean="0"/>
              <a:t>Beware </a:t>
            </a:r>
            <a:r>
              <a:rPr lang="en-US" dirty="0"/>
              <a:t>of previous set-backs and their impact on future </a:t>
            </a:r>
            <a:r>
              <a:rPr lang="en-US" dirty="0" smtClean="0"/>
              <a:t>projections</a:t>
            </a:r>
          </a:p>
          <a:p>
            <a:pPr marL="582930" lvl="1" indent="-182880"/>
            <a:r>
              <a:rPr lang="en-US" dirty="0" smtClean="0"/>
              <a:t>Expect </a:t>
            </a:r>
            <a:r>
              <a:rPr lang="en-US" dirty="0"/>
              <a:t>the contractor to be </a:t>
            </a:r>
            <a:r>
              <a:rPr lang="en-US" dirty="0" smtClean="0"/>
              <a:t>efficient</a:t>
            </a:r>
          </a:p>
          <a:p>
            <a:pPr marL="582930" lvl="1" indent="-182880"/>
            <a:r>
              <a:rPr lang="en-US" dirty="0" smtClean="0"/>
              <a:t>Consider enlisting support from DCMA (see </a:t>
            </a:r>
            <a:r>
              <a:rPr lang="en-US" dirty="0" smtClean="0">
                <a:hlinkClick r:id="rId3" action="ppaction://hlinksldjump"/>
              </a:rPr>
              <a:t>BBPP 10</a:t>
            </a:r>
            <a:r>
              <a:rPr lang="en-US" dirty="0" smtClean="0"/>
              <a:t>)</a:t>
            </a:r>
            <a:endParaRPr lang="en-US" dirty="0"/>
          </a:p>
          <a:p>
            <a:pPr marL="182880" indent="-182880"/>
            <a:endParaRPr lang="en-US" dirty="0"/>
          </a:p>
          <a:p>
            <a:pPr marL="182880" indent="-182880"/>
            <a:endParaRPr lang="en-US" dirty="0"/>
          </a:p>
        </p:txBody>
      </p:sp>
      <p:pic>
        <p:nvPicPr>
          <p:cNvPr id="7" name="Picture 6" descr="http://www.clker.com/cliparts/5/q/T/b/c/Y/black-check-mark-png-hi.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02401" y="5919481"/>
            <a:ext cx="240083" cy="25271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57200" y="4648200"/>
            <a:ext cx="7239000" cy="369332"/>
          </a:xfrm>
          <a:prstGeom prst="rect">
            <a:avLst/>
          </a:prstGeom>
          <a:noFill/>
        </p:spPr>
        <p:txBody>
          <a:bodyPr wrap="square" rtlCol="0">
            <a:spAutoFit/>
          </a:bodyPr>
          <a:lstStyle/>
          <a:p>
            <a:r>
              <a:rPr lang="en-US" dirty="0" smtClean="0">
                <a:hlinkClick r:id="rId5"/>
              </a:rPr>
              <a:t>CPRG V2, Ch7: Improvement Curves</a:t>
            </a:r>
            <a:r>
              <a:rPr lang="en-US" dirty="0" smtClean="0"/>
              <a:t> </a:t>
            </a:r>
            <a:endParaRPr lang="en-US" dirty="0"/>
          </a:p>
        </p:txBody>
      </p:sp>
    </p:spTree>
    <p:extLst>
      <p:ext uri="{BB962C8B-B14F-4D97-AF65-F5344CB8AC3E}">
        <p14:creationId xmlns:p14="http://schemas.microsoft.com/office/powerpoint/2010/main" val="132313028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cap="small" dirty="0" smtClean="0"/>
              <a:t>8.10  Use of Improvement Curve to Consider Impact of Changes in Material Quantities</a:t>
            </a:r>
            <a:endParaRPr lang="en-US" sz="3600" cap="small" dirty="0"/>
          </a:p>
        </p:txBody>
      </p:sp>
      <p:sp>
        <p:nvSpPr>
          <p:cNvPr id="3" name="Content Placeholder 2"/>
          <p:cNvSpPr>
            <a:spLocks noGrp="1"/>
          </p:cNvSpPr>
          <p:nvPr>
            <p:ph type="body" sz="quarter" idx="10"/>
          </p:nvPr>
        </p:nvSpPr>
        <p:spPr/>
        <p:txBody>
          <a:bodyPr>
            <a:normAutofit fontScale="85000" lnSpcReduction="20000"/>
          </a:bodyPr>
          <a:lstStyle/>
          <a:p>
            <a:pPr marL="182880" indent="-182880"/>
            <a:r>
              <a:rPr lang="en-US" dirty="0"/>
              <a:t>Are you getting price breaks as material quantities increase?   (You probably should be)</a:t>
            </a:r>
          </a:p>
          <a:p>
            <a:pPr marL="182880" indent="-182880"/>
            <a:r>
              <a:rPr lang="en-US" dirty="0"/>
              <a:t>Historical  data provided by the contractor may be based on quantities which are significantly different than your instant buy</a:t>
            </a:r>
          </a:p>
          <a:p>
            <a:pPr marL="182880" indent="-182880"/>
            <a:r>
              <a:rPr lang="en-US" dirty="0"/>
              <a:t>You can take this into account in developing the Government objective position through use of an improvement </a:t>
            </a:r>
            <a:r>
              <a:rPr lang="en-US" dirty="0" smtClean="0"/>
              <a:t>curve</a:t>
            </a:r>
            <a:endParaRPr lang="en-US" dirty="0"/>
          </a:p>
        </p:txBody>
      </p:sp>
      <p:pic>
        <p:nvPicPr>
          <p:cNvPr id="4" name="Picture 3" descr="http://www.clker.com/cliparts/5/q/T/b/c/Y/black-check-mark-png-h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02401" y="5919481"/>
            <a:ext cx="240083" cy="25271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57200" y="4648200"/>
            <a:ext cx="7239000" cy="369332"/>
          </a:xfrm>
          <a:prstGeom prst="rect">
            <a:avLst/>
          </a:prstGeom>
          <a:noFill/>
        </p:spPr>
        <p:txBody>
          <a:bodyPr wrap="square" rtlCol="0">
            <a:spAutoFit/>
          </a:bodyPr>
          <a:lstStyle/>
          <a:p>
            <a:r>
              <a:rPr lang="en-US" dirty="0" smtClean="0">
                <a:hlinkClick r:id="rId4"/>
              </a:rPr>
              <a:t>CPRG V3, Ch6: Analyzing Direct Material Costs</a:t>
            </a:r>
            <a:r>
              <a:rPr lang="en-US" dirty="0" smtClean="0"/>
              <a:t> </a:t>
            </a:r>
            <a:endParaRPr lang="en-US" dirty="0"/>
          </a:p>
        </p:txBody>
      </p:sp>
    </p:spTree>
    <p:extLst>
      <p:ext uri="{BB962C8B-B14F-4D97-AF65-F5344CB8AC3E}">
        <p14:creationId xmlns:p14="http://schemas.microsoft.com/office/powerpoint/2010/main" val="189542875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cap="small" dirty="0" smtClean="0"/>
              <a:t>8.11  In-Depth </a:t>
            </a:r>
            <a:r>
              <a:rPr lang="en-US" dirty="0" smtClean="0"/>
              <a:t>Analysis of Factors/ </a:t>
            </a:r>
            <a:br>
              <a:rPr lang="en-US" dirty="0" smtClean="0"/>
            </a:br>
            <a:r>
              <a:rPr lang="en-US" dirty="0" smtClean="0"/>
              <a:t>Cost Estimating Relationships</a:t>
            </a:r>
            <a:endParaRPr lang="en-US" cap="small" dirty="0"/>
          </a:p>
        </p:txBody>
      </p:sp>
      <p:sp>
        <p:nvSpPr>
          <p:cNvPr id="3" name="Content Placeholder 2"/>
          <p:cNvSpPr>
            <a:spLocks noGrp="1"/>
          </p:cNvSpPr>
          <p:nvPr>
            <p:ph type="body" sz="quarter" idx="10"/>
          </p:nvPr>
        </p:nvSpPr>
        <p:spPr/>
        <p:txBody>
          <a:bodyPr>
            <a:normAutofit fontScale="55000" lnSpcReduction="20000"/>
          </a:bodyPr>
          <a:lstStyle/>
          <a:p>
            <a:r>
              <a:rPr lang="en-US" dirty="0"/>
              <a:t>Analysis of cost estimating relationships (CERS) is especially important for factors driving large amounts of </a:t>
            </a:r>
            <a:r>
              <a:rPr lang="en-US" dirty="0" smtClean="0"/>
              <a:t>cost </a:t>
            </a:r>
            <a:endParaRPr lang="en-US" dirty="0"/>
          </a:p>
          <a:p>
            <a:r>
              <a:rPr lang="en-US" dirty="0"/>
              <a:t>DCMA may have already conducted an analysis/provided a recommendation on the proposed factor</a:t>
            </a:r>
          </a:p>
          <a:p>
            <a:pPr lvl="1"/>
            <a:r>
              <a:rPr lang="en-US" dirty="0"/>
              <a:t>If DCMA has conducted an analysis, make sure you understand </a:t>
            </a:r>
            <a:r>
              <a:rPr lang="en-US" dirty="0" smtClean="0"/>
              <a:t>it </a:t>
            </a:r>
            <a:endParaRPr lang="en-US" dirty="0"/>
          </a:p>
          <a:p>
            <a:pPr lvl="1"/>
            <a:r>
              <a:rPr lang="en-US" dirty="0"/>
              <a:t>If no analysis of the factor or CER has yet been completed, you should request that DCMA perform an analysis </a:t>
            </a:r>
          </a:p>
          <a:p>
            <a:pPr lvl="1"/>
            <a:r>
              <a:rPr lang="en-US" dirty="0"/>
              <a:t>Depending on DCMA’s timeline and your schedule, you may have to conduct the analysis  yourself</a:t>
            </a:r>
          </a:p>
          <a:p>
            <a:pPr lvl="2"/>
            <a:r>
              <a:rPr lang="en-US" dirty="0"/>
              <a:t>Consider both base and pool; be sure to eliminate any outliers that inordinately affect the </a:t>
            </a:r>
            <a:r>
              <a:rPr lang="en-US" dirty="0" smtClean="0"/>
              <a:t>rate  </a:t>
            </a:r>
            <a:endParaRPr lang="en-US" dirty="0"/>
          </a:p>
          <a:p>
            <a:r>
              <a:rPr lang="en-US" dirty="0"/>
              <a:t>For very large programs, it is important to confirm whether your program has been included in the base for factor </a:t>
            </a:r>
            <a:r>
              <a:rPr lang="en-US" dirty="0" smtClean="0"/>
              <a:t>allocation</a:t>
            </a:r>
            <a:endParaRPr lang="en-US" dirty="0"/>
          </a:p>
        </p:txBody>
      </p:sp>
      <p:pic>
        <p:nvPicPr>
          <p:cNvPr id="6" name="Picture 5" descr="http://www.clker.com/cliparts/5/q/T/b/c/Y/black-check-mark-png-h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02401" y="5919481"/>
            <a:ext cx="240083" cy="25271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57200" y="4648200"/>
            <a:ext cx="7239000" cy="369332"/>
          </a:xfrm>
          <a:prstGeom prst="rect">
            <a:avLst/>
          </a:prstGeom>
          <a:noFill/>
        </p:spPr>
        <p:txBody>
          <a:bodyPr wrap="square" rtlCol="0">
            <a:spAutoFit/>
          </a:bodyPr>
          <a:lstStyle/>
          <a:p>
            <a:r>
              <a:rPr lang="en-US" dirty="0" smtClean="0">
                <a:hlinkClick r:id="rId4"/>
              </a:rPr>
              <a:t>CPRG V3, Ch4: Developing and Using Cost Estimating Relationships</a:t>
            </a:r>
            <a:r>
              <a:rPr lang="en-US" dirty="0" smtClean="0"/>
              <a:t> </a:t>
            </a:r>
            <a:endParaRPr lang="en-US" dirty="0"/>
          </a:p>
        </p:txBody>
      </p:sp>
    </p:spTree>
    <p:extLst>
      <p:ext uri="{BB962C8B-B14F-4D97-AF65-F5344CB8AC3E}">
        <p14:creationId xmlns:p14="http://schemas.microsoft.com/office/powerpoint/2010/main" val="303320270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small" dirty="0" smtClean="0"/>
              <a:t>8.12  Joint Review of Sub with Prime</a:t>
            </a:r>
            <a:endParaRPr lang="en-US" cap="small" dirty="0"/>
          </a:p>
        </p:txBody>
      </p:sp>
      <p:sp>
        <p:nvSpPr>
          <p:cNvPr id="3" name="Text Placeholder 2"/>
          <p:cNvSpPr>
            <a:spLocks noGrp="1"/>
          </p:cNvSpPr>
          <p:nvPr>
            <p:ph type="body" sz="quarter" idx="10"/>
          </p:nvPr>
        </p:nvSpPr>
        <p:spPr/>
        <p:txBody>
          <a:bodyPr>
            <a:normAutofit fontScale="85000" lnSpcReduction="20000"/>
          </a:bodyPr>
          <a:lstStyle/>
          <a:p>
            <a:r>
              <a:rPr lang="en-US" dirty="0" smtClean="0"/>
              <a:t>The approach of the Government </a:t>
            </a:r>
            <a:r>
              <a:rPr lang="en-US" dirty="0"/>
              <a:t>and </a:t>
            </a:r>
            <a:r>
              <a:rPr lang="en-US" dirty="0" smtClean="0"/>
              <a:t>the prime contractor working together </a:t>
            </a:r>
            <a:r>
              <a:rPr lang="en-US" dirty="0"/>
              <a:t>to evaluate major </a:t>
            </a:r>
            <a:r>
              <a:rPr lang="en-US" dirty="0" smtClean="0"/>
              <a:t>subcontractors can be very effective</a:t>
            </a:r>
          </a:p>
          <a:p>
            <a:r>
              <a:rPr lang="en-US" dirty="0" smtClean="0"/>
              <a:t>It </a:t>
            </a:r>
            <a:r>
              <a:rPr lang="en-US" dirty="0"/>
              <a:t>is recommended that fact-finding be conducted by the </a:t>
            </a:r>
            <a:r>
              <a:rPr lang="en-US" dirty="0" smtClean="0"/>
              <a:t>prime-Government </a:t>
            </a:r>
            <a:r>
              <a:rPr lang="en-US" dirty="0"/>
              <a:t>team at the subcontractor's location </a:t>
            </a:r>
            <a:endParaRPr lang="en-US" dirty="0" smtClean="0"/>
          </a:p>
          <a:p>
            <a:pPr lvl="1"/>
            <a:r>
              <a:rPr lang="en-US" dirty="0" smtClean="0"/>
              <a:t>Include cognizant DCAA/DCMA representatives in the fact-finding and evaluation</a:t>
            </a:r>
            <a:endParaRPr lang="en-US" dirty="0"/>
          </a:p>
        </p:txBody>
      </p:sp>
      <p:pic>
        <p:nvPicPr>
          <p:cNvPr id="6" name="Picture 5" descr="http://www.clker.com/cliparts/5/q/T/b/c/Y/black-check-mark-png-hi.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02401" y="5919481"/>
            <a:ext cx="240083" cy="252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727665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9.1  Review of Prime’s Profit for </a:t>
            </a:r>
            <a:br>
              <a:rPr lang="en-US" sz="4000" dirty="0" smtClean="0"/>
            </a:br>
            <a:r>
              <a:rPr lang="en-US" sz="4000" dirty="0" smtClean="0"/>
              <a:t>Subcontractors</a:t>
            </a:r>
            <a:endParaRPr lang="en-US" sz="4000" dirty="0"/>
          </a:p>
        </p:txBody>
      </p:sp>
      <p:sp>
        <p:nvSpPr>
          <p:cNvPr id="3" name="Text Placeholder 2"/>
          <p:cNvSpPr>
            <a:spLocks noGrp="1"/>
          </p:cNvSpPr>
          <p:nvPr>
            <p:ph type="body" sz="quarter" idx="10"/>
          </p:nvPr>
        </p:nvSpPr>
        <p:spPr/>
        <p:txBody>
          <a:bodyPr>
            <a:normAutofit fontScale="92500" lnSpcReduction="20000"/>
          </a:bodyPr>
          <a:lstStyle/>
          <a:p>
            <a:r>
              <a:rPr lang="en-US" dirty="0" smtClean="0"/>
              <a:t>Prime contractor proposals normally apply a single profit rate to all elements of cost</a:t>
            </a:r>
          </a:p>
          <a:p>
            <a:r>
              <a:rPr lang="en-US" dirty="0" smtClean="0"/>
              <a:t>Construct </a:t>
            </a:r>
            <a:r>
              <a:rPr lang="en-US" dirty="0"/>
              <a:t>a matrix </a:t>
            </a:r>
            <a:r>
              <a:rPr lang="en-US" dirty="0" smtClean="0"/>
              <a:t>to facilitate a review of the </a:t>
            </a:r>
            <a:r>
              <a:rPr lang="en-US" dirty="0"/>
              <a:t>level of profit/fee for the prime that is associated with each major subcontract</a:t>
            </a:r>
          </a:p>
          <a:p>
            <a:r>
              <a:rPr lang="en-US" dirty="0"/>
              <a:t>Consider the value added from the prime to each </a:t>
            </a:r>
            <a:r>
              <a:rPr lang="en-US" dirty="0" smtClean="0"/>
              <a:t>subcontract</a:t>
            </a:r>
          </a:p>
        </p:txBody>
      </p:sp>
      <p:pic>
        <p:nvPicPr>
          <p:cNvPr id="7" name="Picture 6" descr="http://www.clker.com/cliparts/5/q/T/b/c/Y/black-check-mark-png-h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02401" y="5919481"/>
            <a:ext cx="240083" cy="252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727462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9.2  Review of Subcontractors’ Profit</a:t>
            </a:r>
            <a:endParaRPr lang="en-US" sz="4000" dirty="0"/>
          </a:p>
        </p:txBody>
      </p:sp>
      <p:sp>
        <p:nvSpPr>
          <p:cNvPr id="3" name="Text Placeholder 2"/>
          <p:cNvSpPr>
            <a:spLocks noGrp="1"/>
          </p:cNvSpPr>
          <p:nvPr>
            <p:ph type="body" sz="quarter" idx="10"/>
          </p:nvPr>
        </p:nvSpPr>
        <p:spPr/>
        <p:txBody>
          <a:bodyPr>
            <a:normAutofit fontScale="92500" lnSpcReduction="20000"/>
          </a:bodyPr>
          <a:lstStyle/>
          <a:p>
            <a:r>
              <a:rPr lang="en-US" dirty="0"/>
              <a:t>Review all prime contractor cost and price analyses to ensure they are adequately analyzing profit</a:t>
            </a:r>
          </a:p>
          <a:p>
            <a:r>
              <a:rPr lang="en-US" dirty="0"/>
              <a:t>Run your own WGL on major </a:t>
            </a:r>
            <a:r>
              <a:rPr lang="en-US" dirty="0" smtClean="0"/>
              <a:t>subcontracts for informational purposes</a:t>
            </a:r>
            <a:endParaRPr lang="en-US" dirty="0"/>
          </a:p>
          <a:p>
            <a:pPr lvl="1"/>
            <a:r>
              <a:rPr lang="en-US" dirty="0"/>
              <a:t>In some instances you may have to take action and reduce the subcontractor's profit amount based on your </a:t>
            </a:r>
            <a:r>
              <a:rPr lang="en-US" dirty="0" smtClean="0"/>
              <a:t>analysis</a:t>
            </a:r>
            <a:endParaRPr lang="en-US" dirty="0"/>
          </a:p>
        </p:txBody>
      </p:sp>
      <p:sp>
        <p:nvSpPr>
          <p:cNvPr id="4" name="Text Placeholder 3"/>
          <p:cNvSpPr>
            <a:spLocks noGrp="1"/>
          </p:cNvSpPr>
          <p:nvPr>
            <p:ph type="body" sz="quarter" idx="4294967295"/>
          </p:nvPr>
        </p:nvSpPr>
        <p:spPr>
          <a:xfrm>
            <a:off x="457200" y="4533900"/>
            <a:ext cx="5562600" cy="800100"/>
          </a:xfrm>
        </p:spPr>
        <p:txBody>
          <a:bodyPr>
            <a:noAutofit/>
          </a:bodyPr>
          <a:lstStyle/>
          <a:p>
            <a:pPr marL="0" indent="0">
              <a:spcBef>
                <a:spcPts val="0"/>
              </a:spcBef>
              <a:buNone/>
            </a:pPr>
            <a:r>
              <a:rPr lang="en-US" sz="1600" dirty="0" smtClean="0">
                <a:hlinkClick r:id="rId3"/>
              </a:rPr>
              <a:t>Weighted Guidelines (WGL) Application</a:t>
            </a:r>
            <a:endParaRPr lang="en-US" sz="1600" dirty="0" smtClean="0"/>
          </a:p>
          <a:p>
            <a:pPr marL="0" indent="0">
              <a:spcBef>
                <a:spcPts val="0"/>
              </a:spcBef>
              <a:buNone/>
            </a:pPr>
            <a:r>
              <a:rPr lang="en-US" sz="1600" dirty="0" smtClean="0">
                <a:hlinkClick r:id="rId4"/>
              </a:rPr>
              <a:t>WGL Evaluation Criteria</a:t>
            </a:r>
            <a:endParaRPr lang="en-US" sz="1600" dirty="0" smtClean="0"/>
          </a:p>
          <a:p>
            <a:pPr marL="0" indent="0">
              <a:spcBef>
                <a:spcPts val="0"/>
              </a:spcBef>
              <a:buNone/>
            </a:pPr>
            <a:r>
              <a:rPr lang="en-US" sz="1600" dirty="0" smtClean="0">
                <a:hlinkClick r:id="rId5"/>
              </a:rPr>
              <a:t>WGL Performance Risk Checklist</a:t>
            </a:r>
            <a:r>
              <a:rPr lang="en-US" sz="1600" dirty="0" smtClean="0"/>
              <a:t> </a:t>
            </a:r>
            <a:endParaRPr lang="en-US" sz="1600" dirty="0"/>
          </a:p>
        </p:txBody>
      </p:sp>
      <p:pic>
        <p:nvPicPr>
          <p:cNvPr id="7" name="Picture 6" descr="http://www.clker.com/cliparts/5/q/T/b/c/Y/black-check-mark-png-hi.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02401" y="5919481"/>
            <a:ext cx="240083" cy="252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969753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7607300" cy="1143000"/>
          </a:xfrm>
        </p:spPr>
        <p:txBody>
          <a:bodyPr>
            <a:normAutofit fontScale="90000"/>
          </a:bodyPr>
          <a:lstStyle/>
          <a:p>
            <a:r>
              <a:rPr lang="en-US" dirty="0" smtClean="0"/>
              <a:t>Increase Small Business Opportunities</a:t>
            </a:r>
            <a:endParaRPr lang="en-US" dirty="0"/>
          </a:p>
        </p:txBody>
      </p:sp>
      <p:sp>
        <p:nvSpPr>
          <p:cNvPr id="4" name="Rounded Rectangle 3">
            <a:hlinkClick r:id="rId3" action="ppaction://hlinksldjump"/>
          </p:cNvPr>
          <p:cNvSpPr/>
          <p:nvPr/>
        </p:nvSpPr>
        <p:spPr>
          <a:xfrm>
            <a:off x="304800" y="6096000"/>
            <a:ext cx="2209800" cy="457200"/>
          </a:xfrm>
          <a:prstGeom prst="roundRect">
            <a:avLst/>
          </a:prstGeom>
          <a:solidFill>
            <a:srgbClr val="000099"/>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 to BBP Menu</a:t>
            </a:r>
            <a:endParaRPr lang="en-US" dirty="0"/>
          </a:p>
        </p:txBody>
      </p:sp>
      <p:sp>
        <p:nvSpPr>
          <p:cNvPr id="6" name="Rectangle 5"/>
          <p:cNvSpPr/>
          <p:nvPr/>
        </p:nvSpPr>
        <p:spPr>
          <a:xfrm>
            <a:off x="762000" y="276225"/>
            <a:ext cx="7620000" cy="1371600"/>
          </a:xfrm>
          <a:prstGeom prst="rect">
            <a:avLst/>
          </a:prstGeom>
          <a:solidFill>
            <a:srgbClr val="000099"/>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5.  Optimize Use of Small Business</a:t>
            </a:r>
          </a:p>
          <a:p>
            <a:pPr algn="ctr"/>
            <a:r>
              <a:rPr lang="en-US" sz="3200" b="1" dirty="0"/>
              <a:t>Techniques</a:t>
            </a:r>
            <a:r>
              <a:rPr lang="en-US" sz="3200" b="1" dirty="0" smtClean="0"/>
              <a:t>:</a:t>
            </a:r>
            <a:endParaRPr lang="en-US" sz="3200" b="1" dirty="0"/>
          </a:p>
        </p:txBody>
      </p:sp>
      <p:sp>
        <p:nvSpPr>
          <p:cNvPr id="7" name="Rectangle 6">
            <a:hlinkClick r:id="rId4" action="ppaction://hlinksldjump"/>
          </p:cNvPr>
          <p:cNvSpPr/>
          <p:nvPr/>
        </p:nvSpPr>
        <p:spPr>
          <a:xfrm>
            <a:off x="761999" y="1760797"/>
            <a:ext cx="3546993" cy="738664"/>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1400" b="1" cap="none" spc="0" dirty="0" smtClean="0">
                <a:ln w="12700">
                  <a:noFill/>
                  <a:prstDash val="solid"/>
                </a:ln>
                <a:solidFill>
                  <a:schemeClr val="tx1"/>
                </a:solidFill>
              </a:rPr>
              <a:t>1.  Communicate Early and Often with the Small Business Office and Industry about Future Requirements</a:t>
            </a:r>
            <a:endParaRPr lang="en-US" sz="1400" b="1" cap="none" spc="0" dirty="0">
              <a:ln w="12700">
                <a:noFill/>
                <a:prstDash val="solid"/>
              </a:ln>
              <a:solidFill>
                <a:schemeClr val="tx1"/>
              </a:solidFill>
            </a:endParaRPr>
          </a:p>
        </p:txBody>
      </p:sp>
      <p:sp>
        <p:nvSpPr>
          <p:cNvPr id="8" name="Rectangle 7">
            <a:hlinkClick r:id="rId5" action="ppaction://hlinksldjump"/>
          </p:cNvPr>
          <p:cNvSpPr/>
          <p:nvPr/>
        </p:nvSpPr>
        <p:spPr>
          <a:xfrm>
            <a:off x="4814910" y="1760797"/>
            <a:ext cx="3567089" cy="307777"/>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1400" b="1" cap="none" spc="0" dirty="0" smtClean="0">
                <a:ln w="12700">
                  <a:noFill/>
                  <a:prstDash val="solid"/>
                </a:ln>
                <a:solidFill>
                  <a:schemeClr val="tx1"/>
                </a:solidFill>
              </a:rPr>
              <a:t>4.  Determine Optimal NAICS and PSC Codes</a:t>
            </a:r>
            <a:endParaRPr lang="en-US" sz="1400" b="1" cap="none" spc="0" dirty="0">
              <a:ln w="12700">
                <a:noFill/>
                <a:prstDash val="solid"/>
              </a:ln>
              <a:solidFill>
                <a:schemeClr val="tx1"/>
              </a:solidFill>
            </a:endParaRPr>
          </a:p>
        </p:txBody>
      </p:sp>
      <p:sp>
        <p:nvSpPr>
          <p:cNvPr id="9" name="Rectangle 8">
            <a:hlinkClick r:id="rId6" action="ppaction://hlinksldjump"/>
          </p:cNvPr>
          <p:cNvSpPr/>
          <p:nvPr/>
        </p:nvSpPr>
        <p:spPr>
          <a:xfrm>
            <a:off x="762000" y="2590800"/>
            <a:ext cx="3546992" cy="523220"/>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1400" b="1" cap="none" spc="0" dirty="0" smtClean="0">
                <a:ln w="12700">
                  <a:noFill/>
                  <a:prstDash val="solid"/>
                </a:ln>
                <a:solidFill>
                  <a:schemeClr val="tx1"/>
                </a:solidFill>
              </a:rPr>
              <a:t>2.  Market Intelligence from a Small Business Perspective</a:t>
            </a:r>
            <a:endParaRPr lang="en-US" sz="1400" b="1" cap="none" spc="0" dirty="0">
              <a:ln w="12700">
                <a:noFill/>
                <a:prstDash val="solid"/>
              </a:ln>
              <a:solidFill>
                <a:schemeClr val="tx1"/>
              </a:solidFill>
            </a:endParaRPr>
          </a:p>
        </p:txBody>
      </p:sp>
      <p:sp>
        <p:nvSpPr>
          <p:cNvPr id="11" name="Rectangle 10">
            <a:hlinkClick r:id="rId7" action="ppaction://hlinksldjump"/>
          </p:cNvPr>
          <p:cNvSpPr/>
          <p:nvPr/>
        </p:nvSpPr>
        <p:spPr>
          <a:xfrm>
            <a:off x="762000" y="3197423"/>
            <a:ext cx="3546992" cy="307777"/>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1400" b="1" cap="none" spc="0" dirty="0" smtClean="0">
                <a:ln w="12700">
                  <a:noFill/>
                  <a:prstDash val="solid"/>
                </a:ln>
                <a:solidFill>
                  <a:schemeClr val="tx1"/>
                </a:solidFill>
              </a:rPr>
              <a:t>3.  Use </a:t>
            </a:r>
            <a:r>
              <a:rPr lang="en-US" sz="1400" b="1" dirty="0">
                <a:ln w="12700">
                  <a:noFill/>
                  <a:prstDash val="solid"/>
                </a:ln>
                <a:solidFill>
                  <a:schemeClr val="tx1"/>
                </a:solidFill>
              </a:rPr>
              <a:t>AF </a:t>
            </a:r>
            <a:r>
              <a:rPr lang="en-US" sz="1400" b="1" dirty="0" smtClean="0">
                <a:ln w="12700">
                  <a:noFill/>
                  <a:prstDash val="solid"/>
                </a:ln>
                <a:solidFill>
                  <a:schemeClr val="tx1"/>
                </a:solidFill>
              </a:rPr>
              <a:t>Enhanced 5 </a:t>
            </a:r>
            <a:r>
              <a:rPr lang="en-US" sz="1400" b="1" cap="none" spc="0" dirty="0" smtClean="0">
                <a:ln w="12700">
                  <a:noFill/>
                  <a:prstDash val="solid"/>
                </a:ln>
                <a:solidFill>
                  <a:schemeClr val="tx1"/>
                </a:solidFill>
              </a:rPr>
              <a:t>Year Utility Tool</a:t>
            </a:r>
            <a:endParaRPr lang="en-US" sz="1400" b="1" cap="none" spc="0" dirty="0">
              <a:ln w="12700">
                <a:noFill/>
                <a:prstDash val="solid"/>
              </a:ln>
              <a:solidFill>
                <a:schemeClr val="tx1"/>
              </a:solidFill>
            </a:endParaRPr>
          </a:p>
        </p:txBody>
      </p:sp>
      <p:sp>
        <p:nvSpPr>
          <p:cNvPr id="14" name="Rectangle 13">
            <a:hlinkClick r:id="rId8" action="ppaction://hlinksldjump"/>
          </p:cNvPr>
          <p:cNvSpPr/>
          <p:nvPr/>
        </p:nvSpPr>
        <p:spPr>
          <a:xfrm>
            <a:off x="4814911" y="2133600"/>
            <a:ext cx="3567090" cy="738664"/>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1400" b="1" cap="none" spc="0" dirty="0" smtClean="0">
                <a:ln w="12700">
                  <a:noFill/>
                  <a:prstDash val="solid"/>
                </a:ln>
                <a:solidFill>
                  <a:schemeClr val="tx1"/>
                </a:solidFill>
              </a:rPr>
              <a:t>5.  Motivate Prime Contractor to Increase Use of Small Businesses through Profit/Fee Incentives</a:t>
            </a:r>
            <a:endParaRPr lang="en-US" sz="1400" b="1" cap="none" spc="0" dirty="0">
              <a:ln w="12700">
                <a:noFill/>
                <a:prstDash val="solid"/>
              </a:ln>
              <a:solidFill>
                <a:schemeClr val="tx1"/>
              </a:solidFill>
            </a:endParaRPr>
          </a:p>
        </p:txBody>
      </p:sp>
      <p:sp>
        <p:nvSpPr>
          <p:cNvPr id="10" name="Rounded Rectangle 9">
            <a:hlinkClick r:id="rId9" action="ppaction://hlinksldjump"/>
          </p:cNvPr>
          <p:cNvSpPr/>
          <p:nvPr/>
        </p:nvSpPr>
        <p:spPr>
          <a:xfrm>
            <a:off x="7341716" y="6172200"/>
            <a:ext cx="1497484" cy="533400"/>
          </a:xfrm>
          <a:prstGeom prst="roundRect">
            <a:avLst/>
          </a:prstGeom>
          <a:solidFill>
            <a:srgbClr val="FFFF0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smtClean="0">
                <a:solidFill>
                  <a:srgbClr val="FF0000"/>
                </a:solidFill>
                <a:effectLst>
                  <a:outerShdw blurRad="38100" dist="38100" dir="2700000" algn="tl">
                    <a:srgbClr val="000000">
                      <a:alpha val="43137"/>
                    </a:srgbClr>
                  </a:outerShdw>
                </a:effectLst>
              </a:rPr>
              <a:t>Link to Should Cost Fishbone</a:t>
            </a:r>
            <a:endParaRPr lang="en-US" sz="1400" b="1" i="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8117260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9.3  Calculate Internal Rate of Return (IRR) to Evaluate Fee on Cost Type Contracts</a:t>
            </a:r>
            <a:endParaRPr lang="en-US" sz="4000" dirty="0"/>
          </a:p>
        </p:txBody>
      </p:sp>
      <p:sp>
        <p:nvSpPr>
          <p:cNvPr id="3" name="Text Placeholder 2"/>
          <p:cNvSpPr>
            <a:spLocks noGrp="1"/>
          </p:cNvSpPr>
          <p:nvPr>
            <p:ph type="body" sz="quarter" idx="10"/>
          </p:nvPr>
        </p:nvSpPr>
        <p:spPr/>
        <p:txBody>
          <a:bodyPr>
            <a:normAutofit fontScale="77500" lnSpcReduction="20000"/>
          </a:bodyPr>
          <a:lstStyle/>
          <a:p>
            <a:r>
              <a:rPr lang="en-US" dirty="0"/>
              <a:t>After you run the WGL to determine the "objective" profit or fee, calculate the IRR and determine how it relates to the contractors' cost of capital to perform the effort</a:t>
            </a:r>
          </a:p>
          <a:p>
            <a:r>
              <a:rPr lang="en-US" dirty="0"/>
              <a:t>This enables you to defend the Government's profit/fee position in negotiations by relating it to the amount of fee needed from a financial standpoint</a:t>
            </a:r>
          </a:p>
          <a:p>
            <a:r>
              <a:rPr lang="en-US" dirty="0"/>
              <a:t>New IRR tool is designed to calculate IRR on cost type contracts; a revision to address fixed price contracts is </a:t>
            </a:r>
            <a:r>
              <a:rPr lang="en-US" dirty="0" smtClean="0"/>
              <a:t>planned</a:t>
            </a:r>
            <a:endParaRPr lang="en-US" dirty="0"/>
          </a:p>
        </p:txBody>
      </p:sp>
      <p:sp>
        <p:nvSpPr>
          <p:cNvPr id="4" name="Text Placeholder 3"/>
          <p:cNvSpPr>
            <a:spLocks noGrp="1"/>
          </p:cNvSpPr>
          <p:nvPr>
            <p:ph type="body" sz="quarter" idx="4294967295"/>
          </p:nvPr>
        </p:nvSpPr>
        <p:spPr>
          <a:xfrm>
            <a:off x="457200" y="4572000"/>
            <a:ext cx="8305800" cy="800100"/>
          </a:xfrm>
        </p:spPr>
        <p:txBody>
          <a:bodyPr>
            <a:normAutofit/>
          </a:bodyPr>
          <a:lstStyle/>
          <a:p>
            <a:pPr marL="0" indent="0">
              <a:buNone/>
            </a:pPr>
            <a:r>
              <a:rPr lang="en-US" sz="1800" dirty="0" smtClean="0">
                <a:hlinkClick r:id="rId3"/>
              </a:rPr>
              <a:t>IRR Tool</a:t>
            </a:r>
            <a:endParaRPr lang="en-US" sz="1800" dirty="0"/>
          </a:p>
        </p:txBody>
      </p:sp>
      <p:pic>
        <p:nvPicPr>
          <p:cNvPr id="7" name="Picture 6" descr="http://www.clker.com/cliparts/5/q/T/b/c/Y/black-check-mark-png-hi.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02401" y="5919481"/>
            <a:ext cx="240083" cy="252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969753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9.4  Use DOD PBP Tool to Evaluate </a:t>
            </a:r>
            <a:br>
              <a:rPr lang="en-US" sz="4000" dirty="0" smtClean="0"/>
            </a:br>
            <a:r>
              <a:rPr lang="en-US" sz="4000" dirty="0" smtClean="0"/>
              <a:t>Profit When Using PBPs</a:t>
            </a:r>
            <a:endParaRPr lang="en-US" sz="4000" dirty="0"/>
          </a:p>
        </p:txBody>
      </p:sp>
      <p:sp>
        <p:nvSpPr>
          <p:cNvPr id="3" name="Text Placeholder 2"/>
          <p:cNvSpPr>
            <a:spLocks noGrp="1"/>
          </p:cNvSpPr>
          <p:nvPr>
            <p:ph type="body" sz="quarter" idx="10"/>
          </p:nvPr>
        </p:nvSpPr>
        <p:spPr/>
        <p:txBody>
          <a:bodyPr>
            <a:normAutofit fontScale="92500" lnSpcReduction="10000"/>
          </a:bodyPr>
          <a:lstStyle/>
          <a:p>
            <a:r>
              <a:rPr lang="en-US" dirty="0"/>
              <a:t>Use the </a:t>
            </a:r>
            <a:r>
              <a:rPr lang="en-US" dirty="0" smtClean="0"/>
              <a:t>Performance-Based Payment (PBP) </a:t>
            </a:r>
            <a:r>
              <a:rPr lang="en-US" dirty="0"/>
              <a:t>model to analyze the cash flow stream proposed by the contractor for </a:t>
            </a:r>
            <a:r>
              <a:rPr lang="en-US" dirty="0" smtClean="0"/>
              <a:t>PBPs in relation to what it would be under progress payments</a:t>
            </a:r>
            <a:endParaRPr lang="en-US" dirty="0"/>
          </a:p>
          <a:p>
            <a:r>
              <a:rPr lang="en-US" dirty="0"/>
              <a:t>Establish Government profit objective based on the win-win solution as calculated by the PBP model</a:t>
            </a:r>
            <a:endParaRPr lang="en-US" dirty="0" smtClean="0"/>
          </a:p>
        </p:txBody>
      </p:sp>
      <p:sp>
        <p:nvSpPr>
          <p:cNvPr id="4" name="Text Placeholder 3"/>
          <p:cNvSpPr>
            <a:spLocks noGrp="1"/>
          </p:cNvSpPr>
          <p:nvPr>
            <p:ph type="body" sz="quarter" idx="4294967295"/>
          </p:nvPr>
        </p:nvSpPr>
        <p:spPr>
          <a:xfrm>
            <a:off x="457200" y="4598988"/>
            <a:ext cx="8686800" cy="800100"/>
          </a:xfrm>
        </p:spPr>
        <p:txBody>
          <a:bodyPr>
            <a:normAutofit/>
          </a:bodyPr>
          <a:lstStyle/>
          <a:p>
            <a:pPr marL="0" indent="0">
              <a:buNone/>
            </a:pPr>
            <a:r>
              <a:rPr lang="en-US" sz="1800" dirty="0">
                <a:hlinkClick r:id="rId3"/>
              </a:rPr>
              <a:t>DPAP </a:t>
            </a:r>
            <a:r>
              <a:rPr lang="en-US" sz="1800" dirty="0" smtClean="0">
                <a:hlinkClick r:id="rId3"/>
              </a:rPr>
              <a:t>Performance Based Payments </a:t>
            </a:r>
            <a:r>
              <a:rPr lang="en-US" sz="1800" dirty="0">
                <a:hlinkClick r:id="rId3"/>
              </a:rPr>
              <a:t>Guidebook - Includes link to PBP </a:t>
            </a:r>
            <a:r>
              <a:rPr lang="en-US" sz="1800" dirty="0" smtClean="0">
                <a:hlinkClick r:id="rId3"/>
              </a:rPr>
              <a:t>Tool</a:t>
            </a:r>
            <a:r>
              <a:rPr lang="en-US" sz="1800" dirty="0" smtClean="0"/>
              <a:t> </a:t>
            </a:r>
          </a:p>
          <a:p>
            <a:pPr marL="0" indent="0">
              <a:buNone/>
            </a:pPr>
            <a:r>
              <a:rPr lang="en-US" sz="1800" dirty="0" smtClean="0">
                <a:hlinkClick r:id="rId4"/>
              </a:rPr>
              <a:t>Contract </a:t>
            </a:r>
            <a:r>
              <a:rPr lang="en-US" sz="1800" dirty="0">
                <a:hlinkClick r:id="rId4"/>
              </a:rPr>
              <a:t>Financing on PCE</a:t>
            </a:r>
            <a:endParaRPr lang="en-US" sz="1800" dirty="0"/>
          </a:p>
        </p:txBody>
      </p:sp>
      <p:pic>
        <p:nvPicPr>
          <p:cNvPr id="7" name="Picture 6" descr="http://www.clker.com/cliparts/5/q/T/b/c/Y/black-check-mark-png-hi.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02401" y="5919481"/>
            <a:ext cx="240083" cy="252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969753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9.5  Analyze Contractor’s Realized Profit</a:t>
            </a:r>
            <a:endParaRPr lang="en-US" dirty="0"/>
          </a:p>
        </p:txBody>
      </p:sp>
      <p:sp>
        <p:nvSpPr>
          <p:cNvPr id="3" name="Text Placeholder 2"/>
          <p:cNvSpPr>
            <a:spLocks noGrp="1"/>
          </p:cNvSpPr>
          <p:nvPr>
            <p:ph type="body" sz="quarter" idx="10"/>
          </p:nvPr>
        </p:nvSpPr>
        <p:spPr/>
        <p:txBody>
          <a:bodyPr>
            <a:normAutofit fontScale="92500" lnSpcReduction="20000"/>
          </a:bodyPr>
          <a:lstStyle/>
          <a:p>
            <a:r>
              <a:rPr lang="en-US" sz="2400" dirty="0"/>
              <a:t>It may be useful for purposes of negotiations to understand how the contractor's actual profit experience under prior buys differs from the profit the Government considered negotiated for those buys</a:t>
            </a:r>
          </a:p>
          <a:p>
            <a:pPr lvl="1"/>
            <a:r>
              <a:rPr lang="en-US" sz="2000" dirty="0"/>
              <a:t> If you know the negotiated pricing structure for the prior efforts, and you know the actual costs for those prior efforts, you have the information you need to determine the contractor's realized </a:t>
            </a:r>
            <a:r>
              <a:rPr lang="en-US" sz="2000" dirty="0" smtClean="0"/>
              <a:t>profit</a:t>
            </a:r>
          </a:p>
          <a:p>
            <a:r>
              <a:rPr lang="en-US" sz="2400" dirty="0" smtClean="0"/>
              <a:t>If contractor’s realized profit on prior buys was excessive, take steps to prevent a recurrence on the current buy</a:t>
            </a:r>
          </a:p>
          <a:p>
            <a:pPr lvl="1"/>
            <a:r>
              <a:rPr lang="en-US" sz="2000" dirty="0" smtClean="0"/>
              <a:t>  May need to reassess appropriate contract type</a:t>
            </a:r>
          </a:p>
          <a:p>
            <a:pPr lvl="1"/>
            <a:r>
              <a:rPr lang="en-US" sz="2000" dirty="0"/>
              <a:t> </a:t>
            </a:r>
            <a:r>
              <a:rPr lang="en-US" sz="2000" dirty="0" smtClean="0"/>
              <a:t> Also reassess how the Government is analyzing costs</a:t>
            </a:r>
            <a:endParaRPr lang="en-US" sz="2000" dirty="0"/>
          </a:p>
        </p:txBody>
      </p:sp>
      <p:pic>
        <p:nvPicPr>
          <p:cNvPr id="5" name="Picture 4" descr="http://www.clker.com/cliparts/5/q/T/b/c/Y/black-check-mark-png-h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02401" y="5919481"/>
            <a:ext cx="240083" cy="252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618321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9.6  Element-Specific Risk Analysis</a:t>
            </a:r>
            <a:endParaRPr lang="en-US" sz="4000" dirty="0"/>
          </a:p>
        </p:txBody>
      </p:sp>
      <p:sp>
        <p:nvSpPr>
          <p:cNvPr id="3" name="Text Placeholder 2"/>
          <p:cNvSpPr>
            <a:spLocks noGrp="1"/>
          </p:cNvSpPr>
          <p:nvPr>
            <p:ph type="body" sz="quarter" idx="10"/>
          </p:nvPr>
        </p:nvSpPr>
        <p:spPr/>
        <p:txBody>
          <a:bodyPr>
            <a:normAutofit fontScale="62500" lnSpcReduction="20000"/>
          </a:bodyPr>
          <a:lstStyle/>
          <a:p>
            <a:pPr marL="342900" lvl="1" indent="-342900">
              <a:buFont typeface="Arial" pitchFamily="34" charset="0"/>
              <a:buChar char="•"/>
            </a:pPr>
            <a:r>
              <a:rPr lang="en-US" dirty="0"/>
              <a:t>In addition to running </a:t>
            </a:r>
            <a:r>
              <a:rPr lang="en-US" dirty="0" smtClean="0"/>
              <a:t>Weighted Guidelines</a:t>
            </a:r>
            <a:r>
              <a:rPr lang="en-US" dirty="0"/>
              <a:t>, look at every element of cost to determine potential areas of risk, this is certainly how </a:t>
            </a:r>
            <a:r>
              <a:rPr lang="en-US" dirty="0" smtClean="0"/>
              <a:t>Contractors </a:t>
            </a:r>
            <a:r>
              <a:rPr lang="en-US" dirty="0"/>
              <a:t>evaluate </a:t>
            </a:r>
            <a:r>
              <a:rPr lang="en-US" dirty="0" smtClean="0"/>
              <a:t>risk</a:t>
            </a:r>
            <a:endParaRPr lang="en-US" dirty="0"/>
          </a:p>
          <a:p>
            <a:r>
              <a:rPr lang="en-US" sz="2900" dirty="0"/>
              <a:t>Review prime's cost elements to identify areas of greatest risk</a:t>
            </a:r>
          </a:p>
          <a:p>
            <a:pPr lvl="1"/>
            <a:r>
              <a:rPr lang="en-US" dirty="0"/>
              <a:t>For instance if many suppliers are on firm fixed price purchase orders or Long Term Agreements, there is very little risk to the </a:t>
            </a:r>
            <a:r>
              <a:rPr lang="en-US" dirty="0" smtClean="0"/>
              <a:t>prime </a:t>
            </a:r>
            <a:endParaRPr lang="en-US" dirty="0"/>
          </a:p>
          <a:p>
            <a:pPr lvl="1"/>
            <a:r>
              <a:rPr lang="en-US" dirty="0"/>
              <a:t>Even within a given category of cost, e.g. engineering labor, the degree of risk should be assessed - for example, there may not be substantial risk in sustaining engineering hours, but could be substantial  risk in engineering development </a:t>
            </a:r>
            <a:r>
              <a:rPr lang="en-US" dirty="0" smtClean="0"/>
              <a:t>tasks</a:t>
            </a:r>
          </a:p>
          <a:p>
            <a:pPr lvl="1"/>
            <a:r>
              <a:rPr lang="en-US" dirty="0" smtClean="0"/>
              <a:t>Take into consideration the cost drivers/associated risk for the acquisition</a:t>
            </a:r>
            <a:endParaRPr lang="en-US" dirty="0"/>
          </a:p>
          <a:p>
            <a:r>
              <a:rPr lang="en-US" sz="2900" dirty="0"/>
              <a:t>Use this cost element-specific analysis to support your position on profit or fee in negotiations by showing how it correlates to specific areas of contractor risk</a:t>
            </a:r>
          </a:p>
        </p:txBody>
      </p:sp>
      <p:pic>
        <p:nvPicPr>
          <p:cNvPr id="7" name="Picture 6" descr="http://www.clker.com/cliparts/5/q/T/b/c/Y/black-check-mark-png-h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02401" y="5919481"/>
            <a:ext cx="240083" cy="25271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57200" y="4572000"/>
            <a:ext cx="8305800" cy="646331"/>
          </a:xfrm>
          <a:prstGeom prst="rect">
            <a:avLst/>
          </a:prstGeom>
          <a:noFill/>
        </p:spPr>
        <p:txBody>
          <a:bodyPr wrap="square" rtlCol="0">
            <a:spAutoFit/>
          </a:bodyPr>
          <a:lstStyle/>
          <a:p>
            <a:r>
              <a:rPr lang="en-US" u="sng" dirty="0" smtClean="0">
                <a:hlinkClick r:id="rId4"/>
              </a:rPr>
              <a:t>Training on Risk Management in the Acquisition Process</a:t>
            </a:r>
            <a:endParaRPr lang="en-US" u="sng" dirty="0" smtClean="0"/>
          </a:p>
          <a:p>
            <a:r>
              <a:rPr lang="en-US" dirty="0" smtClean="0">
                <a:hlinkClick r:id="rId5"/>
              </a:rPr>
              <a:t>DAU CLB 024 Cost Risk Analysis Introduction</a:t>
            </a:r>
            <a:r>
              <a:rPr lang="en-US" dirty="0" smtClean="0"/>
              <a:t> </a:t>
            </a:r>
            <a:endParaRPr lang="en-US" dirty="0"/>
          </a:p>
        </p:txBody>
      </p:sp>
    </p:spTree>
    <p:extLst>
      <p:ext uri="{BB962C8B-B14F-4D97-AF65-F5344CB8AC3E}">
        <p14:creationId xmlns:p14="http://schemas.microsoft.com/office/powerpoint/2010/main" val="177969753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9.7  Reward for </a:t>
            </a:r>
            <a:r>
              <a:rPr lang="en-US" sz="4000" b="1" dirty="0" smtClean="0"/>
              <a:t>REAL</a:t>
            </a:r>
            <a:r>
              <a:rPr lang="en-US" sz="4000" dirty="0" smtClean="0"/>
              <a:t> Cost Efficiency</a:t>
            </a:r>
            <a:endParaRPr lang="en-US" sz="4000" dirty="0"/>
          </a:p>
        </p:txBody>
      </p:sp>
      <p:sp>
        <p:nvSpPr>
          <p:cNvPr id="3" name="Text Placeholder 2"/>
          <p:cNvSpPr>
            <a:spLocks noGrp="1"/>
          </p:cNvSpPr>
          <p:nvPr>
            <p:ph type="body" sz="quarter" idx="10"/>
          </p:nvPr>
        </p:nvSpPr>
        <p:spPr/>
        <p:txBody>
          <a:bodyPr>
            <a:normAutofit fontScale="62500" lnSpcReduction="20000"/>
          </a:bodyPr>
          <a:lstStyle/>
          <a:p>
            <a:r>
              <a:rPr lang="en-US" dirty="0"/>
              <a:t>WGL provides the opportunity to reward for cost efficiency, but this area is not always </a:t>
            </a:r>
            <a:r>
              <a:rPr lang="en-US" dirty="0" smtClean="0"/>
              <a:t>well understood</a:t>
            </a:r>
          </a:p>
          <a:p>
            <a:pPr lvl="1"/>
            <a:r>
              <a:rPr lang="en-US" dirty="0"/>
              <a:t>WGL defaults to zero percent for cost efficiency;  PCO has maximum flexibility on this factor up to 4%</a:t>
            </a:r>
          </a:p>
          <a:p>
            <a:pPr lvl="1"/>
            <a:r>
              <a:rPr lang="en-US" dirty="0"/>
              <a:t>It is not recommended that you reward contractors for unsupported claims regarding generic initiatives that purport to save money</a:t>
            </a:r>
          </a:p>
          <a:p>
            <a:pPr lvl="1"/>
            <a:r>
              <a:rPr lang="en-US" dirty="0"/>
              <a:t>If a contractor can demonstrate that specific actions planned for the contract will result in significant and quantifiable savings, it is appropriate for the Government to reward the contractor via the WGL cost efficiency factor</a:t>
            </a:r>
          </a:p>
          <a:p>
            <a:pPr lvl="1"/>
            <a:r>
              <a:rPr lang="en-US" dirty="0"/>
              <a:t>Be careful not duplicate cost efficiency rewards with use of increased (above normal) management factor on the </a:t>
            </a:r>
            <a:r>
              <a:rPr lang="en-US" dirty="0" smtClean="0"/>
              <a:t>WGL</a:t>
            </a:r>
            <a:endParaRPr lang="en-US" dirty="0"/>
          </a:p>
        </p:txBody>
      </p:sp>
      <p:sp>
        <p:nvSpPr>
          <p:cNvPr id="4" name="Rectangle 3"/>
          <p:cNvSpPr/>
          <p:nvPr/>
        </p:nvSpPr>
        <p:spPr>
          <a:xfrm>
            <a:off x="457200" y="4648200"/>
            <a:ext cx="2085892" cy="369332"/>
          </a:xfrm>
          <a:prstGeom prst="rect">
            <a:avLst/>
          </a:prstGeom>
        </p:spPr>
        <p:txBody>
          <a:bodyPr wrap="none">
            <a:spAutoFit/>
          </a:bodyPr>
          <a:lstStyle/>
          <a:p>
            <a:r>
              <a:rPr lang="en-US" dirty="0">
                <a:hlinkClick r:id="rId3"/>
              </a:rPr>
              <a:t>DFARS 215.404-71-5</a:t>
            </a:r>
            <a:endParaRPr lang="en-US" dirty="0"/>
          </a:p>
        </p:txBody>
      </p:sp>
      <p:pic>
        <p:nvPicPr>
          <p:cNvPr id="7" name="Picture 6" descr="http://www.clker.com/cliparts/5/q/T/b/c/Y/black-check-mark-png-hi.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02401" y="5919481"/>
            <a:ext cx="240083" cy="252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969753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10.1  Joint Proposal Walkthroughs</a:t>
            </a:r>
            <a:endParaRPr lang="en-US" sz="4000" dirty="0"/>
          </a:p>
        </p:txBody>
      </p:sp>
      <p:sp>
        <p:nvSpPr>
          <p:cNvPr id="3" name="Text Placeholder 2"/>
          <p:cNvSpPr>
            <a:spLocks noGrp="1"/>
          </p:cNvSpPr>
          <p:nvPr>
            <p:ph type="body" sz="quarter" idx="10"/>
          </p:nvPr>
        </p:nvSpPr>
        <p:spPr/>
        <p:txBody>
          <a:bodyPr>
            <a:normAutofit fontScale="62500" lnSpcReduction="20000"/>
          </a:bodyPr>
          <a:lstStyle/>
          <a:p>
            <a:r>
              <a:rPr lang="en-US" dirty="0"/>
              <a:t>Request that DCAA/DCMA personnel participate with PCO, Contract Negotiator, Pricer, Program Manager, and technical evaluators in a review of the contractor's proposal to validate adequacy and quality of the proposal before the Government begins its in-depth analysis</a:t>
            </a:r>
          </a:p>
          <a:p>
            <a:pPr lvl="1"/>
            <a:r>
              <a:rPr lang="en-US" dirty="0"/>
              <a:t>The proposal walk-through meeting should ensure an understanding of the proposal composition, validate or revisit the award/definitization schedule, and establish action items for any obvious data omissions</a:t>
            </a:r>
          </a:p>
          <a:p>
            <a:pPr lvl="1"/>
            <a:r>
              <a:rPr lang="en-US" dirty="0"/>
              <a:t>Proposal walk-through should lead to a better proposal evaluation process because all reviewers understand the organization of the proposal  </a:t>
            </a:r>
          </a:p>
          <a:p>
            <a:pPr lvl="1"/>
            <a:r>
              <a:rPr lang="en-US" dirty="0"/>
              <a:t>DCAA/DCMA participation in the walk-through offers an early opportunity for them to identify any proposal deficiencies; consequently, corrective actions can be taken promptly</a:t>
            </a:r>
          </a:p>
        </p:txBody>
      </p:sp>
      <p:pic>
        <p:nvPicPr>
          <p:cNvPr id="9" name="Picture 8" descr="http://www.clker.com/cliparts/5/q/T/b/c/Y/black-check-mark-png-h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0" y="5919481"/>
            <a:ext cx="240083" cy="25271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http://www.clker.com/cliparts/5/q/T/b/c/Y/black-check-mark-png-h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02401" y="5919481"/>
            <a:ext cx="240083" cy="252719"/>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3"/>
          <p:cNvSpPr txBox="1">
            <a:spLocks/>
          </p:cNvSpPr>
          <p:nvPr/>
        </p:nvSpPr>
        <p:spPr>
          <a:xfrm>
            <a:off x="457200" y="4598988"/>
            <a:ext cx="8305800" cy="8001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hlinkClick r:id="rId4"/>
              </a:rPr>
              <a:t>AFFARS MP 5315.4, Contract Pricing </a:t>
            </a:r>
            <a:endParaRPr lang="en-US" sz="1800" dirty="0"/>
          </a:p>
        </p:txBody>
      </p:sp>
    </p:spTree>
    <p:extLst>
      <p:ext uri="{BB962C8B-B14F-4D97-AF65-F5344CB8AC3E}">
        <p14:creationId xmlns:p14="http://schemas.microsoft.com/office/powerpoint/2010/main" val="346897015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10.2  Use of DCMA </a:t>
            </a:r>
            <a:br>
              <a:rPr lang="en-US" sz="4000" dirty="0" smtClean="0"/>
            </a:br>
            <a:r>
              <a:rPr lang="en-US" sz="4000" dirty="0" smtClean="0"/>
              <a:t>Integrated Cost Analysis Teams (ICATs)</a:t>
            </a:r>
            <a:endParaRPr lang="en-US" sz="4000" dirty="0"/>
          </a:p>
        </p:txBody>
      </p:sp>
      <p:sp>
        <p:nvSpPr>
          <p:cNvPr id="3" name="Text Placeholder 2"/>
          <p:cNvSpPr>
            <a:spLocks noGrp="1"/>
          </p:cNvSpPr>
          <p:nvPr>
            <p:ph type="body" sz="quarter" idx="10"/>
          </p:nvPr>
        </p:nvSpPr>
        <p:spPr/>
        <p:txBody>
          <a:bodyPr>
            <a:normAutofit fontScale="32500" lnSpcReduction="20000"/>
          </a:bodyPr>
          <a:lstStyle/>
          <a:p>
            <a:r>
              <a:rPr lang="en-US" sz="4900" dirty="0"/>
              <a:t>Utilize DCMA Integrated Cost Analysis Teams (ICATS), dedicated teams that are established at 9 locations:</a:t>
            </a:r>
          </a:p>
          <a:p>
            <a:pPr lvl="1"/>
            <a:r>
              <a:rPr lang="en-US" sz="3700" dirty="0"/>
              <a:t>Lockheed Martin - Ft Worth, TX</a:t>
            </a:r>
          </a:p>
          <a:p>
            <a:pPr lvl="1"/>
            <a:r>
              <a:rPr lang="en-US" sz="3700" dirty="0"/>
              <a:t>Lockheed Martin - Denver, CO</a:t>
            </a:r>
          </a:p>
          <a:p>
            <a:pPr lvl="1"/>
            <a:r>
              <a:rPr lang="en-US" sz="3700" dirty="0"/>
              <a:t>United Launch Alliance - Denver, CO</a:t>
            </a:r>
          </a:p>
          <a:p>
            <a:pPr lvl="1"/>
            <a:r>
              <a:rPr lang="en-US" sz="3700" dirty="0"/>
              <a:t>Boeing - St. Louis, MO</a:t>
            </a:r>
          </a:p>
          <a:p>
            <a:pPr lvl="1"/>
            <a:r>
              <a:rPr lang="en-US" sz="3700" dirty="0"/>
              <a:t>Sikorsky - Stratford, CT</a:t>
            </a:r>
          </a:p>
          <a:p>
            <a:pPr lvl="1"/>
            <a:r>
              <a:rPr lang="en-US" sz="3700" dirty="0"/>
              <a:t>Raytheon - Tucson, AZ</a:t>
            </a:r>
          </a:p>
          <a:p>
            <a:pPr lvl="1"/>
            <a:r>
              <a:rPr lang="en-US" sz="3700" dirty="0"/>
              <a:t>Raytheon - Tewksbury, MA</a:t>
            </a:r>
          </a:p>
          <a:p>
            <a:pPr lvl="1"/>
            <a:r>
              <a:rPr lang="en-US" sz="3700" dirty="0"/>
              <a:t>Boeing - Philadelphia, PA</a:t>
            </a:r>
          </a:p>
          <a:p>
            <a:pPr lvl="1"/>
            <a:r>
              <a:rPr lang="en-US" sz="3700" dirty="0"/>
              <a:t>Bell Helicopter - Ft. Worth, TX</a:t>
            </a:r>
          </a:p>
          <a:p>
            <a:pPr marL="457200" lvl="1" indent="0">
              <a:buNone/>
            </a:pPr>
            <a:r>
              <a:rPr lang="en-US" sz="3700" dirty="0"/>
              <a:t>Note: Northrop Grumman ICAT to be established in </a:t>
            </a:r>
            <a:r>
              <a:rPr lang="en-US" sz="3700" dirty="0" smtClean="0"/>
              <a:t>FY2013</a:t>
            </a:r>
          </a:p>
          <a:p>
            <a:pPr marL="57150" indent="0"/>
            <a:r>
              <a:rPr lang="en-US" sz="4900" dirty="0" smtClean="0"/>
              <a:t>       ICATs can provide a variety of support options:  full proposal evaluation, rates and factors review, technical review, subcontractor review,  and bill of material review</a:t>
            </a:r>
            <a:endParaRPr lang="en-US" dirty="0"/>
          </a:p>
        </p:txBody>
      </p:sp>
      <p:sp>
        <p:nvSpPr>
          <p:cNvPr id="7" name="TextBox 6"/>
          <p:cNvSpPr txBox="1"/>
          <p:nvPr/>
        </p:nvSpPr>
        <p:spPr>
          <a:xfrm>
            <a:off x="457200" y="4572000"/>
            <a:ext cx="8305800" cy="1200329"/>
          </a:xfrm>
          <a:prstGeom prst="rect">
            <a:avLst/>
          </a:prstGeom>
          <a:noFill/>
        </p:spPr>
        <p:txBody>
          <a:bodyPr wrap="square" numCol="2" rtlCol="0">
            <a:spAutoFit/>
          </a:bodyPr>
          <a:lstStyle/>
          <a:p>
            <a:r>
              <a:rPr lang="en-US" dirty="0" smtClean="0">
                <a:hlinkClick r:id="rId3"/>
              </a:rPr>
              <a:t>ICAT Overview</a:t>
            </a:r>
            <a:r>
              <a:rPr lang="en-US" dirty="0" smtClean="0">
                <a:hlinkClick r:id="rId4"/>
              </a:rPr>
              <a:t> </a:t>
            </a:r>
            <a:endParaRPr lang="en-US" dirty="0">
              <a:hlinkClick r:id="rId4"/>
            </a:endParaRPr>
          </a:p>
          <a:p>
            <a:r>
              <a:rPr lang="en-US" dirty="0" smtClean="0">
                <a:hlinkClick r:id="rId4"/>
              </a:rPr>
              <a:t>ICAT Information</a:t>
            </a:r>
            <a:endParaRPr lang="en-US" dirty="0"/>
          </a:p>
          <a:p>
            <a:endParaRPr lang="en-US" dirty="0" smtClean="0">
              <a:hlinkClick r:id="rId5"/>
            </a:endParaRPr>
          </a:p>
          <a:p>
            <a:endParaRPr lang="en-US" dirty="0">
              <a:hlinkClick r:id="rId5"/>
            </a:endParaRPr>
          </a:p>
          <a:p>
            <a:r>
              <a:rPr lang="en-US" dirty="0" smtClean="0">
                <a:hlinkClick r:id="rId5"/>
              </a:rPr>
              <a:t>DPAP Memo on ICATs </a:t>
            </a:r>
            <a:endParaRPr lang="en-US" dirty="0" smtClean="0"/>
          </a:p>
          <a:p>
            <a:r>
              <a:rPr lang="en-US" dirty="0" smtClean="0">
                <a:hlinkClick r:id="rId6"/>
              </a:rPr>
              <a:t>DCMA ICAT Briefing</a:t>
            </a:r>
            <a:endParaRPr lang="en-US" dirty="0"/>
          </a:p>
        </p:txBody>
      </p:sp>
      <p:pic>
        <p:nvPicPr>
          <p:cNvPr id="8" name="Picture 7" descr="http://www.clker.com/cliparts/5/q/T/b/c/Y/black-check-mark-png-hi.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302401" y="5919481"/>
            <a:ext cx="240083" cy="252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897015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10.3  Use of DCMA FPRRs</a:t>
            </a:r>
            <a:endParaRPr lang="en-US" sz="4000" dirty="0"/>
          </a:p>
        </p:txBody>
      </p:sp>
      <p:sp>
        <p:nvSpPr>
          <p:cNvPr id="3" name="Text Placeholder 2"/>
          <p:cNvSpPr>
            <a:spLocks noGrp="1"/>
          </p:cNvSpPr>
          <p:nvPr>
            <p:ph type="body" sz="quarter" idx="10"/>
          </p:nvPr>
        </p:nvSpPr>
        <p:spPr/>
        <p:txBody>
          <a:bodyPr>
            <a:normAutofit fontScale="92500" lnSpcReduction="20000"/>
          </a:bodyPr>
          <a:lstStyle/>
          <a:p>
            <a:r>
              <a:rPr lang="en-US" sz="1600" dirty="0"/>
              <a:t>Utilize DCMA Forward Price Rate Recommendations (FPRRs) when Forward Price Rate Agreements  (FPRAs) are not in </a:t>
            </a:r>
            <a:r>
              <a:rPr lang="en-US" sz="1600" dirty="0" smtClean="0"/>
              <a:t>place</a:t>
            </a:r>
          </a:p>
          <a:p>
            <a:pPr lvl="1"/>
            <a:r>
              <a:rPr lang="en-US" sz="1400" dirty="0" smtClean="0"/>
              <a:t>Do </a:t>
            </a:r>
            <a:r>
              <a:rPr lang="en-US" sz="1400" dirty="0"/>
              <a:t>not release </a:t>
            </a:r>
            <a:r>
              <a:rPr lang="en-US" sz="1400" dirty="0" smtClean="0"/>
              <a:t>FPRR information/data </a:t>
            </a:r>
            <a:r>
              <a:rPr lang="en-US" sz="1400" dirty="0"/>
              <a:t>without express consent of the DACO/ACO</a:t>
            </a:r>
          </a:p>
          <a:p>
            <a:r>
              <a:rPr lang="en-US" sz="1600" dirty="0"/>
              <a:t>Obtain DCMA input before deviating from FPRRs</a:t>
            </a:r>
          </a:p>
          <a:p>
            <a:pPr lvl="1"/>
            <a:r>
              <a:rPr lang="en-US" sz="1400" dirty="0" smtClean="0"/>
              <a:t>Don't deviate from FPRR position without coordinating with the ACO, as this may weaken the ACO's negotiating position with respect to achieving an FPRA</a:t>
            </a:r>
          </a:p>
          <a:p>
            <a:pPr lvl="1"/>
            <a:r>
              <a:rPr lang="en-US" sz="1400" dirty="0" smtClean="0"/>
              <a:t>If ACO concurs (</a:t>
            </a:r>
            <a:r>
              <a:rPr lang="en-US" sz="1400" dirty="0" err="1" smtClean="0"/>
              <a:t>eg</a:t>
            </a:r>
            <a:r>
              <a:rPr lang="en-US" sz="1400" dirty="0" smtClean="0"/>
              <a:t>. based on change in business base) use </a:t>
            </a:r>
            <a:r>
              <a:rPr lang="en-US" sz="1400" dirty="0"/>
              <a:t>alternative rate as basis to develop objective </a:t>
            </a:r>
            <a:r>
              <a:rPr lang="en-US" sz="1400" dirty="0" smtClean="0"/>
              <a:t>position</a:t>
            </a:r>
          </a:p>
          <a:p>
            <a:r>
              <a:rPr lang="en-US" sz="1600" dirty="0" smtClean="0"/>
              <a:t>Request </a:t>
            </a:r>
            <a:r>
              <a:rPr lang="en-US" sz="1600" dirty="0"/>
              <a:t>that the ACO provide revised positions or a range of positions on problem </a:t>
            </a:r>
            <a:r>
              <a:rPr lang="en-US" sz="1600" dirty="0" smtClean="0"/>
              <a:t>areas</a:t>
            </a:r>
          </a:p>
          <a:p>
            <a:pPr lvl="1"/>
            <a:r>
              <a:rPr lang="en-US" sz="1400" dirty="0" smtClean="0"/>
              <a:t>ACO may be able to participate in negotiations, see </a:t>
            </a:r>
            <a:r>
              <a:rPr lang="en-US" sz="1400" dirty="0" smtClean="0">
                <a:hlinkClick r:id="rId3" action="ppaction://hlinksldjump"/>
              </a:rPr>
              <a:t>BBP 10.5</a:t>
            </a:r>
            <a:endParaRPr lang="en-US" sz="1400" dirty="0"/>
          </a:p>
          <a:p>
            <a:r>
              <a:rPr lang="en-US" sz="1600" dirty="0"/>
              <a:t>It may be helpful to obtain information about the business base used in DCMA projections</a:t>
            </a:r>
          </a:p>
          <a:p>
            <a:pPr lvl="1"/>
            <a:r>
              <a:rPr lang="en-US" sz="1400" dirty="0"/>
              <a:t>Confirm </a:t>
            </a:r>
            <a:r>
              <a:rPr lang="en-US" sz="1400" dirty="0" smtClean="0"/>
              <a:t>your </a:t>
            </a:r>
            <a:r>
              <a:rPr lang="en-US" sz="1400" dirty="0"/>
              <a:t>instant requirement is accurately reflected in </a:t>
            </a:r>
            <a:r>
              <a:rPr lang="en-US" sz="1400" dirty="0" smtClean="0"/>
              <a:t>DCMA </a:t>
            </a:r>
            <a:r>
              <a:rPr lang="en-US" sz="1400" dirty="0"/>
              <a:t>business base projection </a:t>
            </a:r>
            <a:endParaRPr lang="en-US" sz="1400" dirty="0" smtClean="0"/>
          </a:p>
          <a:p>
            <a:pPr>
              <a:buNone/>
            </a:pPr>
            <a:r>
              <a:rPr lang="en-US" sz="1600" dirty="0" smtClean="0">
                <a:solidFill>
                  <a:srgbClr val="FF0000"/>
                </a:solidFill>
              </a:rPr>
              <a:t>Note: for sole source actions requiring DoD Peer Review, you will be expected to be knowledgeable about actual indirect rate performance</a:t>
            </a:r>
            <a:endParaRPr lang="en-US" sz="1600" dirty="0">
              <a:solidFill>
                <a:srgbClr val="FF0000"/>
              </a:solidFill>
            </a:endParaRPr>
          </a:p>
        </p:txBody>
      </p:sp>
      <p:sp>
        <p:nvSpPr>
          <p:cNvPr id="7" name="TextBox 6"/>
          <p:cNvSpPr txBox="1"/>
          <p:nvPr/>
        </p:nvSpPr>
        <p:spPr>
          <a:xfrm>
            <a:off x="494581" y="4648200"/>
            <a:ext cx="8229600" cy="369332"/>
          </a:xfrm>
          <a:prstGeom prst="rect">
            <a:avLst/>
          </a:prstGeom>
          <a:noFill/>
        </p:spPr>
        <p:txBody>
          <a:bodyPr wrap="square" rtlCol="0">
            <a:spAutoFit/>
          </a:bodyPr>
          <a:lstStyle/>
          <a:p>
            <a:r>
              <a:rPr lang="en-US" dirty="0" smtClean="0">
                <a:hlinkClick r:id="rId4"/>
              </a:rPr>
              <a:t>Locate FPRR/FPRAs in Contract Business Analysis Repository (CBAR)</a:t>
            </a:r>
            <a:endParaRPr lang="en-US" dirty="0"/>
          </a:p>
        </p:txBody>
      </p:sp>
      <p:pic>
        <p:nvPicPr>
          <p:cNvPr id="8" name="Picture 7" descr="http://www.clker.com/cliparts/5/q/T/b/c/Y/black-check-mark-png-hi.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02401" y="5919481"/>
            <a:ext cx="240083" cy="252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780480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10.4  DCMA Support on Competitive Buys</a:t>
            </a:r>
            <a:endParaRPr lang="en-US" sz="4000" dirty="0"/>
          </a:p>
        </p:txBody>
      </p:sp>
      <p:sp>
        <p:nvSpPr>
          <p:cNvPr id="3" name="Text Placeholder 2"/>
          <p:cNvSpPr>
            <a:spLocks noGrp="1"/>
          </p:cNvSpPr>
          <p:nvPr>
            <p:ph type="body" sz="quarter" idx="10"/>
          </p:nvPr>
        </p:nvSpPr>
        <p:spPr/>
        <p:txBody>
          <a:bodyPr>
            <a:normAutofit fontScale="92500" lnSpcReduction="10000"/>
          </a:bodyPr>
          <a:lstStyle/>
          <a:p>
            <a:r>
              <a:rPr lang="en-US" sz="2800" dirty="0"/>
              <a:t>Use DCMA input on rates (FPRA or FPRR) in evaluation of cost realism of proposals</a:t>
            </a:r>
          </a:p>
          <a:p>
            <a:r>
              <a:rPr lang="en-US" sz="2800" dirty="0"/>
              <a:t>Solicit input from DCMA on status of the </a:t>
            </a:r>
            <a:r>
              <a:rPr lang="en-US" sz="2800" dirty="0" err="1"/>
              <a:t>offerors’</a:t>
            </a:r>
            <a:r>
              <a:rPr lang="en-US" sz="2800" dirty="0"/>
              <a:t> accounting, financial, property systems as necessary to confirm they are eligible for </a:t>
            </a:r>
            <a:r>
              <a:rPr lang="en-US" sz="2800" dirty="0" smtClean="0"/>
              <a:t>award</a:t>
            </a:r>
          </a:p>
          <a:p>
            <a:r>
              <a:rPr lang="en-US" sz="2800" dirty="0"/>
              <a:t>If unclear whether cost proposal is consistent </a:t>
            </a:r>
            <a:r>
              <a:rPr lang="en-US" sz="2800" dirty="0" smtClean="0"/>
              <a:t>with </a:t>
            </a:r>
            <a:r>
              <a:rPr lang="en-US" sz="2800" dirty="0" err="1" smtClean="0"/>
              <a:t>offeror's</a:t>
            </a:r>
            <a:r>
              <a:rPr lang="en-US" sz="2800" dirty="0" smtClean="0"/>
              <a:t> </a:t>
            </a:r>
            <a:r>
              <a:rPr lang="en-US" sz="2800" dirty="0"/>
              <a:t>established </a:t>
            </a:r>
            <a:r>
              <a:rPr lang="en-US" sz="2800" dirty="0" smtClean="0"/>
              <a:t>practices, obtain DCMA input on compliance with the contractor’s disclosure statement</a:t>
            </a:r>
            <a:endParaRPr lang="en-US" sz="2800" dirty="0"/>
          </a:p>
          <a:p>
            <a:endParaRPr lang="en-US" sz="2800" dirty="0"/>
          </a:p>
        </p:txBody>
      </p:sp>
      <p:pic>
        <p:nvPicPr>
          <p:cNvPr id="4" name="Picture 3" descr="http://www.clker.com/cliparts/5/q/T/b/c/Y/black-check-mark-png-h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15200" y="5919481"/>
            <a:ext cx="240083" cy="25271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57200" y="4584138"/>
            <a:ext cx="8305800"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04795755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10.5  DCAA/DCMA Support in Negotiations </a:t>
            </a:r>
            <a:endParaRPr lang="en-US" dirty="0"/>
          </a:p>
        </p:txBody>
      </p:sp>
      <p:sp>
        <p:nvSpPr>
          <p:cNvPr id="3" name="Text Placeholder 2"/>
          <p:cNvSpPr>
            <a:spLocks noGrp="1"/>
          </p:cNvSpPr>
          <p:nvPr>
            <p:ph type="body" sz="quarter" idx="10"/>
          </p:nvPr>
        </p:nvSpPr>
        <p:spPr/>
        <p:txBody>
          <a:bodyPr>
            <a:normAutofit fontScale="77500" lnSpcReduction="20000"/>
          </a:bodyPr>
          <a:lstStyle/>
          <a:p>
            <a:r>
              <a:rPr lang="en-US" dirty="0"/>
              <a:t>Request DCAA </a:t>
            </a:r>
            <a:r>
              <a:rPr lang="en-US" dirty="0" smtClean="0"/>
              <a:t>support </a:t>
            </a:r>
            <a:r>
              <a:rPr lang="en-US" dirty="0"/>
              <a:t>to defend significant </a:t>
            </a:r>
            <a:r>
              <a:rPr lang="en-US" dirty="0" smtClean="0"/>
              <a:t>exceptions (questioned/unsupported costs) </a:t>
            </a:r>
            <a:r>
              <a:rPr lang="en-US" dirty="0"/>
              <a:t>in their audit reports </a:t>
            </a:r>
            <a:r>
              <a:rPr lang="en-US" dirty="0" smtClean="0"/>
              <a:t>during negotiations</a:t>
            </a:r>
            <a:endParaRPr lang="en-US" dirty="0"/>
          </a:p>
          <a:p>
            <a:r>
              <a:rPr lang="en-US" dirty="0" smtClean="0"/>
              <a:t>Request </a:t>
            </a:r>
            <a:r>
              <a:rPr lang="en-US" dirty="0"/>
              <a:t>DCMA </a:t>
            </a:r>
            <a:r>
              <a:rPr lang="en-US" dirty="0" smtClean="0"/>
              <a:t>support </a:t>
            </a:r>
            <a:r>
              <a:rPr lang="en-US" dirty="0"/>
              <a:t>to defend significant exceptions in their technical evaluation or pricing reports </a:t>
            </a:r>
            <a:r>
              <a:rPr lang="en-US" dirty="0" smtClean="0"/>
              <a:t>during  negotiations</a:t>
            </a:r>
          </a:p>
          <a:p>
            <a:r>
              <a:rPr lang="en-US" dirty="0" smtClean="0"/>
              <a:t>If lack of an FPRA is an issue in negotiations, work with the ACO to coordinate any movement from the FPRR in negotiations</a:t>
            </a:r>
            <a:endParaRPr lang="en-US" dirty="0"/>
          </a:p>
        </p:txBody>
      </p:sp>
      <p:pic>
        <p:nvPicPr>
          <p:cNvPr id="6" name="Picture 5" descr="http://www.clker.com/cliparts/5/q/T/b/c/Y/black-check-mark-png-hi.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43800" y="5919481"/>
            <a:ext cx="240083" cy="25271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57200" y="4572000"/>
            <a:ext cx="8305800" cy="369332"/>
          </a:xfrm>
          <a:prstGeom prst="rect">
            <a:avLst/>
          </a:prstGeom>
          <a:noFill/>
        </p:spPr>
        <p:txBody>
          <a:bodyPr wrap="square" rtlCol="0">
            <a:spAutoFit/>
          </a:bodyPr>
          <a:lstStyle/>
          <a:p>
            <a:r>
              <a:rPr lang="en-US" dirty="0" smtClean="0">
                <a:hlinkClick r:id="rId3"/>
              </a:rPr>
              <a:t>DCAA Capabilities Brief</a:t>
            </a:r>
            <a:r>
              <a:rPr lang="en-US" dirty="0" smtClean="0"/>
              <a:t> </a:t>
            </a:r>
            <a:endParaRPr lang="en-US" dirty="0"/>
          </a:p>
        </p:txBody>
      </p:sp>
    </p:spTree>
    <p:extLst>
      <p:ext uri="{BB962C8B-B14F-4D97-AF65-F5344CB8AC3E}">
        <p14:creationId xmlns:p14="http://schemas.microsoft.com/office/powerpoint/2010/main" val="19320449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DAD28432B330E4E8FCA22E212315FD5" ma:contentTypeVersion="0" ma:contentTypeDescription="Create a new document." ma:contentTypeScope="" ma:versionID="dfa11591fa549a9479b78917b58b36f6">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2D12067D-80B6-4218-A092-085AA1DB28AC}"/>
</file>

<file path=customXml/itemProps2.xml><?xml version="1.0" encoding="utf-8"?>
<ds:datastoreItem xmlns:ds="http://schemas.openxmlformats.org/officeDocument/2006/customXml" ds:itemID="{1DBFA0C0-307F-48E3-846E-B4805B2A8D7C}"/>
</file>

<file path=customXml/itemProps3.xml><?xml version="1.0" encoding="utf-8"?>
<ds:datastoreItem xmlns:ds="http://schemas.openxmlformats.org/officeDocument/2006/customXml" ds:itemID="{1940413E-3BD6-4C6C-8A51-1BC4101E372F}"/>
</file>

<file path=docProps/app.xml><?xml version="1.0" encoding="utf-8"?>
<Properties xmlns="http://schemas.openxmlformats.org/officeDocument/2006/extended-properties" xmlns:vt="http://schemas.openxmlformats.org/officeDocument/2006/docPropsVTypes">
  <TotalTime>7295</TotalTime>
  <Words>12375</Words>
  <Application>Microsoft Office PowerPoint</Application>
  <PresentationFormat>On-screen Show (4:3)</PresentationFormat>
  <Paragraphs>1109</Paragraphs>
  <Slides>108</Slides>
  <Notes>96</Notes>
  <HiddenSlides>0</HiddenSlides>
  <MMClips>0</MMClips>
  <ScaleCrop>false</ScaleCrop>
  <HeadingPairs>
    <vt:vector size="4" baseType="variant">
      <vt:variant>
        <vt:lpstr>Theme</vt:lpstr>
      </vt:variant>
      <vt:variant>
        <vt:i4>1</vt:i4>
      </vt:variant>
      <vt:variant>
        <vt:lpstr>Slide Titles</vt:lpstr>
      </vt:variant>
      <vt:variant>
        <vt:i4>108</vt:i4>
      </vt:variant>
    </vt:vector>
  </HeadingPairs>
  <TitlesOfParts>
    <vt:vector size="109" baseType="lpstr">
      <vt:lpstr>Office Theme</vt:lpstr>
      <vt:lpstr>AF BBP Tool Basics</vt:lpstr>
      <vt:lpstr>AF BBP Tool Basics</vt:lpstr>
      <vt:lpstr>BBP Menu</vt:lpstr>
      <vt:lpstr>BBP Menu</vt:lpstr>
      <vt:lpstr>Manage Affordability/ Efficiency Throughout Life Cycle</vt:lpstr>
      <vt:lpstr>Effective Contract Type/ Use of Incentives</vt:lpstr>
      <vt:lpstr>Enhancing Competition</vt:lpstr>
      <vt:lpstr>PowerPoint Presentation</vt:lpstr>
      <vt:lpstr>Increase Small Business Opportunities</vt:lpstr>
      <vt:lpstr>Leverage Buying Power</vt:lpstr>
      <vt:lpstr>Effective use and analysis of commercial items</vt:lpstr>
      <vt:lpstr>Innovative Cost/Price techniques</vt:lpstr>
      <vt:lpstr>Innovative Profit/Fee Analysis</vt:lpstr>
      <vt:lpstr>Effective Utilization of DCAA/DCMA Services</vt:lpstr>
      <vt:lpstr>PowerPoint Presentation</vt:lpstr>
      <vt:lpstr>Innovative Profit/Fee Analysis</vt:lpstr>
      <vt:lpstr>1.1 Conduct Cost/Capability Analysis</vt:lpstr>
      <vt:lpstr>1.2  Utilize Affordability Assessments</vt:lpstr>
      <vt:lpstr>1.3 Conduct Program Level Should-Cost</vt:lpstr>
      <vt:lpstr>1.4  Consider Program Should-Cost Results in Negotiations</vt:lpstr>
      <vt:lpstr>1.5  Use Multi-Year Approach  When Appropriate</vt:lpstr>
      <vt:lpstr>1.6  Effective use of PBL</vt:lpstr>
      <vt:lpstr>2.1  Analyze Optimal Contract Type</vt:lpstr>
      <vt:lpstr>2.2  Limit Use of Time &amp; Materials</vt:lpstr>
      <vt:lpstr>2.3  Limit Use of Award Fee</vt:lpstr>
      <vt:lpstr>2.4  Use of Objective Performance/ Schedule Incentives</vt:lpstr>
      <vt:lpstr>2.5  Creation of Effective FPIF Construct</vt:lpstr>
      <vt:lpstr>2.6  Creation of Effective CPIF Construct</vt:lpstr>
      <vt:lpstr>2.7  Schedule Fixed Fee Payments to Incentivize Performance </vt:lpstr>
      <vt:lpstr>3.1  Move Beyond Market Research to Market Intelligence</vt:lpstr>
      <vt:lpstr>3.2  Newly Held Prime Competition (Item That Was Not Previously Competed)</vt:lpstr>
      <vt:lpstr>3.3  Ensure Competitions Allow Adequate Time for Submission of Optimal Number of Offers</vt:lpstr>
      <vt:lpstr>3.4  Competitive Requirement to Reduce Cost in Future</vt:lpstr>
      <vt:lpstr>3.5  Effectively Maintain Competition on Multiple Award IDIQ Contracts</vt:lpstr>
      <vt:lpstr>3.6  Increase Focus on  Cost/Price in Competitions</vt:lpstr>
      <vt:lpstr>3.7  Use Open Architecture to Provide Government with Ability to Compete Future Sub-Systems</vt:lpstr>
      <vt:lpstr>3.8  Obtain Necessary Data Rights Up Front, via Competition</vt:lpstr>
      <vt:lpstr>3.9  Effective Data Management  on Existing Contracts</vt:lpstr>
      <vt:lpstr>3.10  Reduce Reliance on Sole Source IDIQs Valued at $100M or More</vt:lpstr>
      <vt:lpstr>3.11  Develop Alternate Sources  for Sole Source Items</vt:lpstr>
      <vt:lpstr>3.12  Major Component Breakout  (Sole Source Acquisitions)</vt:lpstr>
      <vt:lpstr>3.13  Review Subcontractor Level Competitions in Sole Source Acquisitions</vt:lpstr>
      <vt:lpstr>3.14  Avoid Use of Sole Source  Bridge Contracts</vt:lpstr>
      <vt:lpstr>4.1  Structure Performance-Based Requirements to Foster Cost Efficiencies</vt:lpstr>
      <vt:lpstr>4.2  Utilize On/Off Ramps on MAC IDIQs</vt:lpstr>
      <vt:lpstr>4.3  Limit Use of Time &amp; Materials</vt:lpstr>
      <vt:lpstr>4.4  Limit Use of Award Fee</vt:lpstr>
      <vt:lpstr>4.5  Transition from Incumbent Contractor to New Contractor after a Source Selection</vt:lpstr>
      <vt:lpstr>4.6 Utilize an Established Task Order Proposal Evaluation Method</vt:lpstr>
      <vt:lpstr>5.1  Communicate Early and Often With the Small Business Office and Industry about Future Requirements</vt:lpstr>
      <vt:lpstr>5.2  Market Intelligence from a  Small Business Perspective</vt:lpstr>
      <vt:lpstr>5.3  Use AF Enhanced 5 Year Utility Tool</vt:lpstr>
      <vt:lpstr>5.4  Determine Optimal NAICS  and PSC Codes</vt:lpstr>
      <vt:lpstr>5.5  Motivate Prime Contractor to Increase Use of Small Business through Profit/Fee Incentives</vt:lpstr>
      <vt:lpstr>6.1  Employ Tenets of Strategic Sourcing</vt:lpstr>
      <vt:lpstr>6.2  Partner with Other Locations, Activities and Services to Combine Buys</vt:lpstr>
      <vt:lpstr>6.3  Utilize Existing Contracts </vt:lpstr>
      <vt:lpstr>6.4  Leverage Other Requirements to Improve Negotiation Posture</vt:lpstr>
      <vt:lpstr>6.5  Use ID/IQ Pricing Matrices</vt:lpstr>
      <vt:lpstr>6.6  Contract Provisions for  Price Breaks</vt:lpstr>
      <vt:lpstr>6.7  Establish Corporate Positions</vt:lpstr>
      <vt:lpstr>6.8  Review of Prime’s use of  Buying Power Leverage</vt:lpstr>
      <vt:lpstr>7.1  Perform Robust Market Research</vt:lpstr>
      <vt:lpstr>7.2  Market Leverage Analysis (Prime/Sub Level)</vt:lpstr>
      <vt:lpstr>7.3  Technical Review of Commerciality</vt:lpstr>
      <vt:lpstr>7.4  Challenge Commerciality  Where Appropriate</vt:lpstr>
      <vt:lpstr>7.5  Obtain Relevant Sales Data</vt:lpstr>
      <vt:lpstr>7.6  Thorough Review of Catalog Prices</vt:lpstr>
      <vt:lpstr>7.7  Terms and Conditions (Ts&amp;Cs) Review</vt:lpstr>
      <vt:lpstr>7.8  Obtain Other Than Cost or Pricing Data For “Of A Type” Items (Prime/Sub Level)</vt:lpstr>
      <vt:lpstr>7.9  Obtain Other Than Cost or Pricing Data for Commercial Services Not Sold in Substantial Quantities</vt:lpstr>
      <vt:lpstr>7.10  Ensure Consistent Application of Contractor’s Business Model</vt:lpstr>
      <vt:lpstr>7.11 Direct Engagement With Subcontractors When Needed</vt:lpstr>
      <vt:lpstr>7.12  Use of Improvement Curve to Consider Impact of Changes in Material Quantities</vt:lpstr>
      <vt:lpstr>7.13  Analyze Cash Flow  for Commercial Items</vt:lpstr>
      <vt:lpstr>8.1  Obtain and Review Prime’s Actual Cost From Previous Buys</vt:lpstr>
      <vt:lpstr>8.2  Obtain and Review Top 3-5 Suppliers’ Actual Cost From Previous Buys</vt:lpstr>
      <vt:lpstr>8.3  Conduct Price Analysis  (in Addition to Cost Analysis)</vt:lpstr>
      <vt:lpstr>8.4  Leverage Recent Cost-Based Negotiations</vt:lpstr>
      <vt:lpstr>8.5  Conduct FAR/DFARS Should-Cost</vt:lpstr>
      <vt:lpstr>8.6  Use of Navy Price Fighters for Specialized Technical Expertise </vt:lpstr>
      <vt:lpstr>8.7  In-Depth Subcontractor Analysis  When Appropriate</vt:lpstr>
      <vt:lpstr>8.8  In-Depth Review of  Sustaining Engineering</vt:lpstr>
      <vt:lpstr>8.9  In-Depth Review of  Improvement Curves for Labor</vt:lpstr>
      <vt:lpstr>8.10  Use of Improvement Curve to Consider Impact of Changes in Material Quantities</vt:lpstr>
      <vt:lpstr>8.11  In-Depth Analysis of Factors/  Cost Estimating Relationships</vt:lpstr>
      <vt:lpstr>8.12  Joint Review of Sub with Prime</vt:lpstr>
      <vt:lpstr>9.1  Review of Prime’s Profit for  Subcontractors</vt:lpstr>
      <vt:lpstr>9.2  Review of Subcontractors’ Profit</vt:lpstr>
      <vt:lpstr>9.3  Calculate Internal Rate of Return (IRR) to Evaluate Fee on Cost Type Contracts</vt:lpstr>
      <vt:lpstr>9.4  Use DOD PBP Tool to Evaluate  Profit When Using PBPs</vt:lpstr>
      <vt:lpstr>9.5  Analyze Contractor’s Realized Profit</vt:lpstr>
      <vt:lpstr>9.6  Element-Specific Risk Analysis</vt:lpstr>
      <vt:lpstr>9.7  Reward for REAL Cost Efficiency</vt:lpstr>
      <vt:lpstr>10.1  Joint Proposal Walkthroughs</vt:lpstr>
      <vt:lpstr>10.2  Use of DCMA  Integrated Cost Analysis Teams (ICATs)</vt:lpstr>
      <vt:lpstr>10.3  Use of DCMA FPRRs</vt:lpstr>
      <vt:lpstr>10.4  DCMA Support on Competitive Buys</vt:lpstr>
      <vt:lpstr>10.5  DCAA/DCMA Support in Negotiations </vt:lpstr>
      <vt:lpstr>10.6  Obtain Appropriate Service from DCAA</vt:lpstr>
      <vt:lpstr>10.7  DCAA Support on Commercial Buys</vt:lpstr>
      <vt:lpstr>10.8  Early Engagement From DCAA FLAs to Troubleshoot Issues</vt:lpstr>
      <vt:lpstr>11.1  Develop Negotiation Strategy</vt:lpstr>
      <vt:lpstr>11.2  Carefully Construct First Offer</vt:lpstr>
      <vt:lpstr>11.3  Major Subcontract Expectations</vt:lpstr>
      <vt:lpstr>11.4  Trade Off Cash Flow for Better Deal with Performance-Based Payments</vt:lpstr>
      <vt:lpstr>11.5  Trade Off Cash for a Better Deal - Commercial Items</vt:lpstr>
      <vt:lpstr>11.6  Use of Flat Spot to Resolve Difficult Issues</vt:lpstr>
    </vt:vector>
  </TitlesOfParts>
  <Company>U.S Air Force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BBP Tool</dc:title>
  <dc:creator>Banks, Devon W Civ USAF AFMC</dc:creator>
  <cp:lastModifiedBy>image</cp:lastModifiedBy>
  <cp:revision>548</cp:revision>
  <cp:lastPrinted>2014-01-23T17:00:09Z</cp:lastPrinted>
  <dcterms:created xsi:type="dcterms:W3CDTF">2013-01-02T14:35:40Z</dcterms:created>
  <dcterms:modified xsi:type="dcterms:W3CDTF">2014-02-10T20:56:26Z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0x010100FDAD28432B330E4E8FCA22E212315FD5</vt:lpwstr>
  </property>
</Properties>
</file>