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0" r:id="rId6"/>
    <p:sldId id="271" r:id="rId7"/>
    <p:sldId id="272" r:id="rId8"/>
    <p:sldId id="274" r:id="rId9"/>
    <p:sldId id="275" r:id="rId10"/>
    <p:sldId id="273" r:id="rId11"/>
    <p:sldId id="264" r:id="rId12"/>
    <p:sldId id="276" r:id="rId13"/>
    <p:sldId id="261" r:id="rId14"/>
    <p:sldId id="265" r:id="rId15"/>
    <p:sldId id="266" r:id="rId16"/>
    <p:sldId id="268" r:id="rId17"/>
    <p:sldId id="277" r:id="rId18"/>
    <p:sldId id="278" r:id="rId19"/>
    <p:sldId id="279" r:id="rId20"/>
    <p:sldId id="280" r:id="rId21"/>
    <p:sldId id="281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Line Of Balance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Dr. Ahmed Elyamany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Superior project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interpret</a:t>
            </a:r>
          </a:p>
          <a:p>
            <a:r>
              <a:rPr lang="en-US" dirty="0" smtClean="0"/>
              <a:t>Clear uncomplicated displays</a:t>
            </a:r>
          </a:p>
          <a:p>
            <a:r>
              <a:rPr lang="en-US" dirty="0" smtClean="0"/>
              <a:t>Simple to manage</a:t>
            </a:r>
          </a:p>
          <a:p>
            <a:r>
              <a:rPr lang="en-US" dirty="0" smtClean="0"/>
              <a:t>Easy to monitor</a:t>
            </a:r>
          </a:p>
          <a:p>
            <a:r>
              <a:rPr lang="en-US" dirty="0" smtClean="0"/>
              <a:t>Effortless progress updates</a:t>
            </a:r>
          </a:p>
          <a:p>
            <a:r>
              <a:rPr lang="en-US" dirty="0" smtClean="0"/>
              <a:t>Effective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 Calculations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objective of using LOB is to achieve a </a:t>
            </a:r>
            <a:r>
              <a:rPr lang="en-US" b="1" dirty="0" smtClean="0"/>
              <a:t>resource-balanced schedule</a:t>
            </a:r>
            <a:r>
              <a:rPr lang="en-US" dirty="0" smtClean="0"/>
              <a:t> by determining the suitable crew size and number of crews to employ in each repetitive activity. </a:t>
            </a:r>
          </a:p>
          <a:p>
            <a:r>
              <a:rPr lang="en-US" dirty="0" smtClean="0"/>
              <a:t>This is done such that: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units are delivered with a rate that meets a pre-specified deadline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logical CPM network of each unit is respected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crews’ work continuity is maintained. </a:t>
            </a:r>
          </a:p>
          <a:p>
            <a:r>
              <a:rPr lang="en-US" dirty="0" smtClean="0"/>
              <a:t>The analysis also involves determining the </a:t>
            </a:r>
            <a:r>
              <a:rPr lang="en-US" b="1" dirty="0" smtClean="0"/>
              <a:t>start </a:t>
            </a:r>
            <a:r>
              <a:rPr lang="en-US" dirty="0" smtClean="0"/>
              <a:t>and </a:t>
            </a:r>
            <a:r>
              <a:rPr lang="en-US" b="1" dirty="0" smtClean="0"/>
              <a:t>finish</a:t>
            </a:r>
            <a:r>
              <a:rPr lang="en-US" dirty="0" smtClean="0"/>
              <a:t> times of all activities in all </a:t>
            </a:r>
            <a:r>
              <a:rPr lang="en-US" b="1" dirty="0" smtClean="0"/>
              <a:t>units</a:t>
            </a:r>
            <a:r>
              <a:rPr lang="en-US" dirty="0" smtClean="0"/>
              <a:t> and the crews’ assignments.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Three diagrams are used in 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800" dirty="0" smtClean="0"/>
              <a:t>1. Production Diagram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400" dirty="0" smtClean="0"/>
              <a:t>	Shows the relationships of the activities for a single unit. 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800" dirty="0" smtClean="0"/>
              <a:t>2. Objective Diagram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400" dirty="0" smtClean="0"/>
              <a:t>	Used to plot the planned or actual number of units produced vs. time. 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800" dirty="0" smtClean="0"/>
              <a:t>3. Progress Diagram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400" dirty="0" smtClean="0"/>
              <a:t>	Shows the number of units for which the activity has completed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the LOB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Autofit/>
          </a:bodyPr>
          <a:lstStyle/>
          <a:p>
            <a:r>
              <a:rPr lang="en-US" sz="2000" dirty="0" smtClean="0"/>
              <a:t>Similar rates </a:t>
            </a:r>
            <a:r>
              <a:rPr lang="en-US" sz="2000" dirty="0" smtClean="0">
                <a:sym typeface="Wingdings" pitchFamily="2" charset="2"/>
              </a:rPr>
              <a:t> parallel lines</a:t>
            </a:r>
          </a:p>
          <a:p>
            <a:r>
              <a:rPr lang="en-US" sz="2000" dirty="0" smtClean="0">
                <a:sym typeface="Wingdings" pitchFamily="2" charset="2"/>
              </a:rPr>
              <a:t>Different rates  lines not parallel</a:t>
            </a:r>
          </a:p>
          <a:p>
            <a:r>
              <a:rPr lang="en-US" sz="2000" dirty="0" smtClean="0"/>
              <a:t>Conflict points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at the last or first unit</a:t>
            </a:r>
          </a:p>
          <a:p>
            <a:pPr marL="514350" indent="-514350">
              <a:buNone/>
            </a:pPr>
            <a:r>
              <a:rPr lang="en-US" sz="2000" dirty="0" smtClean="0"/>
              <a:t>                                                                                R= (n – 1)/(</a:t>
            </a:r>
            <a:r>
              <a:rPr lang="en-US" sz="2000" dirty="0" err="1" smtClean="0"/>
              <a:t>t</a:t>
            </a:r>
            <a:r>
              <a:rPr lang="en-US" sz="1600" dirty="0" err="1" smtClean="0"/>
              <a:t>f</a:t>
            </a:r>
            <a:r>
              <a:rPr lang="en-US" sz="2000" dirty="0" smtClean="0"/>
              <a:t> – t</a:t>
            </a:r>
            <a:r>
              <a:rPr lang="en-US" sz="1600" dirty="0" smtClean="0"/>
              <a:t>0</a:t>
            </a:r>
            <a:r>
              <a:rPr lang="en-US" sz="2000" dirty="0" smtClean="0"/>
              <a:t>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0" y="5715000"/>
            <a:ext cx="5867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V="1">
            <a:off x="-172244" y="4363244"/>
            <a:ext cx="2667794" cy="373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24600" y="5334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048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276600"/>
            <a:ext cx="38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1143000" y="3352800"/>
            <a:ext cx="4800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686300" y="4533900"/>
            <a:ext cx="23622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- 1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2133600" y="3352800"/>
            <a:ext cx="3733800" cy="2362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2600" y="5791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sz="1200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62600" y="5791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sz="1400" dirty="0" err="1" smtClean="0"/>
              <a:t>f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43200" y="5257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20" name="Arc 19"/>
          <p:cNvSpPr/>
          <p:nvPr/>
        </p:nvSpPr>
        <p:spPr>
          <a:xfrm>
            <a:off x="2438400" y="5257800"/>
            <a:ext cx="762000" cy="990600"/>
          </a:xfrm>
          <a:prstGeom prst="arc">
            <a:avLst>
              <a:gd name="adj1" fmla="val 16200000"/>
              <a:gd name="adj2" fmla="val 21549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38800" y="2983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sz="1200" dirty="0" err="1" smtClean="0"/>
              <a:t>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7" grpId="0"/>
      <p:bldP spid="19" grpId="0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CPM-LOB formulation involve:</a:t>
            </a:r>
          </a:p>
          <a:p>
            <a:pPr lvl="1"/>
            <a:r>
              <a:rPr lang="en-US" dirty="0" smtClean="0"/>
              <a:t>Crew synchronization</a:t>
            </a:r>
          </a:p>
          <a:p>
            <a:pPr lvl="1"/>
            <a:r>
              <a:rPr lang="en-US" dirty="0" smtClean="0"/>
              <a:t>Calculating resource needs</a:t>
            </a:r>
          </a:p>
          <a:p>
            <a:pPr lvl="1"/>
            <a:r>
              <a:rPr lang="en-US" dirty="0" smtClean="0"/>
              <a:t>Drawing the LOB schedule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ight Triangle 77"/>
          <p:cNvSpPr/>
          <p:nvPr/>
        </p:nvSpPr>
        <p:spPr>
          <a:xfrm flipH="1">
            <a:off x="2362200" y="5029200"/>
            <a:ext cx="838200" cy="1219200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Crew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simple relationship between the </a:t>
            </a:r>
            <a:r>
              <a:rPr lang="en-US" b="1" dirty="0" smtClean="0"/>
              <a:t>duration</a:t>
            </a:r>
            <a:r>
              <a:rPr lang="en-US" dirty="0" smtClean="0"/>
              <a:t> taken by a crew in one unit (D) and the </a:t>
            </a:r>
            <a:r>
              <a:rPr lang="en-US" b="1" dirty="0" smtClean="0"/>
              <a:t>number</a:t>
            </a:r>
            <a:r>
              <a:rPr lang="en-US" dirty="0" smtClean="0"/>
              <a:t> of crews (C) to employ in a repetitive activity</a:t>
            </a:r>
          </a:p>
          <a:p>
            <a:r>
              <a:rPr lang="en-US" dirty="0" smtClean="0"/>
              <a:t>Slope of the shaded triangle in becomes: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b="1" i="1" dirty="0" smtClean="0"/>
              <a:t>R = 1 / (D / C)</a:t>
            </a:r>
          </a:p>
          <a:p>
            <a:pPr>
              <a:buNone/>
            </a:pPr>
            <a:r>
              <a:rPr lang="en-US" i="1" dirty="0" smtClean="0"/>
              <a:t>Then: 	</a:t>
            </a:r>
            <a:r>
              <a:rPr lang="en-US" b="1" i="1" dirty="0" smtClean="0"/>
              <a:t>C = D x R </a:t>
            </a:r>
            <a:endParaRPr lang="en-US" b="1" i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6248400"/>
            <a:ext cx="472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800100" y="4686300"/>
            <a:ext cx="3124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2019300" y="4229100"/>
            <a:ext cx="236220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4533900" y="4229100"/>
            <a:ext cx="2362200" cy="167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2200" y="6096000"/>
            <a:ext cx="2514600" cy="152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00400" y="4876800"/>
            <a:ext cx="2514600" cy="1524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038600" y="3733800"/>
            <a:ext cx="2514600" cy="1524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2362200" y="502920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2362200" y="3886200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590800" y="56388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2857500" y="5067300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695700" y="5067300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76800" y="3352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Crew 3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181600" y="5715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3276600" y="571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Crew 1</a:t>
            </a:r>
            <a:endParaRPr lang="en-US" b="1" dirty="0"/>
          </a:p>
        </p:txBody>
      </p:sp>
      <p:sp>
        <p:nvSpPr>
          <p:cNvPr id="57" name="Arc 56"/>
          <p:cNvSpPr/>
          <p:nvPr/>
        </p:nvSpPr>
        <p:spPr>
          <a:xfrm>
            <a:off x="4876800" y="5715000"/>
            <a:ext cx="762000" cy="990600"/>
          </a:xfrm>
          <a:prstGeom prst="arc">
            <a:avLst>
              <a:gd name="adj1" fmla="val 16200000"/>
              <a:gd name="adj2" fmla="val 215497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1148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Crew 2</a:t>
            </a:r>
            <a:endParaRPr lang="en-US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362200" y="67056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200400" y="67056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38600" y="6705600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67000" y="5638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64" name="Arc 63"/>
          <p:cNvSpPr/>
          <p:nvPr/>
        </p:nvSpPr>
        <p:spPr>
          <a:xfrm>
            <a:off x="2362200" y="5715000"/>
            <a:ext cx="685800" cy="762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248400" y="5867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76400" y="3276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981200" y="3733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981200" y="4876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81200" y="5867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048000" y="6172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886200" y="6172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24400" y="6172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209800" y="6172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514600" y="640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D/C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238500" y="6336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D/C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191000" y="640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D/C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" grpId="0" build="p"/>
      <p:bldP spid="33" grpId="0" animBg="1"/>
      <p:bldP spid="34" grpId="0" animBg="1"/>
      <p:bldP spid="35" grpId="0" animBg="1"/>
      <p:bldP spid="54" grpId="0"/>
      <p:bldP spid="55" grpId="0"/>
      <p:bldP spid="56" grpId="0"/>
      <p:bldP spid="57" grpId="0" animBg="1"/>
      <p:bldP spid="58" grpId="0"/>
      <p:bldP spid="63" grpId="0"/>
      <p:bldP spid="64" grpId="0" animBg="1"/>
      <p:bldP spid="75" grpId="0"/>
      <p:bldP spid="76" grpId="0"/>
      <p:bldP spid="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arallelogram 55"/>
          <p:cNvSpPr/>
          <p:nvPr/>
        </p:nvSpPr>
        <p:spPr>
          <a:xfrm>
            <a:off x="2057400" y="3352800"/>
            <a:ext cx="2362200" cy="2362200"/>
          </a:xfrm>
          <a:prstGeom prst="parallelogram">
            <a:avLst>
              <a:gd name="adj" fmla="val 449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Resource Needs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0" y="5715000"/>
            <a:ext cx="5867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-419100" y="4152900"/>
            <a:ext cx="3124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5334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048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3200400"/>
            <a:ext cx="38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10800000">
            <a:off x="1143000" y="3352800"/>
            <a:ext cx="48006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4152900" y="4533900"/>
            <a:ext cx="23622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arallelogram 46"/>
          <p:cNvSpPr/>
          <p:nvPr/>
        </p:nvSpPr>
        <p:spPr>
          <a:xfrm>
            <a:off x="1143000" y="3352800"/>
            <a:ext cx="1981200" cy="2362200"/>
          </a:xfrm>
          <a:prstGeom prst="parallelogram">
            <a:avLst>
              <a:gd name="adj" fmla="val 5227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Parallelogram 47"/>
          <p:cNvSpPr/>
          <p:nvPr/>
        </p:nvSpPr>
        <p:spPr>
          <a:xfrm>
            <a:off x="3352800" y="3352800"/>
            <a:ext cx="1981200" cy="2362200"/>
          </a:xfrm>
          <a:prstGeom prst="parallelogram">
            <a:avLst>
              <a:gd name="adj" fmla="val 50874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Parallelogram 49"/>
          <p:cNvSpPr/>
          <p:nvPr/>
        </p:nvSpPr>
        <p:spPr>
          <a:xfrm>
            <a:off x="2133600" y="3352800"/>
            <a:ext cx="2209800" cy="2362200"/>
          </a:xfrm>
          <a:prstGeom prst="parallelogram">
            <a:avLst>
              <a:gd name="adj" fmla="val 80245"/>
            </a:avLst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rot="5400000">
            <a:off x="4686300" y="4533900"/>
            <a:ext cx="23622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67400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- 1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209800" y="29718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419600" y="2971800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24200" y="2971800"/>
            <a:ext cx="1295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810000" y="2667000"/>
            <a:ext cx="609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4267200" y="2819400"/>
            <a:ext cx="304800" cy="0"/>
          </a:xfrm>
          <a:prstGeom prst="line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2971800" y="2819400"/>
            <a:ext cx="3048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24200" y="2667000"/>
            <a:ext cx="7620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C(2)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352800" y="2971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B(5)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495800" y="259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D(5)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86000" y="259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A(5)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3162300" y="4533900"/>
            <a:ext cx="23622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718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TF=3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85800" y="1524000"/>
            <a:ext cx="262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i="1" dirty="0" err="1" smtClean="0"/>
              <a:t>Ri</a:t>
            </a:r>
            <a:r>
              <a:rPr lang="en-US" i="1" dirty="0" smtClean="0"/>
              <a:t> = (n – 1) / (TL - T1) + </a:t>
            </a:r>
            <a:r>
              <a:rPr lang="en-US" i="1" dirty="0" err="1" smtClean="0"/>
              <a:t>TFi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85800" y="190500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Ci</a:t>
            </a:r>
            <a:r>
              <a:rPr lang="en-US" i="1" dirty="0" smtClean="0"/>
              <a:t> = Di x </a:t>
            </a:r>
            <a:r>
              <a:rPr lang="en-US" i="1" dirty="0" err="1" smtClean="0"/>
              <a:t>Ri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3200400" y="1905000"/>
            <a:ext cx="197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Cai</a:t>
            </a:r>
            <a:r>
              <a:rPr lang="en-US" i="1" dirty="0" smtClean="0"/>
              <a:t> = Round Up (</a:t>
            </a:r>
            <a:r>
              <a:rPr lang="en-US" i="1" dirty="0" err="1" smtClean="0"/>
              <a:t>Ci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629400" y="1905000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Rai</a:t>
            </a:r>
            <a:r>
              <a:rPr lang="en-US" i="1" dirty="0" smtClean="0"/>
              <a:t> = </a:t>
            </a:r>
            <a:r>
              <a:rPr lang="en-US" i="1" dirty="0" err="1" smtClean="0"/>
              <a:t>Cai</a:t>
            </a:r>
            <a:r>
              <a:rPr lang="en-US" i="1" dirty="0" smtClean="0"/>
              <a:t> / Di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143000" y="6488668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352800" y="6488668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057400" y="6488668"/>
            <a:ext cx="12954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057400" y="6183868"/>
            <a:ext cx="609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1905000" y="6336268"/>
            <a:ext cx="304800" cy="0"/>
          </a:xfrm>
          <a:prstGeom prst="line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3200400" y="6336268"/>
            <a:ext cx="3048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90800" y="6183868"/>
            <a:ext cx="76200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81200" y="5802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C(2)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286000" y="6488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B(5)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429000" y="6107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D(5)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19200" y="6107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A(5)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743200" y="5802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TF=3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1409700" y="4533900"/>
            <a:ext cx="23622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ogram 113"/>
          <p:cNvSpPr/>
          <p:nvPr/>
        </p:nvSpPr>
        <p:spPr>
          <a:xfrm>
            <a:off x="2057400" y="3352800"/>
            <a:ext cx="1447800" cy="2362200"/>
          </a:xfrm>
          <a:prstGeom prst="parallelogram">
            <a:avLst>
              <a:gd name="adj" fmla="val 73038"/>
            </a:avLst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5" name="Parallelogram 114"/>
          <p:cNvSpPr/>
          <p:nvPr/>
        </p:nvSpPr>
        <p:spPr>
          <a:xfrm>
            <a:off x="2971800" y="3352800"/>
            <a:ext cx="1371600" cy="2362200"/>
          </a:xfrm>
          <a:prstGeom prst="parallelogram">
            <a:avLst>
              <a:gd name="adj" fmla="val 72559"/>
            </a:avLst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7" grpId="0" animBg="1"/>
      <p:bldP spid="48" grpId="0" animBg="1"/>
      <p:bldP spid="50" grpId="0" animBg="1"/>
      <p:bldP spid="50" grpId="1" animBg="1"/>
      <p:bldP spid="114" grpId="0" animBg="1"/>
      <p:bldP spid="114" grpId="1" animBg="1"/>
      <p:bldP spid="115" grpId="0" animBg="1"/>
      <p:bldP spid="1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2171700" y="1310640"/>
          <a:ext cx="838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"/>
                <a:gridCol w="279400"/>
                <a:gridCol w="2794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171700" y="2377440"/>
          <a:ext cx="838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"/>
                <a:gridCol w="279400"/>
                <a:gridCol w="2794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619500" y="1920240"/>
          <a:ext cx="838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"/>
                <a:gridCol w="279400"/>
                <a:gridCol w="2794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838700" y="1920240"/>
          <a:ext cx="838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"/>
                <a:gridCol w="279400"/>
                <a:gridCol w="2794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6057900" y="1920240"/>
          <a:ext cx="838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"/>
                <a:gridCol w="279400"/>
                <a:gridCol w="2794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0" name="Elbow Connector 9"/>
          <p:cNvCxnSpPr/>
          <p:nvPr/>
        </p:nvCxnSpPr>
        <p:spPr>
          <a:xfrm>
            <a:off x="3009900" y="1615440"/>
            <a:ext cx="6096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3009900" y="2301240"/>
            <a:ext cx="6096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57700" y="222504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76900" y="222504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0" y="489067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N=61 units</a:t>
            </a:r>
          </a:p>
          <a:p>
            <a:r>
              <a:rPr lang="en-US" b="1" dirty="0" smtClean="0"/>
              <a:t>Required</a:t>
            </a:r>
            <a:r>
              <a:rPr lang="en-US" dirty="0" smtClean="0"/>
              <a:t> ; draw LOB at month 16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09600" y="3442871"/>
          <a:ext cx="7848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040"/>
                <a:gridCol w="1100112"/>
                <a:gridCol w="1100112"/>
                <a:gridCol w="1100112"/>
                <a:gridCol w="1100112"/>
                <a:gridCol w="1100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of crews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 = 1 / (D / C)</a:t>
            </a:r>
          </a:p>
          <a:p>
            <a:r>
              <a:rPr lang="en-US" b="1" i="1" dirty="0" smtClean="0"/>
              <a:t>D = C/R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895600"/>
          <a:ext cx="7848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040"/>
                <a:gridCol w="1100112"/>
                <a:gridCol w="1100112"/>
                <a:gridCol w="1100112"/>
                <a:gridCol w="1100112"/>
                <a:gridCol w="1100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of crews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590800" y="4648200"/>
          <a:ext cx="838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"/>
                <a:gridCol w="279400"/>
                <a:gridCol w="279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590800" y="5715000"/>
          <a:ext cx="838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"/>
                <a:gridCol w="279400"/>
                <a:gridCol w="279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038600" y="5257800"/>
          <a:ext cx="838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"/>
                <a:gridCol w="279400"/>
                <a:gridCol w="279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257800" y="5257800"/>
          <a:ext cx="838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"/>
                <a:gridCol w="279400"/>
                <a:gridCol w="279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6477000" y="5257800"/>
          <a:ext cx="838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"/>
                <a:gridCol w="279400"/>
                <a:gridCol w="279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>
            <a:off x="3429000" y="4953000"/>
            <a:ext cx="6096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3429000" y="5638800"/>
            <a:ext cx="6096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76800" y="5562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5562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3"/>
          <p:cNvGraphicFramePr>
            <a:graphicFrameLocks/>
          </p:cNvGraphicFramePr>
          <p:nvPr/>
        </p:nvGraphicFramePr>
        <p:xfrm>
          <a:off x="1143000" y="5334000"/>
          <a:ext cx="838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00"/>
                <a:gridCol w="279400"/>
                <a:gridCol w="279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/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  <a:endParaRPr lang="en-US" sz="14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7" name="Elbow Connector 16"/>
          <p:cNvCxnSpPr/>
          <p:nvPr/>
        </p:nvCxnSpPr>
        <p:spPr>
          <a:xfrm flipV="1">
            <a:off x="1981200" y="5029200"/>
            <a:ext cx="609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981200" y="5791200"/>
            <a:ext cx="6096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74" y="4495801"/>
            <a:ext cx="2854660" cy="3107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For A: R=3,   t</a:t>
            </a:r>
            <a:r>
              <a:rPr lang="en-US" sz="1200" dirty="0" smtClean="0"/>
              <a:t>0</a:t>
            </a:r>
            <a:r>
              <a:rPr lang="en-US" sz="2000" dirty="0" smtClean="0"/>
              <a:t>=3, 	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90600" y="3949144"/>
            <a:ext cx="7772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V="1">
            <a:off x="-324644" y="2606581"/>
            <a:ext cx="2667794" cy="373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86750" y="3572392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" y="92200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974" y="1417638"/>
            <a:ext cx="471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61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990600" y="1600200"/>
            <a:ext cx="75438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978795" y="1803877"/>
            <a:ext cx="2376071" cy="193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4918602" y="4495801"/>
            <a:ext cx="3030488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=3+(61-1)/3=23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15770" y="4857819"/>
            <a:ext cx="2854660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B: R=5,   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=6, 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18602" y="4857819"/>
            <a:ext cx="3030488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=6+(61-1)/5=18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15770" y="5219838"/>
            <a:ext cx="7010400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C: RC=RB&gt;RA,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buffer from top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918602" y="5530553"/>
            <a:ext cx="3030488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=25-(61-1)/5=13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196" y="5530553"/>
            <a:ext cx="3826763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R=5,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=23+2=25, 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16200000" flipH="1" flipV="1">
            <a:off x="972059" y="2241772"/>
            <a:ext cx="2341729" cy="11085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635247" y="2202293"/>
            <a:ext cx="2331072" cy="1139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21149" y="1994535"/>
            <a:ext cx="28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586420" y="2415334"/>
            <a:ext cx="28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503539" y="5992924"/>
            <a:ext cx="3780420" cy="30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D: R=3,   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=13+3=16, 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4906372" y="5992924"/>
            <a:ext cx="3030488" cy="30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=16+(61-1)/3=36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518974" y="6358644"/>
            <a:ext cx="3780420" cy="30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D: R=1,   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=16+2=18, 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4918602" y="6358644"/>
            <a:ext cx="3030488" cy="30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=18+(61-1)/1=78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7429" y="4102756"/>
            <a:ext cx="793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0            10             20               30             40               50              60              70             80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27907" y="3937477"/>
            <a:ext cx="7506493" cy="165279"/>
            <a:chOff x="1027907" y="3937477"/>
            <a:chExt cx="7506493" cy="165279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1888027" y="3998110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975584" y="4002011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788914" y="3989800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3795788" y="4011453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761464" y="4015354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714798" y="4015354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679917" y="4019255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482077" y="4050433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7652025" y="4019255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027907" y="1476204"/>
            <a:ext cx="7506493" cy="165279"/>
            <a:chOff x="1027907" y="3937477"/>
            <a:chExt cx="7506493" cy="165279"/>
          </a:xfrm>
        </p:grpSpPr>
        <p:cxnSp>
          <p:nvCxnSpPr>
            <p:cNvPr id="64" name="Straight Connector 63"/>
            <p:cNvCxnSpPr/>
            <p:nvPr/>
          </p:nvCxnSpPr>
          <p:spPr>
            <a:xfrm rot="5400000">
              <a:off x="1888027" y="3998110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975584" y="4002011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2788914" y="3989800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795788" y="4011453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4761464" y="4015354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5714798" y="4015354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6679917" y="4019255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8482077" y="4050433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7652025" y="4019255"/>
              <a:ext cx="1046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 rot="5400000">
            <a:off x="2332233" y="1827375"/>
            <a:ext cx="2352725" cy="1910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226413" y="2415334"/>
            <a:ext cx="28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cxnSp>
        <p:nvCxnSpPr>
          <p:cNvPr id="79" name="Straight Connector 78"/>
          <p:cNvCxnSpPr/>
          <p:nvPr/>
        </p:nvCxnSpPr>
        <p:spPr>
          <a:xfrm rot="10800000" flipV="1">
            <a:off x="2697220" y="1610304"/>
            <a:ext cx="5619201" cy="2356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92080" y="2415334"/>
            <a:ext cx="28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87" name="Straight Arrow Connector 86"/>
          <p:cNvCxnSpPr/>
          <p:nvPr/>
        </p:nvCxnSpPr>
        <p:spPr>
          <a:xfrm rot="16200000" flipV="1">
            <a:off x="1341508" y="2763548"/>
            <a:ext cx="2386082" cy="37306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19985" y="1337704"/>
            <a:ext cx="3544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80307" y="3673733"/>
            <a:ext cx="3544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22195" y="3672145"/>
            <a:ext cx="3544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21498" y="3686032"/>
            <a:ext cx="3544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09184" y="3660478"/>
            <a:ext cx="3544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64002" y="3660478"/>
            <a:ext cx="3544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954606" y="1337704"/>
            <a:ext cx="3544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9076" y="1337704"/>
            <a:ext cx="3544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25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99394" y="1337704"/>
            <a:ext cx="3544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36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139186" y="1346014"/>
            <a:ext cx="3544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78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rot="16200000" flipV="1">
            <a:off x="7112362" y="2734093"/>
            <a:ext cx="2386082" cy="37306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444610" y="2969332"/>
            <a:ext cx="28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  <p:bldP spid="19" grpId="0"/>
      <p:bldP spid="20" grpId="0"/>
      <p:bldP spid="21" grpId="0"/>
      <p:bldP spid="50" grpId="0"/>
      <p:bldP spid="51" grpId="0"/>
      <p:bldP spid="53" grpId="0"/>
      <p:bldP spid="54" grpId="0"/>
      <p:bldP spid="55" grpId="0"/>
      <p:bldP spid="56" grpId="0"/>
      <p:bldP spid="78" grpId="0"/>
      <p:bldP spid="80" grpId="0"/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the principles of Line of Balance</a:t>
            </a:r>
          </a:p>
          <a:p>
            <a:r>
              <a:rPr lang="en-US" dirty="0" smtClean="0"/>
              <a:t>Demonstrate the application of  LOB</a:t>
            </a:r>
          </a:p>
          <a:p>
            <a:r>
              <a:rPr lang="en-US" dirty="0" smtClean="0"/>
              <a:t>Understand the importance of LOB</a:t>
            </a:r>
          </a:p>
          <a:p>
            <a:r>
              <a:rPr lang="en-US" dirty="0" smtClean="0"/>
              <a:t>Understand the process of applying LOB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90600" y="3949144"/>
            <a:ext cx="26092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-305991" y="2625233"/>
            <a:ext cx="2667796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99842" y="3579812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" y="92200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7906" y="2334794"/>
            <a:ext cx="447750" cy="16026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75656" y="1963637"/>
            <a:ext cx="447750" cy="1970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23406" y="3224737"/>
            <a:ext cx="447750" cy="71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990600" y="1600203"/>
            <a:ext cx="2609292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18974" y="4495801"/>
            <a:ext cx="2854660" cy="3107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For A: R=3,   t</a:t>
            </a:r>
            <a:r>
              <a:rPr lang="en-US" sz="1200" dirty="0" smtClean="0"/>
              <a:t>0</a:t>
            </a:r>
            <a:r>
              <a:rPr lang="en-US" sz="2000" dirty="0" smtClean="0"/>
              <a:t>=3, 	</a:t>
            </a: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918602" y="4495801"/>
            <a:ext cx="3030488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16=3+(x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-1)/3,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x=40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18974" y="4803558"/>
            <a:ext cx="2854660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B: R=5,   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=6, 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918602" y="4803558"/>
            <a:ext cx="3030488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16=6+(x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-1)/5,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x=51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15770" y="5114273"/>
            <a:ext cx="2854660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C: R=5,   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=13, 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915398" y="5114273"/>
            <a:ext cx="3030488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16=13+(x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-1)/5,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x=16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22178" y="5424988"/>
            <a:ext cx="2854660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D</a:t>
            </a:r>
            <a:r>
              <a:rPr lang="en-US" sz="2000" dirty="0" smtClean="0"/>
              <a:t>: R=3,   t</a:t>
            </a:r>
            <a:r>
              <a:rPr lang="en-US" sz="1200" dirty="0" smtClean="0"/>
              <a:t>0</a:t>
            </a:r>
            <a:r>
              <a:rPr lang="en-US" sz="2000" dirty="0" smtClean="0"/>
              <a:t>=16,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18974" y="5735703"/>
            <a:ext cx="2854660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E: x=0 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963520" y="3966551"/>
            <a:ext cx="2854660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     B      C     D     E 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47600" y="1858144"/>
            <a:ext cx="447750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95350" y="1558936"/>
            <a:ext cx="447750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943100" y="2866257"/>
            <a:ext cx="447750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2390850" y="3447337"/>
            <a:ext cx="447750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838600" y="3602695"/>
            <a:ext cx="447750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999942" y="1291337"/>
            <a:ext cx="4405934" cy="2683905"/>
            <a:chOff x="990600" y="1291337"/>
            <a:chExt cx="7772400" cy="2683905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990600" y="3949144"/>
              <a:ext cx="7772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 flipV="1">
              <a:off x="-324644" y="2606581"/>
              <a:ext cx="2667794" cy="37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>
              <a:off x="990600" y="1600200"/>
              <a:ext cx="75438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978795" y="1803877"/>
              <a:ext cx="2376071" cy="19300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 flipH="1" flipV="1">
              <a:off x="972059" y="2241772"/>
              <a:ext cx="2341729" cy="110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1635247" y="2202293"/>
              <a:ext cx="2331072" cy="11392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943100" y="2046002"/>
              <a:ext cx="28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86420" y="2415334"/>
              <a:ext cx="28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2332233" y="1827375"/>
              <a:ext cx="2352725" cy="19107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26413" y="2415334"/>
              <a:ext cx="28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10800000" flipV="1">
              <a:off x="2697220" y="1610304"/>
              <a:ext cx="5619201" cy="23566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92080" y="2415334"/>
              <a:ext cx="28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6200000" flipV="1">
              <a:off x="1341508" y="2763548"/>
              <a:ext cx="2386082" cy="3730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444610" y="2969332"/>
              <a:ext cx="28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rot="10800000">
            <a:off x="1943101" y="1994535"/>
            <a:ext cx="29214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 flipV="1">
            <a:off x="1475656" y="2363866"/>
            <a:ext cx="341007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2411998" y="3248980"/>
            <a:ext cx="247373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/>
          <p:cNvSpPr txBox="1">
            <a:spLocks/>
          </p:cNvSpPr>
          <p:nvPr/>
        </p:nvSpPr>
        <p:spPr>
          <a:xfrm>
            <a:off x="4923075" y="5424988"/>
            <a:ext cx="3030488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16=16+(x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-1)/3,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x=1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71156" y="3889168"/>
            <a:ext cx="447750" cy="45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462479" y="1189604"/>
            <a:ext cx="185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Progress Diagram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509948" y="1211520"/>
            <a:ext cx="22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Diagram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041083" y="2784666"/>
            <a:ext cx="4345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75656" y="2636912"/>
            <a:ext cx="4345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23406" y="2969332"/>
            <a:ext cx="4345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371156" y="3889168"/>
            <a:ext cx="4345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/>
          <p:cNvSpPr txBox="1">
            <a:spLocks/>
          </p:cNvSpPr>
          <p:nvPr/>
        </p:nvSpPr>
        <p:spPr>
          <a:xfrm>
            <a:off x="1943100" y="2555542"/>
            <a:ext cx="468898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475656" y="2259976"/>
            <a:ext cx="468898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noProof="0" dirty="0" smtClean="0"/>
              <a:t>3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1006758" y="2415334"/>
            <a:ext cx="468898" cy="310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981" y="2570691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4386" y="2150128"/>
            <a:ext cx="963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Planned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4" grpId="0"/>
      <p:bldP spid="36" grpId="0"/>
      <p:bldP spid="61" grpId="0" animBg="1"/>
      <p:bldP spid="73" grpId="0"/>
      <p:bldP spid="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9571" y="1627379"/>
            <a:ext cx="7686304" cy="2683907"/>
            <a:chOff x="990600" y="1291337"/>
            <a:chExt cx="7772400" cy="268390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990600" y="3949144"/>
              <a:ext cx="7772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16200000" flipV="1">
              <a:off x="-324644" y="2606581"/>
              <a:ext cx="2667794" cy="37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0800000">
              <a:off x="990600" y="1600200"/>
              <a:ext cx="75438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978795" y="1803877"/>
              <a:ext cx="2376071" cy="19300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 flipV="1">
              <a:off x="972059" y="2241772"/>
              <a:ext cx="2341729" cy="110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1635247" y="2202293"/>
              <a:ext cx="2331072" cy="11392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43100" y="2046002"/>
              <a:ext cx="28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86420" y="2415334"/>
              <a:ext cx="28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2332233" y="1827375"/>
              <a:ext cx="2352725" cy="19107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26413" y="2415334"/>
              <a:ext cx="28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 flipV="1">
              <a:off x="2697220" y="1610304"/>
              <a:ext cx="5619201" cy="23566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92080" y="2415334"/>
              <a:ext cx="28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1356008" y="2778049"/>
              <a:ext cx="239438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44610" y="2969332"/>
              <a:ext cx="28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 rot="10800000" flipV="1">
            <a:off x="928452" y="3120707"/>
            <a:ext cx="1299519" cy="1152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113188" y="3158736"/>
            <a:ext cx="1312570" cy="9169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665358" y="3674010"/>
            <a:ext cx="880519" cy="3184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940301" y="2223914"/>
            <a:ext cx="1184465" cy="60912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803664" y="2370654"/>
            <a:ext cx="1027930" cy="17931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1945628" y="2265584"/>
            <a:ext cx="1446651" cy="80817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2400" cy="1362075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i="1" u="sng" dirty="0" smtClean="0">
                <a:solidFill>
                  <a:srgbClr val="C00000"/>
                </a:solidFill>
              </a:rPr>
              <a:t>Contact:</a:t>
            </a:r>
          </a:p>
          <a:p>
            <a:pPr lvl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dirty="0" smtClean="0">
                <a:solidFill>
                  <a:srgbClr val="C00000"/>
                </a:solidFill>
              </a:rPr>
              <a:t>Dr.  Ahmed Elyamany</a:t>
            </a:r>
          </a:p>
          <a:p>
            <a:pPr lvl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b="1" dirty="0" smtClean="0">
                <a:solidFill>
                  <a:srgbClr val="C00000"/>
                </a:solidFill>
              </a:rPr>
              <a:t>019-4100-824</a:t>
            </a:r>
          </a:p>
          <a:p>
            <a:pPr lvl="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i="1" dirty="0" smtClean="0">
                <a:solidFill>
                  <a:srgbClr val="C00000"/>
                </a:solidFill>
              </a:rPr>
              <a:t>a2hyamany@yahoo.com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of Balance (LOB)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Definition</a:t>
            </a:r>
          </a:p>
          <a:p>
            <a:pPr lvl="1">
              <a:buNone/>
            </a:pPr>
            <a:r>
              <a:rPr lang="en-US" altLang="en-US" dirty="0" smtClean="0"/>
              <a:t>A simple diagram to show location and time at which a certain crew will be working on a given operation.</a:t>
            </a:r>
          </a:p>
          <a:p>
            <a:pPr lvl="1">
              <a:buNone/>
            </a:pPr>
            <a:endParaRPr lang="en-US" altLang="en-US" dirty="0" smtClean="0"/>
          </a:p>
          <a:p>
            <a:r>
              <a:rPr lang="en-US" dirty="0" smtClean="0"/>
              <a:t>Focuses on </a:t>
            </a:r>
            <a:r>
              <a:rPr lang="en-US" b="1" dirty="0" smtClean="0"/>
              <a:t>balancing the time </a:t>
            </a:r>
            <a:r>
              <a:rPr lang="en-US" dirty="0" smtClean="0"/>
              <a:t>taken for individual activities by either re-distribution of resource or by reducing process waste.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 of Balance (LOB)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LOB is a Planning methodology to </a:t>
            </a:r>
            <a:r>
              <a:rPr lang="en-US" b="1" dirty="0" smtClean="0"/>
              <a:t>optimize resources</a:t>
            </a:r>
            <a:r>
              <a:rPr lang="en-US" dirty="0" smtClean="0"/>
              <a:t> used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LOB is a </a:t>
            </a:r>
            <a:r>
              <a:rPr lang="en-US" b="1" dirty="0" smtClean="0"/>
              <a:t>Good Visual tool </a:t>
            </a:r>
            <a:r>
              <a:rPr lang="en-US" dirty="0" smtClean="0"/>
              <a:t>that lets us see if a construction program can be achieved with the minimum waiting time between tasks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is primarily used on projects that have </a:t>
            </a:r>
            <a:r>
              <a:rPr lang="en-US" b="1" dirty="0" smtClean="0"/>
              <a:t>repeated elements</a:t>
            </a:r>
            <a:r>
              <a:rPr lang="en-US" dirty="0" smtClean="0"/>
              <a:t> like Highways, Pipelines, High-rise buildings, hotel bedrooms, bridge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Continuous resource use </a:t>
            </a:r>
          </a:p>
          <a:p>
            <a:r>
              <a:rPr lang="en-US" sz="2800" dirty="0" smtClean="0"/>
              <a:t>Less starts and stops</a:t>
            </a:r>
          </a:p>
          <a:p>
            <a:r>
              <a:rPr lang="en-US" sz="2800" dirty="0" smtClean="0"/>
              <a:t>Crews will spend less time and money on later units once they develop a learning momentum. </a:t>
            </a:r>
          </a:p>
          <a:p>
            <a:r>
              <a:rPr lang="en-US" sz="2800" dirty="0" smtClean="0"/>
              <a:t>Improve productivity by 20 %</a:t>
            </a:r>
          </a:p>
          <a:p>
            <a:r>
              <a:rPr lang="en-US" sz="2800" dirty="0" smtClean="0"/>
              <a:t>Save </a:t>
            </a:r>
            <a:r>
              <a:rPr lang="en-US" sz="2800" b="1" u="sng" dirty="0" smtClean="0"/>
              <a:t>money</a:t>
            </a:r>
            <a:r>
              <a:rPr lang="en-US" sz="2800" dirty="0" smtClean="0"/>
              <a:t> and </a:t>
            </a:r>
            <a:r>
              <a:rPr lang="en-US" sz="2800" b="1" u="sng" dirty="0" smtClean="0"/>
              <a:t>time</a:t>
            </a:r>
            <a:endParaRPr lang="en-US" sz="2800" dirty="0" smtClean="0"/>
          </a:p>
          <a:p>
            <a:r>
              <a:rPr lang="en-US" sz="2800" dirty="0" smtClean="0"/>
              <a:t>Faster planning process</a:t>
            </a:r>
          </a:p>
          <a:p>
            <a:r>
              <a:rPr lang="en-US" sz="2800" dirty="0" smtClean="0"/>
              <a:t>Superior Visual control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Faster planning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tasks</a:t>
            </a:r>
          </a:p>
          <a:p>
            <a:r>
              <a:rPr lang="en-US" dirty="0" smtClean="0"/>
              <a:t>Less links</a:t>
            </a:r>
          </a:p>
          <a:p>
            <a:r>
              <a:rPr lang="en-US" dirty="0" smtClean="0"/>
              <a:t>Faster program creation</a:t>
            </a:r>
          </a:p>
          <a:p>
            <a:r>
              <a:rPr lang="en-US" dirty="0" smtClean="0"/>
              <a:t>Less time </a:t>
            </a:r>
            <a:r>
              <a:rPr lang="en-US" dirty="0" smtClean="0"/>
              <a:t>to understand &amp; interpret</a:t>
            </a:r>
          </a:p>
          <a:p>
            <a:r>
              <a:rPr lang="en-US" dirty="0" smtClean="0"/>
              <a:t>Easy to try ‘what-if’ scenarios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Activity-based vs. Location-based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 smtClean="0"/>
              <a:t>Activity-based</a:t>
            </a:r>
          </a:p>
          <a:p>
            <a:pPr lvl="1"/>
            <a:r>
              <a:rPr lang="en-US" dirty="0" smtClean="0"/>
              <a:t>30 floors, 4 activities in each location = 120 activities</a:t>
            </a:r>
          </a:p>
          <a:p>
            <a:pPr lvl="1"/>
            <a:r>
              <a:rPr lang="en-US" dirty="0" smtClean="0"/>
              <a:t>Formwork-reinforcement-pouring on the same floor = 60 links</a:t>
            </a:r>
          </a:p>
          <a:p>
            <a:pPr lvl="1"/>
            <a:r>
              <a:rPr lang="en-US" dirty="0" smtClean="0"/>
              <a:t>Pouring – formwork next floor = 29 links</a:t>
            </a:r>
          </a:p>
          <a:p>
            <a:pPr lvl="1"/>
            <a:r>
              <a:rPr lang="en-US" dirty="0" smtClean="0"/>
              <a:t>Pouring – finishes two floors below = 28 links</a:t>
            </a:r>
          </a:p>
          <a:p>
            <a:pPr lvl="1"/>
            <a:r>
              <a:rPr lang="en-US" dirty="0" smtClean="0"/>
              <a:t>Internal links in finishes to prevent resource overlapping = 29 links</a:t>
            </a:r>
          </a:p>
          <a:p>
            <a:pPr lvl="1"/>
            <a:r>
              <a:rPr lang="en-US" b="1" u="sng" dirty="0" smtClean="0"/>
              <a:t>Total: 120 CPM activities, 266 links</a:t>
            </a:r>
            <a:br>
              <a:rPr lang="en-US" b="1" u="sng" dirty="0" smtClean="0"/>
            </a:br>
            <a:endParaRPr lang="en-US" dirty="0" smtClean="0"/>
          </a:p>
          <a:p>
            <a:r>
              <a:rPr lang="en-US" b="1" i="1" dirty="0" smtClean="0"/>
              <a:t>Location-based</a:t>
            </a:r>
          </a:p>
          <a:p>
            <a:pPr lvl="1"/>
            <a:r>
              <a:rPr lang="en-US" dirty="0" smtClean="0"/>
              <a:t>4 tasks flowing through locations</a:t>
            </a:r>
          </a:p>
          <a:p>
            <a:pPr lvl="1"/>
            <a:r>
              <a:rPr lang="en-US" dirty="0" smtClean="0"/>
              <a:t>4 links between activities</a:t>
            </a:r>
          </a:p>
          <a:p>
            <a:pPr lvl="1"/>
            <a:r>
              <a:rPr lang="en-US" dirty="0" smtClean="0"/>
              <a:t>4 links inside activities</a:t>
            </a:r>
          </a:p>
          <a:p>
            <a:pPr lvl="1"/>
            <a:r>
              <a:rPr lang="en-US" b="1" u="sng" dirty="0" smtClean="0"/>
              <a:t>Total: 4 tasks, 8 link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Activity-based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5257800"/>
            <a:ext cx="13716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Floor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5257800"/>
            <a:ext cx="1600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Reinforcement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Floor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5257800"/>
            <a:ext cx="1600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Pouring Conc.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Floor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5257800"/>
            <a:ext cx="1600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Finishing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Floor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3352800"/>
            <a:ext cx="13716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Floor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352800"/>
            <a:ext cx="1600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Reinforcement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Floor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1000" y="3352800"/>
            <a:ext cx="1600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Pouring Conc.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Floor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3352800"/>
            <a:ext cx="1600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Finishing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Floor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1524000"/>
            <a:ext cx="13716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Floor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1524000"/>
            <a:ext cx="1600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Reinforcement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Floor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0" y="1524000"/>
            <a:ext cx="1600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Pouring Conc.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Floor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1524000"/>
            <a:ext cx="1600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Finishing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Floor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hape 17"/>
          <p:cNvCxnSpPr>
            <a:stCxn id="7" idx="3"/>
            <a:endCxn id="9" idx="1"/>
          </p:cNvCxnSpPr>
          <p:nvPr/>
        </p:nvCxnSpPr>
        <p:spPr>
          <a:xfrm flipH="1" flipV="1">
            <a:off x="685800" y="3733800"/>
            <a:ext cx="5105400" cy="1905000"/>
          </a:xfrm>
          <a:prstGeom prst="bentConnector5">
            <a:avLst>
              <a:gd name="adj1" fmla="val -4478"/>
              <a:gd name="adj2" fmla="val 50000"/>
              <a:gd name="adj3" fmla="val 1044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11" idx="3"/>
            <a:endCxn id="13" idx="1"/>
          </p:cNvCxnSpPr>
          <p:nvPr/>
        </p:nvCxnSpPr>
        <p:spPr>
          <a:xfrm flipH="1" flipV="1">
            <a:off x="1295400" y="1905000"/>
            <a:ext cx="4495800" cy="1828800"/>
          </a:xfrm>
          <a:prstGeom prst="bentConnector5">
            <a:avLst>
              <a:gd name="adj1" fmla="val -5085"/>
              <a:gd name="adj2" fmla="val 50000"/>
              <a:gd name="adj3" fmla="val 1050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6" idx="1"/>
          </p:cNvCxnSpPr>
          <p:nvPr/>
        </p:nvCxnSpPr>
        <p:spPr>
          <a:xfrm>
            <a:off x="1524000" y="5638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7" idx="1"/>
          </p:cNvCxnSpPr>
          <p:nvPr/>
        </p:nvCxnSpPr>
        <p:spPr>
          <a:xfrm>
            <a:off x="3657600" y="5638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0" idx="1"/>
          </p:cNvCxnSpPr>
          <p:nvPr/>
        </p:nvCxnSpPr>
        <p:spPr>
          <a:xfrm>
            <a:off x="2057400" y="3733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11" idx="1"/>
          </p:cNvCxnSpPr>
          <p:nvPr/>
        </p:nvCxnSpPr>
        <p:spPr>
          <a:xfrm>
            <a:off x="3886200" y="3733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14" idx="1"/>
          </p:cNvCxnSpPr>
          <p:nvPr/>
        </p:nvCxnSpPr>
        <p:spPr>
          <a:xfrm>
            <a:off x="2667000" y="1905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5" idx="1"/>
          </p:cNvCxnSpPr>
          <p:nvPr/>
        </p:nvCxnSpPr>
        <p:spPr>
          <a:xfrm>
            <a:off x="4724400" y="1905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8" idx="3"/>
            <a:endCxn id="12" idx="1"/>
          </p:cNvCxnSpPr>
          <p:nvPr/>
        </p:nvCxnSpPr>
        <p:spPr>
          <a:xfrm flipH="1" flipV="1">
            <a:off x="6629400" y="3733800"/>
            <a:ext cx="1524000" cy="1905000"/>
          </a:xfrm>
          <a:prstGeom prst="bentConnector5">
            <a:avLst>
              <a:gd name="adj1" fmla="val -15000"/>
              <a:gd name="adj2" fmla="val 50000"/>
              <a:gd name="adj3" fmla="val 11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stCxn id="12" idx="3"/>
            <a:endCxn id="16" idx="1"/>
          </p:cNvCxnSpPr>
          <p:nvPr/>
        </p:nvCxnSpPr>
        <p:spPr>
          <a:xfrm flipH="1" flipV="1">
            <a:off x="7391400" y="1905000"/>
            <a:ext cx="838200" cy="1828800"/>
          </a:xfrm>
          <a:prstGeom prst="bentConnector5">
            <a:avLst>
              <a:gd name="adj1" fmla="val -27273"/>
              <a:gd name="adj2" fmla="val 50000"/>
              <a:gd name="adj3" fmla="val 1272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15" idx="3"/>
            <a:endCxn id="8" idx="1"/>
          </p:cNvCxnSpPr>
          <p:nvPr/>
        </p:nvCxnSpPr>
        <p:spPr>
          <a:xfrm>
            <a:off x="6553200" y="1905000"/>
            <a:ext cx="1588" cy="3733800"/>
          </a:xfrm>
          <a:prstGeom prst="bentConnector5">
            <a:avLst>
              <a:gd name="adj1" fmla="val 10905671"/>
              <a:gd name="adj2" fmla="val 29221"/>
              <a:gd name="adj3" fmla="val -177852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Location-based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3794" y="6095206"/>
            <a:ext cx="73144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-1143000" y="3810000"/>
            <a:ext cx="457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877094" y="2095500"/>
            <a:ext cx="4266406" cy="373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1409700" y="2095500"/>
            <a:ext cx="4267200" cy="3733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43000" y="5943600"/>
            <a:ext cx="533400" cy="1524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6" idx="2"/>
          </p:cNvCxnSpPr>
          <p:nvPr/>
        </p:nvCxnSpPr>
        <p:spPr>
          <a:xfrm rot="5400000">
            <a:off x="3257550" y="2686050"/>
            <a:ext cx="0" cy="422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590800"/>
            <a:ext cx="1524000" cy="369332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1" dirty="0" smtClean="0"/>
              <a:t>Pouring Conc.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4800" y="2438400"/>
            <a:ext cx="1599406" cy="369332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1" dirty="0" smtClean="0"/>
              <a:t>Reinforcement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3800" y="571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121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" y="3276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" y="4572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5867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1676400"/>
            <a:ext cx="45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cxnSp>
        <p:nvCxnSpPr>
          <p:cNvPr id="35" name="Straight Connector 34"/>
          <p:cNvCxnSpPr>
            <a:stCxn id="53" idx="3"/>
          </p:cNvCxnSpPr>
          <p:nvPr/>
        </p:nvCxnSpPr>
        <p:spPr>
          <a:xfrm flipV="1">
            <a:off x="2286000" y="4800600"/>
            <a:ext cx="0" cy="1219200"/>
          </a:xfrm>
          <a:prstGeom prst="line">
            <a:avLst/>
          </a:prstGeom>
          <a:ln w="3492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1828800"/>
            <a:ext cx="701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676400" y="594360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057400" y="5943600"/>
            <a:ext cx="228600" cy="152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86000" y="4648200"/>
            <a:ext cx="533400" cy="1524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819400" y="464820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200400" y="4648200"/>
            <a:ext cx="228600" cy="152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429000" y="3352800"/>
            <a:ext cx="533400" cy="1524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962400" y="3352800"/>
            <a:ext cx="3810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43400" y="3352800"/>
            <a:ext cx="228600" cy="152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81" idx="2"/>
          </p:cNvCxnSpPr>
          <p:nvPr/>
        </p:nvCxnSpPr>
        <p:spPr>
          <a:xfrm rot="5400000">
            <a:off x="3524250" y="11239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3"/>
          </p:cNvCxnSpPr>
          <p:nvPr/>
        </p:nvCxnSpPr>
        <p:spPr>
          <a:xfrm flipV="1">
            <a:off x="3429000" y="3505200"/>
            <a:ext cx="0" cy="1219200"/>
          </a:xfrm>
          <a:prstGeom prst="line">
            <a:avLst/>
          </a:prstGeom>
          <a:ln w="3492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2019300" y="2095500"/>
            <a:ext cx="4267200" cy="3733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1790700" y="2095500"/>
            <a:ext cx="4267200" cy="3733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572000" y="5943600"/>
            <a:ext cx="5334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endCxn id="64" idx="3"/>
          </p:cNvCxnSpPr>
          <p:nvPr/>
        </p:nvCxnSpPr>
        <p:spPr>
          <a:xfrm rot="5400000" flipH="1" flipV="1">
            <a:off x="3314700" y="4686300"/>
            <a:ext cx="2514600" cy="0"/>
          </a:xfrm>
          <a:prstGeom prst="line">
            <a:avLst/>
          </a:prstGeom>
          <a:ln w="34925">
            <a:solidFill>
              <a:srgbClr val="FF000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5400" y="4648200"/>
            <a:ext cx="5334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3" idx="3"/>
          </p:cNvCxnSpPr>
          <p:nvPr/>
        </p:nvCxnSpPr>
        <p:spPr>
          <a:xfrm flipV="1">
            <a:off x="5105400" y="4800600"/>
            <a:ext cx="0" cy="1219200"/>
          </a:xfrm>
          <a:prstGeom prst="line">
            <a:avLst/>
          </a:prstGeom>
          <a:ln w="3492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638800" y="3352800"/>
            <a:ext cx="533400" cy="152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6" idx="3"/>
          </p:cNvCxnSpPr>
          <p:nvPr/>
        </p:nvCxnSpPr>
        <p:spPr>
          <a:xfrm flipV="1">
            <a:off x="5638800" y="3505200"/>
            <a:ext cx="0" cy="1219200"/>
          </a:xfrm>
          <a:prstGeom prst="line">
            <a:avLst/>
          </a:prstGeom>
          <a:ln w="3492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3" idx="1"/>
          </p:cNvCxnSpPr>
          <p:nvPr/>
        </p:nvCxnSpPr>
        <p:spPr>
          <a:xfrm rot="10800000" flipH="1">
            <a:off x="4572000" y="1828800"/>
            <a:ext cx="1752600" cy="419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3848100" y="3086100"/>
            <a:ext cx="426720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57600" y="2362200"/>
            <a:ext cx="1599406" cy="369332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1" dirty="0" smtClean="0"/>
              <a:t>Formwork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486400" y="2362200"/>
            <a:ext cx="1599406" cy="369332"/>
          </a:xfrm>
          <a:prstGeom prst="rect">
            <a:avLst/>
          </a:prstGeom>
          <a:noFill/>
          <a:scene3d>
            <a:camera prst="orthographicFront">
              <a:rot lat="0" lon="0" rev="4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1" dirty="0" smtClean="0"/>
              <a:t>Finishing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810</Words>
  <Application>Microsoft Office PowerPoint</Application>
  <PresentationFormat>On-screen Show (4:3)</PresentationFormat>
  <Paragraphs>354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Line Of Balance</vt:lpstr>
      <vt:lpstr>Intended Learning Outcomes</vt:lpstr>
      <vt:lpstr>Line of Balance (LOB)</vt:lpstr>
      <vt:lpstr>Line of Balance (LOB)</vt:lpstr>
      <vt:lpstr>Benefits of LOB</vt:lpstr>
      <vt:lpstr>Faster planning process</vt:lpstr>
      <vt:lpstr>Activity-based vs. Location-based</vt:lpstr>
      <vt:lpstr>Activity-based</vt:lpstr>
      <vt:lpstr>Location-based</vt:lpstr>
      <vt:lpstr>Superior project control</vt:lpstr>
      <vt:lpstr>LOB Calculations</vt:lpstr>
      <vt:lpstr>Three diagrams are used in LOB</vt:lpstr>
      <vt:lpstr>Drawing the LOB Schedule</vt:lpstr>
      <vt:lpstr>LOB Calculations</vt:lpstr>
      <vt:lpstr>Crew Synchronization</vt:lpstr>
      <vt:lpstr>Calculating Resource Needs</vt:lpstr>
      <vt:lpstr>Example</vt:lpstr>
      <vt:lpstr>Example</vt:lpstr>
      <vt:lpstr>Example</vt:lpstr>
      <vt:lpstr>Example</vt:lpstr>
      <vt:lpstr>Example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Of Balance</dc:title>
  <dc:creator/>
  <cp:lastModifiedBy>Ahmed</cp:lastModifiedBy>
  <cp:revision>28</cp:revision>
  <dcterms:created xsi:type="dcterms:W3CDTF">2006-08-16T00:00:00Z</dcterms:created>
  <dcterms:modified xsi:type="dcterms:W3CDTF">2011-05-09T07:07:15Z</dcterms:modified>
</cp:coreProperties>
</file>