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customXml/itemProps1.xml" ContentType="application/vnd.openxmlformats-officedocument.customXmlProperties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ls" ContentType="application/vnd.ms-exce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customXml/itemProps2.xml" ContentType="application/vnd.openxmlformats-officedocument.customXmlProperties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5" r:id="rId3"/>
    <p:sldId id="258" r:id="rId4"/>
    <p:sldId id="257" r:id="rId5"/>
    <p:sldId id="259" r:id="rId6"/>
    <p:sldId id="262" r:id="rId7"/>
    <p:sldId id="260" r:id="rId8"/>
    <p:sldId id="261" r:id="rId9"/>
    <p:sldId id="266" r:id="rId10"/>
    <p:sldId id="263" r:id="rId11"/>
    <p:sldId id="267" r:id="rId12"/>
    <p:sldId id="264" r:id="rId13"/>
    <p:sldId id="269" r:id="rId14"/>
    <p:sldId id="271" r:id="rId15"/>
    <p:sldId id="272" r:id="rId16"/>
  </p:sldIdLst>
  <p:sldSz cx="9144000" cy="6858000" type="screen4x3"/>
  <p:notesSz cx="6858000" cy="9144000"/>
  <p:custDataLst>
    <p:tags r:id="rId1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57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05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72EA9F-0F51-44E7-B73A-F6029A796E7A}" type="datetimeFigureOut">
              <a:rPr lang="en-US" smtClean="0"/>
              <a:pPr/>
              <a:t>4/24/2012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A263AE-826A-47A0-9D57-FB2B60F540E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48924-73CA-4DEF-B23B-04FDD84281A6}" type="datetime1">
              <a:rPr lang="en-US" smtClean="0"/>
              <a:pPr/>
              <a:t>4/24/2012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80495-BED0-451A-B8CF-8E33EF92F6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FB395-A53A-4546-9210-1490E7F781A1}" type="datetime1">
              <a:rPr lang="en-US" smtClean="0"/>
              <a:pPr/>
              <a:t>4/24/2012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80495-BED0-451A-B8CF-8E33EF92F6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65135-83D7-4B93-8657-0CD48E2545CB}" type="datetime1">
              <a:rPr lang="en-US" smtClean="0"/>
              <a:pPr/>
              <a:t>4/24/2012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80495-BED0-451A-B8CF-8E33EF92F6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0F690-A9FD-427A-8EB5-62479C49491F}" type="datetime1">
              <a:rPr lang="en-US" smtClean="0"/>
              <a:pPr/>
              <a:t>4/24/2012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80495-BED0-451A-B8CF-8E33EF92F6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CEDD7-C79C-4603-828B-F432D221F4C9}" type="datetime1">
              <a:rPr lang="en-US" smtClean="0"/>
              <a:pPr/>
              <a:t>4/24/2012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80495-BED0-451A-B8CF-8E33EF92F6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5F135-913C-476D-B87E-24FFAFBED070}" type="datetime1">
              <a:rPr lang="en-US" smtClean="0"/>
              <a:pPr/>
              <a:t>4/24/2012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80495-BED0-451A-B8CF-8E33EF92F6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D353D-79EF-428F-BB0C-69777BC7746D}" type="datetime1">
              <a:rPr lang="en-US" smtClean="0"/>
              <a:pPr/>
              <a:t>4/24/2012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80495-BED0-451A-B8CF-8E33EF92F6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169AC-F462-447B-90CF-64832AA786D6}" type="datetime1">
              <a:rPr lang="en-US" smtClean="0"/>
              <a:pPr/>
              <a:t>4/24/2012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80495-BED0-451A-B8CF-8E33EF92F6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E083D-A094-48B6-90DD-D19B091B761B}" type="datetime1">
              <a:rPr lang="en-US" smtClean="0"/>
              <a:pPr/>
              <a:t>4/24/2012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80495-BED0-451A-B8CF-8E33EF92F6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6C39B-11B0-44EA-A3B9-BC7396037151}" type="datetime1">
              <a:rPr lang="en-US" smtClean="0"/>
              <a:pPr/>
              <a:t>4/24/2012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80495-BED0-451A-B8CF-8E33EF92F6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1A220-DA05-49E5-BF91-01A514621BA3}" type="datetime1">
              <a:rPr lang="en-US" smtClean="0"/>
              <a:pPr/>
              <a:t>4/24/2012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80495-BED0-451A-B8CF-8E33EF92F6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5AEF5D-1F14-431A-9CB5-6C4433B89539}" type="datetime1">
              <a:rPr lang="en-US" smtClean="0"/>
              <a:pPr/>
              <a:t>4/24/2012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380495-BED0-451A-B8CF-8E33EF92F68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Worksheet1.xls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afkm.wpafb.af.mil/community/views/home.aspx?Filter=25628" TargetMode="External"/><Relationship Id="rId2" Type="http://schemas.openxmlformats.org/officeDocument/2006/relationships/hyperlink" Target="http://www.oas.kirtland.af.mil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icatalog.dau.mil/onlinecatalog/courses.aspx?crs_id=243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143000"/>
            <a:ext cx="7848600" cy="3371851"/>
          </a:xfrm>
        </p:spPr>
        <p:txBody>
          <a:bodyPr>
            <a:noAutofit/>
          </a:bodyPr>
          <a:lstStyle/>
          <a:p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 smtClean="0"/>
              <a:t>Analysis of Alternatives (</a:t>
            </a:r>
            <a:r>
              <a:rPr lang="en-US" sz="3600" dirty="0" err="1" smtClean="0"/>
              <a:t>AoA</a:t>
            </a:r>
            <a:r>
              <a:rPr lang="en-US" sz="3600" dirty="0" smtClean="0"/>
              <a:t>) for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 smtClean="0"/>
              <a:t>ACAT </a:t>
            </a:r>
            <a:r>
              <a:rPr lang="en-US" sz="3600" dirty="0"/>
              <a:t>II and ACAT III Programs</a:t>
            </a:r>
            <a:br>
              <a:rPr lang="en-US" sz="3600" dirty="0"/>
            </a:br>
            <a:r>
              <a:rPr lang="en-US" sz="3600" dirty="0"/>
              <a:t/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3886200"/>
            <a:ext cx="3200400" cy="17526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Mr. </a:t>
            </a:r>
            <a:r>
              <a:rPr lang="en-US" sz="2800" dirty="0" smtClean="0">
                <a:solidFill>
                  <a:schemeClr val="tx1"/>
                </a:solidFill>
              </a:rPr>
              <a:t>Howard Marks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ASC/AQ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24 Apr 12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80495-BED0-451A-B8CF-8E33EF92F68A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How to Address the </a:t>
            </a:r>
            <a:r>
              <a:rPr lang="en-US" sz="3600" dirty="0" err="1" smtClean="0"/>
              <a:t>AoA</a:t>
            </a:r>
            <a:r>
              <a:rPr lang="en-US" sz="3600" dirty="0" smtClean="0"/>
              <a:t> at an MDD Event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Any ACAT program MDD needs to address the need for/intent to accomplish an </a:t>
            </a:r>
            <a:r>
              <a:rPr lang="en-US" sz="2800" dirty="0" err="1" smtClean="0"/>
              <a:t>AoA</a:t>
            </a:r>
            <a:endParaRPr lang="en-US" sz="2800" dirty="0" smtClean="0"/>
          </a:p>
          <a:p>
            <a:pPr lvl="1"/>
            <a:r>
              <a:rPr lang="en-US" sz="2400" dirty="0" smtClean="0"/>
              <a:t>Present a plan to accomplish an </a:t>
            </a:r>
            <a:r>
              <a:rPr lang="en-US" sz="2400" dirty="0" err="1" smtClean="0"/>
              <a:t>AoA</a:t>
            </a:r>
            <a:r>
              <a:rPr lang="en-US" sz="2400" dirty="0" smtClean="0"/>
              <a:t>, or</a:t>
            </a:r>
          </a:p>
          <a:p>
            <a:pPr lvl="1"/>
            <a:r>
              <a:rPr lang="en-US" sz="2400" dirty="0" smtClean="0"/>
              <a:t>Provide rationale if one is not planned </a:t>
            </a:r>
          </a:p>
          <a:p>
            <a:r>
              <a:rPr lang="en-US" sz="2800" dirty="0" smtClean="0"/>
              <a:t>Make sure that the ADM documents the final decision and captures the rationale</a:t>
            </a:r>
          </a:p>
          <a:p>
            <a:pPr lvl="1"/>
            <a:r>
              <a:rPr lang="en-US" sz="2400" dirty="0" smtClean="0"/>
              <a:t>MDA (PEO) signs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80495-BED0-451A-B8CF-8E33EF92F68A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>
            <a:noAutofit/>
          </a:bodyPr>
          <a:lstStyle/>
          <a:p>
            <a:r>
              <a:rPr lang="en-US" sz="3600" dirty="0" smtClean="0"/>
              <a:t>Top-Level Tailored </a:t>
            </a:r>
            <a:r>
              <a:rPr lang="en-US" sz="3600" dirty="0" err="1" smtClean="0"/>
              <a:t>AoA</a:t>
            </a:r>
            <a:r>
              <a:rPr lang="en-US" sz="3600" dirty="0" smtClean="0"/>
              <a:t> Process Flow</a:t>
            </a:r>
            <a:endParaRPr lang="en-US" sz="3600" dirty="0"/>
          </a:p>
        </p:txBody>
      </p:sp>
      <p:sp>
        <p:nvSpPr>
          <p:cNvPr id="3" name="Rectangle 2"/>
          <p:cNvSpPr/>
          <p:nvPr/>
        </p:nvSpPr>
        <p:spPr>
          <a:xfrm>
            <a:off x="1143000" y="2069813"/>
            <a:ext cx="1295400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Determine need for </a:t>
            </a:r>
            <a:r>
              <a:rPr lang="en-US" sz="1600" dirty="0" err="1" smtClean="0">
                <a:solidFill>
                  <a:schemeClr val="tx1"/>
                </a:solidFill>
              </a:rPr>
              <a:t>AoA</a:t>
            </a:r>
            <a:r>
              <a:rPr lang="en-US" sz="1600" dirty="0" smtClean="0">
                <a:solidFill>
                  <a:schemeClr val="tx1"/>
                </a:solidFill>
              </a:rPr>
              <a:t> and develop rationale 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819400" y="2198132"/>
            <a:ext cx="129540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Conduct MDD, make </a:t>
            </a:r>
            <a:r>
              <a:rPr lang="en-US" sz="1600" dirty="0" err="1" smtClean="0">
                <a:solidFill>
                  <a:schemeClr val="tx1"/>
                </a:solidFill>
              </a:rPr>
              <a:t>AoA</a:t>
            </a:r>
            <a:r>
              <a:rPr lang="en-US" sz="1600" dirty="0" smtClean="0">
                <a:solidFill>
                  <a:schemeClr val="tx1"/>
                </a:solidFill>
              </a:rPr>
              <a:t> decision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48200" y="2895600"/>
            <a:ext cx="1295400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Document “Yes” decision in ADM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48200" y="1219200"/>
            <a:ext cx="1295400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Document  “No” decision in ADM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4" idx="3"/>
            <a:endCxn id="6" idx="1"/>
          </p:cNvCxnSpPr>
          <p:nvPr/>
        </p:nvCxnSpPr>
        <p:spPr>
          <a:xfrm flipV="1">
            <a:off x="4114800" y="1757809"/>
            <a:ext cx="533400" cy="85582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962400" y="1465421"/>
            <a:ext cx="4572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No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962400" y="3370421"/>
            <a:ext cx="4572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Yes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4" idx="3"/>
            <a:endCxn id="5" idx="1"/>
          </p:cNvCxnSpPr>
          <p:nvPr/>
        </p:nvCxnSpPr>
        <p:spPr>
          <a:xfrm>
            <a:off x="4114800" y="2613631"/>
            <a:ext cx="533400" cy="82057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248400" y="1524000"/>
            <a:ext cx="7620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Done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>
            <a:stCxn id="6" idx="3"/>
            <a:endCxn id="17" idx="1"/>
          </p:cNvCxnSpPr>
          <p:nvPr/>
        </p:nvCxnSpPr>
        <p:spPr>
          <a:xfrm flipV="1">
            <a:off x="5943600" y="1693277"/>
            <a:ext cx="304800" cy="6453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5" idx="3"/>
            <a:endCxn id="25" idx="1"/>
          </p:cNvCxnSpPr>
          <p:nvPr/>
        </p:nvCxnSpPr>
        <p:spPr>
          <a:xfrm flipV="1">
            <a:off x="5943600" y="3404920"/>
            <a:ext cx="457200" cy="2928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6400800" y="2989421"/>
            <a:ext cx="167640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Finalize </a:t>
            </a:r>
            <a:r>
              <a:rPr lang="en-US" sz="1600" dirty="0" err="1" smtClean="0">
                <a:solidFill>
                  <a:schemeClr val="tx1"/>
                </a:solidFill>
              </a:rPr>
              <a:t>AoA</a:t>
            </a:r>
            <a:r>
              <a:rPr lang="en-US" sz="1600" dirty="0" smtClean="0">
                <a:solidFill>
                  <a:schemeClr val="tx1"/>
                </a:solidFill>
              </a:rPr>
              <a:t> Implementation Plan (AIP)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553200" y="4191000"/>
            <a:ext cx="129540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MDA Sign AIP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9" name="Elbow Connector 28"/>
          <p:cNvCxnSpPr>
            <a:stCxn id="25" idx="3"/>
            <a:endCxn id="27" idx="3"/>
          </p:cNvCxnSpPr>
          <p:nvPr/>
        </p:nvCxnSpPr>
        <p:spPr>
          <a:xfrm flipH="1">
            <a:off x="7848600" y="3404920"/>
            <a:ext cx="228600" cy="1078468"/>
          </a:xfrm>
          <a:prstGeom prst="bentConnector3">
            <a:avLst>
              <a:gd name="adj1" fmla="val -10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4495800" y="4343400"/>
            <a:ext cx="12954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Conduct </a:t>
            </a:r>
            <a:r>
              <a:rPr lang="en-US" sz="1600" dirty="0" err="1" smtClean="0">
                <a:solidFill>
                  <a:schemeClr val="tx1"/>
                </a:solidFill>
              </a:rPr>
              <a:t>AoA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34" name="Straight Arrow Connector 33"/>
          <p:cNvCxnSpPr>
            <a:stCxn id="27" idx="1"/>
            <a:endCxn id="33" idx="3"/>
          </p:cNvCxnSpPr>
          <p:nvPr/>
        </p:nvCxnSpPr>
        <p:spPr>
          <a:xfrm flipH="1">
            <a:off x="5791200" y="4483388"/>
            <a:ext cx="762000" cy="2928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2819400" y="3991690"/>
            <a:ext cx="1295400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Coordinate with CAAT (and AFROC, if required)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/>
          <p:cNvCxnSpPr>
            <a:stCxn id="33" idx="1"/>
            <a:endCxn id="43" idx="3"/>
          </p:cNvCxnSpPr>
          <p:nvPr/>
        </p:nvCxnSpPr>
        <p:spPr>
          <a:xfrm flipH="1">
            <a:off x="4114800" y="4512677"/>
            <a:ext cx="381000" cy="1762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3" idx="1"/>
            <a:endCxn id="50" idx="3"/>
          </p:cNvCxnSpPr>
          <p:nvPr/>
        </p:nvCxnSpPr>
        <p:spPr>
          <a:xfrm flipH="1" flipV="1">
            <a:off x="2286000" y="4512677"/>
            <a:ext cx="533400" cy="1762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990600" y="4343400"/>
            <a:ext cx="12954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Brief MDA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71" name="Elbow Connector 70"/>
          <p:cNvCxnSpPr>
            <a:stCxn id="50" idx="1"/>
            <a:endCxn id="73" idx="1"/>
          </p:cNvCxnSpPr>
          <p:nvPr/>
        </p:nvCxnSpPr>
        <p:spPr>
          <a:xfrm rot="10800000" flipV="1">
            <a:off x="990600" y="4512677"/>
            <a:ext cx="12700" cy="1519536"/>
          </a:xfrm>
          <a:prstGeom prst="bentConnector3">
            <a:avLst>
              <a:gd name="adj1" fmla="val 180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990600" y="5739825"/>
            <a:ext cx="129540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MDA select alternative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2667000" y="5486400"/>
            <a:ext cx="1295400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MDA approve alternative in ADM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76" name="Straight Arrow Connector 75"/>
          <p:cNvCxnSpPr>
            <a:stCxn id="73" idx="3"/>
            <a:endCxn id="75" idx="1"/>
          </p:cNvCxnSpPr>
          <p:nvPr/>
        </p:nvCxnSpPr>
        <p:spPr>
          <a:xfrm flipV="1">
            <a:off x="2286000" y="6025009"/>
            <a:ext cx="381000" cy="720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4572000" y="5486400"/>
            <a:ext cx="1295400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Continue with acquisition process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80" name="Straight Arrow Connector 79"/>
          <p:cNvCxnSpPr>
            <a:stCxn id="75" idx="3"/>
            <a:endCxn id="79" idx="1"/>
          </p:cNvCxnSpPr>
          <p:nvPr/>
        </p:nvCxnSpPr>
        <p:spPr>
          <a:xfrm>
            <a:off x="3962400" y="6025009"/>
            <a:ext cx="6096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3" idx="3"/>
            <a:endCxn id="4" idx="1"/>
          </p:cNvCxnSpPr>
          <p:nvPr/>
        </p:nvCxnSpPr>
        <p:spPr>
          <a:xfrm>
            <a:off x="2438400" y="2608422"/>
            <a:ext cx="381000" cy="520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7467600" y="1143000"/>
            <a:ext cx="1295400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Continue with acquisition process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89" name="Straight Arrow Connector 88"/>
          <p:cNvCxnSpPr>
            <a:stCxn id="17" idx="3"/>
            <a:endCxn id="87" idx="1"/>
          </p:cNvCxnSpPr>
          <p:nvPr/>
        </p:nvCxnSpPr>
        <p:spPr>
          <a:xfrm flipV="1">
            <a:off x="7010400" y="1681609"/>
            <a:ext cx="457200" cy="1166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/>
          <p:cNvSpPr/>
          <p:nvPr/>
        </p:nvSpPr>
        <p:spPr>
          <a:xfrm>
            <a:off x="228600" y="1172290"/>
            <a:ext cx="76200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ICD or CDD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93" name="Elbow Connector 92"/>
          <p:cNvCxnSpPr>
            <a:stCxn id="92" idx="3"/>
            <a:endCxn id="3" idx="0"/>
          </p:cNvCxnSpPr>
          <p:nvPr/>
        </p:nvCxnSpPr>
        <p:spPr>
          <a:xfrm>
            <a:off x="990600" y="1464678"/>
            <a:ext cx="800100" cy="605135"/>
          </a:xfrm>
          <a:prstGeom prst="bentConnector2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96"/>
          <p:cNvCxnSpPr>
            <a:stCxn id="98" idx="3"/>
            <a:endCxn id="3" idx="2"/>
          </p:cNvCxnSpPr>
          <p:nvPr/>
        </p:nvCxnSpPr>
        <p:spPr>
          <a:xfrm flipV="1">
            <a:off x="1066800" y="3147031"/>
            <a:ext cx="723900" cy="726757"/>
          </a:xfrm>
          <a:prstGeom prst="bentConnector2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/>
          <p:cNvSpPr/>
          <p:nvPr/>
        </p:nvSpPr>
        <p:spPr>
          <a:xfrm>
            <a:off x="304800" y="3581400"/>
            <a:ext cx="76200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Other inputs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1" name="Slide Number Placeholder 10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80495-BED0-451A-B8CF-8E33EF92F68A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</a:t>
            </a:r>
            <a:r>
              <a:rPr lang="en-US" dirty="0" err="1" smtClean="0"/>
              <a:t>AoA</a:t>
            </a:r>
            <a:r>
              <a:rPr lang="en-US" dirty="0" smtClean="0"/>
              <a:t> Decision Matrix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490663" y="1576388"/>
          <a:ext cx="6267450" cy="2538412"/>
        </p:xfrm>
        <a:graphic>
          <a:graphicData uri="http://schemas.openxmlformats.org/presentationml/2006/ole">
            <p:oleObj spid="_x0000_s1028" name="Worksheet" r:id="rId3" imgW="6267450" imgH="2695651" progId="Excel.Sheet.8">
              <p:embed/>
            </p:oleObj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752600" y="4419600"/>
            <a:ext cx="838200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752600" y="5117068"/>
            <a:ext cx="8382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752600" y="5802868"/>
            <a:ext cx="838200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743200" y="4429780"/>
            <a:ext cx="441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= All KPP thresholds met; meets/exceeds required schedule; low risk</a:t>
            </a:r>
            <a:endParaRPr lang="en-US" sz="1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743200" y="5105400"/>
            <a:ext cx="441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= Most KPP thresholds met; close to meeting required schedule; moderate risk</a:t>
            </a:r>
            <a:endParaRPr lang="en-US" sz="1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743200" y="5791200"/>
            <a:ext cx="441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Less than half of KPP thresholds met; not close to required schedule; high risk</a:t>
            </a:r>
            <a:endParaRPr lang="en-US" sz="1400" b="1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80495-BED0-451A-B8CF-8E33EF92F68A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"/>
            <a:ext cx="8229600" cy="1143000"/>
          </a:xfrm>
        </p:spPr>
        <p:txBody>
          <a:bodyPr/>
          <a:lstStyle/>
          <a:p>
            <a:r>
              <a:rPr lang="en-US" dirty="0" smtClean="0"/>
              <a:t>Training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458200" cy="5334000"/>
          </a:xfrm>
        </p:spPr>
        <p:txBody>
          <a:bodyPr>
            <a:noAutofit/>
          </a:bodyPr>
          <a:lstStyle/>
          <a:p>
            <a:r>
              <a:rPr lang="en-US" sz="2400" dirty="0" smtClean="0"/>
              <a:t>Recommend </a:t>
            </a:r>
            <a:r>
              <a:rPr lang="en-US" sz="2400" dirty="0"/>
              <a:t>the </a:t>
            </a:r>
            <a:r>
              <a:rPr lang="en-US" sz="2400" dirty="0" err="1"/>
              <a:t>AoA</a:t>
            </a:r>
            <a:r>
              <a:rPr lang="en-US" sz="2400" dirty="0"/>
              <a:t> team obtain initial/refresher training in the </a:t>
            </a:r>
            <a:r>
              <a:rPr lang="en-US" sz="2400" dirty="0" err="1"/>
              <a:t>AoA</a:t>
            </a:r>
            <a:r>
              <a:rPr lang="en-US" sz="2400" dirty="0"/>
              <a:t> </a:t>
            </a:r>
            <a:r>
              <a:rPr lang="en-US" sz="2400" dirty="0" smtClean="0"/>
              <a:t>process before starting out  </a:t>
            </a:r>
          </a:p>
          <a:p>
            <a:r>
              <a:rPr lang="en-US" sz="2400" dirty="0" smtClean="0"/>
              <a:t>There </a:t>
            </a:r>
            <a:r>
              <a:rPr lang="en-US" sz="2400" dirty="0"/>
              <a:t>are several sources for this training and </a:t>
            </a:r>
            <a:r>
              <a:rPr lang="en-US" sz="2400" dirty="0" smtClean="0"/>
              <a:t>support</a:t>
            </a:r>
            <a:endParaRPr lang="en-US" sz="2400" dirty="0"/>
          </a:p>
          <a:p>
            <a:pPr lvl="1"/>
            <a:r>
              <a:rPr lang="en-US" sz="2400" dirty="0"/>
              <a:t>Office of Aerospace Studies (preferred)</a:t>
            </a:r>
            <a:endParaRPr lang="en-US" sz="1800" dirty="0"/>
          </a:p>
          <a:p>
            <a:pPr lvl="2"/>
            <a:r>
              <a:rPr lang="en-US" sz="1800" dirty="0" smtClean="0"/>
              <a:t>Officially Air </a:t>
            </a:r>
            <a:r>
              <a:rPr lang="en-US" sz="1800" dirty="0"/>
              <a:t>Force Materi</a:t>
            </a:r>
            <a:r>
              <a:rPr lang="en-US" sz="1800" b="1" dirty="0"/>
              <a:t>el Command (AFMC) </a:t>
            </a:r>
            <a:r>
              <a:rPr lang="en-US" sz="1800" b="1" dirty="0" smtClean="0"/>
              <a:t>OAS/A9</a:t>
            </a:r>
          </a:p>
          <a:p>
            <a:pPr lvl="2"/>
            <a:r>
              <a:rPr lang="en-US" sz="1800" b="1" dirty="0" smtClean="0"/>
              <a:t>1655 </a:t>
            </a:r>
            <a:r>
              <a:rPr lang="en-US" sz="1800" b="1" dirty="0"/>
              <a:t>1st Street </a:t>
            </a:r>
            <a:r>
              <a:rPr lang="en-US" sz="1800" b="1" dirty="0" smtClean="0"/>
              <a:t>SE, </a:t>
            </a:r>
            <a:r>
              <a:rPr lang="en-US" sz="1800" dirty="0" smtClean="0"/>
              <a:t>Kirtland </a:t>
            </a:r>
            <a:r>
              <a:rPr lang="en-US" sz="1800" dirty="0"/>
              <a:t>AFB, NM 87117-5522 </a:t>
            </a:r>
          </a:p>
          <a:p>
            <a:pPr lvl="2"/>
            <a:r>
              <a:rPr lang="en-US" sz="1800" dirty="0" smtClean="0"/>
              <a:t>505-846-8322</a:t>
            </a:r>
            <a:r>
              <a:rPr lang="en-US" sz="1800" dirty="0"/>
              <a:t>, DSN 246-8322 </a:t>
            </a:r>
          </a:p>
          <a:p>
            <a:pPr lvl="2"/>
            <a:r>
              <a:rPr lang="en-US" sz="1800" u="sng" dirty="0">
                <a:hlinkClick r:id="rId2"/>
              </a:rPr>
              <a:t>www.oas.kirtland.af.mil</a:t>
            </a:r>
            <a:endParaRPr lang="en-US" sz="1600" dirty="0"/>
          </a:p>
          <a:p>
            <a:pPr lvl="1"/>
            <a:r>
              <a:rPr lang="en-US" sz="2400" u="sng" dirty="0">
                <a:hlinkClick r:id="rId3"/>
              </a:rPr>
              <a:t>https://afkm.wpafb.af.mil/community/views/home.aspx?Filter=25628</a:t>
            </a:r>
            <a:endParaRPr lang="en-US" sz="2400" dirty="0"/>
          </a:p>
          <a:p>
            <a:pPr lvl="1"/>
            <a:r>
              <a:rPr lang="en-US" sz="2400" dirty="0"/>
              <a:t>Defense Acquisition University (DAU)</a:t>
            </a:r>
            <a:endParaRPr lang="en-US" sz="1800" dirty="0"/>
          </a:p>
          <a:p>
            <a:pPr lvl="2"/>
            <a:r>
              <a:rPr lang="en-US" sz="1800" dirty="0"/>
              <a:t>CLM101 (</a:t>
            </a:r>
            <a:r>
              <a:rPr lang="en-US" sz="1800" u="sng" dirty="0">
                <a:hlinkClick r:id="rId4"/>
              </a:rPr>
              <a:t>http://icatalog.dau.mil/onlinecatalog/courses.aspx?crs_id=243</a:t>
            </a:r>
            <a:r>
              <a:rPr lang="en-US" sz="1800" dirty="0"/>
              <a:t>)</a:t>
            </a:r>
            <a:endParaRPr lang="en-US" sz="1600" dirty="0"/>
          </a:p>
          <a:p>
            <a:pPr lvl="1"/>
            <a:r>
              <a:rPr lang="en-US" sz="2400" dirty="0"/>
              <a:t>The ASC </a:t>
            </a:r>
            <a:r>
              <a:rPr lang="en-US" sz="2400" dirty="0" smtClean="0"/>
              <a:t>ACE 937-255-5494</a:t>
            </a:r>
            <a:r>
              <a:rPr lang="en-US" sz="2400" dirty="0"/>
              <a:t>, </a:t>
            </a:r>
            <a:r>
              <a:rPr lang="en-US" sz="2400" dirty="0" smtClean="0"/>
              <a:t>DSN 785-5494</a:t>
            </a:r>
            <a:endParaRPr lang="en-US" sz="1800" dirty="0"/>
          </a:p>
          <a:p>
            <a:pPr hangingPunct="0">
              <a:buNone/>
            </a:pPr>
            <a:r>
              <a:rPr lang="en-US" sz="2400" b="1" dirty="0"/>
              <a:t> </a:t>
            </a:r>
            <a:endParaRPr lang="en-US" sz="2800" b="1" dirty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80495-BED0-451A-B8CF-8E33EF92F68A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b="1" dirty="0"/>
              <a:t>Joint Capabilities Integration and Development System (JCIDS) </a:t>
            </a:r>
            <a:endParaRPr lang="en-US" sz="2800" dirty="0"/>
          </a:p>
          <a:p>
            <a:pPr lvl="1"/>
            <a:r>
              <a:rPr lang="en-US" dirty="0"/>
              <a:t>CJCSI 3170.01D – JCIDS</a:t>
            </a:r>
            <a:endParaRPr lang="en-US" sz="2400" dirty="0"/>
          </a:p>
          <a:p>
            <a:pPr lvl="1"/>
            <a:r>
              <a:rPr lang="en-US" dirty="0" smtClean="0"/>
              <a:t>CBA </a:t>
            </a:r>
            <a:r>
              <a:rPr lang="en-US" dirty="0"/>
              <a:t>User’s Guide</a:t>
            </a:r>
            <a:endParaRPr lang="en-US" sz="2400" dirty="0"/>
          </a:p>
          <a:p>
            <a:pPr>
              <a:buNone/>
            </a:pPr>
            <a:r>
              <a:rPr lang="en-US" dirty="0"/>
              <a:t> </a:t>
            </a:r>
            <a:endParaRPr lang="en-US" sz="2800" dirty="0"/>
          </a:p>
          <a:p>
            <a:pPr lvl="0"/>
            <a:r>
              <a:rPr lang="en-US" b="1" dirty="0"/>
              <a:t>DOD Acquisition Process </a:t>
            </a:r>
            <a:endParaRPr lang="en-US" sz="2800" dirty="0"/>
          </a:p>
          <a:p>
            <a:pPr lvl="1"/>
            <a:r>
              <a:rPr lang="en-US" dirty="0"/>
              <a:t>DODD 5000.01 – The Defense Acquisition System </a:t>
            </a:r>
            <a:endParaRPr lang="en-US" sz="2400" dirty="0"/>
          </a:p>
          <a:p>
            <a:pPr lvl="1"/>
            <a:r>
              <a:rPr lang="en-US" dirty="0"/>
              <a:t>DODI 5000.02 – Operation of the Defense Acquisition System </a:t>
            </a:r>
            <a:endParaRPr lang="en-US" sz="2400" dirty="0"/>
          </a:p>
          <a:p>
            <a:pPr>
              <a:buNone/>
            </a:pPr>
            <a:r>
              <a:rPr lang="en-US" dirty="0"/>
              <a:t> </a:t>
            </a:r>
            <a:endParaRPr lang="en-US" sz="2800" dirty="0"/>
          </a:p>
          <a:p>
            <a:pPr lvl="0"/>
            <a:r>
              <a:rPr lang="en-US" b="1" dirty="0"/>
              <a:t>Air Force Specific Implementation </a:t>
            </a:r>
            <a:endParaRPr lang="en-US" sz="2800" dirty="0"/>
          </a:p>
          <a:p>
            <a:pPr lvl="1"/>
            <a:r>
              <a:rPr lang="en-US" dirty="0"/>
              <a:t>AFI 10-601 - OPERATIONAL CAPABILITY REQUIREMENTS DEVELOPMENT</a:t>
            </a:r>
            <a:endParaRPr lang="en-US" sz="2400" dirty="0"/>
          </a:p>
          <a:p>
            <a:pPr lvl="1"/>
            <a:r>
              <a:rPr lang="en-US" dirty="0"/>
              <a:t>AFI 63-101 - ACQUISITION AND SUSTAINMENT LIFE CYCLE </a:t>
            </a:r>
            <a:r>
              <a:rPr lang="en-US" dirty="0" smtClean="0"/>
              <a:t>MANAGEMENT</a:t>
            </a:r>
          </a:p>
          <a:p>
            <a:pPr lvl="1"/>
            <a:endParaRPr lang="en-US" sz="2400" dirty="0"/>
          </a:p>
          <a:p>
            <a:pPr lvl="0"/>
            <a:r>
              <a:rPr lang="en-US" b="1" dirty="0"/>
              <a:t>Office of Aerospace Studies (OAS) Handbooks </a:t>
            </a:r>
            <a:endParaRPr lang="en-US" sz="2800" b="1" dirty="0"/>
          </a:p>
          <a:p>
            <a:pPr lvl="1"/>
            <a:r>
              <a:rPr lang="en-US" dirty="0"/>
              <a:t>OAS </a:t>
            </a:r>
            <a:r>
              <a:rPr lang="en-US" dirty="0" err="1"/>
              <a:t>AoA</a:t>
            </a:r>
            <a:r>
              <a:rPr lang="en-US" dirty="0"/>
              <a:t> </a:t>
            </a:r>
            <a:r>
              <a:rPr lang="en-US" dirty="0" smtClean="0"/>
              <a:t>Handbook</a:t>
            </a:r>
            <a:r>
              <a:rPr lang="en-US" dirty="0"/>
              <a:t>  </a:t>
            </a:r>
            <a:endParaRPr lang="en-US" sz="2800" dirty="0"/>
          </a:p>
          <a:p>
            <a:pPr lvl="1"/>
            <a:r>
              <a:rPr lang="en-US" dirty="0" smtClean="0"/>
              <a:t>OAS  </a:t>
            </a:r>
            <a:r>
              <a:rPr lang="en-US" dirty="0"/>
              <a:t>Pre-MDD Analysis Handbook </a:t>
            </a:r>
            <a:endParaRPr lang="en-US" sz="2400" dirty="0"/>
          </a:p>
          <a:p>
            <a:pPr lvl="1"/>
            <a:r>
              <a:rPr lang="en-US" dirty="0" smtClean="0"/>
              <a:t>Note</a:t>
            </a:r>
            <a:r>
              <a:rPr lang="en-US" dirty="0"/>
              <a:t>: See OAS </a:t>
            </a:r>
            <a:r>
              <a:rPr lang="en-US" dirty="0" err="1"/>
              <a:t>CoP</a:t>
            </a:r>
            <a:r>
              <a:rPr lang="en-US" dirty="0"/>
              <a:t> for latest Handbooks (URL provided </a:t>
            </a:r>
            <a:r>
              <a:rPr lang="en-US" dirty="0" smtClean="0"/>
              <a:t>on previous slide)</a:t>
            </a:r>
          </a:p>
          <a:p>
            <a:pPr lvl="1"/>
            <a:endParaRPr lang="en-US" sz="2400" dirty="0"/>
          </a:p>
          <a:p>
            <a:r>
              <a:rPr lang="en-US" b="1" dirty="0" smtClean="0"/>
              <a:t>ASC/XR may be contacted for advice and counsel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80495-BED0-451A-B8CF-8E33EF92F68A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You!!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Any Final Questions?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80495-BED0-451A-B8CF-8E33EF92F68A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Familiarize attendees with:</a:t>
            </a:r>
          </a:p>
          <a:p>
            <a:pPr lvl="1"/>
            <a:r>
              <a:rPr lang="en-US" dirty="0" smtClean="0"/>
              <a:t>Requirements for conducting </a:t>
            </a:r>
            <a:r>
              <a:rPr lang="en-US" dirty="0" err="1" smtClean="0"/>
              <a:t>AoAs</a:t>
            </a:r>
            <a:endParaRPr lang="en-US" dirty="0" smtClean="0"/>
          </a:p>
          <a:p>
            <a:pPr lvl="1"/>
            <a:r>
              <a:rPr lang="en-US" dirty="0" smtClean="0"/>
              <a:t>Desirability of accomplishing </a:t>
            </a:r>
            <a:r>
              <a:rPr lang="en-US" dirty="0" err="1" smtClean="0"/>
              <a:t>AoAs</a:t>
            </a:r>
            <a:r>
              <a:rPr lang="en-US" dirty="0" smtClean="0"/>
              <a:t> on smaller programs, especially platform </a:t>
            </a:r>
            <a:r>
              <a:rPr lang="en-US" dirty="0" err="1" smtClean="0"/>
              <a:t>mods</a:t>
            </a:r>
            <a:endParaRPr lang="en-US" dirty="0" smtClean="0"/>
          </a:p>
          <a:p>
            <a:pPr lvl="1"/>
            <a:r>
              <a:rPr lang="en-US" dirty="0" smtClean="0"/>
              <a:t>Other </a:t>
            </a:r>
            <a:r>
              <a:rPr lang="en-US" dirty="0" err="1" smtClean="0"/>
              <a:t>AoA</a:t>
            </a:r>
            <a:r>
              <a:rPr lang="en-US" dirty="0" smtClean="0"/>
              <a:t> uses</a:t>
            </a:r>
          </a:p>
          <a:p>
            <a:pPr lvl="2"/>
            <a:r>
              <a:rPr lang="en-US" dirty="0" smtClean="0"/>
              <a:t>Technology alternatives</a:t>
            </a:r>
          </a:p>
          <a:p>
            <a:pPr lvl="2"/>
            <a:r>
              <a:rPr lang="en-US" dirty="0" smtClean="0"/>
              <a:t>Materiel solutions</a:t>
            </a:r>
          </a:p>
          <a:p>
            <a:pPr lvl="1"/>
            <a:r>
              <a:rPr lang="en-US" dirty="0" smtClean="0"/>
              <a:t>The new ASC Tailored </a:t>
            </a:r>
            <a:r>
              <a:rPr lang="en-US" dirty="0" err="1" smtClean="0"/>
              <a:t>AoA</a:t>
            </a:r>
            <a:r>
              <a:rPr lang="en-US" dirty="0" smtClean="0"/>
              <a:t> process</a:t>
            </a:r>
          </a:p>
          <a:p>
            <a:pPr lvl="2"/>
            <a:r>
              <a:rPr lang="en-US" dirty="0" smtClean="0"/>
              <a:t>Designed to be user friendly!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80495-BED0-451A-B8CF-8E33EF92F68A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for an </a:t>
            </a:r>
            <a:r>
              <a:rPr lang="en-US" dirty="0" err="1" smtClean="0"/>
              <a:t>AoA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dirty="0" smtClean="0"/>
              <a:t>Public Law, </a:t>
            </a:r>
            <a:r>
              <a:rPr lang="en-US" sz="2400" dirty="0" err="1" smtClean="0"/>
              <a:t>DoDI</a:t>
            </a:r>
            <a:r>
              <a:rPr lang="en-US" sz="2400" dirty="0" smtClean="0"/>
              <a:t> </a:t>
            </a:r>
            <a:r>
              <a:rPr lang="en-US" sz="2400" dirty="0"/>
              <a:t>5000.02, AFI 63-101, and AFI 10-601 require all acquisition programs and potential programs to conduct an Analysis of Alternatives (</a:t>
            </a:r>
            <a:r>
              <a:rPr lang="en-US" sz="2400" dirty="0" err="1" smtClean="0"/>
              <a:t>AoA</a:t>
            </a:r>
            <a:r>
              <a:rPr lang="en-US" sz="2400" dirty="0" smtClean="0"/>
              <a:t>)</a:t>
            </a:r>
          </a:p>
          <a:p>
            <a:pPr lvl="1"/>
            <a:r>
              <a:rPr lang="en-US" sz="2000" dirty="0" smtClean="0"/>
              <a:t>May be waived by the MDA</a:t>
            </a:r>
          </a:p>
          <a:p>
            <a:r>
              <a:rPr lang="en-US" sz="2400" dirty="0"/>
              <a:t>ACAT I and </a:t>
            </a:r>
            <a:r>
              <a:rPr lang="en-US" sz="2400" dirty="0" smtClean="0"/>
              <a:t>retained-MDA </a:t>
            </a:r>
            <a:r>
              <a:rPr lang="en-US" sz="2400" dirty="0"/>
              <a:t>ACAT II programs will use OSD and SAF/AQ guidance for approval of </a:t>
            </a:r>
            <a:r>
              <a:rPr lang="en-US" sz="2400" dirty="0" err="1" smtClean="0"/>
              <a:t>AoAs</a:t>
            </a:r>
            <a:endParaRPr lang="en-US" sz="2400" dirty="0" smtClean="0"/>
          </a:p>
          <a:p>
            <a:r>
              <a:rPr lang="en-US" sz="2400" dirty="0" smtClean="0"/>
              <a:t>ACAT III and Delegated-MDA ACAT II programs may use a tailored approach</a:t>
            </a:r>
          </a:p>
          <a:p>
            <a:pPr lvl="1"/>
            <a:r>
              <a:rPr lang="en-US" sz="2000" dirty="0" smtClean="0"/>
              <a:t>The PEO as MDA controls the process with using command coordination</a:t>
            </a:r>
          </a:p>
          <a:p>
            <a:pPr lvl="1"/>
            <a:r>
              <a:rPr lang="en-US" sz="2000" dirty="0" smtClean="0"/>
              <a:t>Should be a collaborative effort between SPO and user</a:t>
            </a:r>
          </a:p>
          <a:p>
            <a:pPr lvl="1"/>
            <a:r>
              <a:rPr lang="en-US" sz="2000" dirty="0" smtClean="0"/>
              <a:t>Contains an avenue for objective, third party input (the CAAT*)</a:t>
            </a:r>
          </a:p>
          <a:p>
            <a:pPr lvl="1"/>
            <a:r>
              <a:rPr lang="en-US" sz="2000" dirty="0" smtClean="0"/>
              <a:t>Again, the process is streamlined to enable results in weeks instead of months or years!</a:t>
            </a:r>
          </a:p>
          <a:p>
            <a:pPr lvl="1"/>
            <a:endParaRPr lang="en-US" sz="2000" dirty="0" smtClean="0"/>
          </a:p>
          <a:p>
            <a:pPr lvl="1">
              <a:buNone/>
            </a:pPr>
            <a:r>
              <a:rPr lang="en-US" sz="2000" dirty="0" smtClean="0"/>
              <a:t>* CAAT = Center </a:t>
            </a:r>
            <a:r>
              <a:rPr lang="en-US" sz="2000" dirty="0" err="1" smtClean="0"/>
              <a:t>AoA</a:t>
            </a:r>
            <a:r>
              <a:rPr lang="en-US" sz="2000" dirty="0" smtClean="0"/>
              <a:t> Advisory Team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80495-BED0-451A-B8CF-8E33EF92F68A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Background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762000"/>
            <a:ext cx="8229600" cy="5486400"/>
          </a:xfrm>
        </p:spPr>
        <p:txBody>
          <a:bodyPr>
            <a:noAutofit/>
          </a:bodyPr>
          <a:lstStyle/>
          <a:p>
            <a:r>
              <a:rPr lang="en-US" sz="2400" dirty="0" smtClean="0"/>
              <a:t>Original “Big </a:t>
            </a:r>
            <a:r>
              <a:rPr lang="en-US" sz="2400" dirty="0" err="1" smtClean="0"/>
              <a:t>AoA</a:t>
            </a:r>
            <a:r>
              <a:rPr lang="en-US" sz="2400" dirty="0" smtClean="0"/>
              <a:t>” process</a:t>
            </a:r>
          </a:p>
          <a:p>
            <a:pPr lvl="1"/>
            <a:r>
              <a:rPr lang="en-US" sz="1800" dirty="0" smtClean="0"/>
              <a:t>Intended for MDAPs</a:t>
            </a:r>
          </a:p>
          <a:p>
            <a:pPr lvl="1"/>
            <a:r>
              <a:rPr lang="en-US" sz="1800" dirty="0" smtClean="0"/>
              <a:t>Not within the acquisition community’s control</a:t>
            </a:r>
          </a:p>
          <a:p>
            <a:pPr lvl="2"/>
            <a:r>
              <a:rPr lang="en-US" sz="1600" dirty="0" smtClean="0"/>
              <a:t>Owned by the using command</a:t>
            </a:r>
          </a:p>
          <a:p>
            <a:pPr lvl="1"/>
            <a:r>
              <a:rPr lang="en-US" sz="1800" dirty="0" smtClean="0"/>
              <a:t>Objectivity “encouraged” by mandatory PARCA involvement</a:t>
            </a:r>
          </a:p>
          <a:p>
            <a:pPr lvl="1"/>
            <a:r>
              <a:rPr lang="en-US" sz="1800" dirty="0" smtClean="0"/>
              <a:t>Accomplished by the Office of Aerospace Studies</a:t>
            </a:r>
          </a:p>
          <a:p>
            <a:pPr lvl="1"/>
            <a:endParaRPr lang="en-US" sz="1800" dirty="0"/>
          </a:p>
          <a:p>
            <a:r>
              <a:rPr lang="en-US" sz="2400" dirty="0" smtClean="0"/>
              <a:t>The new, “Tailored </a:t>
            </a:r>
            <a:r>
              <a:rPr lang="en-US" sz="2400" dirty="0" err="1" smtClean="0"/>
              <a:t>AoA</a:t>
            </a:r>
            <a:r>
              <a:rPr lang="en-US" sz="2400" dirty="0" smtClean="0"/>
              <a:t>” process</a:t>
            </a:r>
          </a:p>
          <a:p>
            <a:pPr lvl="1"/>
            <a:r>
              <a:rPr lang="en-US" sz="1800" dirty="0" smtClean="0"/>
              <a:t>Documented in Chapter P11 of the ASC Process Guide Book</a:t>
            </a:r>
          </a:p>
          <a:p>
            <a:pPr lvl="2"/>
            <a:r>
              <a:rPr lang="en-US" sz="1600" dirty="0" smtClean="0"/>
              <a:t>Will be added to the new AFLCMC* Process Guidebook</a:t>
            </a:r>
          </a:p>
          <a:p>
            <a:pPr lvl="1"/>
            <a:r>
              <a:rPr lang="en-US" sz="1800" dirty="0" smtClean="0"/>
              <a:t>Process owned by ASC/AQ, co-owned by ASC/XR</a:t>
            </a:r>
          </a:p>
          <a:p>
            <a:pPr lvl="1"/>
            <a:r>
              <a:rPr lang="en-US" sz="1800" dirty="0" smtClean="0"/>
              <a:t>It’s streamlined!  </a:t>
            </a:r>
          </a:p>
          <a:p>
            <a:pPr lvl="1"/>
            <a:r>
              <a:rPr lang="en-US" sz="1800" dirty="0" smtClean="0"/>
              <a:t>Mostly local participation</a:t>
            </a:r>
          </a:p>
          <a:p>
            <a:pPr lvl="1"/>
            <a:r>
              <a:rPr lang="en-US" sz="1800" dirty="0" smtClean="0"/>
              <a:t>User-friendly (e. g. PEO in control)!</a:t>
            </a:r>
          </a:p>
          <a:p>
            <a:pPr lvl="1"/>
            <a:endParaRPr lang="en-US" sz="1800" dirty="0" smtClean="0"/>
          </a:p>
          <a:p>
            <a:pPr lvl="1">
              <a:buNone/>
            </a:pPr>
            <a:r>
              <a:rPr lang="en-US" sz="1800" dirty="0" smtClean="0"/>
              <a:t>* AFLCMC = Air Force Life Cycle Management Center</a:t>
            </a:r>
          </a:p>
          <a:p>
            <a:pPr lvl="1"/>
            <a:endParaRPr lang="en-US" sz="1800" dirty="0" smtClean="0"/>
          </a:p>
          <a:p>
            <a:pPr lvl="1"/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80495-BED0-451A-B8CF-8E33EF92F68A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How the ASC Tailored </a:t>
            </a:r>
            <a:r>
              <a:rPr lang="en-US" sz="3600" dirty="0" err="1" smtClean="0"/>
              <a:t>AoA</a:t>
            </a:r>
            <a:r>
              <a:rPr lang="en-US" sz="3600" dirty="0" smtClean="0"/>
              <a:t> Process is Streamlined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Decision-making is local (e. g</a:t>
            </a:r>
            <a:r>
              <a:rPr lang="en-US" sz="2800" dirty="0" smtClean="0"/>
              <a:t>., </a:t>
            </a:r>
            <a:r>
              <a:rPr lang="en-US" sz="2800" dirty="0" smtClean="0"/>
              <a:t>PEO as MDA)</a:t>
            </a:r>
          </a:p>
          <a:p>
            <a:r>
              <a:rPr lang="en-US" sz="2800" dirty="0" smtClean="0"/>
              <a:t>The “Big </a:t>
            </a:r>
            <a:r>
              <a:rPr lang="en-US" sz="2800" dirty="0" err="1" smtClean="0"/>
              <a:t>AoA</a:t>
            </a:r>
            <a:r>
              <a:rPr lang="en-US" sz="2800" dirty="0" smtClean="0"/>
              <a:t>” Study </a:t>
            </a:r>
            <a:r>
              <a:rPr lang="en-US" sz="2800" dirty="0"/>
              <a:t>Guidance and </a:t>
            </a:r>
            <a:r>
              <a:rPr lang="en-US" sz="2800" dirty="0" err="1"/>
              <a:t>AoA</a:t>
            </a:r>
            <a:r>
              <a:rPr lang="en-US" sz="2800" dirty="0"/>
              <a:t> Study Plan </a:t>
            </a:r>
            <a:r>
              <a:rPr lang="en-US" sz="2800" dirty="0" smtClean="0"/>
              <a:t>are combined into </a:t>
            </a:r>
            <a:r>
              <a:rPr lang="en-US" sz="2800" dirty="0"/>
              <a:t>a single </a:t>
            </a:r>
            <a:r>
              <a:rPr lang="en-US" sz="2800" dirty="0" smtClean="0"/>
              <a:t>document (The </a:t>
            </a:r>
            <a:r>
              <a:rPr lang="en-US" sz="2800" dirty="0" err="1" smtClean="0"/>
              <a:t>AoA</a:t>
            </a:r>
            <a:r>
              <a:rPr lang="en-US" sz="2800" dirty="0" smtClean="0"/>
              <a:t> Implementation Plan, or AIP) </a:t>
            </a:r>
          </a:p>
          <a:p>
            <a:pPr lvl="1"/>
            <a:r>
              <a:rPr lang="en-US" sz="2400" dirty="0" smtClean="0"/>
              <a:t>Approved by PEO as MDA</a:t>
            </a:r>
          </a:p>
          <a:p>
            <a:r>
              <a:rPr lang="en-US" sz="2800" dirty="0" smtClean="0"/>
              <a:t>A local advisory group is used (the Center </a:t>
            </a:r>
            <a:r>
              <a:rPr lang="en-US" sz="2800" dirty="0" err="1" smtClean="0"/>
              <a:t>AoA</a:t>
            </a:r>
            <a:r>
              <a:rPr lang="en-US" sz="2800" dirty="0" smtClean="0"/>
              <a:t> Advisory Team, or CAAT)</a:t>
            </a:r>
          </a:p>
          <a:p>
            <a:r>
              <a:rPr lang="en-US" sz="2800" dirty="0" err="1" smtClean="0"/>
              <a:t>AoA</a:t>
            </a:r>
            <a:r>
              <a:rPr lang="en-US" sz="2800" dirty="0" smtClean="0"/>
              <a:t> team membership is closer to home</a:t>
            </a:r>
          </a:p>
          <a:p>
            <a:r>
              <a:rPr lang="en-US" sz="2800" dirty="0" smtClean="0"/>
              <a:t>The final report can be a briefing to the MDA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80495-BED0-451A-B8CF-8E33EF92F68A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When </a:t>
            </a:r>
            <a:r>
              <a:rPr lang="en-US" dirty="0"/>
              <a:t>t</a:t>
            </a:r>
            <a:r>
              <a:rPr lang="en-US" dirty="0" smtClean="0"/>
              <a:t>o Use the Tailored </a:t>
            </a:r>
            <a:r>
              <a:rPr lang="en-US" dirty="0" err="1" smtClean="0"/>
              <a:t>AoA</a:t>
            </a:r>
            <a:r>
              <a:rPr lang="en-US" dirty="0" smtClean="0"/>
              <a:t>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Can be used to evaluate any number of alternatives involving cost, performance, and time</a:t>
            </a:r>
          </a:p>
          <a:p>
            <a:r>
              <a:rPr lang="en-US" sz="2800" dirty="0" smtClean="0"/>
              <a:t>Can evaluate</a:t>
            </a:r>
          </a:p>
          <a:p>
            <a:pPr lvl="1"/>
            <a:r>
              <a:rPr lang="en-US" sz="2400" dirty="0" smtClean="0"/>
              <a:t>Materiel solution candidates</a:t>
            </a:r>
          </a:p>
          <a:p>
            <a:pPr lvl="1"/>
            <a:r>
              <a:rPr lang="en-US" sz="2400" dirty="0" smtClean="0"/>
              <a:t>Technology alternatives</a:t>
            </a:r>
          </a:p>
          <a:p>
            <a:pPr lvl="1"/>
            <a:r>
              <a:rPr lang="en-US" sz="2400" dirty="0" smtClean="0"/>
              <a:t>Other courses of action</a:t>
            </a:r>
          </a:p>
          <a:p>
            <a:r>
              <a:rPr lang="en-US" sz="2800" dirty="0" smtClean="0"/>
              <a:t>Can also evaluate based on supportability, risk, feasibility, technical/technology maturity, degree of development/nonrecurring effort required</a:t>
            </a:r>
          </a:p>
          <a:p>
            <a:pPr lvl="1"/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80495-BED0-451A-B8CF-8E33EF92F68A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/>
              <a:t>AoA</a:t>
            </a:r>
            <a:r>
              <a:rPr lang="en-US" sz="3600" dirty="0" smtClean="0"/>
              <a:t> Team Membership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Depends on the effort being analyzed and MDA direction</a:t>
            </a:r>
          </a:p>
          <a:p>
            <a:r>
              <a:rPr lang="en-US" dirty="0" smtClean="0"/>
              <a:t>Chair: Program Manager (the “Study Director”)</a:t>
            </a:r>
          </a:p>
          <a:p>
            <a:pPr lvl="1"/>
            <a:r>
              <a:rPr lang="en-US" dirty="0" smtClean="0"/>
              <a:t>Or as otherwise directed by the MDA</a:t>
            </a:r>
          </a:p>
          <a:p>
            <a:r>
              <a:rPr lang="en-US" dirty="0" smtClean="0"/>
              <a:t>Members</a:t>
            </a:r>
          </a:p>
          <a:p>
            <a:pPr lvl="1"/>
            <a:r>
              <a:rPr lang="en-US" dirty="0" smtClean="0"/>
              <a:t>Engineering</a:t>
            </a:r>
          </a:p>
          <a:p>
            <a:pPr lvl="1"/>
            <a:r>
              <a:rPr lang="en-US" dirty="0" smtClean="0"/>
              <a:t>Cost estimating</a:t>
            </a:r>
          </a:p>
          <a:p>
            <a:pPr lvl="1"/>
            <a:r>
              <a:rPr lang="en-US" dirty="0" smtClean="0"/>
              <a:t>Financial mgt</a:t>
            </a:r>
          </a:p>
          <a:p>
            <a:pPr lvl="1"/>
            <a:r>
              <a:rPr lang="en-US" dirty="0" smtClean="0"/>
              <a:t>Scheduler</a:t>
            </a:r>
          </a:p>
          <a:p>
            <a:pPr lvl="1"/>
            <a:r>
              <a:rPr lang="en-US" dirty="0" smtClean="0"/>
              <a:t>Life cycle logistician</a:t>
            </a:r>
          </a:p>
          <a:p>
            <a:pPr lvl="1"/>
            <a:r>
              <a:rPr lang="en-US" dirty="0" smtClean="0"/>
              <a:t>Risk manager</a:t>
            </a:r>
          </a:p>
          <a:p>
            <a:pPr lvl="1"/>
            <a:r>
              <a:rPr lang="en-US" dirty="0" smtClean="0"/>
              <a:t>Using command representative</a:t>
            </a:r>
          </a:p>
          <a:p>
            <a:pPr lvl="1"/>
            <a:r>
              <a:rPr lang="en-US" dirty="0" smtClean="0"/>
              <a:t>Others as needed</a:t>
            </a:r>
          </a:p>
          <a:p>
            <a:r>
              <a:rPr lang="en-US" dirty="0" smtClean="0"/>
              <a:t>Team composition </a:t>
            </a:r>
            <a:r>
              <a:rPr lang="en-US" dirty="0"/>
              <a:t>n</a:t>
            </a:r>
            <a:r>
              <a:rPr lang="en-US" dirty="0" smtClean="0"/>
              <a:t>ot mandatory -- members recruited as required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80495-BED0-451A-B8CF-8E33EF92F68A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u="sng" dirty="0" smtClean="0"/>
              <a:t>C</a:t>
            </a:r>
            <a:r>
              <a:rPr lang="en-US" dirty="0" smtClean="0"/>
              <a:t>enter </a:t>
            </a:r>
            <a:r>
              <a:rPr lang="en-US" u="sng" dirty="0" err="1" smtClean="0"/>
              <a:t>A</a:t>
            </a:r>
            <a:r>
              <a:rPr lang="en-US" dirty="0" err="1" smtClean="0"/>
              <a:t>oA</a:t>
            </a:r>
            <a:r>
              <a:rPr lang="en-US" dirty="0" smtClean="0"/>
              <a:t> </a:t>
            </a:r>
            <a:r>
              <a:rPr lang="en-US" u="sng" dirty="0" smtClean="0"/>
              <a:t>A</a:t>
            </a:r>
            <a:r>
              <a:rPr lang="en-US" dirty="0" smtClean="0"/>
              <a:t>dvisory </a:t>
            </a:r>
            <a:r>
              <a:rPr lang="en-US" u="sng" dirty="0" smtClean="0"/>
              <a:t>T</a:t>
            </a:r>
            <a:r>
              <a:rPr lang="en-US" dirty="0" smtClean="0"/>
              <a:t>eam (CAAT) Membership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Chair: Should be ASC/XR</a:t>
            </a:r>
          </a:p>
          <a:p>
            <a:r>
              <a:rPr lang="en-US" dirty="0" smtClean="0"/>
              <a:t>ASC/AQ</a:t>
            </a:r>
          </a:p>
          <a:p>
            <a:r>
              <a:rPr lang="en-US" dirty="0" smtClean="0"/>
              <a:t>ACE</a:t>
            </a:r>
          </a:p>
          <a:p>
            <a:r>
              <a:rPr lang="en-US" dirty="0" smtClean="0"/>
              <a:t>ASC/XR2</a:t>
            </a:r>
          </a:p>
          <a:p>
            <a:r>
              <a:rPr lang="en-US" dirty="0" smtClean="0"/>
              <a:t>ASC/EN</a:t>
            </a:r>
          </a:p>
          <a:p>
            <a:r>
              <a:rPr lang="en-US" dirty="0" smtClean="0"/>
              <a:t>ASC/FM</a:t>
            </a:r>
          </a:p>
          <a:p>
            <a:r>
              <a:rPr lang="en-US" dirty="0" smtClean="0"/>
              <a:t>ASC/AQY (Life Cycle Logistics)</a:t>
            </a:r>
          </a:p>
          <a:p>
            <a:r>
              <a:rPr lang="en-US" dirty="0" smtClean="0"/>
              <a:t>ASC/AQT (Center Test Authority) – if appropriate</a:t>
            </a:r>
          </a:p>
          <a:p>
            <a:r>
              <a:rPr lang="en-US" dirty="0" smtClean="0"/>
              <a:t>Lead MAJCOM representative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0" y="6172200"/>
            <a:ext cx="6119432" cy="369332"/>
          </a:xfrm>
          <a:prstGeom prst="rect">
            <a:avLst/>
          </a:prstGeom>
          <a:solidFill>
            <a:srgbClr val="FFFF00"/>
          </a:solidFill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The CAAT functions similar to the Senior Acquisition Team (SAT)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80495-BED0-451A-B8CF-8E33EF92F68A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US" dirty="0" err="1" smtClean="0"/>
              <a:t>AoA</a:t>
            </a:r>
            <a:r>
              <a:rPr lang="en-US" dirty="0" smtClean="0"/>
              <a:t> Implementation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305800" cy="5257800"/>
          </a:xfrm>
        </p:spPr>
        <p:txBody>
          <a:bodyPr>
            <a:noAutofit/>
          </a:bodyPr>
          <a:lstStyle/>
          <a:p>
            <a:r>
              <a:rPr lang="en-US" sz="2000" dirty="0" smtClean="0"/>
              <a:t>Combines requirements of two documents</a:t>
            </a:r>
          </a:p>
          <a:p>
            <a:pPr lvl="1"/>
            <a:r>
              <a:rPr lang="en-US" sz="1600" dirty="0" err="1" smtClean="0"/>
              <a:t>AoA</a:t>
            </a:r>
            <a:r>
              <a:rPr lang="en-US" sz="1600" dirty="0" smtClean="0"/>
              <a:t> Study Guidance, and </a:t>
            </a:r>
          </a:p>
          <a:p>
            <a:pPr lvl="1"/>
            <a:r>
              <a:rPr lang="en-US" sz="1600" dirty="0" err="1" smtClean="0"/>
              <a:t>AoA</a:t>
            </a:r>
            <a:r>
              <a:rPr lang="en-US" sz="1600" dirty="0" smtClean="0"/>
              <a:t> Study Plan</a:t>
            </a:r>
          </a:p>
          <a:p>
            <a:r>
              <a:rPr lang="en-US" sz="2000" dirty="0" smtClean="0"/>
              <a:t>Contains the </a:t>
            </a:r>
            <a:r>
              <a:rPr lang="en-US" sz="2000" dirty="0" err="1" smtClean="0"/>
              <a:t>AoA</a:t>
            </a:r>
            <a:r>
              <a:rPr lang="en-US" sz="2000" dirty="0" smtClean="0"/>
              <a:t> schedule</a:t>
            </a:r>
          </a:p>
          <a:p>
            <a:r>
              <a:rPr lang="en-US" sz="2000" dirty="0" smtClean="0"/>
              <a:t>Approved by the MDA</a:t>
            </a:r>
          </a:p>
          <a:p>
            <a:r>
              <a:rPr lang="en-US" sz="2000" dirty="0" smtClean="0"/>
              <a:t>Contains </a:t>
            </a:r>
          </a:p>
          <a:p>
            <a:pPr lvl="1"/>
            <a:r>
              <a:rPr lang="en-US" sz="1600" dirty="0" smtClean="0"/>
              <a:t>Study parameters</a:t>
            </a:r>
          </a:p>
          <a:p>
            <a:pPr lvl="1"/>
            <a:r>
              <a:rPr lang="en-US" sz="1600" dirty="0" smtClean="0"/>
              <a:t>Mission needs/requirements</a:t>
            </a:r>
          </a:p>
          <a:p>
            <a:pPr lvl="1"/>
            <a:r>
              <a:rPr lang="en-US" sz="1600" dirty="0" smtClean="0"/>
              <a:t>Measures of effectiveness/performance</a:t>
            </a:r>
          </a:p>
          <a:p>
            <a:pPr lvl="1"/>
            <a:r>
              <a:rPr lang="en-US" sz="1600" dirty="0" smtClean="0"/>
              <a:t>Evaluation and ranking criteria for advance approval</a:t>
            </a:r>
          </a:p>
          <a:p>
            <a:pPr lvl="2"/>
            <a:r>
              <a:rPr lang="en-US" sz="1400" dirty="0" smtClean="0"/>
              <a:t>e. </a:t>
            </a:r>
            <a:r>
              <a:rPr lang="en-US" sz="1400" dirty="0" smtClean="0"/>
              <a:t>g</a:t>
            </a:r>
            <a:r>
              <a:rPr lang="en-US" sz="1400" dirty="0" smtClean="0"/>
              <a:t>., </a:t>
            </a:r>
            <a:r>
              <a:rPr lang="en-US" sz="1400" dirty="0" smtClean="0"/>
              <a:t>the decision matrix rows and columns</a:t>
            </a:r>
          </a:p>
          <a:p>
            <a:pPr lvl="1"/>
            <a:r>
              <a:rPr lang="en-US" sz="1600" dirty="0" smtClean="0"/>
              <a:t>How cost estimate, risk assessment, and schedule will be accomplished</a:t>
            </a:r>
          </a:p>
          <a:p>
            <a:pPr lvl="1"/>
            <a:r>
              <a:rPr lang="en-US" sz="1600" dirty="0" smtClean="0"/>
              <a:t>AFROC Coordination or waiver thereof</a:t>
            </a:r>
          </a:p>
          <a:p>
            <a:r>
              <a:rPr lang="en-US" sz="2000" dirty="0" smtClean="0"/>
              <a:t>Requires using command coordination</a:t>
            </a:r>
          </a:p>
          <a:p>
            <a:r>
              <a:rPr lang="en-US" sz="2000" dirty="0" smtClean="0"/>
              <a:t>Becomes blueprint for conduct of the </a:t>
            </a:r>
            <a:r>
              <a:rPr lang="en-US" sz="2000" dirty="0" err="1" smtClean="0"/>
              <a:t>AoA</a:t>
            </a:r>
            <a:r>
              <a:rPr lang="en-US" sz="2000" dirty="0" smtClean="0"/>
              <a:t> and final decision-making and reporting process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80495-BED0-451A-B8CF-8E33EF92F68A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&amp;#x0D;&amp;#x0A;Analysis of Alternatives (AoA) for&amp;#x0D;&amp;#x0A;ACAT II and ACAT III Programs&amp;#x0D;&amp;#x0A;&amp;#x0D;&amp;#x0A;&amp;quot;&quot;/&gt;&lt;property id=&quot;20307&quot; value=&quot;256&quot;/&gt;&lt;/object&gt;&lt;object type=&quot;3&quot; unique_id=&quot;10005&quot;&gt;&lt;property id=&quot;20148&quot; value=&quot;5&quot;/&gt;&lt;property id=&quot;20300&quot; value=&quot;Slide 2 - &amp;quot;Objective&amp;quot;&quot;/&gt;&lt;property id=&quot;20307&quot; value=&quot;265&quot;/&gt;&lt;/object&gt;&lt;object type=&quot;3&quot; unique_id=&quot;10006&quot;&gt;&lt;property id=&quot;20148&quot; value=&quot;5&quot;/&gt;&lt;property id=&quot;20300&quot; value=&quot;Slide 3 - &amp;quot;Requirements for an AoA&amp;quot;&quot;/&gt;&lt;property id=&quot;20307&quot; value=&quot;258&quot;/&gt;&lt;/object&gt;&lt;object type=&quot;3&quot; unique_id=&quot;10007&quot;&gt;&lt;property id=&quot;20148&quot; value=&quot;5&quot;/&gt;&lt;property id=&quot;20300&quot; value=&quot;Slide 4 - &amp;quot;Background&amp;quot;&quot;/&gt;&lt;property id=&quot;20307&quot; value=&quot;257&quot;/&gt;&lt;/object&gt;&lt;object type=&quot;3&quot; unique_id=&quot;10008&quot;&gt;&lt;property id=&quot;20148&quot; value=&quot;5&quot;/&gt;&lt;property id=&quot;20300&quot; value=&quot;Slide 5 - &amp;quot;How the ASC Tailored AoA Process is Streamlined&amp;quot;&quot;/&gt;&lt;property id=&quot;20307&quot; value=&quot;259&quot;/&gt;&lt;/object&gt;&lt;object type=&quot;3&quot; unique_id=&quot;10009&quot;&gt;&lt;property id=&quot;20148&quot; value=&quot;5&quot;/&gt;&lt;property id=&quot;20300&quot; value=&quot;Slide 6 - &amp;quot;When to Use the Tailored AoA Process&amp;quot;&quot;/&gt;&lt;property id=&quot;20307&quot; value=&quot;262&quot;/&gt;&lt;/object&gt;&lt;object type=&quot;3&quot; unique_id=&quot;10010&quot;&gt;&lt;property id=&quot;20148&quot; value=&quot;5&quot;/&gt;&lt;property id=&quot;20300&quot; value=&quot;Slide 7 - &amp;quot;AoA Team Membership&amp;quot;&quot;/&gt;&lt;property id=&quot;20307&quot; value=&quot;260&quot;/&gt;&lt;/object&gt;&lt;object type=&quot;3&quot; unique_id=&quot;10011&quot;&gt;&lt;property id=&quot;20148&quot; value=&quot;5&quot;/&gt;&lt;property id=&quot;20300&quot; value=&quot;Slide 8 - &amp;quot;Center AoA Advisory Team (CAAT) Membership&amp;quot;&quot;/&gt;&lt;property id=&quot;20307&quot; value=&quot;261&quot;/&gt;&lt;/object&gt;&lt;object type=&quot;3&quot; unique_id=&quot;10012&quot;&gt;&lt;property id=&quot;20148&quot; value=&quot;5&quot;/&gt;&lt;property id=&quot;20300&quot; value=&quot;Slide 9 - &amp;quot;AoA Implementation Plan&amp;quot;&quot;/&gt;&lt;property id=&quot;20307&quot; value=&quot;266&quot;/&gt;&lt;/object&gt;&lt;object type=&quot;3&quot; unique_id=&quot;10013&quot;&gt;&lt;property id=&quot;20148&quot; value=&quot;5&quot;/&gt;&lt;property id=&quot;20300&quot; value=&quot;Slide 10 - &amp;quot;How to Address the AoA at an MDD Event&amp;quot;&quot;/&gt;&lt;property id=&quot;20307&quot; value=&quot;263&quot;/&gt;&lt;/object&gt;&lt;object type=&quot;3&quot; unique_id=&quot;10014&quot;&gt;&lt;property id=&quot;20148&quot; value=&quot;5&quot;/&gt;&lt;property id=&quot;20300&quot; value=&quot;Slide 11 - &amp;quot;Top-Level Tailored AoA Process Flow&amp;quot;&quot;/&gt;&lt;property id=&quot;20307&quot; value=&quot;267&quot;/&gt;&lt;/object&gt;&lt;object type=&quot;3&quot; unique_id=&quot;10015&quot;&gt;&lt;property id=&quot;20148&quot; value=&quot;5&quot;/&gt;&lt;property id=&quot;20300&quot; value=&quot;Slide 12 - &amp;quot;Sample AoA Decision Matrix&amp;quot;&quot;/&gt;&lt;property id=&quot;20307&quot; value=&quot;264&quot;/&gt;&lt;/object&gt;&lt;object type=&quot;3&quot; unique_id=&quot;10016&quot;&gt;&lt;property id=&quot;20148&quot; value=&quot;5&quot;/&gt;&lt;property id=&quot;20300&quot; value=&quot;Slide 13 - &amp;quot;Training&amp;quot;&quot;/&gt;&lt;property id=&quot;20307&quot; value=&quot;269&quot;/&gt;&lt;/object&gt;&lt;object type=&quot;3&quot; unique_id=&quot;10017&quot;&gt;&lt;property id=&quot;20148&quot; value=&quot;5&quot;/&gt;&lt;property id=&quot;20300&quot; value=&quot;Slide 14 - &amp;quot;References&amp;quot;&quot;/&gt;&lt;property id=&quot;20307&quot; value=&quot;271&quot;/&gt;&lt;/object&gt;&lt;object type=&quot;3&quot; unique_id=&quot;10018&quot;&gt;&lt;property id=&quot;20148&quot; value=&quot;5&quot;/&gt;&lt;property id=&quot;20300&quot; value=&quot;Slide 15 - &amp;quot;Thank You!!&amp;quot;&quot;/&gt;&lt;property id=&quot;20307&quot; value=&quot;272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4A9B5091F13154B98B7AEF236935CFE" ma:contentTypeVersion="0" ma:contentTypeDescription="Create a new document." ma:contentTypeScope="" ma:versionID="a9c11b36d5c25770448933df51466abe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083AB5BB-83F7-452A-B3B2-3C361039B3EF}"/>
</file>

<file path=customXml/itemProps2.xml><?xml version="1.0" encoding="utf-8"?>
<ds:datastoreItem xmlns:ds="http://schemas.openxmlformats.org/officeDocument/2006/customXml" ds:itemID="{FC2BC2FF-617D-4494-98AE-15DECF597B53}"/>
</file>

<file path=customXml/itemProps3.xml><?xml version="1.0" encoding="utf-8"?>
<ds:datastoreItem xmlns:ds="http://schemas.openxmlformats.org/officeDocument/2006/customXml" ds:itemID="{5FD4118E-7D4E-488E-881B-1E2935DF4A5E}"/>
</file>

<file path=docProps/app.xml><?xml version="1.0" encoding="utf-8"?>
<Properties xmlns="http://schemas.openxmlformats.org/officeDocument/2006/extended-properties" xmlns:vt="http://schemas.openxmlformats.org/officeDocument/2006/docPropsVTypes">
  <TotalTime>1885</TotalTime>
  <Words>891</Words>
  <Application>Microsoft Office PowerPoint</Application>
  <PresentationFormat>On-screen Show (4:3)</PresentationFormat>
  <Paragraphs>174</Paragraphs>
  <Slides>15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Office Theme</vt:lpstr>
      <vt:lpstr>Worksheet</vt:lpstr>
      <vt:lpstr> Analysis of Alternatives (AoA) for ACAT II and ACAT III Programs  </vt:lpstr>
      <vt:lpstr>Objective</vt:lpstr>
      <vt:lpstr>Requirements for an AoA</vt:lpstr>
      <vt:lpstr>Background</vt:lpstr>
      <vt:lpstr>How the ASC Tailored AoA Process is Streamlined</vt:lpstr>
      <vt:lpstr>When to Use the Tailored AoA Process</vt:lpstr>
      <vt:lpstr>AoA Team Membership</vt:lpstr>
      <vt:lpstr>Center AoA Advisory Team (CAAT) Membership</vt:lpstr>
      <vt:lpstr>AoA Implementation Plan</vt:lpstr>
      <vt:lpstr>How to Address the AoA at an MDD Event</vt:lpstr>
      <vt:lpstr>Top-Level Tailored AoA Process Flow</vt:lpstr>
      <vt:lpstr>Sample AoA Decision Matrix</vt:lpstr>
      <vt:lpstr>Training</vt:lpstr>
      <vt:lpstr>References</vt:lpstr>
      <vt:lpstr>Thank You!!</vt:lpstr>
    </vt:vector>
  </TitlesOfParts>
  <Company>U.S. Air Force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Alternatives (AoA) for ACAT II and ACAT III Programs</dc:title>
  <dc:creator>marksh</dc:creator>
  <cp:lastModifiedBy>thomastl</cp:lastModifiedBy>
  <cp:revision>28</cp:revision>
  <dcterms:created xsi:type="dcterms:W3CDTF">2012-01-18T00:38:26Z</dcterms:created>
  <dcterms:modified xsi:type="dcterms:W3CDTF">2012-04-24T11:58:19Z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0x01010054A9B5091F13154B98B7AEF236935CFE</vt:lpwstr>
  </property>
</Properties>
</file>