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81" r:id="rId4"/>
    <p:sldId id="283" r:id="rId5"/>
    <p:sldId id="284" r:id="rId6"/>
    <p:sldId id="285" r:id="rId7"/>
    <p:sldId id="286" r:id="rId8"/>
    <p:sldId id="287" r:id="rId9"/>
    <p:sldId id="271" r:id="rId10"/>
    <p:sldId id="280" r:id="rId11"/>
  </p:sldIdLst>
  <p:sldSz cx="12192000" cy="6858000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1978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EBB"/>
    <a:srgbClr val="282C35"/>
    <a:srgbClr val="359983"/>
    <a:srgbClr val="3EB198"/>
    <a:srgbClr val="00CC99"/>
    <a:srgbClr val="2B7D6B"/>
    <a:srgbClr val="B8E6DC"/>
    <a:srgbClr val="F9F1A6"/>
    <a:srgbClr val="30303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2965" autoAdjust="0"/>
  </p:normalViewPr>
  <p:slideViewPr>
    <p:cSldViewPr snapToGrid="0" showGuides="1">
      <p:cViewPr varScale="1">
        <p:scale>
          <a:sx n="67" d="100"/>
          <a:sy n="67" d="100"/>
        </p:scale>
        <p:origin x="834" y="66"/>
      </p:cViewPr>
      <p:guideLst>
        <p:guide orient="horz" pos="1978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Header Placeholder 1048968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8970" name="Date Placeholder 1048969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2019/10/7</a:t>
            </a:fld>
            <a:endParaRPr lang="zh-CN" altLang="en-US" sz="1200"/>
          </a:p>
        </p:txBody>
      </p:sp>
      <p:sp>
        <p:nvSpPr>
          <p:cNvPr id="1048971" name="Footer Placeholder 1048970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8972" name="Slide Number Placeholder 1048971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Header Placeholder 1048962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8964" name="Date Placeholder 1048963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8965" name="Slide Image Placeholder 1048964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66" name="Notes Placeholder 1048965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114300"/>
            <a:r>
              <a:rPr lang="zh-CN" altLang="en-US"/>
              <a:t>第二级</a:t>
            </a:r>
          </a:p>
          <a:p>
            <a:pPr lvl="2" indent="571500"/>
            <a:r>
              <a:rPr lang="zh-CN" altLang="en-US"/>
              <a:t>第三级</a:t>
            </a:r>
          </a:p>
          <a:p>
            <a:pPr lvl="3" indent="1028700"/>
            <a:r>
              <a:rPr lang="zh-CN" altLang="en-US"/>
              <a:t>第四级</a:t>
            </a:r>
          </a:p>
          <a:p>
            <a:pPr lvl="4" indent="1485900"/>
            <a:r>
              <a:rPr lang="zh-CN" altLang="en-US"/>
              <a:t>第五级</a:t>
            </a:r>
          </a:p>
        </p:txBody>
      </p:sp>
      <p:sp>
        <p:nvSpPr>
          <p:cNvPr id="1048967" name="Footer Placeholder 1048966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8968" name="Slide Number Placeholder 1048967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/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0485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586" name="Notes Placeholder 1048585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48587" name="TextBox 1048586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Slide Image Placeholder 10487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73" name="Notes Placeholder 1048772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 smtClean="0"/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979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3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4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946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4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94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9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951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955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95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95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Click here to edit the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1" indent="114300"/>
            <a:r>
              <a:rPr lang="zh-CN" altLang="en-US"/>
              <a:t>Click here to edit the master text style</a:t>
            </a:r>
          </a:p>
          <a:p>
            <a:pPr lvl="1" indent="114300"/>
            <a:r>
              <a:rPr lang="zh-CN" altLang="en-US"/>
              <a:t>The second level</a:t>
            </a:r>
          </a:p>
          <a:p>
            <a:pPr lvl="2" indent="571500"/>
            <a:r>
              <a:rPr lang="zh-CN" altLang="en-US"/>
              <a:t>The third level</a:t>
            </a:r>
          </a:p>
          <a:p>
            <a:pPr lvl="3" indent="1028700"/>
            <a:r>
              <a:rPr lang="zh-CN" altLang="en-US"/>
              <a:t>The 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76120.jpg"/>
          <p:cNvPicPr>
            <a:picLocks noChangeAspect="1"/>
          </p:cNvPicPr>
          <p:nvPr/>
        </p:nvPicPr>
        <p:blipFill>
          <a:blip r:embed="rId3"/>
          <a:srcRect l="78559"/>
          <a:stretch>
            <a:fillRect/>
          </a:stretch>
        </p:blipFill>
        <p:spPr>
          <a:xfrm>
            <a:off x="10987088" y="-1"/>
            <a:ext cx="1204912" cy="6372225"/>
          </a:xfrm>
          <a:prstGeom prst="rect">
            <a:avLst/>
          </a:prstGeom>
        </p:spPr>
      </p:pic>
      <p:sp>
        <p:nvSpPr>
          <p:cNvPr id="1048581" name="Rectangle 1048580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2" name="TextBox 1048581"/>
          <p:cNvSpPr txBox="1"/>
          <p:nvPr/>
        </p:nvSpPr>
        <p:spPr>
          <a:xfrm>
            <a:off x="6877050" y="3170533"/>
            <a:ext cx="4856881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/>
            <a:r>
              <a:rPr lang="en-US" altLang="zh-CN" dirty="0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Muhammad Alfi </a:t>
            </a:r>
            <a:r>
              <a:rPr lang="en-US" altLang="zh-CN" dirty="0" err="1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Aldolio</a:t>
            </a:r>
            <a:r>
              <a:rPr lang="en-US" altLang="zh-CN" dirty="0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 (1806200015)</a:t>
            </a:r>
          </a:p>
          <a:p>
            <a:pPr lvl="0" indent="-342900" algn="r"/>
            <a:r>
              <a:rPr lang="en-US" altLang="zh-CN" dirty="0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Mohammad Salman </a:t>
            </a:r>
            <a:r>
              <a:rPr lang="en-US" altLang="zh-CN" dirty="0" err="1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Alfarisi</a:t>
            </a:r>
            <a:r>
              <a:rPr lang="en-US" altLang="zh-CN" dirty="0">
                <a:solidFill>
                  <a:schemeClr val="lt1"/>
                </a:solidFill>
                <a:latin typeface="Consolas" pitchFamily="49" charset="0"/>
                <a:cs typeface="Consolas" pitchFamily="49" charset="0"/>
              </a:rPr>
              <a:t> (1806200381)</a:t>
            </a:r>
          </a:p>
        </p:txBody>
      </p:sp>
      <p:sp>
        <p:nvSpPr>
          <p:cNvPr id="1048583" name="TextBox 1048582"/>
          <p:cNvSpPr txBox="1"/>
          <p:nvPr/>
        </p:nvSpPr>
        <p:spPr>
          <a:xfrm>
            <a:off x="7073895" y="2624164"/>
            <a:ext cx="4660900" cy="3365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16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Created and Programmed by:</a:t>
            </a:r>
          </a:p>
        </p:txBody>
      </p:sp>
      <p:sp>
        <p:nvSpPr>
          <p:cNvPr id="1048584" name="TextBox 1048583"/>
          <p:cNvSpPr txBox="1"/>
          <p:nvPr/>
        </p:nvSpPr>
        <p:spPr>
          <a:xfrm>
            <a:off x="7815837" y="1006984"/>
            <a:ext cx="3321743" cy="144655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8800" b="1" dirty="0">
                <a:solidFill>
                  <a:schemeClr val="lt1"/>
                </a:solidFill>
                <a:latin typeface="Agency FB" pitchFamily="34" charset="0"/>
              </a:rPr>
              <a:t>Logbook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Rectangle 1048931"/>
          <p:cNvSpPr/>
          <p:nvPr/>
        </p:nvSpPr>
        <p:spPr>
          <a:xfrm>
            <a:off x="0" y="2809081"/>
            <a:ext cx="3162107" cy="652462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35" name="Rectangle 1048934"/>
          <p:cNvSpPr/>
          <p:nvPr/>
        </p:nvSpPr>
        <p:spPr>
          <a:xfrm>
            <a:off x="0" y="2809081"/>
            <a:ext cx="2450969" cy="330045"/>
          </a:xfrm>
          <a:prstGeom prst="rect">
            <a:avLst/>
          </a:prstGeom>
          <a:solidFill>
            <a:srgbClr val="2B7D6B">
              <a:alpha val="45000"/>
            </a:srgb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BABB6-4827-4872-BE27-6915C8BC99BF}"/>
              </a:ext>
            </a:extLst>
          </p:cNvPr>
          <p:cNvSpPr txBox="1"/>
          <p:nvPr/>
        </p:nvSpPr>
        <p:spPr>
          <a:xfrm>
            <a:off x="282283" y="338505"/>
            <a:ext cx="6137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gency FB" pitchFamily="34" charset="0"/>
                <a:cs typeface="Aharoni" pitchFamily="2" charset="-79"/>
              </a:rPr>
              <a:t>Program</a:t>
            </a:r>
          </a:p>
          <a:p>
            <a:r>
              <a:rPr lang="en-US" sz="7200" b="1" dirty="0" err="1">
                <a:solidFill>
                  <a:srgbClr val="00CC99"/>
                </a:solidFill>
                <a:latin typeface="Agency FB" pitchFamily="34" charset="0"/>
                <a:cs typeface="Aharoni" pitchFamily="2" charset="-79"/>
              </a:rPr>
              <a:t>Penunjang</a:t>
            </a:r>
            <a:endParaRPr lang="en-US" sz="7200" b="1" dirty="0">
              <a:solidFill>
                <a:srgbClr val="00CC99"/>
              </a:solidFill>
              <a:latin typeface="Agency FB" pitchFamily="34" charset="0"/>
              <a:cs typeface="Aharoni" pitchFamily="2" charset="-79"/>
            </a:endParaRPr>
          </a:p>
        </p:txBody>
      </p:sp>
      <p:pic>
        <p:nvPicPr>
          <p:cNvPr id="5" name="Picture 4" descr="A picture containing food, room, drawing&#10;&#10;Description automatically generated">
            <a:extLst>
              <a:ext uri="{FF2B5EF4-FFF2-40B4-BE49-F238E27FC236}">
                <a16:creationId xmlns:a16="http://schemas.microsoft.com/office/drawing/2014/main" id="{029A30CA-87F1-48C3-B4C2-264F007E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14" y="3584588"/>
            <a:ext cx="1323975" cy="1323975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E6B1A700-4FE9-4DBE-8E7F-14FFA4D81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90" y="1492667"/>
            <a:ext cx="5237489" cy="1780746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2E829DCA-BBAD-47C0-B907-DDF488A8EB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88" y="3557924"/>
            <a:ext cx="1382681" cy="13773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48CB1D0-130E-4EDD-BFDF-63412380271A}"/>
              </a:ext>
            </a:extLst>
          </p:cNvPr>
          <p:cNvSpPr/>
          <p:nvPr/>
        </p:nvSpPr>
        <p:spPr>
          <a:xfrm rot="10800000">
            <a:off x="9029893" y="6205538"/>
            <a:ext cx="3162107" cy="652462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4BD9-E15B-43A6-B04A-68570D815055}"/>
              </a:ext>
            </a:extLst>
          </p:cNvPr>
          <p:cNvSpPr/>
          <p:nvPr/>
        </p:nvSpPr>
        <p:spPr>
          <a:xfrm rot="10800000">
            <a:off x="9741031" y="6201724"/>
            <a:ext cx="2450969" cy="330045"/>
          </a:xfrm>
          <a:prstGeom prst="rect">
            <a:avLst/>
          </a:prstGeom>
          <a:solidFill>
            <a:srgbClr val="2B7D6B">
              <a:alpha val="45000"/>
            </a:srgb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4" name="Picture 23" descr="A picture containing device, clock&#10;&#10;Description automatically generated">
            <a:extLst>
              <a:ext uri="{FF2B5EF4-FFF2-40B4-BE49-F238E27FC236}">
                <a16:creationId xmlns:a16="http://schemas.microsoft.com/office/drawing/2014/main" id="{27E63084-EE78-4428-9086-1069650DE5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48" y="3589697"/>
            <a:ext cx="1382681" cy="13826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1048624"/>
          <p:cNvSpPr/>
          <p:nvPr/>
        </p:nvSpPr>
        <p:spPr>
          <a:xfrm>
            <a:off x="0" y="1882775"/>
            <a:ext cx="12192000" cy="39433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ar-SA" altLang="zh-CN" sz="24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1048626" name="Rectangle 1048625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627" name="Right Triangle 1048626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628" name="TextBox 1048627"/>
          <p:cNvSpPr txBox="1"/>
          <p:nvPr/>
        </p:nvSpPr>
        <p:spPr>
          <a:xfrm>
            <a:off x="1093207" y="287765"/>
            <a:ext cx="1499128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  <a:ea typeface="3Dventure" panose="02000603000000000000" pitchFamily="2" charset="0"/>
              </a:rPr>
              <a:t>Logbook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1AC21-1DF8-478D-ABE9-AABAFCC58415}"/>
              </a:ext>
            </a:extLst>
          </p:cNvPr>
          <p:cNvSpPr txBox="1"/>
          <p:nvPr/>
        </p:nvSpPr>
        <p:spPr>
          <a:xfrm>
            <a:off x="714376" y="2177329"/>
            <a:ext cx="6476132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Industry 4.0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Smart Hotel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Logbook System with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Self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Data Science</a:t>
            </a:r>
            <a:r>
              <a:rPr lang="en-US" sz="2400" b="1" i="1" dirty="0">
                <a:solidFill>
                  <a:schemeClr val="tx1"/>
                </a:solidFill>
                <a:latin typeface="Consolas" panose="020B0609020204030204" pitchFamily="49" charset="0"/>
                <a:ea typeface="微软雅黑" pitchFamily="34" charset="-122"/>
                <a:sym typeface="Arial" pitchFamily="34" charset="0"/>
              </a:rPr>
              <a:t> </a:t>
            </a:r>
          </a:p>
        </p:txBody>
      </p:sp>
      <p:pic>
        <p:nvPicPr>
          <p:cNvPr id="4" name="Graphic 3" descr="Sleep">
            <a:extLst>
              <a:ext uri="{FF2B5EF4-FFF2-40B4-BE49-F238E27FC236}">
                <a16:creationId xmlns:a16="http://schemas.microsoft.com/office/drawing/2014/main" id="{935F148A-3A8E-40ED-BE07-FEDE8C22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3062" y="3429000"/>
            <a:ext cx="2214562" cy="2214562"/>
          </a:xfrm>
          <a:prstGeom prst="rect">
            <a:avLst/>
          </a:prstGeom>
        </p:spPr>
      </p:pic>
      <p:pic>
        <p:nvPicPr>
          <p:cNvPr id="6" name="Graphic 5" descr="Bed">
            <a:extLst>
              <a:ext uri="{FF2B5EF4-FFF2-40B4-BE49-F238E27FC236}">
                <a16:creationId xmlns:a16="http://schemas.microsoft.com/office/drawing/2014/main" id="{344348D3-B18B-4C1E-98A6-7BA2BE55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0464" y="2093840"/>
            <a:ext cx="2214562" cy="2214562"/>
          </a:xfrm>
          <a:prstGeom prst="rect">
            <a:avLst/>
          </a:prstGeom>
        </p:spPr>
      </p:pic>
      <p:pic>
        <p:nvPicPr>
          <p:cNvPr id="8" name="Graphic 7" descr="Arrow Rotate right">
            <a:extLst>
              <a:ext uri="{FF2B5EF4-FFF2-40B4-BE49-F238E27FC236}">
                <a16:creationId xmlns:a16="http://schemas.microsoft.com/office/drawing/2014/main" id="{8334EF18-1626-499A-9535-F1F4D26F3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6770" y="1897310"/>
            <a:ext cx="1912144" cy="1912144"/>
          </a:xfrm>
          <a:prstGeom prst="rect">
            <a:avLst/>
          </a:prstGeom>
        </p:spPr>
      </p:pic>
      <p:pic>
        <p:nvPicPr>
          <p:cNvPr id="15" name="Graphic 14" descr="Arrow Rotate right">
            <a:extLst>
              <a:ext uri="{FF2B5EF4-FFF2-40B4-BE49-F238E27FC236}">
                <a16:creationId xmlns:a16="http://schemas.microsoft.com/office/drawing/2014/main" id="{7724E07C-A820-4DE4-839E-688F6D4FB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974626" y="3612924"/>
            <a:ext cx="1912144" cy="1912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1048613" name="Rectangle 1048612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614" name="Right Triangle 1048613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5042" y="263916"/>
            <a:ext cx="981359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Code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FEB30AD8-D722-4C44-8B49-DC0545818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6177">
            <a:off x="530051" y="2091631"/>
            <a:ext cx="2587853" cy="4332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AAC10-D52E-4AE2-9A6C-9243C4961764}"/>
              </a:ext>
            </a:extLst>
          </p:cNvPr>
          <p:cNvSpPr txBox="1"/>
          <p:nvPr/>
        </p:nvSpPr>
        <p:spPr>
          <a:xfrm rot="21015777">
            <a:off x="434296" y="1158746"/>
            <a:ext cx="56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CC99"/>
                </a:solidFill>
                <a:latin typeface="Consolas" panose="020B0609020204030204" pitchFamily="49" charset="0"/>
              </a:rPr>
              <a:t>Struct?</a:t>
            </a:r>
            <a:endParaRPr lang="en-ID" sz="3600" dirty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 descr="Screen of a cell phone screen with text&#10;&#10;Description automatically generated">
            <a:extLst>
              <a:ext uri="{FF2B5EF4-FFF2-40B4-BE49-F238E27FC236}">
                <a16:creationId xmlns:a16="http://schemas.microsoft.com/office/drawing/2014/main" id="{CD7C3E2B-F25F-4E57-969B-EB6B31E1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775">
            <a:off x="2891193" y="2904084"/>
            <a:ext cx="3538722" cy="26189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186CBD-5013-4762-965B-41CEA09021DB}"/>
              </a:ext>
            </a:extLst>
          </p:cNvPr>
          <p:cNvSpPr txBox="1"/>
          <p:nvPr/>
        </p:nvSpPr>
        <p:spPr>
          <a:xfrm rot="701865">
            <a:off x="3109840" y="2502337"/>
            <a:ext cx="56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Main function</a:t>
            </a:r>
            <a:endParaRPr lang="en-ID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8D77B-6B1D-4046-ACB8-C3201C72E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6508" r="20463" b="37058"/>
          <a:stretch/>
        </p:blipFill>
        <p:spPr>
          <a:xfrm>
            <a:off x="6856882" y="1009327"/>
            <a:ext cx="5118848" cy="2826831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3984CCE-51F9-4778-B9C1-B0ABFD305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36" y="4031169"/>
            <a:ext cx="3625203" cy="216302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5FCEC0-DDCD-473C-88E4-7A3A5E23A12F}"/>
              </a:ext>
            </a:extLst>
          </p:cNvPr>
          <p:cNvSpPr txBox="1"/>
          <p:nvPr/>
        </p:nvSpPr>
        <p:spPr>
          <a:xfrm>
            <a:off x="6624098" y="362996"/>
            <a:ext cx="56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CC99"/>
                </a:solidFill>
                <a:latin typeface="Consolas" panose="020B0609020204030204" pitchFamily="49" charset="0"/>
              </a:rPr>
              <a:t>Menu</a:t>
            </a:r>
            <a:endParaRPr lang="en-ID" sz="3600" dirty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9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FD306E-424E-4ADB-A297-B0347664F9D9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4C22E-A283-42FD-B490-76875D087FE6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774221A7-7400-4B74-8E0C-2C2A10B3A457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3226CA-2A48-4F14-B5CF-820FDF3571D3}"/>
              </a:ext>
            </a:extLst>
          </p:cNvPr>
          <p:cNvSpPr txBox="1"/>
          <p:nvPr/>
        </p:nvSpPr>
        <p:spPr>
          <a:xfrm>
            <a:off x="1035042" y="263916"/>
            <a:ext cx="1545616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Check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2E057-AC11-4D34-AE2C-0C981B31C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4" y="1299697"/>
            <a:ext cx="4456907" cy="690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FF55D-32BC-40B2-BCC3-E66250694F40}"/>
              </a:ext>
            </a:extLst>
          </p:cNvPr>
          <p:cNvSpPr txBox="1"/>
          <p:nvPr/>
        </p:nvSpPr>
        <p:spPr>
          <a:xfrm>
            <a:off x="352204" y="2273293"/>
            <a:ext cx="9494907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akan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diminta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untuk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menginput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data,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lalu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data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akan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ditampilkan</a:t>
            </a:r>
            <a:endParaRPr lang="en-US" altLang="zh-CN" sz="20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9DDDB5-71EF-4E27-A823-D5AC6D8E8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5" t="7090" r="21527" b="42509"/>
          <a:stretch/>
        </p:blipFill>
        <p:spPr>
          <a:xfrm>
            <a:off x="6096000" y="3842954"/>
            <a:ext cx="4456908" cy="245348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7251E-73CC-4B0A-AC62-611435055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5" t="5689" r="23605" b="66435"/>
          <a:stretch/>
        </p:blipFill>
        <p:spPr>
          <a:xfrm>
            <a:off x="1001712" y="3857241"/>
            <a:ext cx="4456907" cy="1364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45DE1-644D-4E23-815F-7DB6433AECC3}"/>
              </a:ext>
            </a:extLst>
          </p:cNvPr>
          <p:cNvSpPr txBox="1"/>
          <p:nvPr/>
        </p:nvSpPr>
        <p:spPr>
          <a:xfrm>
            <a:off x="1001712" y="3225501"/>
            <a:ext cx="2210862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600" dirty="0">
                <a:solidFill>
                  <a:srgbClr val="00CC99"/>
                </a:solidFill>
                <a:latin typeface="Consolas" panose="020B0609020204030204" pitchFamily="49" charset="0"/>
              </a:rPr>
              <a:t>1. 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67804-B0BF-4308-9C8C-E61595D7DDCA}"/>
              </a:ext>
            </a:extLst>
          </p:cNvPr>
          <p:cNvSpPr txBox="1"/>
          <p:nvPr/>
        </p:nvSpPr>
        <p:spPr>
          <a:xfrm>
            <a:off x="6096000" y="3196623"/>
            <a:ext cx="2717411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600" dirty="0">
                <a:solidFill>
                  <a:srgbClr val="00CC99"/>
                </a:solidFill>
                <a:latin typeface="Consolas" panose="020B0609020204030204" pitchFamily="49" charset="0"/>
              </a:rPr>
              <a:t>2. Output </a:t>
            </a:r>
          </a:p>
        </p:txBody>
      </p:sp>
    </p:spTree>
    <p:extLst>
      <p:ext uri="{BB962C8B-B14F-4D97-AF65-F5344CB8AC3E}">
        <p14:creationId xmlns:p14="http://schemas.microsoft.com/office/powerpoint/2010/main" val="3709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FD306E-424E-4ADB-A297-B0347664F9D9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4C22E-A283-42FD-B490-76875D087FE6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774221A7-7400-4B74-8E0C-2C2A10B3A457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3226CA-2A48-4F14-B5CF-820FDF3571D3}"/>
              </a:ext>
            </a:extLst>
          </p:cNvPr>
          <p:cNvSpPr txBox="1"/>
          <p:nvPr/>
        </p:nvSpPr>
        <p:spPr>
          <a:xfrm>
            <a:off x="1035042" y="263916"/>
            <a:ext cx="1545616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Check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FF55D-32BC-40B2-BCC3-E66250694F40}"/>
              </a:ext>
            </a:extLst>
          </p:cNvPr>
          <p:cNvSpPr txBox="1"/>
          <p:nvPr/>
        </p:nvSpPr>
        <p:spPr>
          <a:xfrm>
            <a:off x="280765" y="1659025"/>
            <a:ext cx="5815235" cy="1292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dirty="0">
                <a:solidFill>
                  <a:srgbClr val="00CC99"/>
                </a:solidFill>
                <a:latin typeface="Consolas" panose="020B0609020204030204" pitchFamily="49" charset="0"/>
              </a:rPr>
              <a:t>Room is full? No problem!</a:t>
            </a:r>
          </a:p>
          <a:p>
            <a:pPr lvl="0" indent="-342900"/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Program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menampilkan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semua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kamar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yang  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kosong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apabila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kita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memilih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kamar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telah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diisi</a:t>
            </a:r>
            <a:endParaRPr lang="en-US" altLang="zh-CN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23725-3F26-4A9E-89B3-05FD3DD4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9" t="6574" r="23149" b="43514"/>
          <a:stretch/>
        </p:blipFill>
        <p:spPr>
          <a:xfrm>
            <a:off x="518999" y="3196623"/>
            <a:ext cx="5219597" cy="27326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D0E87-802D-4CF2-8E99-E35821F03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7107" r="20536" b="66494"/>
          <a:stretch/>
        </p:blipFill>
        <p:spPr>
          <a:xfrm>
            <a:off x="6416177" y="5115818"/>
            <a:ext cx="4743449" cy="1292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D6391A-BDAC-4A2E-B19E-A16ECA134185}"/>
              </a:ext>
            </a:extLst>
          </p:cNvPr>
          <p:cNvSpPr txBox="1"/>
          <p:nvPr/>
        </p:nvSpPr>
        <p:spPr>
          <a:xfrm>
            <a:off x="6416177" y="4562263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dirty="0">
                <a:solidFill>
                  <a:srgbClr val="00CC99"/>
                </a:solidFill>
                <a:latin typeface="Consolas" panose="020B0609020204030204" pitchFamily="49" charset="0"/>
              </a:rPr>
              <a:t>Error Handling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C1C8A-EEAB-408D-808C-7F5802607F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4" t="4328" r="18002" b="40271"/>
          <a:stretch/>
        </p:blipFill>
        <p:spPr>
          <a:xfrm>
            <a:off x="6453406" y="1640319"/>
            <a:ext cx="4725887" cy="26127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0957C0-0EFF-49DC-B424-A8C046FACCCA}"/>
              </a:ext>
            </a:extLst>
          </p:cNvPr>
          <p:cNvSpPr txBox="1"/>
          <p:nvPr/>
        </p:nvSpPr>
        <p:spPr>
          <a:xfrm>
            <a:off x="6096000" y="377825"/>
            <a:ext cx="5815235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dirty="0">
                <a:solidFill>
                  <a:srgbClr val="00CC99"/>
                </a:solidFill>
                <a:latin typeface="Consolas" panose="020B0609020204030204" pitchFamily="49" charset="0"/>
              </a:rPr>
              <a:t>Smart Hotel</a:t>
            </a:r>
          </a:p>
          <a:p>
            <a:pPr lvl="0" indent="-342900"/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Program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mendeteksi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waktu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check in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lalu</a:t>
            </a:r>
            <a:endParaRPr lang="en-US" altLang="zh-CN" dirty="0">
              <a:solidFill>
                <a:schemeClr val="lt1"/>
              </a:solidFill>
              <a:latin typeface="Consolas" panose="020B0609020204030204" pitchFamily="49" charset="0"/>
            </a:endParaRPr>
          </a:p>
          <a:p>
            <a:pPr lvl="0" indent="-342900"/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memberikan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room service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sesuai</a:t>
            </a:r>
            <a:endParaRPr lang="en-US" altLang="zh-CN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4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FD306E-424E-4ADB-A297-B0347664F9D9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4C22E-A283-42FD-B490-76875D087FE6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774221A7-7400-4B74-8E0C-2C2A10B3A457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3226CA-2A48-4F14-B5CF-820FDF3571D3}"/>
              </a:ext>
            </a:extLst>
          </p:cNvPr>
          <p:cNvSpPr txBox="1"/>
          <p:nvPr/>
        </p:nvSpPr>
        <p:spPr>
          <a:xfrm>
            <a:off x="1035042" y="263916"/>
            <a:ext cx="1800493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Check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172C4-89E3-4C63-862B-A292394B5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4" y="1273032"/>
            <a:ext cx="4308255" cy="52998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B1248-ACE1-472E-96F7-B1016ECCC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8" t="5635" r="19897" b="63787"/>
          <a:stretch/>
        </p:blipFill>
        <p:spPr>
          <a:xfrm>
            <a:off x="1115414" y="4084780"/>
            <a:ext cx="3928074" cy="124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19CCB-F2DD-4852-B3FA-1C6EEF6A855C}"/>
              </a:ext>
            </a:extLst>
          </p:cNvPr>
          <p:cNvSpPr txBox="1"/>
          <p:nvPr/>
        </p:nvSpPr>
        <p:spPr>
          <a:xfrm>
            <a:off x="500856" y="2026034"/>
            <a:ext cx="9918100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akan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diminta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untuk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menginput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data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untuk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dicari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lalu</a:t>
            </a:r>
            <a:r>
              <a:rPr lang="en-US" altLang="zh-CN" sz="2000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  <a:latin typeface="Consolas" panose="020B0609020204030204" pitchFamily="49" charset="0"/>
              </a:rPr>
              <a:t>ditampilkan</a:t>
            </a:r>
            <a:endParaRPr lang="en-US" altLang="zh-CN" sz="20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B03FC-1CC1-4A72-902E-C434EFCD377B}"/>
              </a:ext>
            </a:extLst>
          </p:cNvPr>
          <p:cNvSpPr txBox="1"/>
          <p:nvPr/>
        </p:nvSpPr>
        <p:spPr>
          <a:xfrm>
            <a:off x="1001712" y="3225501"/>
            <a:ext cx="2210862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600" dirty="0">
                <a:solidFill>
                  <a:srgbClr val="00CC99"/>
                </a:solidFill>
                <a:latin typeface="Consolas" panose="020B0609020204030204" pitchFamily="49" charset="0"/>
              </a:rPr>
              <a:t>1.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44AA0-4810-4048-9DE6-ABA810B1BAD0}"/>
              </a:ext>
            </a:extLst>
          </p:cNvPr>
          <p:cNvSpPr txBox="1"/>
          <p:nvPr/>
        </p:nvSpPr>
        <p:spPr>
          <a:xfrm>
            <a:off x="6796088" y="3105834"/>
            <a:ext cx="2717411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600" dirty="0">
                <a:solidFill>
                  <a:srgbClr val="00CC99"/>
                </a:solidFill>
                <a:latin typeface="Consolas" panose="020B0609020204030204" pitchFamily="49" charset="0"/>
              </a:rPr>
              <a:t>2. Output 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7E8499-CF69-4820-93BC-FF9FD1196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1" t="5711" r="21301" b="36529"/>
          <a:stretch/>
        </p:blipFill>
        <p:spPr>
          <a:xfrm>
            <a:off x="6096000" y="3752165"/>
            <a:ext cx="4729162" cy="28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FD306E-424E-4ADB-A297-B0347664F9D9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4C22E-A283-42FD-B490-76875D087FE6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774221A7-7400-4B74-8E0C-2C2A10B3A457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3226CA-2A48-4F14-B5CF-820FDF3571D3}"/>
              </a:ext>
            </a:extLst>
          </p:cNvPr>
          <p:cNvSpPr txBox="1"/>
          <p:nvPr/>
        </p:nvSpPr>
        <p:spPr>
          <a:xfrm>
            <a:off x="1035042" y="263916"/>
            <a:ext cx="1800493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Check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FF55D-32BC-40B2-BCC3-E66250694F40}"/>
              </a:ext>
            </a:extLst>
          </p:cNvPr>
          <p:cNvSpPr txBox="1"/>
          <p:nvPr/>
        </p:nvSpPr>
        <p:spPr>
          <a:xfrm>
            <a:off x="500856" y="2644170"/>
            <a:ext cx="4600507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dirty="0">
                <a:solidFill>
                  <a:srgbClr val="00CC99"/>
                </a:solidFill>
                <a:latin typeface="Consolas" panose="020B0609020204030204" pitchFamily="49" charset="0"/>
              </a:rPr>
              <a:t>Checked more than 1 room?</a:t>
            </a:r>
          </a:p>
          <a:p>
            <a:pPr lvl="0" indent="-342900"/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Apabila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beberapa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kamar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di check-in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dengan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nama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sama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maka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saat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  checkout user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dapat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memilih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kamar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 mana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untuk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di check-out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E7BEEF-214D-4840-9FA9-D8AA67EDF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t="6268" r="21914" b="31216"/>
          <a:stretch/>
        </p:blipFill>
        <p:spPr>
          <a:xfrm>
            <a:off x="5270636" y="1685926"/>
            <a:ext cx="633882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95C37B-E0B8-4764-B88E-BE8D3F0773A4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218110-B1E8-48A7-8735-3986A6A2B0E6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868C953E-2C88-45AF-A925-F24C5B2E3A77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0FF16A-E623-48E6-8410-4358ECCA7120}"/>
              </a:ext>
            </a:extLst>
          </p:cNvPr>
          <p:cNvSpPr txBox="1"/>
          <p:nvPr/>
        </p:nvSpPr>
        <p:spPr>
          <a:xfrm>
            <a:off x="1035042" y="263916"/>
            <a:ext cx="1683474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Database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D7D6E-049B-499F-A264-9EE50D432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t="-1" r="23473" b="62358"/>
          <a:stretch/>
        </p:blipFill>
        <p:spPr>
          <a:xfrm>
            <a:off x="577843" y="4743780"/>
            <a:ext cx="4572000" cy="18288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EA1FD-725F-4994-B9A0-6BE5D42BD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7296" r="22228"/>
          <a:stretch/>
        </p:blipFill>
        <p:spPr>
          <a:xfrm>
            <a:off x="6387386" y="2532800"/>
            <a:ext cx="3969471" cy="391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0AF68-C906-4009-985C-ABA9495D36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6270" r="23013" b="56163"/>
          <a:stretch/>
        </p:blipFill>
        <p:spPr>
          <a:xfrm>
            <a:off x="577843" y="1859576"/>
            <a:ext cx="45720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058CF2-98C4-430E-885A-D7B117C64C11}"/>
              </a:ext>
            </a:extLst>
          </p:cNvPr>
          <p:cNvSpPr txBox="1"/>
          <p:nvPr/>
        </p:nvSpPr>
        <p:spPr>
          <a:xfrm>
            <a:off x="432515" y="1178791"/>
            <a:ext cx="3781805" cy="55399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000" dirty="0">
                <a:solidFill>
                  <a:srgbClr val="00CC99"/>
                </a:solidFill>
                <a:latin typeface="Consolas" panose="020B0609020204030204" pitchFamily="49" charset="0"/>
              </a:rPr>
              <a:t>1. Input 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7904E-811F-4076-88D7-EFEF705A6F66}"/>
              </a:ext>
            </a:extLst>
          </p:cNvPr>
          <p:cNvSpPr txBox="1"/>
          <p:nvPr/>
        </p:nvSpPr>
        <p:spPr>
          <a:xfrm>
            <a:off x="432516" y="4050144"/>
            <a:ext cx="3781805" cy="55399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000" dirty="0">
                <a:solidFill>
                  <a:srgbClr val="00CC99"/>
                </a:solidFill>
                <a:latin typeface="Consolas" panose="020B0609020204030204" pitchFamily="49" charset="0"/>
              </a:rPr>
              <a:t>2. Input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756C8-B28A-4484-8C3D-BD45F9043AA5}"/>
              </a:ext>
            </a:extLst>
          </p:cNvPr>
          <p:cNvSpPr txBox="1"/>
          <p:nvPr/>
        </p:nvSpPr>
        <p:spPr>
          <a:xfrm>
            <a:off x="5690806" y="906852"/>
            <a:ext cx="5923351" cy="1384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3000" dirty="0">
                <a:solidFill>
                  <a:srgbClr val="00CC99"/>
                </a:solidFill>
                <a:latin typeface="Consolas" panose="020B0609020204030204" pitchFamily="49" charset="0"/>
              </a:rPr>
              <a:t>3. Output</a:t>
            </a:r>
          </a:p>
          <a:p>
            <a:pPr lvl="0" indent="-342900"/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Output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dikeluarkan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dapat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berupa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database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penghuni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ada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atau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database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riwayat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</a:p>
          <a:p>
            <a:pPr lvl="0" indent="-342900"/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penghuni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bergantung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pada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pilihan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5687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9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B6D36-7AF3-4676-BD4D-03EE653AF67A}"/>
              </a:ext>
            </a:extLst>
          </p:cNvPr>
          <p:cNvGrpSpPr/>
          <p:nvPr/>
        </p:nvGrpSpPr>
        <p:grpSpPr>
          <a:xfrm>
            <a:off x="-1399309" y="3676454"/>
            <a:ext cx="4651556" cy="3181546"/>
            <a:chOff x="-1399309" y="2311400"/>
            <a:chExt cx="5605462" cy="4546600"/>
          </a:xfrm>
        </p:grpSpPr>
        <p:sp>
          <p:nvSpPr>
            <p:cNvPr id="1048766" name="Freeform 1048765"/>
            <p:cNvSpPr/>
            <p:nvPr/>
          </p:nvSpPr>
          <p:spPr>
            <a:xfrm flipH="1">
              <a:off x="-1399309" y="2311400"/>
              <a:ext cx="5605462" cy="4546600"/>
            </a:xfrm>
            <a:custGeom>
              <a:avLst/>
              <a:gdLst/>
              <a:ahLst/>
              <a:cxnLst/>
              <a:rect l="0" t="0" r="r" b="b"/>
              <a:pathLst>
                <a:path w="4332" h="3638">
                  <a:moveTo>
                    <a:pt x="0" y="0"/>
                  </a:moveTo>
                  <a:lnTo>
                    <a:pt x="980" y="256"/>
                  </a:lnTo>
                  <a:lnTo>
                    <a:pt x="1963" y="503"/>
                  </a:lnTo>
                  <a:lnTo>
                    <a:pt x="1555" y="919"/>
                  </a:lnTo>
                  <a:lnTo>
                    <a:pt x="4332" y="3638"/>
                  </a:lnTo>
                  <a:lnTo>
                    <a:pt x="3139" y="3638"/>
                  </a:lnTo>
                  <a:lnTo>
                    <a:pt x="2297" y="2813"/>
                  </a:lnTo>
                  <a:lnTo>
                    <a:pt x="2503" y="2603"/>
                  </a:lnTo>
                  <a:lnTo>
                    <a:pt x="2691" y="2412"/>
                  </a:lnTo>
                  <a:lnTo>
                    <a:pt x="2432" y="2347"/>
                  </a:lnTo>
                  <a:lnTo>
                    <a:pt x="1675" y="2157"/>
                  </a:lnTo>
                  <a:lnTo>
                    <a:pt x="1677" y="2157"/>
                  </a:lnTo>
                  <a:lnTo>
                    <a:pt x="1556" y="2125"/>
                  </a:lnTo>
                  <a:lnTo>
                    <a:pt x="953" y="1536"/>
                  </a:lnTo>
                  <a:lnTo>
                    <a:pt x="547" y="1954"/>
                  </a:lnTo>
                  <a:lnTo>
                    <a:pt x="277" y="977"/>
                  </a:lnTo>
                  <a:lnTo>
                    <a:pt x="0" y="0"/>
                  </a:lnTo>
                </a:path>
              </a:pathLst>
            </a:custGeom>
            <a:solidFill>
              <a:srgbClr val="74CEB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767" name="Freeform 1048766"/>
            <p:cNvSpPr/>
            <p:nvPr/>
          </p:nvSpPr>
          <p:spPr>
            <a:xfrm flipH="1">
              <a:off x="539028" y="4946650"/>
              <a:ext cx="2635250" cy="1911350"/>
            </a:xfrm>
            <a:custGeom>
              <a:avLst/>
              <a:gdLst/>
              <a:ahLst/>
              <a:cxnLst/>
              <a:rect l="0" t="0" r="r" b="b"/>
              <a:pathLst>
                <a:path w="2037" h="1530">
                  <a:moveTo>
                    <a:pt x="0" y="0"/>
                  </a:moveTo>
                  <a:lnTo>
                    <a:pt x="754" y="197"/>
                  </a:lnTo>
                  <a:lnTo>
                    <a:pt x="1511" y="388"/>
                  </a:lnTo>
                  <a:lnTo>
                    <a:pt x="1197" y="708"/>
                  </a:lnTo>
                  <a:lnTo>
                    <a:pt x="2037" y="1530"/>
                  </a:lnTo>
                  <a:lnTo>
                    <a:pt x="1088" y="1530"/>
                  </a:lnTo>
                  <a:lnTo>
                    <a:pt x="733" y="1183"/>
                  </a:lnTo>
                  <a:lnTo>
                    <a:pt x="421" y="1505"/>
                  </a:lnTo>
                  <a:lnTo>
                    <a:pt x="213" y="751"/>
                  </a:lnTo>
                  <a:lnTo>
                    <a:pt x="0" y="0"/>
                  </a:lnTo>
                </a:path>
              </a:pathLst>
            </a:custGeom>
            <a:solidFill>
              <a:srgbClr val="2B7D6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95971" y="192150"/>
            <a:ext cx="8525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itchFamily="34" charset="0"/>
                <a:cs typeface="Aharoni" pitchFamily="2" charset="-79"/>
              </a:rPr>
              <a:t>Data </a:t>
            </a:r>
            <a:r>
              <a:rPr lang="en-US" sz="7200" b="1" dirty="0" err="1">
                <a:solidFill>
                  <a:srgbClr val="282C35"/>
                </a:solidFill>
                <a:latin typeface="Agency FB" pitchFamily="34" charset="0"/>
                <a:cs typeface="Aharoni" pitchFamily="2" charset="-79"/>
              </a:rPr>
              <a:t>Visualisation</a:t>
            </a:r>
            <a:endParaRPr lang="en-US" sz="7200" b="1" dirty="0">
              <a:solidFill>
                <a:srgbClr val="282C35"/>
              </a:solidFill>
              <a:latin typeface="Agency FB" pitchFamily="34" charset="0"/>
              <a:cs typeface="Aharoni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15D5F-61E0-4FBE-9DD4-47E0E0B8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59" y="1331833"/>
            <a:ext cx="5082481" cy="37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505C17-3034-4806-BFCB-89A79AC834B5}"/>
              </a:ext>
            </a:extLst>
          </p:cNvPr>
          <p:cNvGrpSpPr/>
          <p:nvPr/>
        </p:nvGrpSpPr>
        <p:grpSpPr>
          <a:xfrm>
            <a:off x="0" y="377825"/>
            <a:ext cx="1001712" cy="522287"/>
            <a:chOff x="0" y="377371"/>
            <a:chExt cx="1988458" cy="522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F30F33-AEA9-495B-A635-7A7DD17E9388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282C3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DE0724A-82E6-45EB-BFB1-9B934591630A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A2F80C-E6E5-4C50-91A8-1F1B45C52EB4}"/>
              </a:ext>
            </a:extLst>
          </p:cNvPr>
          <p:cNvSpPr txBox="1"/>
          <p:nvPr/>
        </p:nvSpPr>
        <p:spPr>
          <a:xfrm>
            <a:off x="1035042" y="263916"/>
            <a:ext cx="1683474" cy="70788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4000" dirty="0">
                <a:solidFill>
                  <a:schemeClr val="lt1"/>
                </a:solidFill>
                <a:latin typeface="Agency FB" panose="020B0503020202020204" pitchFamily="34" charset="0"/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8FD1-6B14-4626-A688-BD6219F5A0D2}"/>
              </a:ext>
            </a:extLst>
          </p:cNvPr>
          <p:cNvSpPr txBox="1"/>
          <p:nvPr/>
        </p:nvSpPr>
        <p:spPr>
          <a:xfrm>
            <a:off x="3554759" y="5313364"/>
            <a:ext cx="7518054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Dari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dari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dengan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sampel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40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telah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divisualisasi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dapat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disimpulkan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bahwa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orang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menginap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untuk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kerja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umumnya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pada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hari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Rabu, orang yang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berlibur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banyak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pada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hari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</a:p>
          <a:p>
            <a:pPr lvl="0" indent="-342900"/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Sabtu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, dan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lainnya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pada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hari</a:t>
            </a:r>
            <a:r>
              <a:rPr lang="en-US" altLang="zh-CN" dirty="0">
                <a:solidFill>
                  <a:schemeClr val="l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lt1"/>
                </a:solidFill>
                <a:latin typeface="Consolas" panose="020B0609020204030204" pitchFamily="49" charset="0"/>
              </a:rPr>
              <a:t>Senin</a:t>
            </a:r>
            <a:endParaRPr lang="en-US" altLang="zh-CN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B7E62FB-FCC7-4B15-A97E-978ED902FC54}"/>
              </a:ext>
            </a:extLst>
          </p:cNvPr>
          <p:cNvSpPr/>
          <p:nvPr/>
        </p:nvSpPr>
        <p:spPr>
          <a:xfrm rot="16200000">
            <a:off x="450030" y="350648"/>
            <a:ext cx="576640" cy="522286"/>
          </a:xfrm>
          <a:prstGeom prst="rtTriangle">
            <a:avLst/>
          </a:prstGeom>
          <a:solidFill>
            <a:srgbClr val="74CE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216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Agency FB</vt:lpstr>
      <vt:lpstr>Arial</vt:lpstr>
      <vt:lpstr>Calibri</vt:lpstr>
      <vt:lpstr>Calibri Light</vt:lpstr>
      <vt:lpstr>Consolas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Mohammad Salman Alfarisi</cp:lastModifiedBy>
  <cp:revision>116</cp:revision>
  <dcterms:created xsi:type="dcterms:W3CDTF">2015-07-07T05:57:46Z</dcterms:created>
  <dcterms:modified xsi:type="dcterms:W3CDTF">2019-10-07T05:49:41Z</dcterms:modified>
</cp:coreProperties>
</file>