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8" r:id="rId8"/>
    <p:sldId id="262" r:id="rId9"/>
    <p:sldId id="269" r:id="rId10"/>
    <p:sldId id="260" r:id="rId11"/>
    <p:sldId id="270" r:id="rId12"/>
    <p:sldId id="261" r:id="rId13"/>
    <p:sldId id="271" r:id="rId14"/>
    <p:sldId id="267" r:id="rId15"/>
    <p:sldId id="272" r:id="rId16"/>
    <p:sldId id="263" r:id="rId17"/>
    <p:sldId id="27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75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1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4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7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3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9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1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2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E4635-DBF1-426C-8D81-A0C338DA7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537" b="121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9BD6EA-19F5-49BB-A78B-E56AB8016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GB" sz="8000" dirty="0">
                <a:solidFill>
                  <a:srgbClr val="FFFFFF"/>
                </a:solidFill>
              </a:rPr>
              <a:t>aecHive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0419-7AE7-43A9-B009-B45ECAE5F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Dublin 8-10 Nov 2019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171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B801C9-0C21-40B2-86B7-2C8E247CF41A}"/>
              </a:ext>
            </a:extLst>
          </p:cNvPr>
          <p:cNvSpPr/>
          <p:nvPr/>
        </p:nvSpPr>
        <p:spPr>
          <a:xfrm>
            <a:off x="484814" y="640080"/>
            <a:ext cx="3659246" cy="2850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3 – Generate the MPDT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867B859-7896-426E-9723-1BAFAA090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70" r="27606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7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13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B801C9-0C21-40B2-86B7-2C8E247CF41A}"/>
              </a:ext>
            </a:extLst>
          </p:cNvPr>
          <p:cNvSpPr/>
          <p:nvPr/>
        </p:nvSpPr>
        <p:spPr>
          <a:xfrm>
            <a:off x="484814" y="640080"/>
            <a:ext cx="3659246" cy="2850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4 – Task Lists + the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F1657D6-E681-4B1D-A863-45B1221C6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24" r="30134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5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39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BE2A71-DB03-4431-9E3F-D3A51F7022C1}"/>
              </a:ext>
            </a:extLst>
          </p:cNvPr>
          <p:cNvSpPr/>
          <p:nvPr/>
        </p:nvSpPr>
        <p:spPr>
          <a:xfrm>
            <a:off x="435869" y="640080"/>
            <a:ext cx="3659246" cy="2862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5 – Tasks In/Out of the Model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Change Management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D6996367-0303-4312-AF32-CB73FE2A5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9005" y="640080"/>
            <a:ext cx="6868584" cy="482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35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577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B801C9-0C21-40B2-86B7-2C8E247CF41A}"/>
              </a:ext>
            </a:extLst>
          </p:cNvPr>
          <p:cNvSpPr/>
          <p:nvPr/>
        </p:nvSpPr>
        <p:spPr>
          <a:xfrm>
            <a:off x="435869" y="640080"/>
            <a:ext cx="3659246" cy="2862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5 – Process &amp; Controls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742869B-1EF6-401B-89EC-E002F7096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936" y="640080"/>
            <a:ext cx="6393212" cy="35002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3BF79D-B452-4F24-B187-606158924ADC}"/>
              </a:ext>
            </a:extLst>
          </p:cNvPr>
          <p:cNvSpPr/>
          <p:nvPr/>
        </p:nvSpPr>
        <p:spPr>
          <a:xfrm>
            <a:off x="7817889" y="6216134"/>
            <a:ext cx="396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Digital Plan of Work – Process/Workflow</a:t>
            </a:r>
          </a:p>
        </p:txBody>
      </p:sp>
    </p:spTree>
    <p:extLst>
      <p:ext uri="{BB962C8B-B14F-4D97-AF65-F5344CB8AC3E}">
        <p14:creationId xmlns:p14="http://schemas.microsoft.com/office/powerpoint/2010/main" val="319362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66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801C9-0C21-40B2-86B7-2C8E247CF41A}"/>
              </a:ext>
            </a:extLst>
          </p:cNvPr>
          <p:cNvSpPr/>
          <p:nvPr/>
        </p:nvSpPr>
        <p:spPr>
          <a:xfrm>
            <a:off x="333683" y="392979"/>
            <a:ext cx="2568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 6 – Future Proposals</a:t>
            </a:r>
          </a:p>
        </p:txBody>
      </p:sp>
    </p:spTree>
    <p:extLst>
      <p:ext uri="{BB962C8B-B14F-4D97-AF65-F5344CB8AC3E}">
        <p14:creationId xmlns:p14="http://schemas.microsoft.com/office/powerpoint/2010/main" val="429496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419E0-DC8B-4C0D-9AD8-3195969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Concept Overview</a:t>
            </a:r>
          </a:p>
        </p:txBody>
      </p:sp>
      <p:pic>
        <p:nvPicPr>
          <p:cNvPr id="6" name="Graphic 5" descr="System">
            <a:extLst>
              <a:ext uri="{FF2B5EF4-FFF2-40B4-BE49-F238E27FC236}">
                <a16:creationId xmlns:a16="http://schemas.microsoft.com/office/drawing/2014/main" id="{B6CFBCA9-3B13-4C95-84A3-B5CDE9F55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6D44C-5F7C-41A5-BDC7-B2ADF0414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831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F7739-05CA-4458-BE1B-E73C521100B6}"/>
              </a:ext>
            </a:extLst>
          </p:cNvPr>
          <p:cNvSpPr/>
          <p:nvPr/>
        </p:nvSpPr>
        <p:spPr>
          <a:xfrm>
            <a:off x="333683" y="392979"/>
            <a:ext cx="14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Introduction.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7766B0-38C6-49F8-8F31-E4CDF99C54EE}"/>
              </a:ext>
            </a:extLst>
          </p:cNvPr>
          <p:cNvSpPr/>
          <p:nvPr/>
        </p:nvSpPr>
        <p:spPr>
          <a:xfrm>
            <a:off x="5684576" y="5877806"/>
            <a:ext cx="6035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BIM is democratic, follow me and we’ll be ok!  LOL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9A39D-50DB-46CB-B6AB-6DE626FDBDA7}"/>
              </a:ext>
            </a:extLst>
          </p:cNvPr>
          <p:cNvSpPr/>
          <p:nvPr/>
        </p:nvSpPr>
        <p:spPr>
          <a:xfrm>
            <a:off x="303389" y="854644"/>
            <a:ext cx="105673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Should we have only one application that does everything?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How important is the Budget on Software&amp; Hardware, on the implementation of BIM?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How much impact has technology on performance?  Some Measures!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What do we do about </a:t>
            </a:r>
            <a:r>
              <a:rPr lang="en-US" b="1" dirty="0"/>
              <a:t>Change Management?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971A9A-98D4-4796-A386-C69511D6E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448" y="2216248"/>
            <a:ext cx="6393212" cy="35002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C84DFE-FC37-43CA-B600-FDC6A3C970A0}"/>
              </a:ext>
            </a:extLst>
          </p:cNvPr>
          <p:cNvSpPr/>
          <p:nvPr/>
        </p:nvSpPr>
        <p:spPr>
          <a:xfrm>
            <a:off x="540150" y="3966389"/>
            <a:ext cx="5046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Change Management?</a:t>
            </a:r>
          </a:p>
        </p:txBody>
      </p:sp>
    </p:spTree>
    <p:extLst>
      <p:ext uri="{BB962C8B-B14F-4D97-AF65-F5344CB8AC3E}">
        <p14:creationId xmlns:p14="http://schemas.microsoft.com/office/powerpoint/2010/main" val="338742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B801C9-0C21-40B2-86B7-2C8E247CF41A}"/>
              </a:ext>
            </a:extLst>
          </p:cNvPr>
          <p:cNvSpPr/>
          <p:nvPr/>
        </p:nvSpPr>
        <p:spPr>
          <a:xfrm>
            <a:off x="435869" y="640080"/>
            <a:ext cx="3659246" cy="2862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spc="-50" dirty="0">
                <a:solidFill>
                  <a:srgbClr val="FFFFFF"/>
                </a:solidFill>
              </a:rPr>
              <a:t>Step 1 – 3D Form + Levels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2D31B33A-C9AB-416D-96FD-65C7EF25F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3083" y="3785153"/>
            <a:ext cx="3544234" cy="284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A0DB267-8E49-4FC8-B1CA-2C844AFDA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083" y="228600"/>
            <a:ext cx="3233467" cy="344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94E4621-F540-46D8-AC51-0A035FAB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062" y="1967823"/>
            <a:ext cx="3421207" cy="306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89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801C9-0C21-40B2-86B7-2C8E247CF41A}"/>
              </a:ext>
            </a:extLst>
          </p:cNvPr>
          <p:cNvSpPr/>
          <p:nvPr/>
        </p:nvSpPr>
        <p:spPr>
          <a:xfrm>
            <a:off x="10305157" y="268380"/>
            <a:ext cx="1553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Dynamo 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A8DA4-E76B-4E53-89D6-1AF4E8DDD6BB}"/>
              </a:ext>
            </a:extLst>
          </p:cNvPr>
          <p:cNvSpPr/>
          <p:nvPr/>
        </p:nvSpPr>
        <p:spPr>
          <a:xfrm>
            <a:off x="486083" y="545379"/>
            <a:ext cx="2588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 1 – 3D Form + Levels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0B6F9A-31ED-479C-92FC-0852EA730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62" y="637712"/>
            <a:ext cx="3233467" cy="344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10D79AC-C2EB-4956-B5B2-7F812946B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17" y="1803232"/>
            <a:ext cx="4055388" cy="32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3266A34-9C89-41D9-8811-DC53B29A9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79" y="1267968"/>
            <a:ext cx="3425495" cy="30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92931F-BEB9-491D-8555-E191D5C83FF8}"/>
              </a:ext>
            </a:extLst>
          </p:cNvPr>
          <p:cNvSpPr/>
          <p:nvPr/>
        </p:nvSpPr>
        <p:spPr>
          <a:xfrm>
            <a:off x="1046555" y="5054768"/>
            <a:ext cx="2127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EvolveLab</a:t>
            </a:r>
            <a:r>
              <a:rPr lang="en-GB" dirty="0"/>
              <a:t> Script</a:t>
            </a:r>
          </a:p>
          <a:p>
            <a:r>
              <a:rPr lang="en-GB" dirty="0"/>
              <a:t>Excel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CB44D-16A8-42DA-8435-860E0F1E2944}"/>
              </a:ext>
            </a:extLst>
          </p:cNvPr>
          <p:cNvSpPr/>
          <p:nvPr/>
        </p:nvSpPr>
        <p:spPr>
          <a:xfrm>
            <a:off x="1046555" y="5701099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Potential / Future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019AC40-83F8-4EAB-9130-329551262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430" y="885450"/>
            <a:ext cx="722149" cy="722149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67FFBD3-8665-4AC0-A61C-AC44902D6E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005" y="285192"/>
            <a:ext cx="455768" cy="5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2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B801C9-0C21-40B2-86B7-2C8E247CF41A}"/>
              </a:ext>
            </a:extLst>
          </p:cNvPr>
          <p:cNvSpPr/>
          <p:nvPr/>
        </p:nvSpPr>
        <p:spPr>
          <a:xfrm>
            <a:off x="435869" y="640080"/>
            <a:ext cx="3659246" cy="2862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2 – Generate Lists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3BBACB7C-A8C1-4EA6-9A07-749C9047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1102" y="640080"/>
            <a:ext cx="591813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95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5FABE6-8327-4D8E-AFC8-82C82A9A5853}"/>
              </a:ext>
            </a:extLst>
          </p:cNvPr>
          <p:cNvSpPr/>
          <p:nvPr/>
        </p:nvSpPr>
        <p:spPr>
          <a:xfrm>
            <a:off x="896922" y="756773"/>
            <a:ext cx="32223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Generate Levels from Model</a:t>
            </a:r>
          </a:p>
          <a:p>
            <a:r>
              <a:rPr lang="en-GB" dirty="0">
                <a:latin typeface="Calibri" panose="020F0502020204030204" pitchFamily="34" charset="0"/>
              </a:rPr>
              <a:t>Assign Disciplines, Groups, Roles</a:t>
            </a:r>
          </a:p>
          <a:p>
            <a:r>
              <a:rPr lang="en-GB" dirty="0">
                <a:latin typeface="Calibri" panose="020F0502020204030204" pitchFamily="34" charset="0"/>
              </a:rPr>
              <a:t>Naming Tools</a:t>
            </a:r>
          </a:p>
          <a:p>
            <a:r>
              <a:rPr lang="en-GB" dirty="0">
                <a:latin typeface="Calibri" panose="020F0502020204030204" pitchFamily="34" charset="0"/>
              </a:rPr>
              <a:t>Levels/Views List</a:t>
            </a:r>
          </a:p>
          <a:p>
            <a:r>
              <a:rPr lang="en-GB" dirty="0">
                <a:latin typeface="Calibri" panose="020F0502020204030204" pitchFamily="34" charset="0"/>
              </a:rPr>
              <a:t>Sheets / Sheet Sets</a:t>
            </a:r>
          </a:p>
          <a:p>
            <a:r>
              <a:rPr lang="en-GB" dirty="0">
                <a:latin typeface="Calibri" panose="020F0502020204030204" pitchFamily="34" charset="0"/>
              </a:rPr>
              <a:t>LOD/LOI content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18160D-EBC9-4D96-9CF1-98123BB532FA}"/>
              </a:ext>
            </a:extLst>
          </p:cNvPr>
          <p:cNvSpPr/>
          <p:nvPr/>
        </p:nvSpPr>
        <p:spPr>
          <a:xfrm>
            <a:off x="4900801" y="3244334"/>
            <a:ext cx="205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Dynamo Scripts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53C3CBD-FFE1-4B47-BD88-406324542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244" y="290358"/>
            <a:ext cx="476522" cy="57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A369800-9336-4E60-A7B4-C4850632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567" y="215840"/>
            <a:ext cx="722149" cy="7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8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B801C9-0C21-40B2-86B7-2C8E247CF41A}"/>
              </a:ext>
            </a:extLst>
          </p:cNvPr>
          <p:cNvSpPr/>
          <p:nvPr/>
        </p:nvSpPr>
        <p:spPr>
          <a:xfrm>
            <a:off x="435869" y="640080"/>
            <a:ext cx="3659246" cy="2862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spc="-50" dirty="0">
                <a:solidFill>
                  <a:srgbClr val="FFFFFF"/>
                </a:solidFill>
              </a:rPr>
              <a:t>Step 2 – Generate Lists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382343D-62AB-4736-8F79-C2ABD8F5A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2240" y="5037352"/>
            <a:ext cx="1627311" cy="15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7271A1F2-DA56-49B1-9FE2-C83F6B78C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685" y="158868"/>
            <a:ext cx="7173138" cy="431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67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D65B1C-A8A6-464C-80C9-9905ED470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244" y="6093750"/>
            <a:ext cx="476522" cy="57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7DF6180-A1F5-46FC-932B-A8C52BAEF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567" y="215840"/>
            <a:ext cx="722149" cy="722149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E0838A2-CB3E-45D3-B706-48F19432B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356" y="299620"/>
            <a:ext cx="455768" cy="5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931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8E2"/>
      </a:lt2>
      <a:accent1>
        <a:srgbClr val="D636DA"/>
      </a:accent1>
      <a:accent2>
        <a:srgbClr val="8831CB"/>
      </a:accent2>
      <a:accent3>
        <a:srgbClr val="5C47DD"/>
      </a:accent3>
      <a:accent4>
        <a:srgbClr val="2F5ACB"/>
      </a:accent4>
      <a:accent5>
        <a:srgbClr val="36A7DA"/>
      </a:accent5>
      <a:accent6>
        <a:srgbClr val="21B7A7"/>
      </a:accent6>
      <a:hlink>
        <a:srgbClr val="3F82BF"/>
      </a:hlink>
      <a:folHlink>
        <a:srgbClr val="7F7F7F"/>
      </a:folHlink>
    </a:clrScheme>
    <a:fontScheme name="Monserrat">
      <a:majorFont>
        <a:latin typeface="Montserrat SemiBold"/>
        <a:ea typeface=""/>
        <a:cs typeface=""/>
      </a:majorFont>
      <a:minorFont>
        <a:latin typeface="Montserrat Medium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173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Montserrat Medium</vt:lpstr>
      <vt:lpstr>Montserrat SemiBold</vt:lpstr>
      <vt:lpstr>Wingdings</vt:lpstr>
      <vt:lpstr>RetrospectVTI</vt:lpstr>
      <vt:lpstr>aecHive</vt:lpstr>
      <vt:lpstr>Concept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aecHive</dc:title>
  <dc:creator>Pierre Venter</dc:creator>
  <cp:lastModifiedBy>Pierre Venter</cp:lastModifiedBy>
  <cp:revision>3</cp:revision>
  <dcterms:created xsi:type="dcterms:W3CDTF">2019-11-01T15:46:57Z</dcterms:created>
  <dcterms:modified xsi:type="dcterms:W3CDTF">2019-11-01T16:17:41Z</dcterms:modified>
</cp:coreProperties>
</file>