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23"/>
  </p:notesMasterIdLst>
  <p:sldIdLst>
    <p:sldId id="256" r:id="rId2"/>
    <p:sldId id="257" r:id="rId3"/>
    <p:sldId id="283" r:id="rId4"/>
    <p:sldId id="284" r:id="rId5"/>
    <p:sldId id="285" r:id="rId6"/>
    <p:sldId id="286" r:id="rId7"/>
    <p:sldId id="291" r:id="rId8"/>
    <p:sldId id="292" r:id="rId9"/>
    <p:sldId id="293" r:id="rId10"/>
    <p:sldId id="294" r:id="rId11"/>
    <p:sldId id="295" r:id="rId12"/>
    <p:sldId id="296" r:id="rId13"/>
    <p:sldId id="297" r:id="rId14"/>
    <p:sldId id="298" r:id="rId15"/>
    <p:sldId id="299" r:id="rId16"/>
    <p:sldId id="301" r:id="rId17"/>
    <p:sldId id="302" r:id="rId18"/>
    <p:sldId id="303" r:id="rId19"/>
    <p:sldId id="304" r:id="rId20"/>
    <p:sldId id="306"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9" d="100"/>
          <a:sy n="89" d="100"/>
        </p:scale>
        <p:origin x="235"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FE91C-667A-44CB-A896-E1CC09B271E6}"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2AF58-CBED-452F-813B-416E04811F28}" type="slidenum">
              <a:rPr lang="en-US" smtClean="0"/>
              <a:t>‹#›</a:t>
            </a:fld>
            <a:endParaRPr lang="en-US"/>
          </a:p>
        </p:txBody>
      </p:sp>
    </p:spTree>
    <p:extLst>
      <p:ext uri="{BB962C8B-B14F-4D97-AF65-F5344CB8AC3E}">
        <p14:creationId xmlns:p14="http://schemas.microsoft.com/office/powerpoint/2010/main" val="225076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961EA1-5F51-466F-BA19-2ABEC087FFFB}"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20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CB51C4-AEB0-4142-8571-1F8435591C49}"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12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0C6EEA-A4E7-45F0-96FE-D01C458022DA}"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823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9A9BF49-1D87-4A92-B9DD-BA362B382A68}"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699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2D1AD1F-DF70-49CD-98DA-BA95A5A396A2}"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7602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2958C91-DA50-4332-8E8D-27617BCA754F}"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2904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C29708-0254-4B6D-8F85-D2E7702E6785}"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16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7BB89E-5461-4701-B67B-A6DE5417B243}"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22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3CB83B-8D73-4BB5-A7F7-DBEC7D7323AC}"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6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3C565-6ADD-49DF-AC3A-89D6B6685477}" type="datetime1">
              <a:rPr lang="en-US" smtClean="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403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CFCC34-40E4-48FC-85D0-77570C6C0FAA}"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2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A09FD3-03CF-4A9A-88DF-5D1CFBB21F8F}" type="datetime1">
              <a:rPr lang="en-US" smtClean="0"/>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768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F42C02-1442-4C19-A409-47A5EA5A55A9}" type="datetime1">
              <a:rPr lang="en-US" smtClean="0"/>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112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163A6-BF67-419C-8C8D-4AC02ADF9D60}" type="datetime1">
              <a:rPr lang="en-US" smtClean="0"/>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0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0FAFC1-5D8A-44BB-B5B9-AADE71512EEE}"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27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96D99F-6230-4A4C-940A-2113D6D75288}" type="datetime1">
              <a:rPr lang="en-US" smtClean="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37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BA5927-CEF7-4B66-9C6F-CF4B5B8156EF}" type="datetime1">
              <a:rPr lang="en-US" smtClean="0"/>
              <a:t>7/26/2022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14529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astminuteengineers.com/" TargetMode="External"/><Relationship Id="rId2" Type="http://schemas.openxmlformats.org/officeDocument/2006/relationships/hyperlink" Target="https://create.arduino.cc/" TargetMode="External"/><Relationship Id="rId1" Type="http://schemas.openxmlformats.org/officeDocument/2006/relationships/slideLayout" Target="../slideLayouts/slideLayout2.xml"/><Relationship Id="rId5" Type="http://schemas.openxmlformats.org/officeDocument/2006/relationships/hyperlink" Target="https://en.wikipedia.org/wiki/Battery_holder" TargetMode="External"/><Relationship Id="rId4" Type="http://schemas.openxmlformats.org/officeDocument/2006/relationships/hyperlink" Target="https://www.tutorialspoint.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0308" y="2078966"/>
            <a:ext cx="6426679" cy="2110785"/>
          </a:xfrm>
        </p:spPr>
        <p:txBody>
          <a:bodyPr>
            <a:noAutofit/>
          </a:bodyPr>
          <a:lstStyle/>
          <a:p>
            <a:r>
              <a:rPr lang="en-US" sz="6000" dirty="0">
                <a:latin typeface="Cambria" panose="02040503050406030204" pitchFamily="18" charset="0"/>
                <a:ea typeface="Cambria" panose="02040503050406030204" pitchFamily="18" charset="0"/>
              </a:rPr>
              <a:t>Automatic Plant Watering System</a:t>
            </a:r>
          </a:p>
        </p:txBody>
      </p:sp>
      <p:sp>
        <p:nvSpPr>
          <p:cNvPr id="4" name="Title 1">
            <a:extLst>
              <a:ext uri="{FF2B5EF4-FFF2-40B4-BE49-F238E27FC236}">
                <a16:creationId xmlns:a16="http://schemas.microsoft.com/office/drawing/2014/main" id="{9CAEF466-1ECC-41E2-8D43-6EDEDB0C0098}"/>
              </a:ext>
            </a:extLst>
          </p:cNvPr>
          <p:cNvSpPr txBox="1">
            <a:spLocks/>
          </p:cNvSpPr>
          <p:nvPr/>
        </p:nvSpPr>
        <p:spPr>
          <a:xfrm>
            <a:off x="7788213" y="4529540"/>
            <a:ext cx="4097548" cy="1828515"/>
          </a:xfrm>
          <a:prstGeom prst="rect">
            <a:avLst/>
          </a:prstGeom>
          <a:effectLst/>
        </p:spPr>
        <p:txBody>
          <a:bodyPr vert="horz" lIns="91440" tIns="45720" rIns="91440" bIns="45720" rtlCol="0" anchor="b">
            <a:normAutofit fontScale="850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cap="none" dirty="0" smtClean="0">
                <a:solidFill>
                  <a:srgbClr val="0070C0"/>
                </a:solidFill>
              </a:rPr>
              <a:t>Presented By</a:t>
            </a:r>
            <a:r>
              <a:rPr lang="en-US" sz="2400" b="1" cap="none" dirty="0">
                <a:solidFill>
                  <a:srgbClr val="0070C0"/>
                </a:solidFill>
              </a:rPr>
              <a:t>:</a:t>
            </a:r>
          </a:p>
          <a:p>
            <a:pPr algn="l"/>
            <a:endParaRPr lang="en-US" sz="2400" b="1" cap="none" dirty="0">
              <a:latin typeface="Cambria" panose="02040503050406030204" pitchFamily="18" charset="0"/>
              <a:ea typeface="Cambria" panose="02040503050406030204" pitchFamily="18" charset="0"/>
            </a:endParaRPr>
          </a:p>
          <a:p>
            <a:pPr algn="l"/>
            <a:r>
              <a:rPr lang="en-US" sz="2400" b="1" cap="none" dirty="0">
                <a:latin typeface="Cambria" panose="02040503050406030204" pitchFamily="18" charset="0"/>
                <a:ea typeface="Cambria" panose="02040503050406030204" pitchFamily="18" charset="0"/>
              </a:rPr>
              <a:t>Sourav Majumder </a:t>
            </a:r>
            <a:r>
              <a:rPr lang="en-US" sz="2400" cap="none" dirty="0">
                <a:latin typeface="Cambria" panose="02040503050406030204" pitchFamily="18" charset="0"/>
                <a:ea typeface="Cambria" panose="02040503050406030204" pitchFamily="18" charset="0"/>
              </a:rPr>
              <a:t>(</a:t>
            </a:r>
            <a:r>
              <a:rPr lang="en-US" sz="2400" cap="none" dirty="0" smtClean="0">
                <a:latin typeface="Cambria" panose="02040503050406030204" pitchFamily="18" charset="0"/>
                <a:ea typeface="Cambria" panose="02040503050406030204" pitchFamily="18" charset="0"/>
              </a:rPr>
              <a:t>1807099)</a:t>
            </a:r>
          </a:p>
          <a:p>
            <a:pPr algn="l"/>
            <a:endParaRPr lang="en-US" sz="2400" cap="none" dirty="0">
              <a:latin typeface="Cambria" panose="02040503050406030204" pitchFamily="18" charset="0"/>
              <a:ea typeface="Cambria" panose="02040503050406030204" pitchFamily="18" charset="0"/>
            </a:endParaRPr>
          </a:p>
          <a:p>
            <a:pPr algn="l"/>
            <a:r>
              <a:rPr lang="en-US" sz="2400" b="1" cap="none" dirty="0">
                <a:latin typeface="Cambria" panose="02040503050406030204" pitchFamily="18" charset="0"/>
                <a:ea typeface="Cambria" panose="02040503050406030204" pitchFamily="18" charset="0"/>
              </a:rPr>
              <a:t>Rifat Arefin </a:t>
            </a:r>
            <a:r>
              <a:rPr lang="en-US" sz="2400" cap="none" dirty="0">
                <a:latin typeface="Cambria" panose="02040503050406030204" pitchFamily="18" charset="0"/>
                <a:ea typeface="Cambria" panose="02040503050406030204" pitchFamily="18" charset="0"/>
              </a:rPr>
              <a:t>(1807117</a:t>
            </a:r>
            <a:r>
              <a:rPr lang="en-US" sz="2400" cap="none" dirty="0" smtClean="0">
                <a:latin typeface="Cambria" panose="02040503050406030204" pitchFamily="18" charset="0"/>
                <a:ea typeface="Cambria" panose="02040503050406030204" pitchFamily="18" charset="0"/>
              </a:rPr>
              <a:t>)</a:t>
            </a:r>
          </a:p>
          <a:p>
            <a:pPr algn="l"/>
            <a:endParaRPr lang="en-US" sz="2400" cap="none" dirty="0">
              <a:latin typeface="Cambria" panose="02040503050406030204" pitchFamily="18" charset="0"/>
              <a:ea typeface="Cambria" panose="02040503050406030204" pitchFamily="18" charset="0"/>
            </a:endParaRPr>
          </a:p>
          <a:p>
            <a:pPr algn="l"/>
            <a:r>
              <a:rPr lang="en-US" sz="2400" b="1" cap="none" dirty="0">
                <a:latin typeface="Cambria" panose="02040503050406030204" pitchFamily="18" charset="0"/>
                <a:ea typeface="Cambria" panose="02040503050406030204" pitchFamily="18" charset="0"/>
              </a:rPr>
              <a:t>Rafi Al Mahmud </a:t>
            </a:r>
            <a:r>
              <a:rPr lang="en-US" sz="2400" cap="none" dirty="0">
                <a:latin typeface="Cambria" panose="02040503050406030204" pitchFamily="18" charset="0"/>
                <a:ea typeface="Cambria" panose="02040503050406030204" pitchFamily="18" charset="0"/>
              </a:rPr>
              <a:t>(1807119)</a:t>
            </a:r>
          </a:p>
        </p:txBody>
      </p:sp>
      <p:sp>
        <p:nvSpPr>
          <p:cNvPr id="6" name="Rectangle 5">
            <a:extLst>
              <a:ext uri="{FF2B5EF4-FFF2-40B4-BE49-F238E27FC236}">
                <a16:creationId xmlns:a16="http://schemas.microsoft.com/office/drawing/2014/main" id="{8841FFD1-087F-4F60-B33F-FBAAB190235A}"/>
              </a:ext>
            </a:extLst>
          </p:cNvPr>
          <p:cNvSpPr/>
          <p:nvPr/>
        </p:nvSpPr>
        <p:spPr>
          <a:xfrm>
            <a:off x="2935855" y="1077045"/>
            <a:ext cx="6363420" cy="1261884"/>
          </a:xfrm>
          <a:prstGeom prst="rect">
            <a:avLst/>
          </a:prstGeom>
        </p:spPr>
        <p:txBody>
          <a:bodyPr wrap="square">
            <a:spAutoFit/>
          </a:bodyPr>
          <a:lstStyle/>
          <a:p>
            <a:pPr algn="ctr"/>
            <a:r>
              <a:rPr lang="en-US" sz="2000" b="1" dirty="0" smtClean="0">
                <a:latin typeface="Cambria" panose="02040503050406030204" pitchFamily="18" charset="0"/>
                <a:ea typeface="Cambria" panose="02040503050406030204" pitchFamily="18" charset="0"/>
              </a:rPr>
              <a:t>Course </a:t>
            </a:r>
            <a:r>
              <a:rPr lang="en-US" sz="2000" b="1" dirty="0">
                <a:latin typeface="Cambria" panose="02040503050406030204" pitchFamily="18" charset="0"/>
                <a:ea typeface="Cambria" panose="02040503050406030204" pitchFamily="18" charset="0"/>
              </a:rPr>
              <a:t>No: CSE 3104 </a:t>
            </a:r>
          </a:p>
          <a:p>
            <a:pPr algn="ctr"/>
            <a:r>
              <a:rPr lang="en-US" sz="2000" b="1" dirty="0">
                <a:latin typeface="Cambria" panose="02040503050406030204" pitchFamily="18" charset="0"/>
                <a:ea typeface="Cambria" panose="02040503050406030204" pitchFamily="18" charset="0"/>
              </a:rPr>
              <a:t>Course Title: Peripherals and Interfacing </a:t>
            </a:r>
            <a:r>
              <a:rPr lang="en-US" sz="2000" b="1" dirty="0" smtClean="0">
                <a:latin typeface="Cambria" panose="02040503050406030204" pitchFamily="18" charset="0"/>
                <a:ea typeface="Cambria" panose="02040503050406030204" pitchFamily="18" charset="0"/>
              </a:rPr>
              <a:t>Laboratory</a:t>
            </a:r>
          </a:p>
          <a:p>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Presentation On </a:t>
            </a:r>
            <a:endParaRPr lang="en-US"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719430749"/>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smtClean="0"/>
              <a:t>Water </a:t>
            </a:r>
            <a:r>
              <a:rPr lang="en-US" sz="6000" dirty="0"/>
              <a:t>Sensor</a:t>
            </a:r>
          </a:p>
        </p:txBody>
      </p:sp>
      <p:sp>
        <p:nvSpPr>
          <p:cNvPr id="3" name="Content Placeholder 2"/>
          <p:cNvSpPr>
            <a:spLocks noGrp="1"/>
          </p:cNvSpPr>
          <p:nvPr>
            <p:ph idx="1"/>
          </p:nvPr>
        </p:nvSpPr>
        <p:spPr>
          <a:xfrm>
            <a:off x="2006329" y="1707392"/>
            <a:ext cx="6456183" cy="4995333"/>
          </a:xfrm>
        </p:spPr>
        <p:txBody>
          <a:bodyPr>
            <a:normAutofit fontScale="92500"/>
          </a:bodyPr>
          <a:lstStyle/>
          <a:p>
            <a:pPr algn="just"/>
            <a:r>
              <a:rPr lang="en-US" sz="2800" dirty="0">
                <a:latin typeface="Cambria" panose="02040503050406030204" pitchFamily="18" charset="0"/>
                <a:ea typeface="Cambria" panose="02040503050406030204" pitchFamily="18" charset="0"/>
              </a:rPr>
              <a:t>The sensor has a series of ten exposed copper traces, five of which are power traces and five are sense traces.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These </a:t>
            </a:r>
            <a:r>
              <a:rPr lang="en-US" sz="2800" dirty="0">
                <a:latin typeface="Cambria" panose="02040503050406030204" pitchFamily="18" charset="0"/>
                <a:ea typeface="Cambria" panose="02040503050406030204" pitchFamily="18" charset="0"/>
              </a:rPr>
              <a:t>traces are interlaced so that there is one sense trace between every two power traces.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Usually </a:t>
            </a:r>
            <a:r>
              <a:rPr lang="en-US" sz="2800" dirty="0">
                <a:latin typeface="Cambria" panose="02040503050406030204" pitchFamily="18" charset="0"/>
                <a:ea typeface="Cambria" panose="02040503050406030204" pitchFamily="18" charset="0"/>
              </a:rPr>
              <a:t>these traces are not connected but are bridged by water when submerged.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There’s </a:t>
            </a:r>
            <a:r>
              <a:rPr lang="en-US" sz="2800" dirty="0">
                <a:latin typeface="Cambria" panose="02040503050406030204" pitchFamily="18" charset="0"/>
                <a:ea typeface="Cambria" panose="02040503050406030204" pitchFamily="18" charset="0"/>
              </a:rPr>
              <a:t>a Power LED on the board which will light up when the board is powered.</a:t>
            </a:r>
          </a:p>
          <a:p>
            <a:pPr algn="just"/>
            <a:endParaRPr lang="en-US" sz="2800" dirty="0">
              <a:latin typeface="Cambria" panose="02040503050406030204" pitchFamily="18" charset="0"/>
              <a:ea typeface="Cambria" panose="02040503050406030204" pitchFamily="18" charset="0"/>
            </a:endParaRPr>
          </a:p>
        </p:txBody>
      </p:sp>
      <p:pic>
        <p:nvPicPr>
          <p:cNvPr id="5" name="Picture 4" descr="Water Level Sensor Depth of Detection Water Sensor for Arduino Robotics  Bangladesh">
            <a:extLst>
              <a:ext uri="{FF2B5EF4-FFF2-40B4-BE49-F238E27FC236}">
                <a16:creationId xmlns:a16="http://schemas.microsoft.com/office/drawing/2014/main" id="{37FA9ADF-104D-4402-9BD5-2D5D4E377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393" y="1630984"/>
            <a:ext cx="2915137" cy="2915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81290524"/>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Piezo buzzer</a:t>
            </a:r>
          </a:p>
        </p:txBody>
      </p:sp>
      <p:sp>
        <p:nvSpPr>
          <p:cNvPr id="3" name="Content Placeholder 2"/>
          <p:cNvSpPr>
            <a:spLocks noGrp="1"/>
          </p:cNvSpPr>
          <p:nvPr>
            <p:ph idx="1"/>
          </p:nvPr>
        </p:nvSpPr>
        <p:spPr>
          <a:xfrm>
            <a:off x="2006329" y="1707392"/>
            <a:ext cx="6456183" cy="4995333"/>
          </a:xfrm>
        </p:spPr>
        <p:txBody>
          <a:bodyPr>
            <a:normAutofit lnSpcReduction="10000"/>
          </a:bodyPr>
          <a:lstStyle/>
          <a:p>
            <a:pPr algn="just"/>
            <a:r>
              <a:rPr lang="en-US" sz="2800" dirty="0">
                <a:latin typeface="Cambria" panose="02040503050406030204" pitchFamily="18" charset="0"/>
                <a:ea typeface="Cambria" panose="02040503050406030204" pitchFamily="18" charset="0"/>
              </a:rPr>
              <a:t>In simplest terms, a piezo buzzer is a type of electronic device that’s used to produce a tone, alarm or sound.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It’s </a:t>
            </a:r>
            <a:r>
              <a:rPr lang="en-US" sz="2800" dirty="0">
                <a:latin typeface="Cambria" panose="02040503050406030204" pitchFamily="18" charset="0"/>
                <a:ea typeface="Cambria" panose="02040503050406030204" pitchFamily="18" charset="0"/>
              </a:rPr>
              <a:t>lightweight with a simple construction, and it’s typically a low-cost product.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Yet </a:t>
            </a:r>
            <a:r>
              <a:rPr lang="en-US" sz="2800" dirty="0">
                <a:latin typeface="Cambria" panose="02040503050406030204" pitchFamily="18" charset="0"/>
                <a:ea typeface="Cambria" panose="02040503050406030204" pitchFamily="18" charset="0"/>
              </a:rPr>
              <a:t>at the same time, depending on the piezo ceramic buzzer specifications, it’s also reliable and can be constructed in a wide range of sizes that work across varying frequencies to produce different sound outputs.</a:t>
            </a:r>
          </a:p>
        </p:txBody>
      </p:sp>
      <p:pic>
        <p:nvPicPr>
          <p:cNvPr id="5" name="Picture 4" descr="Mini Piezo Buzzer">
            <a:extLst>
              <a:ext uri="{FF2B5EF4-FFF2-40B4-BE49-F238E27FC236}">
                <a16:creationId xmlns:a16="http://schemas.microsoft.com/office/drawing/2014/main" id="{46266ABC-BA29-4B84-8FDC-3AC84F73C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7955" y="1707392"/>
            <a:ext cx="2795154" cy="2795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4845354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Humidity sensor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06329" y="1707392"/>
                <a:ext cx="6456183" cy="4995333"/>
              </a:xfrm>
            </p:spPr>
            <p:txBody>
              <a:bodyPr>
                <a:normAutofit fontScale="92500" lnSpcReduction="10000"/>
              </a:bodyPr>
              <a:lstStyle/>
              <a:p>
                <a:pPr algn="just"/>
                <a:r>
                  <a:rPr lang="en-US" sz="2800" dirty="0">
                    <a:latin typeface="Cambria" panose="02040503050406030204" pitchFamily="18" charset="0"/>
                    <a:ea typeface="Cambria" panose="02040503050406030204" pitchFamily="18" charset="0"/>
                  </a:rPr>
                  <a:t>The DHT22 is the more expensive version which obviously has better specifications.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Its </a:t>
                </a:r>
                <a:r>
                  <a:rPr lang="en-US" sz="2800" dirty="0">
                    <a:latin typeface="Cambria" panose="02040503050406030204" pitchFamily="18" charset="0"/>
                    <a:ea typeface="Cambria" panose="02040503050406030204" pitchFamily="18" charset="0"/>
                  </a:rPr>
                  <a:t>temperature measuring range is from -40°C to +125°C with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oMath>
                </a14:m>
                <a:r>
                  <a:rPr lang="en-US" sz="2800" dirty="0">
                    <a:latin typeface="Cambria" panose="02040503050406030204" pitchFamily="18" charset="0"/>
                    <a:ea typeface="Cambria" panose="02040503050406030204" pitchFamily="18" charset="0"/>
                  </a:rPr>
                  <a:t>0.5 degrees accuracy, while the DHT11 temperature range is from 0°C to 50°C with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m:t>
                    </m:r>
                  </m:oMath>
                </a14:m>
                <a:r>
                  <a:rPr lang="en-US" sz="2800" dirty="0">
                    <a:latin typeface="Cambria" panose="02040503050406030204" pitchFamily="18" charset="0"/>
                    <a:ea typeface="Cambria" panose="02040503050406030204" pitchFamily="18" charset="0"/>
                  </a:rPr>
                  <a:t>2 degrees accuracy.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Also</a:t>
                </a:r>
                <a:r>
                  <a:rPr lang="en-US" sz="2800" dirty="0">
                    <a:latin typeface="Cambria" panose="02040503050406030204" pitchFamily="18" charset="0"/>
                    <a:ea typeface="Cambria" panose="02040503050406030204" pitchFamily="18" charset="0"/>
                  </a:rPr>
                  <a:t>, the DHT22 sensor has better humidity measuring range, from 0 to 100% with 2-5% accuracy, while the DHT11 humidity range is from 20 to 80% with 5% accuracy.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06329" y="1707392"/>
                <a:ext cx="6456183" cy="4995333"/>
              </a:xfrm>
              <a:blipFill>
                <a:blip r:embed="rId2"/>
                <a:stretch>
                  <a:fillRect l="-1511" t="-1951" r="-1700"/>
                </a:stretch>
              </a:blipFill>
            </p:spPr>
            <p:txBody>
              <a:bodyPr/>
              <a:lstStyle/>
              <a:p>
                <a:r>
                  <a:rPr lang="en-US">
                    <a:noFill/>
                  </a:rPr>
                  <a:t> </a:t>
                </a:r>
              </a:p>
            </p:txBody>
          </p:sp>
        </mc:Fallback>
      </mc:AlternateContent>
      <p:pic>
        <p:nvPicPr>
          <p:cNvPr id="5" name="Picture 2" descr="DHT22 Digital Temperature &amp; Humidity Sensor DHT-22 AM2302">
            <a:extLst>
              <a:ext uri="{FF2B5EF4-FFF2-40B4-BE49-F238E27FC236}">
                <a16:creationId xmlns:a16="http://schemas.microsoft.com/office/drawing/2014/main" id="{0CF26F6D-9F67-4FD4-9530-A68605DBF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074" y="1707392"/>
            <a:ext cx="2920731" cy="2920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61913284"/>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smtClean="0"/>
              <a:t>Battery and Battery Holder</a:t>
            </a:r>
            <a:endParaRPr lang="en-US" sz="6000" dirty="0"/>
          </a:p>
        </p:txBody>
      </p:sp>
      <p:sp>
        <p:nvSpPr>
          <p:cNvPr id="3" name="Content Placeholder 2"/>
          <p:cNvSpPr>
            <a:spLocks noGrp="1"/>
          </p:cNvSpPr>
          <p:nvPr>
            <p:ph idx="1"/>
          </p:nvPr>
        </p:nvSpPr>
        <p:spPr>
          <a:xfrm>
            <a:off x="2006329" y="1707392"/>
            <a:ext cx="6456183" cy="4995333"/>
          </a:xfrm>
        </p:spPr>
        <p:txBody>
          <a:bodyPr>
            <a:normAutofit/>
          </a:bodyPr>
          <a:lstStyle/>
          <a:p>
            <a:pPr algn="just"/>
            <a:r>
              <a:rPr lang="en-US" sz="2800" dirty="0">
                <a:latin typeface="Cambria" panose="02040503050406030204" pitchFamily="18" charset="0"/>
                <a:ea typeface="Cambria" panose="02040503050406030204" pitchFamily="18" charset="0"/>
              </a:rPr>
              <a:t>A battery holder is one or more compartments or chambers for holding a battery.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 </a:t>
            </a:r>
            <a:r>
              <a:rPr lang="en-US" sz="2800" dirty="0">
                <a:latin typeface="Cambria" panose="02040503050406030204" pitchFamily="18" charset="0"/>
                <a:ea typeface="Cambria" panose="02040503050406030204" pitchFamily="18" charset="0"/>
              </a:rPr>
              <a:t>is giving power to the relay module and the water pump. Total voltage is 6V.</a:t>
            </a:r>
          </a:p>
        </p:txBody>
      </p:sp>
      <p:pic>
        <p:nvPicPr>
          <p:cNvPr id="6" name="Picture 2" descr="LED Battery Holders | 12V Battery Holder for AA, 27A, 23A LEDs">
            <a:extLst>
              <a:ext uri="{FF2B5EF4-FFF2-40B4-BE49-F238E27FC236}">
                <a16:creationId xmlns:a16="http://schemas.microsoft.com/office/drawing/2014/main" id="{45F76BE7-40E4-4D80-BB43-575ECEB0F5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97" r="15556"/>
          <a:stretch/>
        </p:blipFill>
        <p:spPr bwMode="auto">
          <a:xfrm>
            <a:off x="8773065" y="1707392"/>
            <a:ext cx="2976112" cy="2812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50566603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Circuit Diagram</a:t>
            </a:r>
          </a:p>
        </p:txBody>
      </p:sp>
      <p:pic>
        <p:nvPicPr>
          <p:cNvPr id="7" name="Content Placeholder 6">
            <a:extLst>
              <a:ext uri="{FF2B5EF4-FFF2-40B4-BE49-F238E27FC236}">
                <a16:creationId xmlns:a16="http://schemas.microsoft.com/office/drawing/2014/main" id="{3D217BF0-E3E3-470E-ADF0-B8A96665CC9B}"/>
              </a:ext>
            </a:extLst>
          </p:cNvPr>
          <p:cNvPicPr>
            <a:picLocks noGrp="1" noChangeAspect="1"/>
          </p:cNvPicPr>
          <p:nvPr>
            <p:ph idx="1"/>
          </p:nvPr>
        </p:nvPicPr>
        <p:blipFill rotWithShape="1">
          <a:blip r:embed="rId2"/>
          <a:stretch/>
        </p:blipFill>
        <p:spPr>
          <a:xfrm>
            <a:off x="2984367" y="1866180"/>
            <a:ext cx="7540723" cy="40342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069444804"/>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Working Procedure</a:t>
            </a:r>
          </a:p>
        </p:txBody>
      </p:sp>
      <p:sp>
        <p:nvSpPr>
          <p:cNvPr id="3" name="Content Placeholder 2"/>
          <p:cNvSpPr>
            <a:spLocks noGrp="1"/>
          </p:cNvSpPr>
          <p:nvPr>
            <p:ph idx="1"/>
          </p:nvPr>
        </p:nvSpPr>
        <p:spPr>
          <a:xfrm>
            <a:off x="2006329" y="1707392"/>
            <a:ext cx="9785980" cy="4995333"/>
          </a:xfrm>
        </p:spPr>
        <p:txBody>
          <a:bodyPr>
            <a:normAutofit lnSpcReduction="10000"/>
          </a:bodyPr>
          <a:lstStyle/>
          <a:p>
            <a:pPr algn="just"/>
            <a:r>
              <a:rPr lang="en-US" sz="2800" dirty="0">
                <a:latin typeface="Cambria" panose="02040503050406030204" pitchFamily="18" charset="0"/>
                <a:ea typeface="Cambria" panose="02040503050406030204" pitchFamily="18" charset="0"/>
              </a:rPr>
              <a:t>At first, Arduino will check the humidity sensor. If there is humidity, then the next step is to check the moisture of the soil. Otherwise it will show that the humidity sensor is not working.</a:t>
            </a:r>
          </a:p>
          <a:p>
            <a:pPr algn="just"/>
            <a:r>
              <a:rPr lang="en-US" sz="2800" dirty="0">
                <a:latin typeface="Cambria" panose="02040503050406030204" pitchFamily="18" charset="0"/>
                <a:ea typeface="Cambria" panose="02040503050406030204" pitchFamily="18" charset="0"/>
              </a:rPr>
              <a:t>The next step is, to calculate the moisture of the soil. It will give us a rating between 0% to 100%. The more the moisture, the more wet the plant is. If the moisture is more than or above 75%, then the relay will cut off. Otherwise, it will go to the next step.</a:t>
            </a:r>
          </a:p>
          <a:p>
            <a:pPr algn="just"/>
            <a:r>
              <a:rPr lang="en-US" sz="2800" dirty="0">
                <a:latin typeface="Cambria" panose="02040503050406030204" pitchFamily="18" charset="0"/>
                <a:ea typeface="Cambria" panose="02040503050406030204" pitchFamily="18" charset="0"/>
              </a:rPr>
              <a:t>Now, it will check the humidity. If the humidity is relatively 100% or above, the relay will cut off. </a:t>
            </a:r>
            <a:r>
              <a:rPr lang="en-US" sz="2800" dirty="0" smtClean="0">
                <a:latin typeface="Cambria" panose="02040503050406030204" pitchFamily="18" charset="0"/>
                <a:ea typeface="Cambria" panose="02040503050406030204" pitchFamily="18" charset="0"/>
              </a:rPr>
              <a:t>Because </a:t>
            </a:r>
            <a:r>
              <a:rPr lang="en-US" sz="2800" dirty="0">
                <a:latin typeface="Cambria" panose="02040503050406030204" pitchFamily="18" charset="0"/>
                <a:ea typeface="Cambria" panose="02040503050406030204" pitchFamily="18" charset="0"/>
              </a:rPr>
              <a:t>there is a probability of rain.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33385341"/>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Working </a:t>
            </a:r>
            <a:r>
              <a:rPr lang="en-US" sz="6000" dirty="0" smtClean="0"/>
              <a:t>Procedure</a:t>
            </a:r>
            <a:r>
              <a:rPr lang="en-US" sz="6000" dirty="0"/>
              <a:t>(cont.)</a:t>
            </a:r>
          </a:p>
        </p:txBody>
      </p:sp>
      <p:sp>
        <p:nvSpPr>
          <p:cNvPr id="3" name="Content Placeholder 2"/>
          <p:cNvSpPr>
            <a:spLocks noGrp="1"/>
          </p:cNvSpPr>
          <p:nvPr>
            <p:ph idx="1"/>
          </p:nvPr>
        </p:nvSpPr>
        <p:spPr>
          <a:xfrm>
            <a:off x="2006329" y="1707392"/>
            <a:ext cx="9785980" cy="4995333"/>
          </a:xfrm>
        </p:spPr>
        <p:txBody>
          <a:bodyPr>
            <a:normAutofit/>
          </a:bodyPr>
          <a:lstStyle/>
          <a:p>
            <a:pPr algn="just"/>
            <a:r>
              <a:rPr lang="en-US" sz="2800" dirty="0">
                <a:latin typeface="Cambria" panose="02040503050406030204" pitchFamily="18" charset="0"/>
                <a:ea typeface="Cambria" panose="02040503050406030204" pitchFamily="18" charset="0"/>
              </a:rPr>
              <a:t>Otherwise, it will go to the next step.</a:t>
            </a:r>
          </a:p>
          <a:p>
            <a:pPr algn="just"/>
            <a:r>
              <a:rPr lang="en-US" sz="2800" dirty="0">
                <a:latin typeface="Cambria" panose="02040503050406030204" pitchFamily="18" charset="0"/>
                <a:ea typeface="Cambria" panose="02040503050406030204" pitchFamily="18" charset="0"/>
              </a:rPr>
              <a:t>Now, it’s time to check the level of the water in the tank. Water sensor will do this task. If the water level is more than 450, then it means that there is enough water to pump. </a:t>
            </a:r>
          </a:p>
          <a:p>
            <a:pPr algn="just"/>
            <a:r>
              <a:rPr lang="en-US" sz="2800" dirty="0">
                <a:latin typeface="Cambria" panose="02040503050406030204" pitchFamily="18" charset="0"/>
                <a:ea typeface="Cambria" panose="02040503050406030204" pitchFamily="18" charset="0"/>
              </a:rPr>
              <a:t>If there is enough water, the relay will be switched on. The water pump will start to pump the water to the plant.</a:t>
            </a:r>
          </a:p>
          <a:p>
            <a:pPr algn="just"/>
            <a:r>
              <a:rPr lang="en-US" sz="2800" dirty="0">
                <a:latin typeface="Cambria" panose="02040503050406030204" pitchFamily="18" charset="0"/>
                <a:ea typeface="Cambria" panose="02040503050406030204" pitchFamily="18" charset="0"/>
              </a:rPr>
              <a:t>If there isn’t enough water, then the buzzer will make a beep sound continuously, until we pour enough water to the tank.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232587365"/>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Advantages</a:t>
            </a:r>
          </a:p>
        </p:txBody>
      </p:sp>
      <p:sp>
        <p:nvSpPr>
          <p:cNvPr id="3" name="Content Placeholder 2"/>
          <p:cNvSpPr>
            <a:spLocks noGrp="1"/>
          </p:cNvSpPr>
          <p:nvPr>
            <p:ph idx="1"/>
          </p:nvPr>
        </p:nvSpPr>
        <p:spPr>
          <a:xfrm>
            <a:off x="2489408" y="1974812"/>
            <a:ext cx="8483392" cy="3615106"/>
          </a:xfrm>
        </p:spPr>
        <p:txBody>
          <a:bodyPr>
            <a:normAutofit/>
          </a:bodyPr>
          <a:lstStyle/>
          <a:p>
            <a:pPr algn="just"/>
            <a:r>
              <a:rPr lang="en-US" sz="2800" dirty="0">
                <a:latin typeface="Cambria" panose="02040503050406030204" pitchFamily="18" charset="0"/>
                <a:ea typeface="Cambria" panose="02040503050406030204" pitchFamily="18" charset="0"/>
              </a:rPr>
              <a:t>Efficient Use Of Water.</a:t>
            </a:r>
          </a:p>
          <a:p>
            <a:pPr algn="just"/>
            <a:r>
              <a:rPr lang="en-US" sz="2800" dirty="0" smtClean="0">
                <a:latin typeface="Cambria" panose="02040503050406030204" pitchFamily="18" charset="0"/>
                <a:ea typeface="Cambria" panose="02040503050406030204" pitchFamily="18" charset="0"/>
              </a:rPr>
              <a:t>Real time </a:t>
            </a:r>
            <a:r>
              <a:rPr lang="en-US" sz="2800" dirty="0">
                <a:latin typeface="Cambria" panose="02040503050406030204" pitchFamily="18" charset="0"/>
                <a:ea typeface="Cambria" panose="02040503050406030204" pitchFamily="18" charset="0"/>
              </a:rPr>
              <a:t>Data.</a:t>
            </a:r>
          </a:p>
          <a:p>
            <a:pPr algn="just"/>
            <a:r>
              <a:rPr lang="en-US" sz="2800" dirty="0">
                <a:latin typeface="Cambria" panose="02040503050406030204" pitchFamily="18" charset="0"/>
                <a:ea typeface="Cambria" panose="02040503050406030204" pitchFamily="18" charset="0"/>
              </a:rPr>
              <a:t>Low Operation Cost.</a:t>
            </a:r>
          </a:p>
          <a:p>
            <a:pPr algn="just"/>
            <a:r>
              <a:rPr lang="en-US" sz="2800" dirty="0">
                <a:latin typeface="Cambria" panose="02040503050406030204" pitchFamily="18" charset="0"/>
                <a:ea typeface="Cambria" panose="02040503050406030204" pitchFamily="18" charset="0"/>
              </a:rPr>
              <a:t>Increasing Productivity.</a:t>
            </a:r>
          </a:p>
          <a:p>
            <a:pPr algn="just"/>
            <a:r>
              <a:rPr lang="en-US" sz="2800" dirty="0">
                <a:latin typeface="Cambria" panose="02040503050406030204" pitchFamily="18" charset="0"/>
                <a:ea typeface="Cambria" panose="02040503050406030204" pitchFamily="18" charset="0"/>
              </a:rPr>
              <a:t>Reduce Soil Erosion And Nutrient </a:t>
            </a:r>
            <a:r>
              <a:rPr lang="en-US" sz="2800" dirty="0" smtClean="0">
                <a:latin typeface="Cambria" panose="02040503050406030204" pitchFamily="18" charset="0"/>
                <a:ea typeface="Cambria" panose="02040503050406030204" pitchFamily="18" charset="0"/>
              </a:rPr>
              <a:t>Leaching</a:t>
            </a:r>
            <a:r>
              <a:rPr lang="en-US" sz="2800" dirty="0">
                <a:latin typeface="Cambria" panose="02040503050406030204" pitchFamily="18" charset="0"/>
                <a:ea typeface="Cambria" panose="02040503050406030204" pitchFamily="18" charset="0"/>
              </a:rPr>
              <a:t>.</a:t>
            </a:r>
          </a:p>
          <a:p>
            <a:pPr algn="just"/>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13986344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Issues and risks</a:t>
            </a:r>
          </a:p>
        </p:txBody>
      </p:sp>
      <p:sp>
        <p:nvSpPr>
          <p:cNvPr id="3" name="Content Placeholder 2"/>
          <p:cNvSpPr>
            <a:spLocks noGrp="1"/>
          </p:cNvSpPr>
          <p:nvPr>
            <p:ph idx="1"/>
          </p:nvPr>
        </p:nvSpPr>
        <p:spPr>
          <a:xfrm>
            <a:off x="2006329" y="1707392"/>
            <a:ext cx="9190757" cy="4995333"/>
          </a:xfrm>
        </p:spPr>
        <p:txBody>
          <a:bodyPr>
            <a:normAutofit/>
          </a:bodyPr>
          <a:lstStyle/>
          <a:p>
            <a:pPr algn="just"/>
            <a:r>
              <a:rPr lang="en-US" sz="2800" dirty="0">
                <a:latin typeface="Cambria" panose="02040503050406030204" pitchFamily="18" charset="0"/>
                <a:ea typeface="Cambria" panose="02040503050406030204" pitchFamily="18" charset="0"/>
              </a:rPr>
              <a:t>Sometimes the DHT22 Humidity sensor is giving wrong readings</a:t>
            </a:r>
            <a:r>
              <a:rPr lang="en-US" sz="2800" dirty="0" smtClean="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We are providing direct 5V to the VCC of the relay module. It might damage the relay module because of the direct connection</a:t>
            </a:r>
            <a:r>
              <a:rPr lang="en-US" sz="2800" dirty="0" smtClean="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We are also </a:t>
            </a:r>
            <a:r>
              <a:rPr lang="en-US" sz="2800" dirty="0" smtClean="0">
                <a:latin typeface="Cambria" panose="02040503050406030204" pitchFamily="18" charset="0"/>
                <a:ea typeface="Cambria" panose="02040503050406030204" pitchFamily="18" charset="0"/>
              </a:rPr>
              <a:t>providing </a:t>
            </a:r>
            <a:r>
              <a:rPr lang="en-US" sz="2800" dirty="0">
                <a:latin typeface="Cambria" panose="02040503050406030204" pitchFamily="18" charset="0"/>
                <a:ea typeface="Cambria" panose="02040503050406030204" pitchFamily="18" charset="0"/>
              </a:rPr>
              <a:t>direct 5V to the VCC of the humidity sensor. It might damage the humidity sensor because of the direct connection.</a:t>
            </a:r>
          </a:p>
          <a:p>
            <a:pPr algn="just"/>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515728432"/>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a:t>Final Project</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328" y="1755998"/>
            <a:ext cx="9190757" cy="4618923"/>
          </a:xfrm>
          <a:prstGeom prst="rect">
            <a:avLst/>
          </a:prstGeom>
        </p:spPr>
      </p:pic>
    </p:spTree>
    <p:extLst>
      <p:ext uri="{BB962C8B-B14F-4D97-AF65-F5344CB8AC3E}">
        <p14:creationId xmlns:p14="http://schemas.microsoft.com/office/powerpoint/2010/main" val="3967407558"/>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Overview</a:t>
            </a:r>
          </a:p>
        </p:txBody>
      </p:sp>
      <p:sp>
        <p:nvSpPr>
          <p:cNvPr id="3" name="Content Placeholder 2"/>
          <p:cNvSpPr>
            <a:spLocks noGrp="1"/>
          </p:cNvSpPr>
          <p:nvPr>
            <p:ph idx="1"/>
          </p:nvPr>
        </p:nvSpPr>
        <p:spPr>
          <a:xfrm>
            <a:off x="2006330" y="1629754"/>
            <a:ext cx="9552768" cy="4607144"/>
          </a:xfrm>
        </p:spPr>
        <p:txBody>
          <a:bodyPr>
            <a:normAutofit fontScale="92500"/>
          </a:bodyPr>
          <a:lstStyle/>
          <a:p>
            <a:pPr algn="just"/>
            <a:r>
              <a:rPr lang="en-US" sz="2800" dirty="0">
                <a:latin typeface="Cambria" panose="02040503050406030204" pitchFamily="18" charset="0"/>
                <a:ea typeface="Cambria" panose="02040503050406030204" pitchFamily="18" charset="0"/>
              </a:rPr>
              <a:t>So what is this project? What does it do? </a:t>
            </a:r>
            <a:endParaRPr lang="en-US" sz="2800" dirty="0" smtClean="0">
              <a:latin typeface="Cambria" panose="02040503050406030204" pitchFamily="18" charset="0"/>
              <a:ea typeface="Cambria" panose="02040503050406030204" pitchFamily="18" charset="0"/>
            </a:endParaRPr>
          </a:p>
          <a:p>
            <a:pPr marL="0" indent="0" algn="just">
              <a:buNone/>
            </a:pPr>
            <a:r>
              <a:rPr lang="en-US" sz="2800" dirty="0" smtClean="0">
                <a:latin typeface="Cambria" panose="02040503050406030204" pitchFamily="18" charset="0"/>
                <a:ea typeface="Cambria" panose="02040503050406030204" pitchFamily="18" charset="0"/>
              </a:rPr>
              <a:t>	Basically </a:t>
            </a:r>
            <a:r>
              <a:rPr lang="en-US" sz="2800" dirty="0">
                <a:latin typeface="Cambria" panose="02040503050406030204" pitchFamily="18" charset="0"/>
                <a:ea typeface="Cambria" panose="02040503050406030204" pitchFamily="18" charset="0"/>
              </a:rPr>
              <a:t>this is a soil moisture monitoring system, which </a:t>
            </a:r>
            <a:r>
              <a:rPr lang="en-US" sz="2800" dirty="0" smtClean="0">
                <a:latin typeface="Cambria" panose="02040503050406030204" pitchFamily="18" charset="0"/>
                <a:ea typeface="Cambria" panose="02040503050406030204" pitchFamily="18" charset="0"/>
              </a:rPr>
              <a:t>	detects whether </a:t>
            </a:r>
            <a:r>
              <a:rPr lang="en-US" sz="2800" dirty="0">
                <a:latin typeface="Cambria" panose="02040503050406030204" pitchFamily="18" charset="0"/>
                <a:ea typeface="Cambria" panose="02040503050406030204" pitchFamily="18" charset="0"/>
              </a:rPr>
              <a:t>the moisture content in the soil is above </a:t>
            </a:r>
            <a:r>
              <a:rPr lang="en-US" sz="2800" dirty="0" smtClean="0">
                <a:latin typeface="Cambria" panose="02040503050406030204" pitchFamily="18" charset="0"/>
                <a:ea typeface="Cambria" panose="02040503050406030204" pitchFamily="18" charset="0"/>
              </a:rPr>
              <a:t>	or </a:t>
            </a:r>
            <a:r>
              <a:rPr lang="en-US" sz="2800" dirty="0">
                <a:latin typeface="Cambria" panose="02040503050406030204" pitchFamily="18" charset="0"/>
                <a:ea typeface="Cambria" panose="02040503050406030204" pitchFamily="18" charset="0"/>
              </a:rPr>
              <a:t>below </a:t>
            </a:r>
            <a:r>
              <a:rPr lang="en-US" sz="2800" dirty="0" smtClean="0">
                <a:latin typeface="Cambria" panose="02040503050406030204" pitchFamily="18" charset="0"/>
                <a:ea typeface="Cambria" panose="02040503050406030204" pitchFamily="18" charset="0"/>
              </a:rPr>
              <a:t>a </a:t>
            </a:r>
            <a:r>
              <a:rPr lang="en-US" sz="2800" dirty="0">
                <a:latin typeface="Cambria" panose="02040503050406030204" pitchFamily="18" charset="0"/>
                <a:ea typeface="Cambria" panose="02040503050406030204" pitchFamily="18" charset="0"/>
              </a:rPr>
              <a:t>certain satisfactory threshold value. </a:t>
            </a:r>
          </a:p>
          <a:p>
            <a:pPr algn="just"/>
            <a:r>
              <a:rPr lang="en-US" sz="2800" dirty="0">
                <a:latin typeface="Cambria" panose="02040503050406030204" pitchFamily="18" charset="0"/>
                <a:ea typeface="Cambria" panose="02040503050406030204" pitchFamily="18" charset="0"/>
              </a:rPr>
              <a:t>If it goes below a certain satisfactory threshold </a:t>
            </a:r>
            <a:r>
              <a:rPr lang="en-US" sz="2800" dirty="0" smtClean="0">
                <a:latin typeface="Cambria" panose="02040503050406030204" pitchFamily="18" charset="0"/>
                <a:ea typeface="Cambria" panose="02040503050406030204" pitchFamily="18" charset="0"/>
              </a:rPr>
              <a:t>value then </a:t>
            </a:r>
            <a:r>
              <a:rPr lang="en-US" sz="2800" dirty="0">
                <a:latin typeface="Cambria" panose="02040503050406030204" pitchFamily="18" charset="0"/>
                <a:ea typeface="Cambria" panose="02040503050406030204" pitchFamily="18" charset="0"/>
              </a:rPr>
              <a:t>it will check the humidity and water level.</a:t>
            </a:r>
          </a:p>
          <a:p>
            <a:pPr algn="just"/>
            <a:r>
              <a:rPr lang="en-US" sz="2800" dirty="0">
                <a:latin typeface="Cambria" panose="02040503050406030204" pitchFamily="18" charset="0"/>
                <a:ea typeface="Cambria" panose="02040503050406030204" pitchFamily="18" charset="0"/>
              </a:rPr>
              <a:t> If </a:t>
            </a:r>
            <a:r>
              <a:rPr lang="en-US" sz="2800" dirty="0" smtClean="0">
                <a:latin typeface="Cambria" panose="02040503050406030204" pitchFamily="18" charset="0"/>
                <a:ea typeface="Cambria" panose="02040503050406030204" pitchFamily="18" charset="0"/>
              </a:rPr>
              <a:t>all of them </a:t>
            </a:r>
            <a:r>
              <a:rPr lang="en-US" sz="2800" dirty="0">
                <a:latin typeface="Cambria" panose="02040503050406030204" pitchFamily="18" charset="0"/>
                <a:ea typeface="Cambria" panose="02040503050406030204" pitchFamily="18" charset="0"/>
              </a:rPr>
              <a:t>are fair, then the water pump will pump the water to the plant. Relay Module controls the mini water pump</a:t>
            </a:r>
            <a:r>
              <a:rPr lang="en-US" sz="2800" dirty="0" smtClean="0">
                <a:latin typeface="Cambria" panose="02040503050406030204" pitchFamily="18" charset="0"/>
                <a:ea typeface="Cambria" panose="02040503050406030204" pitchFamily="18" charset="0"/>
              </a:rPr>
              <a:t>.</a:t>
            </a:r>
          </a:p>
          <a:p>
            <a:pPr algn="just"/>
            <a:r>
              <a:rPr lang="en-US" sz="2800" dirty="0" smtClean="0">
                <a:latin typeface="Cambria" panose="02040503050406030204" pitchFamily="18" charset="0"/>
                <a:ea typeface="Cambria" panose="02040503050406030204" pitchFamily="18" charset="0"/>
              </a:rPr>
              <a:t>Otherwise the buzzer will rises up to fill the water container.</a:t>
            </a:r>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76161963"/>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29" y="511966"/>
            <a:ext cx="9190757" cy="851008"/>
          </a:xfrm>
        </p:spPr>
        <p:txBody>
          <a:bodyPr>
            <a:normAutofit fontScale="90000"/>
          </a:bodyPr>
          <a:lstStyle/>
          <a:p>
            <a:r>
              <a:rPr lang="en-US" sz="6000" dirty="0" smtClean="0"/>
              <a:t>References</a:t>
            </a:r>
            <a:endParaRPr lang="en-US" sz="6000" dirty="0"/>
          </a:p>
        </p:txBody>
      </p:sp>
      <p:sp>
        <p:nvSpPr>
          <p:cNvPr id="4" name="Content Placeholder 2"/>
          <p:cNvSpPr>
            <a:spLocks noGrp="1"/>
          </p:cNvSpPr>
          <p:nvPr>
            <p:ph idx="1"/>
          </p:nvPr>
        </p:nvSpPr>
        <p:spPr>
          <a:xfrm>
            <a:off x="3015620" y="2199097"/>
            <a:ext cx="8086577" cy="2976751"/>
          </a:xfrm>
        </p:spPr>
        <p:txBody>
          <a:bodyPr>
            <a:normAutofit/>
          </a:bodyPr>
          <a:lstStyle/>
          <a:p>
            <a:pPr algn="just"/>
            <a:r>
              <a:rPr lang="en-US" sz="2800" dirty="0" smtClean="0">
                <a:latin typeface="Cambria" panose="02040503050406030204" pitchFamily="18" charset="0"/>
                <a:ea typeface="Cambria" panose="02040503050406030204" pitchFamily="18" charset="0"/>
                <a:hlinkClick r:id="rId2"/>
              </a:rPr>
              <a:t>https</a:t>
            </a:r>
            <a:r>
              <a:rPr lang="en-US" sz="2800" dirty="0">
                <a:latin typeface="Cambria" panose="02040503050406030204" pitchFamily="18" charset="0"/>
                <a:ea typeface="Cambria" panose="02040503050406030204" pitchFamily="18" charset="0"/>
                <a:hlinkClick r:id="rId2"/>
              </a:rPr>
              <a:t>://</a:t>
            </a:r>
            <a:r>
              <a:rPr lang="en-US" sz="2800" dirty="0" smtClean="0">
                <a:latin typeface="Cambria" panose="02040503050406030204" pitchFamily="18" charset="0"/>
                <a:ea typeface="Cambria" panose="02040503050406030204" pitchFamily="18" charset="0"/>
                <a:hlinkClick r:id="rId2"/>
              </a:rPr>
              <a:t>create.arduino.cc/</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hlinkClick r:id="rId3"/>
              </a:rPr>
              <a:t>https</a:t>
            </a:r>
            <a:r>
              <a:rPr lang="en-US" sz="2800" dirty="0">
                <a:latin typeface="Cambria" panose="02040503050406030204" pitchFamily="18" charset="0"/>
                <a:ea typeface="Cambria" panose="02040503050406030204" pitchFamily="18" charset="0"/>
                <a:hlinkClick r:id="rId3"/>
              </a:rPr>
              <a:t>://</a:t>
            </a:r>
            <a:r>
              <a:rPr lang="en-US" sz="2800" dirty="0" smtClean="0">
                <a:latin typeface="Cambria" panose="02040503050406030204" pitchFamily="18" charset="0"/>
                <a:ea typeface="Cambria" panose="02040503050406030204" pitchFamily="18" charset="0"/>
                <a:hlinkClick r:id="rId3"/>
              </a:rPr>
              <a:t>lastminuteengineers.com/</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hlinkClick r:id="rId4"/>
              </a:rPr>
              <a:t>https</a:t>
            </a:r>
            <a:r>
              <a:rPr lang="en-US" sz="2800" dirty="0">
                <a:latin typeface="Cambria" panose="02040503050406030204" pitchFamily="18" charset="0"/>
                <a:ea typeface="Cambria" panose="02040503050406030204" pitchFamily="18" charset="0"/>
                <a:hlinkClick r:id="rId4"/>
              </a:rPr>
              <a:t>://</a:t>
            </a:r>
            <a:r>
              <a:rPr lang="en-US" sz="2800" dirty="0" smtClean="0">
                <a:latin typeface="Cambria" panose="02040503050406030204" pitchFamily="18" charset="0"/>
                <a:ea typeface="Cambria" panose="02040503050406030204" pitchFamily="18" charset="0"/>
                <a:hlinkClick r:id="rId4"/>
              </a:rPr>
              <a:t>www.tutorialspoint.com/</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hlinkClick r:id="rId5"/>
              </a:rPr>
              <a:t>https</a:t>
            </a:r>
            <a:r>
              <a:rPr lang="en-US" sz="2800" dirty="0">
                <a:latin typeface="Cambria" panose="02040503050406030204" pitchFamily="18" charset="0"/>
                <a:ea typeface="Cambria" panose="02040503050406030204" pitchFamily="18" charset="0"/>
                <a:hlinkClick r:id="rId5"/>
              </a:rPr>
              <a:t>://</a:t>
            </a:r>
            <a:r>
              <a:rPr lang="en-US" sz="2800" dirty="0" smtClean="0">
                <a:latin typeface="Cambria" panose="02040503050406030204" pitchFamily="18" charset="0"/>
                <a:ea typeface="Cambria" panose="02040503050406030204" pitchFamily="18" charset="0"/>
                <a:hlinkClick r:id="rId5"/>
              </a:rPr>
              <a:t>en.wikipedia.org/wiki/Battery_holder</a:t>
            </a:r>
            <a:endParaRPr lang="en-US" sz="2800" dirty="0" smtClean="0">
              <a:latin typeface="Cambria" panose="02040503050406030204" pitchFamily="18" charset="0"/>
              <a:ea typeface="Cambria" panose="02040503050406030204" pitchFamily="18" charset="0"/>
            </a:endParaRPr>
          </a:p>
          <a:p>
            <a:pPr marL="0" indent="0" algn="just">
              <a:buNone/>
            </a:pPr>
            <a:endParaRPr lang="en-US" sz="2800" dirty="0">
              <a:latin typeface="Cambria" panose="02040503050406030204" pitchFamily="18" charset="0"/>
              <a:ea typeface="Cambria" panose="020405030504060302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555332810"/>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193" y="788011"/>
            <a:ext cx="4440972" cy="851008"/>
          </a:xfrm>
        </p:spPr>
        <p:txBody>
          <a:bodyPr>
            <a:normAutofit fontScale="90000"/>
          </a:bodyPr>
          <a:lstStyle/>
          <a:p>
            <a:r>
              <a:rPr lang="en-US" sz="6000" dirty="0">
                <a:latin typeface="Cambria" panose="02040503050406030204" pitchFamily="18" charset="0"/>
                <a:ea typeface="Cambria" panose="02040503050406030204" pitchFamily="18" charset="0"/>
              </a:rPr>
              <a:t>Any </a:t>
            </a:r>
            <a:r>
              <a:rPr lang="en-US" sz="6000" dirty="0" smtClean="0">
                <a:latin typeface="Cambria" panose="02040503050406030204" pitchFamily="18" charset="0"/>
                <a:ea typeface="Cambria" panose="02040503050406030204" pitchFamily="18" charset="0"/>
              </a:rPr>
              <a:t>Question?</a:t>
            </a:r>
            <a:endParaRPr lang="en-US" sz="6000" dirty="0">
              <a:latin typeface="Cambria" panose="02040503050406030204" pitchFamily="18" charset="0"/>
              <a:ea typeface="Cambria" panose="02040503050406030204" pitchFamily="18" charset="0"/>
            </a:endParaRPr>
          </a:p>
        </p:txBody>
      </p:sp>
      <p:pic>
        <p:nvPicPr>
          <p:cNvPr id="5" name="Picture 2" descr="5 Common Mistakes to Avoid When Asking a Question | Inc.com">
            <a:extLst>
              <a:ext uri="{FF2B5EF4-FFF2-40B4-BE49-F238E27FC236}">
                <a16:creationId xmlns:a16="http://schemas.microsoft.com/office/drawing/2014/main" id="{EC5FCD3D-105F-4B14-B866-3FFA05AD2C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24235" y="2219864"/>
            <a:ext cx="6716888" cy="377825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679925995"/>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508" y="529218"/>
            <a:ext cx="6352666" cy="851008"/>
          </a:xfrm>
        </p:spPr>
        <p:txBody>
          <a:bodyPr>
            <a:normAutofit fontScale="90000"/>
          </a:bodyPr>
          <a:lstStyle/>
          <a:p>
            <a:r>
              <a:rPr lang="en-US" sz="6000" dirty="0" smtClean="0"/>
              <a:t>Introduction</a:t>
            </a:r>
            <a:endParaRPr lang="en-US" sz="6000" dirty="0"/>
          </a:p>
        </p:txBody>
      </p:sp>
      <p:sp>
        <p:nvSpPr>
          <p:cNvPr id="3" name="Content Placeholder 2"/>
          <p:cNvSpPr>
            <a:spLocks noGrp="1"/>
          </p:cNvSpPr>
          <p:nvPr>
            <p:ph idx="1"/>
          </p:nvPr>
        </p:nvSpPr>
        <p:spPr>
          <a:xfrm>
            <a:off x="2325508" y="1638380"/>
            <a:ext cx="9552768" cy="4167197"/>
          </a:xfrm>
        </p:spPr>
        <p:txBody>
          <a:bodyPr>
            <a:normAutofit/>
          </a:bodyPr>
          <a:lstStyle/>
          <a:p>
            <a:pPr marL="0" indent="0" algn="just">
              <a:buNone/>
            </a:pPr>
            <a:r>
              <a:rPr lang="en-US" sz="2800" dirty="0">
                <a:latin typeface="Cambria" panose="02040503050406030204" pitchFamily="18" charset="0"/>
                <a:ea typeface="Cambria" panose="02040503050406030204" pitchFamily="18" charset="0"/>
              </a:rPr>
              <a:t>Automatic watering system is indispensable for households who want to grow plants but do not have time to water them. This system will provide the user with automatic action according to the sensor reaction. By using soil moisture sensor, the system will detect the dampness of the soil if it needs more water. Next, the water sensor start to detect the water level in the water tank. And another sensor is humidity sensor which will tell us the humidity of the environment. These sensors are the main component of this project.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6747723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507" y="529218"/>
            <a:ext cx="7836409" cy="851008"/>
          </a:xfrm>
        </p:spPr>
        <p:txBody>
          <a:bodyPr>
            <a:normAutofit fontScale="90000"/>
          </a:bodyPr>
          <a:lstStyle/>
          <a:p>
            <a:r>
              <a:rPr lang="en-US" sz="6000" dirty="0"/>
              <a:t>Introduction (Cont.)</a:t>
            </a:r>
          </a:p>
        </p:txBody>
      </p:sp>
      <p:sp>
        <p:nvSpPr>
          <p:cNvPr id="3" name="Content Placeholder 2"/>
          <p:cNvSpPr>
            <a:spLocks noGrp="1"/>
          </p:cNvSpPr>
          <p:nvPr>
            <p:ph idx="1"/>
          </p:nvPr>
        </p:nvSpPr>
        <p:spPr>
          <a:xfrm>
            <a:off x="2325508" y="1638380"/>
            <a:ext cx="9552768" cy="4167197"/>
          </a:xfrm>
        </p:spPr>
        <p:txBody>
          <a:bodyPr>
            <a:normAutofit/>
          </a:bodyPr>
          <a:lstStyle/>
          <a:p>
            <a:pPr marL="0" indent="0" algn="just">
              <a:buNone/>
            </a:pPr>
            <a:r>
              <a:rPr lang="en-US" sz="2800" dirty="0">
                <a:latin typeface="Cambria" panose="02040503050406030204" pitchFamily="18" charset="0"/>
                <a:ea typeface="Cambria" panose="02040503050406030204" pitchFamily="18" charset="0"/>
              </a:rPr>
              <a:t>First of all, Arduino will check the humidity of the environment, if there is humidity then our sensor is working. Now, if there is moisture then the relay will be cut off. If there is no moisture then, it will check for the humidity. If the environment is not rainy, then it will check the water level of the tank. If there is enough water in the tank, then it will pump the water.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8010179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Apparatus Required</a:t>
            </a:r>
          </a:p>
        </p:txBody>
      </p:sp>
      <p:sp>
        <p:nvSpPr>
          <p:cNvPr id="3" name="Content Placeholder 2"/>
          <p:cNvSpPr>
            <a:spLocks noGrp="1"/>
          </p:cNvSpPr>
          <p:nvPr>
            <p:ph idx="1"/>
          </p:nvPr>
        </p:nvSpPr>
        <p:spPr>
          <a:xfrm>
            <a:off x="2829464" y="1586622"/>
            <a:ext cx="8298313" cy="4805552"/>
          </a:xfrm>
        </p:spPr>
        <p:txBody>
          <a:bodyPr>
            <a:normAutofit fontScale="92500" lnSpcReduction="10000"/>
          </a:bodyPr>
          <a:lstStyle/>
          <a:p>
            <a:pPr algn="just"/>
            <a:r>
              <a:rPr lang="en-US" sz="2800" dirty="0">
                <a:latin typeface="Cambria" panose="02040503050406030204" pitchFamily="18" charset="0"/>
                <a:ea typeface="Cambria" panose="02040503050406030204" pitchFamily="18" charset="0"/>
              </a:rPr>
              <a:t>Arduino Uno</a:t>
            </a:r>
          </a:p>
          <a:p>
            <a:pPr algn="just"/>
            <a:r>
              <a:rPr lang="en-US" sz="2800" dirty="0">
                <a:latin typeface="Cambria" panose="02040503050406030204" pitchFamily="18" charset="0"/>
                <a:ea typeface="Cambria" panose="02040503050406030204" pitchFamily="18" charset="0"/>
              </a:rPr>
              <a:t>5 Volt Relay Module</a:t>
            </a:r>
          </a:p>
          <a:p>
            <a:pPr algn="just"/>
            <a:r>
              <a:rPr lang="en-US" sz="2800" dirty="0">
                <a:latin typeface="Cambria" panose="02040503050406030204" pitchFamily="18" charset="0"/>
                <a:ea typeface="Cambria" panose="02040503050406030204" pitchFamily="18" charset="0"/>
              </a:rPr>
              <a:t>Water Pump and tube/pipe</a:t>
            </a:r>
          </a:p>
          <a:p>
            <a:pPr algn="just"/>
            <a:r>
              <a:rPr lang="en-US" sz="2800" dirty="0">
                <a:latin typeface="Cambria" panose="02040503050406030204" pitchFamily="18" charset="0"/>
                <a:ea typeface="Cambria" panose="02040503050406030204" pitchFamily="18" charset="0"/>
              </a:rPr>
              <a:t>Soil Moisture Sensor</a:t>
            </a:r>
          </a:p>
          <a:p>
            <a:pPr algn="just"/>
            <a:r>
              <a:rPr lang="en-US" sz="2800" dirty="0">
                <a:latin typeface="Cambria" panose="02040503050406030204" pitchFamily="18" charset="0"/>
                <a:ea typeface="Cambria" panose="02040503050406030204" pitchFamily="18" charset="0"/>
              </a:rPr>
              <a:t>Breadboard</a:t>
            </a:r>
          </a:p>
          <a:p>
            <a:pPr algn="just"/>
            <a:r>
              <a:rPr lang="en-US" sz="2800" dirty="0">
                <a:latin typeface="Cambria" panose="02040503050406030204" pitchFamily="18" charset="0"/>
                <a:ea typeface="Cambria" panose="02040503050406030204" pitchFamily="18" charset="0"/>
              </a:rPr>
              <a:t>Jumper Wires</a:t>
            </a:r>
          </a:p>
          <a:p>
            <a:pPr algn="just"/>
            <a:r>
              <a:rPr lang="en-US" sz="2800" dirty="0">
                <a:latin typeface="Cambria" panose="02040503050406030204" pitchFamily="18" charset="0"/>
                <a:ea typeface="Cambria" panose="02040503050406030204" pitchFamily="18" charset="0"/>
              </a:rPr>
              <a:t>Water Sensor</a:t>
            </a:r>
          </a:p>
          <a:p>
            <a:pPr algn="just"/>
            <a:r>
              <a:rPr lang="en-US" sz="2800" dirty="0">
                <a:latin typeface="Cambria" panose="02040503050406030204" pitchFamily="18" charset="0"/>
                <a:ea typeface="Cambria" panose="02040503050406030204" pitchFamily="18" charset="0"/>
              </a:rPr>
              <a:t>Humidity Sensor</a:t>
            </a:r>
          </a:p>
          <a:p>
            <a:pPr algn="just"/>
            <a:r>
              <a:rPr lang="en-US" sz="2800" dirty="0">
                <a:latin typeface="Cambria" panose="02040503050406030204" pitchFamily="18" charset="0"/>
                <a:ea typeface="Cambria" panose="02040503050406030204" pitchFamily="18" charset="0"/>
              </a:rPr>
              <a:t>Battery</a:t>
            </a:r>
          </a:p>
          <a:p>
            <a:pPr algn="just"/>
            <a:r>
              <a:rPr lang="en-US" sz="2800" dirty="0" smtClean="0">
                <a:latin typeface="Cambria" panose="02040503050406030204" pitchFamily="18" charset="0"/>
                <a:ea typeface="Cambria" panose="02040503050406030204" pitchFamily="18" charset="0"/>
              </a:rPr>
              <a:t>Piezo Buzzer</a:t>
            </a:r>
            <a:endParaRPr lang="en-US"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02650928"/>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ARDUINO UNO</a:t>
            </a:r>
          </a:p>
        </p:txBody>
      </p:sp>
      <p:sp>
        <p:nvSpPr>
          <p:cNvPr id="3" name="Content Placeholder 2"/>
          <p:cNvSpPr>
            <a:spLocks noGrp="1"/>
          </p:cNvSpPr>
          <p:nvPr>
            <p:ph idx="1"/>
          </p:nvPr>
        </p:nvSpPr>
        <p:spPr>
          <a:xfrm>
            <a:off x="2006329" y="1707392"/>
            <a:ext cx="6456183" cy="4995333"/>
          </a:xfrm>
        </p:spPr>
        <p:txBody>
          <a:bodyPr>
            <a:normAutofit fontScale="77500" lnSpcReduction="20000"/>
          </a:bodyPr>
          <a:lstStyle/>
          <a:p>
            <a:pPr algn="just"/>
            <a:r>
              <a:rPr lang="en-US" sz="2800" dirty="0">
                <a:latin typeface="Cambria" panose="02040503050406030204" pitchFamily="18" charset="0"/>
                <a:ea typeface="Cambria" panose="02040503050406030204" pitchFamily="18" charset="0"/>
              </a:rPr>
              <a:t>The Arduino Uno is an open-source microcontroller based kit for building digital devices and interactive objects that can sense and control objects in the physical world</a:t>
            </a:r>
            <a:r>
              <a:rPr lang="en-US" sz="2800" dirty="0" smtClean="0">
                <a:latin typeface="Cambria" panose="02040503050406030204" pitchFamily="18" charset="0"/>
                <a:ea typeface="Cambria" panose="02040503050406030204" pitchFamily="18" charset="0"/>
              </a:rPr>
              <a:t>.</a:t>
            </a:r>
          </a:p>
          <a:p>
            <a:pPr marL="0" indent="0" algn="just">
              <a:buNone/>
            </a:pP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The Arduino based provides sets of digital and analog I/O pins that can be interfaced to various expansion boards and other circuits</a:t>
            </a:r>
            <a:r>
              <a:rPr lang="en-US" sz="2800" dirty="0" smtClean="0">
                <a:latin typeface="Cambria" panose="02040503050406030204" pitchFamily="18" charset="0"/>
                <a:ea typeface="Cambria" panose="02040503050406030204" pitchFamily="18" charset="0"/>
              </a:rPr>
              <a:t>.</a:t>
            </a:r>
          </a:p>
          <a:p>
            <a:pPr marL="0" indent="0" algn="just">
              <a:buNone/>
            </a:pP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For programming the microcontrollers, the Arduino has a specific software associated with it which provides an integrated development environment (IDE) based on the processing project, which includes support for the C and C++ programming language.</a:t>
            </a:r>
          </a:p>
        </p:txBody>
      </p:sp>
      <p:pic>
        <p:nvPicPr>
          <p:cNvPr id="4" name="Content Placeholder 7">
            <a:extLst>
              <a:ext uri="{FF2B5EF4-FFF2-40B4-BE49-F238E27FC236}">
                <a16:creationId xmlns:a16="http://schemas.microsoft.com/office/drawing/2014/main" id="{55ED889B-A77D-483E-A8E0-902197F73986}"/>
              </a:ext>
            </a:extLst>
          </p:cNvPr>
          <p:cNvPicPr>
            <a:picLocks noChangeAspect="1"/>
          </p:cNvPicPr>
          <p:nvPr/>
        </p:nvPicPr>
        <p:blipFill rotWithShape="1">
          <a:blip r:embed="rId2"/>
          <a:srcRect l="16209" t="17215" r="25913" b="17595"/>
          <a:stretch/>
        </p:blipFill>
        <p:spPr>
          <a:xfrm>
            <a:off x="8842075" y="1707392"/>
            <a:ext cx="2805344" cy="3145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8854794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smtClean="0"/>
              <a:t>S</a:t>
            </a:r>
            <a:r>
              <a:rPr lang="en-US" sz="6000" dirty="0"/>
              <a:t>o</a:t>
            </a:r>
            <a:r>
              <a:rPr lang="en-US" sz="6000" dirty="0" smtClean="0"/>
              <a:t>il </a:t>
            </a:r>
            <a:r>
              <a:rPr lang="en-US" sz="6000" dirty="0"/>
              <a:t>Moisture </a:t>
            </a:r>
            <a:r>
              <a:rPr lang="en-US" sz="6000" dirty="0" smtClean="0"/>
              <a:t>Sensor</a:t>
            </a:r>
            <a:endParaRPr lang="en-US" sz="6000" dirty="0"/>
          </a:p>
        </p:txBody>
      </p:sp>
      <p:sp>
        <p:nvSpPr>
          <p:cNvPr id="3" name="Content Placeholder 2"/>
          <p:cNvSpPr>
            <a:spLocks noGrp="1"/>
          </p:cNvSpPr>
          <p:nvPr>
            <p:ph idx="1"/>
          </p:nvPr>
        </p:nvSpPr>
        <p:spPr>
          <a:xfrm>
            <a:off x="2006329" y="1707392"/>
            <a:ext cx="6542448" cy="4995333"/>
          </a:xfrm>
        </p:spPr>
        <p:txBody>
          <a:bodyPr>
            <a:normAutofit fontScale="92500" lnSpcReduction="20000"/>
          </a:bodyPr>
          <a:lstStyle/>
          <a:p>
            <a:pPr algn="just"/>
            <a:r>
              <a:rPr lang="en-US" sz="2800" dirty="0">
                <a:latin typeface="Cambria" panose="02040503050406030204" pitchFamily="18" charset="0"/>
                <a:ea typeface="Cambria" panose="02040503050406030204" pitchFamily="18" charset="0"/>
              </a:rPr>
              <a:t>A soil moisture sensor measures the water content in soil by measuring the dielectric permittivity of the soil as a function of water content. </a:t>
            </a:r>
            <a:endParaRPr lang="en-US" sz="2800" dirty="0" smtClean="0">
              <a:latin typeface="Cambria" panose="02040503050406030204" pitchFamily="18" charset="0"/>
              <a:ea typeface="Cambria" panose="02040503050406030204" pitchFamily="18" charset="0"/>
            </a:endParaRPr>
          </a:p>
          <a:p>
            <a:pPr marL="0" indent="0" algn="just">
              <a:buNone/>
            </a:pP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 </a:t>
            </a:r>
            <a:r>
              <a:rPr lang="en-US" sz="2800" dirty="0">
                <a:latin typeface="Cambria" panose="02040503050406030204" pitchFamily="18" charset="0"/>
                <a:ea typeface="Cambria" panose="02040503050406030204" pitchFamily="18" charset="0"/>
              </a:rPr>
              <a:t>volumetric water content is measured by the soil moisture sensor indirectly by properties like electrical resistance and dielectric constant</a:t>
            </a:r>
            <a:r>
              <a:rPr lang="en-US" sz="2800" dirty="0" smtClean="0">
                <a:latin typeface="Cambria" panose="02040503050406030204" pitchFamily="18" charset="0"/>
                <a:ea typeface="Cambria" panose="02040503050406030204" pitchFamily="18" charset="0"/>
              </a:rPr>
              <a:t>.</a:t>
            </a:r>
          </a:p>
          <a:p>
            <a:pPr marL="0" indent="0" algn="just">
              <a:buNone/>
            </a:pPr>
            <a:r>
              <a:rPr lang="en-US" sz="2800" dirty="0" smtClean="0">
                <a:latin typeface="Cambria" panose="02040503050406030204" pitchFamily="18" charset="0"/>
                <a:ea typeface="Cambria" panose="02040503050406030204" pitchFamily="18" charset="0"/>
              </a:rPr>
              <a:t> </a:t>
            </a:r>
          </a:p>
          <a:p>
            <a:pPr algn="just"/>
            <a:r>
              <a:rPr lang="en-US" sz="2800" dirty="0" smtClean="0">
                <a:latin typeface="Cambria" panose="02040503050406030204" pitchFamily="18" charset="0"/>
                <a:ea typeface="Cambria" panose="02040503050406030204" pitchFamily="18" charset="0"/>
              </a:rPr>
              <a:t>Using </a:t>
            </a:r>
            <a:r>
              <a:rPr lang="en-US" sz="2800" dirty="0">
                <a:latin typeface="Cambria" panose="02040503050406030204" pitchFamily="18" charset="0"/>
                <a:ea typeface="Cambria" panose="02040503050406030204" pitchFamily="18" charset="0"/>
              </a:rPr>
              <a:t>this we can reduce manpower, save water to improve production and gravimetric method. VCC is 5V.</a:t>
            </a:r>
          </a:p>
        </p:txBody>
      </p:sp>
      <p:pic>
        <p:nvPicPr>
          <p:cNvPr id="5" name="Picture 4" descr="Soil Moisture Sensor: Buy Online at Best Prices in Bangladesh | Daraz.com.bd">
            <a:extLst>
              <a:ext uri="{FF2B5EF4-FFF2-40B4-BE49-F238E27FC236}">
                <a16:creationId xmlns:a16="http://schemas.microsoft.com/office/drawing/2014/main" id="{57EFA23F-0462-4346-9B5F-49808CF29A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90" b="10671"/>
          <a:stretch/>
        </p:blipFill>
        <p:spPr bwMode="auto">
          <a:xfrm>
            <a:off x="8686801" y="1768735"/>
            <a:ext cx="3228760" cy="2561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6557674"/>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smtClean="0"/>
              <a:t>5v relay module</a:t>
            </a:r>
            <a:endParaRPr lang="en-US" sz="6000" dirty="0"/>
          </a:p>
        </p:txBody>
      </p:sp>
      <p:sp>
        <p:nvSpPr>
          <p:cNvPr id="3" name="Content Placeholder 2"/>
          <p:cNvSpPr>
            <a:spLocks noGrp="1"/>
          </p:cNvSpPr>
          <p:nvPr>
            <p:ph idx="1"/>
          </p:nvPr>
        </p:nvSpPr>
        <p:spPr>
          <a:xfrm>
            <a:off x="2006329" y="1707392"/>
            <a:ext cx="6456183" cy="4995333"/>
          </a:xfrm>
        </p:spPr>
        <p:txBody>
          <a:bodyPr>
            <a:normAutofit fontScale="85000" lnSpcReduction="20000"/>
          </a:bodyPr>
          <a:lstStyle/>
          <a:p>
            <a:pPr algn="just"/>
            <a:r>
              <a:rPr lang="en-US" sz="2800" dirty="0" smtClean="0">
                <a:latin typeface="Cambria" panose="02040503050406030204" pitchFamily="18" charset="0"/>
                <a:ea typeface="Cambria" panose="02040503050406030204" pitchFamily="18" charset="0"/>
              </a:rPr>
              <a:t>One-channel relay board which operates on </a:t>
            </a:r>
            <a:r>
              <a:rPr lang="en-US" sz="2800" dirty="0" smtClean="0">
                <a:solidFill>
                  <a:srgbClr val="FF0000"/>
                </a:solidFill>
                <a:latin typeface="Cambria" panose="02040503050406030204" pitchFamily="18" charset="0"/>
                <a:ea typeface="Cambria" panose="02040503050406030204" pitchFamily="18" charset="0"/>
              </a:rPr>
              <a:t>5-6V</a:t>
            </a:r>
            <a:r>
              <a:rPr lang="en-US" sz="2800" dirty="0" smtClean="0">
                <a:latin typeface="Cambria" panose="02040503050406030204" pitchFamily="18" charset="0"/>
                <a:ea typeface="Cambria" panose="02040503050406030204" pitchFamily="18" charset="0"/>
              </a:rPr>
              <a:t> is used here. </a:t>
            </a:r>
          </a:p>
          <a:p>
            <a:pPr algn="just"/>
            <a:r>
              <a:rPr lang="en-US" sz="2800" dirty="0" smtClean="0">
                <a:latin typeface="Cambria" panose="02040503050406030204" pitchFamily="18" charset="0"/>
                <a:ea typeface="Cambria" panose="02040503050406030204" pitchFamily="18" charset="0"/>
              </a:rPr>
              <a:t>The relay board consists of </a:t>
            </a:r>
            <a:r>
              <a:rPr lang="en-US" sz="2800" dirty="0" smtClean="0">
                <a:solidFill>
                  <a:srgbClr val="FF0000"/>
                </a:solidFill>
                <a:latin typeface="Cambria" panose="02040503050406030204" pitchFamily="18" charset="0"/>
                <a:ea typeface="Cambria" panose="02040503050406030204" pitchFamily="18" charset="0"/>
              </a:rPr>
              <a:t>three pins </a:t>
            </a:r>
            <a:r>
              <a:rPr lang="en-US" sz="2800" dirty="0" smtClean="0">
                <a:latin typeface="Cambria" panose="02040503050406030204" pitchFamily="18" charset="0"/>
                <a:ea typeface="Cambria" panose="02040503050406030204" pitchFamily="18" charset="0"/>
              </a:rPr>
              <a:t>which are normally open (NO), normally closed (NC) and common (C). </a:t>
            </a:r>
          </a:p>
          <a:p>
            <a:pPr algn="just"/>
            <a:r>
              <a:rPr lang="en-US" sz="2800" dirty="0" smtClean="0">
                <a:latin typeface="Cambria" panose="02040503050406030204" pitchFamily="18" charset="0"/>
                <a:ea typeface="Cambria" panose="02040503050406030204" pitchFamily="18" charset="0"/>
              </a:rPr>
              <a:t>The common pin is connected to NC pin when the relay is off and to the NO pin when the relay is on. </a:t>
            </a:r>
          </a:p>
          <a:p>
            <a:pPr algn="just"/>
            <a:r>
              <a:rPr lang="en-US" sz="2800" dirty="0" smtClean="0">
                <a:latin typeface="Cambria" panose="02040503050406030204" pitchFamily="18" charset="0"/>
                <a:ea typeface="Cambria" panose="02040503050406030204" pitchFamily="18" charset="0"/>
              </a:rPr>
              <a:t>The input pin receives logic high from Arduino Uno and in turn switches on the relay, thus common are connected to NO which turns the device on till the relay is on. </a:t>
            </a:r>
          </a:p>
          <a:p>
            <a:pPr algn="just"/>
            <a:r>
              <a:rPr lang="en-US" sz="2800" dirty="0" smtClean="0">
                <a:latin typeface="Cambria" panose="02040503050406030204" pitchFamily="18" charset="0"/>
                <a:ea typeface="Cambria" panose="02040503050406030204" pitchFamily="18" charset="0"/>
              </a:rPr>
              <a:t>The “VCC” and “GND” pins of the relay are connected to 5V supply and ground respectively.</a:t>
            </a:r>
            <a:endParaRPr lang="en-US" sz="2800"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8807570" y="1707392"/>
            <a:ext cx="2909963" cy="2909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lide Number Placeholder 8"/>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79958364"/>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330" y="511966"/>
            <a:ext cx="8431632" cy="851008"/>
          </a:xfrm>
        </p:spPr>
        <p:txBody>
          <a:bodyPr>
            <a:normAutofit fontScale="90000"/>
          </a:bodyPr>
          <a:lstStyle/>
          <a:p>
            <a:r>
              <a:rPr lang="en-US" sz="6000" dirty="0"/>
              <a:t>Mini water pump</a:t>
            </a:r>
          </a:p>
        </p:txBody>
      </p:sp>
      <p:sp>
        <p:nvSpPr>
          <p:cNvPr id="3" name="Content Placeholder 2"/>
          <p:cNvSpPr>
            <a:spLocks noGrp="1"/>
          </p:cNvSpPr>
          <p:nvPr>
            <p:ph idx="1"/>
          </p:nvPr>
        </p:nvSpPr>
        <p:spPr>
          <a:xfrm>
            <a:off x="2006329" y="1707392"/>
            <a:ext cx="6456183" cy="4995333"/>
          </a:xfrm>
        </p:spPr>
        <p:txBody>
          <a:bodyPr>
            <a:normAutofit fontScale="92500" lnSpcReduction="10000"/>
          </a:bodyPr>
          <a:lstStyle/>
          <a:p>
            <a:pPr algn="just"/>
            <a:r>
              <a:rPr lang="en-US" sz="2800" dirty="0">
                <a:latin typeface="Cambria" panose="02040503050406030204" pitchFamily="18" charset="0"/>
                <a:ea typeface="Cambria" panose="02040503050406030204" pitchFamily="18" charset="0"/>
              </a:rPr>
              <a:t>The water pump is used to artificially supply water for a particular task.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 </a:t>
            </a:r>
            <a:r>
              <a:rPr lang="en-US" sz="2800" dirty="0">
                <a:latin typeface="Cambria" panose="02040503050406030204" pitchFamily="18" charset="0"/>
                <a:ea typeface="Cambria" panose="02040503050406030204" pitchFamily="18" charset="0"/>
              </a:rPr>
              <a:t>can be electronically controlled by interfacing it to a microcontroller.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It </a:t>
            </a:r>
            <a:r>
              <a:rPr lang="en-US" sz="2800" dirty="0">
                <a:latin typeface="Cambria" panose="02040503050406030204" pitchFamily="18" charset="0"/>
                <a:ea typeface="Cambria" panose="02040503050406030204" pitchFamily="18" charset="0"/>
              </a:rPr>
              <a:t>can be triggered ON/OFF by sending signals as required.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 </a:t>
            </a:r>
            <a:r>
              <a:rPr lang="en-US" sz="2800" dirty="0">
                <a:latin typeface="Cambria" panose="02040503050406030204" pitchFamily="18" charset="0"/>
                <a:ea typeface="Cambria" panose="02040503050406030204" pitchFamily="18" charset="0"/>
              </a:rPr>
              <a:t>process of artificially supplying water is known as </a:t>
            </a:r>
            <a:r>
              <a:rPr lang="en-US" sz="2800" dirty="0">
                <a:solidFill>
                  <a:srgbClr val="FF0000"/>
                </a:solidFill>
                <a:latin typeface="Cambria" panose="02040503050406030204" pitchFamily="18" charset="0"/>
                <a:ea typeface="Cambria" panose="02040503050406030204" pitchFamily="18" charset="0"/>
              </a:rPr>
              <a:t>pumping</a:t>
            </a:r>
            <a:r>
              <a:rPr lang="en-US" sz="2800" dirty="0">
                <a:latin typeface="Cambria" panose="02040503050406030204" pitchFamily="18" charset="0"/>
                <a:ea typeface="Cambria" panose="02040503050406030204" pitchFamily="18" charset="0"/>
              </a:rPr>
              <a:t>. </a:t>
            </a:r>
            <a:endParaRPr lang="en-US" sz="2800" dirty="0" smtClean="0">
              <a:latin typeface="Cambria" panose="02040503050406030204" pitchFamily="18" charset="0"/>
              <a:ea typeface="Cambria" panose="02040503050406030204" pitchFamily="18" charset="0"/>
            </a:endParaRPr>
          </a:p>
          <a:p>
            <a:pPr algn="just"/>
            <a:r>
              <a:rPr lang="en-US" sz="2800" dirty="0" smtClean="0">
                <a:latin typeface="Cambria" panose="02040503050406030204" pitchFamily="18" charset="0"/>
                <a:ea typeface="Cambria" panose="02040503050406030204" pitchFamily="18" charset="0"/>
              </a:rPr>
              <a:t>There </a:t>
            </a:r>
            <a:r>
              <a:rPr lang="en-US" sz="2800" dirty="0">
                <a:latin typeface="Cambria" panose="02040503050406030204" pitchFamily="18" charset="0"/>
                <a:ea typeface="Cambria" panose="02040503050406030204" pitchFamily="18" charset="0"/>
              </a:rPr>
              <a:t>are many varieties of water pumps used. This project employs the use of a submersible water pump which is connected to power supply through relay.</a:t>
            </a:r>
          </a:p>
        </p:txBody>
      </p:sp>
      <p:pic>
        <p:nvPicPr>
          <p:cNvPr id="5" name="Picture 2" descr="DC 3V-6V 3-6V Mini Micro Submersible Water Pump Low Noise Motor Pump 120L/H  1.1M Micro Brushless Magnetic Driving Pump: Buy Online at Best Prices in  Bangladesh | Daraz.com.bd">
            <a:extLst>
              <a:ext uri="{FF2B5EF4-FFF2-40B4-BE49-F238E27FC236}">
                <a16:creationId xmlns:a16="http://schemas.microsoft.com/office/drawing/2014/main" id="{751E1B50-FAB3-4955-A213-9CB0647E1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649" y="1707392"/>
            <a:ext cx="2794958" cy="27949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76585195"/>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328</TotalTime>
  <Words>1241</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vt:lpstr>
      <vt:lpstr>Cambria Math</vt:lpstr>
      <vt:lpstr>Century Gothic</vt:lpstr>
      <vt:lpstr>Wingdings 3</vt:lpstr>
      <vt:lpstr>Wisp</vt:lpstr>
      <vt:lpstr>Automatic Plant Watering System</vt:lpstr>
      <vt:lpstr>Overview</vt:lpstr>
      <vt:lpstr>Introduction</vt:lpstr>
      <vt:lpstr>Introduction (Cont.)</vt:lpstr>
      <vt:lpstr>Apparatus Required</vt:lpstr>
      <vt:lpstr>ARDUINO UNO</vt:lpstr>
      <vt:lpstr>Soil Moisture Sensor</vt:lpstr>
      <vt:lpstr>5v relay module</vt:lpstr>
      <vt:lpstr>Mini water pump</vt:lpstr>
      <vt:lpstr>Water Sensor</vt:lpstr>
      <vt:lpstr>Piezo buzzer</vt:lpstr>
      <vt:lpstr>Humidity sensor</vt:lpstr>
      <vt:lpstr>Battery and Battery Holder</vt:lpstr>
      <vt:lpstr>Circuit Diagram</vt:lpstr>
      <vt:lpstr>Working Procedure</vt:lpstr>
      <vt:lpstr>Working Procedure(cont.)</vt:lpstr>
      <vt:lpstr>Advantages</vt:lpstr>
      <vt:lpstr>Issues and risks</vt:lpstr>
      <vt:lpstr>Final Project</vt:lpstr>
      <vt:lpstr>References</vt:lpstr>
      <vt:lpstr>Any Question?</vt:lpstr>
    </vt:vector>
  </TitlesOfParts>
  <Company>University of Kansas - EECS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Plant Watering System</dc:title>
  <dc:creator>Alastair Fraser</dc:creator>
  <cp:lastModifiedBy>RifatArefin32</cp:lastModifiedBy>
  <cp:revision>26</cp:revision>
  <dcterms:created xsi:type="dcterms:W3CDTF">2014-12-18T19:20:23Z</dcterms:created>
  <dcterms:modified xsi:type="dcterms:W3CDTF">2022-07-26T05:13:55Z</dcterms:modified>
</cp:coreProperties>
</file>