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7" r:id="rId4"/>
    <p:sldId id="259" r:id="rId5"/>
    <p:sldId id="276" r:id="rId6"/>
    <p:sldId id="278" r:id="rId7"/>
    <p:sldId id="277" r:id="rId8"/>
    <p:sldId id="275" r:id="rId9"/>
    <p:sldId id="279" r:id="rId10"/>
    <p:sldId id="268"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a:fillRect/>
          </a:stretch>
        </p:blipFill>
        <p:spPr>
          <a:xfrm rot="5400000">
            <a:off x="8642279" y="3046916"/>
            <a:ext cx="4663440" cy="155448"/>
          </a:xfrm>
          <a:prstGeom prst="rect">
            <a:avLst/>
          </a:prstGeom>
          <a:noFill/>
          <a:ln>
            <a:noFill/>
          </a:ln>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a:fillRect/>
          </a:stretch>
        </p:blipFill>
        <p:spPr>
          <a:xfrm>
            <a:off x="1125460" y="643464"/>
            <a:ext cx="5879592" cy="155448"/>
          </a:xfrm>
          <a:prstGeom prst="rect">
            <a:avLst/>
          </a:prstGeom>
          <a:noFill/>
          <a:ln>
            <a:noFill/>
          </a:ln>
        </p:spPr>
      </p:pic>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5/11/2023</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7463" y="936948"/>
            <a:ext cx="8637073" cy="2618554"/>
          </a:xfrm>
        </p:spPr>
        <p:txBody>
          <a:bodyPr>
            <a:normAutofit/>
          </a:bodyPr>
          <a:lstStyle/>
          <a:p>
            <a:pPr algn="ctr">
              <a:lnSpc>
                <a:spcPct val="150000"/>
              </a:lnSpc>
            </a:pPr>
            <a:r>
              <a:rPr lang="en-SG" sz="5400" b="1" dirty="0">
                <a:latin typeface="Times New Roman" panose="02020603050405020304" pitchFamily="18" charset="0"/>
                <a:cs typeface="Times New Roman" panose="02020603050405020304" pitchFamily="18" charset="0"/>
              </a:rPr>
              <a:t>Mancala</a:t>
            </a:r>
            <a:br>
              <a:rPr lang="en-SG" sz="54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CSE-4110 : Artificial Intelligence Laboratory</a:t>
            </a:r>
            <a:endParaRPr lang="en-SG"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92829" y="3760287"/>
            <a:ext cx="8637072" cy="1905408"/>
          </a:xfrm>
        </p:spPr>
        <p:txBody>
          <a:bodyPr>
            <a:noAutofit/>
          </a:bodyPr>
          <a:lstStyle/>
          <a:p>
            <a:pPr algn="ctr">
              <a:lnSpc>
                <a:spcPct val="100000"/>
              </a:lnSpc>
            </a:pPr>
            <a:r>
              <a:rPr lang="en-SG" sz="2000" dirty="0">
                <a:latin typeface="Times New Roman" panose="02020603050405020304" pitchFamily="18" charset="0"/>
                <a:cs typeface="Times New Roman" panose="02020603050405020304" pitchFamily="18" charset="0"/>
              </a:rPr>
              <a:t>Name: Sourav Majumder</a:t>
            </a:r>
          </a:p>
          <a:p>
            <a:pPr algn="ctr">
              <a:lnSpc>
                <a:spcPct val="100000"/>
              </a:lnSpc>
            </a:pPr>
            <a:r>
              <a:rPr lang="en-SG" sz="2000" dirty="0">
                <a:latin typeface="Times New Roman" panose="02020603050405020304" pitchFamily="18" charset="0"/>
                <a:cs typeface="Times New Roman" panose="02020603050405020304" pitchFamily="18" charset="0"/>
              </a:rPr>
              <a:t>Roll:1807099</a:t>
            </a:r>
          </a:p>
          <a:p>
            <a:pPr algn="ctr">
              <a:lnSpc>
                <a:spcPct val="100000"/>
              </a:lnSpc>
            </a:pPr>
            <a:r>
              <a:rPr lang="en-SG" sz="2000" dirty="0">
                <a:latin typeface="Times New Roman" panose="02020603050405020304" pitchFamily="18" charset="0"/>
                <a:cs typeface="Times New Roman" panose="02020603050405020304" pitchFamily="18" charset="0"/>
              </a:rPr>
              <a:t>Md. Amdadul Haque</a:t>
            </a:r>
          </a:p>
          <a:p>
            <a:pPr algn="ctr">
              <a:lnSpc>
                <a:spcPct val="100000"/>
              </a:lnSpc>
            </a:pPr>
            <a:r>
              <a:rPr lang="en-SG" sz="2000" dirty="0">
                <a:latin typeface="Times New Roman" panose="02020603050405020304" pitchFamily="18" charset="0"/>
                <a:cs typeface="Times New Roman" panose="02020603050405020304" pitchFamily="18" charset="0"/>
              </a:rPr>
              <a:t>Roll: 1807107</a:t>
            </a:r>
          </a:p>
          <a:p>
            <a:pPr algn="ctr">
              <a:lnSpc>
                <a:spcPct val="100000"/>
              </a:lnSpc>
            </a:pPr>
            <a:endParaRPr lang="en-SG"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dirty="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latin typeface="Times New Roman" panose="02020603050405020304" pitchFamily="18" charset="0"/>
                <a:cs typeface="Times New Roman" panose="02020603050405020304" pitchFamily="18" charset="0"/>
              </a:rPr>
              <a:t>Conclusion</a:t>
            </a:r>
          </a:p>
        </p:txBody>
      </p:sp>
      <p:sp>
        <p:nvSpPr>
          <p:cNvPr id="3" name="Slide Number Placeholder 2"/>
          <p:cNvSpPr>
            <a:spLocks noGrp="1"/>
          </p:cNvSpPr>
          <p:nvPr>
            <p:ph type="sldNum" sz="quarter" idx="12"/>
          </p:nvPr>
        </p:nvSpPr>
        <p:spPr/>
        <p:txBody>
          <a:bodyPr/>
          <a:lstStyle/>
          <a:p>
            <a:fld id="{6D22F896-40B5-4ADD-8801-0D06FADFA095}" type="slidenum">
              <a:rPr lang="en-US" dirty="0"/>
              <a:t>10</a:t>
            </a:fld>
            <a:endParaRPr lang="en-US" dirty="0"/>
          </a:p>
        </p:txBody>
      </p:sp>
      <p:sp>
        <p:nvSpPr>
          <p:cNvPr id="6" name="Content Placeholder 5">
            <a:extLst>
              <a:ext uri="{FF2B5EF4-FFF2-40B4-BE49-F238E27FC236}">
                <a16:creationId xmlns:a16="http://schemas.microsoft.com/office/drawing/2014/main" id="{E062C080-84DC-4A7D-8060-4A4012A41555}"/>
              </a:ext>
            </a:extLst>
          </p:cNvPr>
          <p:cNvSpPr>
            <a:spLocks noGrp="1"/>
          </p:cNvSpPr>
          <p:nvPr>
            <p:ph idx="1"/>
          </p:nvPr>
        </p:nvSpPr>
        <p:spPr>
          <a:xfrm>
            <a:off x="1130270" y="2002559"/>
            <a:ext cx="9603275" cy="2013629"/>
          </a:xfrm>
        </p:spPr>
        <p:txBody>
          <a:bodyPr vert="horz" lIns="91440" tIns="45720" rIns="91440" bIns="45720" rtlCol="0" anchor="t">
            <a:normAutofit lnSpcReduction="10000"/>
          </a:bodyPr>
          <a:lstStyle/>
          <a:p>
            <a:pPr>
              <a:lnSpc>
                <a:spcPct val="130000"/>
              </a:lnSpc>
            </a:pPr>
            <a:r>
              <a:rPr lang="en-GB" sz="2400" dirty="0"/>
              <a:t>Building a 2-player game of </a:t>
            </a:r>
            <a:r>
              <a:rPr lang="en-GB" sz="2400" b="1" dirty="0"/>
              <a:t>Mancala</a:t>
            </a:r>
            <a:r>
              <a:rPr lang="en-GB" sz="2400" dirty="0"/>
              <a:t> with the Minimax algorithm in Python is an exciting and challenging project.</a:t>
            </a:r>
          </a:p>
          <a:p>
            <a:pPr>
              <a:lnSpc>
                <a:spcPct val="130000"/>
              </a:lnSpc>
            </a:pPr>
            <a:r>
              <a:rPr lang="en-GB" sz="2400" dirty="0"/>
              <a:t>By creating this game, we can learn more about the Minimax algorithm and how it can be applied to real-world problems.</a:t>
            </a:r>
          </a:p>
        </p:txBody>
      </p:sp>
    </p:spTree>
    <p:extLst>
      <p:ext uri="{BB962C8B-B14F-4D97-AF65-F5344CB8AC3E}">
        <p14:creationId xmlns:p14="http://schemas.microsoft.com/office/powerpoint/2010/main" val="3219568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4362" y="2640683"/>
            <a:ext cx="9603275" cy="1576633"/>
          </a:xfrm>
        </p:spPr>
        <p:txBody>
          <a:bodyPr>
            <a:noAutofit/>
          </a:bodyPr>
          <a:lstStyle/>
          <a:p>
            <a:pPr marL="0" indent="0" algn="ctr">
              <a:buNone/>
            </a:pPr>
            <a:r>
              <a:rPr lang="en-SG" sz="6600" b="1" dirty="0">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fld id="{6D22F896-40B5-4ADD-8801-0D06FADFA095}" type="slidenum">
              <a:rPr lang="en-US" dirty="0"/>
              <a:t>11</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latin typeface="Times New Roman" panose="02020603050405020304" pitchFamily="18" charset="0"/>
                <a:cs typeface="Times New Roman" panose="02020603050405020304" pitchFamily="18" charset="0"/>
              </a:rPr>
              <a:t>Outlines</a:t>
            </a:r>
          </a:p>
        </p:txBody>
      </p:sp>
      <p:sp>
        <p:nvSpPr>
          <p:cNvPr id="3" name="Content Placeholder 2"/>
          <p:cNvSpPr>
            <a:spLocks noGrp="1"/>
          </p:cNvSpPr>
          <p:nvPr>
            <p:ph idx="1"/>
          </p:nvPr>
        </p:nvSpPr>
        <p:spPr>
          <a:xfrm>
            <a:off x="1125820" y="1497107"/>
            <a:ext cx="9603275" cy="4159622"/>
          </a:xfrm>
        </p:spPr>
        <p:txBody>
          <a:bodyPr>
            <a:normAutofit/>
          </a:bodyPr>
          <a:lstStyle/>
          <a:p>
            <a:r>
              <a:rPr lang="en-SG" sz="2800" dirty="0">
                <a:latin typeface="Times New Roman" panose="02020603050405020304" pitchFamily="18" charset="0"/>
                <a:cs typeface="Times New Roman" panose="02020603050405020304" pitchFamily="18" charset="0"/>
              </a:rPr>
              <a:t>Introduction</a:t>
            </a:r>
          </a:p>
          <a:p>
            <a:r>
              <a:rPr lang="en-SG" sz="2800" dirty="0">
                <a:latin typeface="Times New Roman" panose="02020603050405020304" pitchFamily="18" charset="0"/>
                <a:cs typeface="Times New Roman" panose="02020603050405020304" pitchFamily="18" charset="0"/>
              </a:rPr>
              <a:t>Rules of the Game</a:t>
            </a:r>
          </a:p>
          <a:p>
            <a:r>
              <a:rPr lang="en-SG" sz="2800" dirty="0">
                <a:latin typeface="Times New Roman" panose="02020603050405020304" pitchFamily="18" charset="0"/>
                <a:cs typeface="Times New Roman" panose="02020603050405020304" pitchFamily="18" charset="0"/>
              </a:rPr>
              <a:t>AI Opponent</a:t>
            </a:r>
          </a:p>
          <a:p>
            <a:r>
              <a:rPr lang="en-SG" sz="2800" dirty="0">
                <a:latin typeface="Times New Roman" panose="02020603050405020304" pitchFamily="18" charset="0"/>
                <a:cs typeface="Times New Roman" panose="02020603050405020304" pitchFamily="18" charset="0"/>
              </a:rPr>
              <a:t>Conclusion</a:t>
            </a:r>
          </a:p>
          <a:p>
            <a:endParaRPr lang="en-SG"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dirty="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65843" y="1872389"/>
            <a:ext cx="10322110" cy="2018294"/>
          </a:xfrm>
        </p:spPr>
        <p:txBody>
          <a:bodyPr vert="horz" lIns="91440" tIns="45720" rIns="91440" bIns="45720" rtlCol="0" anchor="t">
            <a:noAutofit/>
          </a:bodyPr>
          <a:lstStyle/>
          <a:p>
            <a:r>
              <a:rPr lang="en-GB" sz="2400" dirty="0"/>
              <a:t>Mancala is a board game that has been played for thousands of years in various forms across the world.</a:t>
            </a:r>
          </a:p>
          <a:p>
            <a:r>
              <a:rPr lang="en-GB" sz="2400" dirty="0"/>
              <a:t>The objective of the Mancala game is to capture more stones than the opponent.</a:t>
            </a:r>
          </a:p>
        </p:txBody>
      </p:sp>
      <p:sp>
        <p:nvSpPr>
          <p:cNvPr id="4" name="Slide Number Placeholder 3"/>
          <p:cNvSpPr>
            <a:spLocks noGrp="1"/>
          </p:cNvSpPr>
          <p:nvPr>
            <p:ph type="sldNum" sz="quarter" idx="12"/>
          </p:nvPr>
        </p:nvSpPr>
        <p:spPr/>
        <p:txBody>
          <a:bodyPr/>
          <a:lstStyle/>
          <a:p>
            <a:fld id="{6D22F896-40B5-4ADD-8801-0D06FADFA095}" type="slidenum">
              <a:rPr lang="en-US" dirty="0"/>
              <a:t>3</a:t>
            </a:fld>
            <a:endParaRPr lang="en-US" dirty="0"/>
          </a:p>
        </p:txBody>
      </p:sp>
    </p:spTree>
    <p:extLst>
      <p:ext uri="{BB962C8B-B14F-4D97-AF65-F5344CB8AC3E}">
        <p14:creationId xmlns:p14="http://schemas.microsoft.com/office/powerpoint/2010/main" val="274029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1049235"/>
          </a:xfrm>
        </p:spPr>
        <p:txBody>
          <a:bodyPr/>
          <a:lstStyle/>
          <a:p>
            <a:r>
              <a:rPr lang="en-SG" b="1" dirty="0">
                <a:latin typeface="Times New Roman" panose="02020603050405020304" pitchFamily="18" charset="0"/>
                <a:cs typeface="Times New Roman" panose="02020603050405020304" pitchFamily="18" charset="0"/>
              </a:rPr>
              <a:t>Rules of the Game</a:t>
            </a:r>
          </a:p>
        </p:txBody>
      </p:sp>
      <p:sp>
        <p:nvSpPr>
          <p:cNvPr id="3" name="Slide Number Placeholder 2"/>
          <p:cNvSpPr>
            <a:spLocks noGrp="1"/>
          </p:cNvSpPr>
          <p:nvPr>
            <p:ph type="sldNum" sz="quarter" idx="12"/>
          </p:nvPr>
        </p:nvSpPr>
        <p:spPr/>
        <p:txBody>
          <a:bodyPr/>
          <a:lstStyle/>
          <a:p>
            <a:fld id="{6D22F896-40B5-4ADD-8801-0D06FADFA095}" type="slidenum">
              <a:rPr lang="en-US" dirty="0"/>
              <a:t>4</a:t>
            </a:fld>
            <a:endParaRPr lang="en-US" dirty="0"/>
          </a:p>
        </p:txBody>
      </p:sp>
      <p:sp>
        <p:nvSpPr>
          <p:cNvPr id="6" name="Content Placeholder 5">
            <a:extLst>
              <a:ext uri="{FF2B5EF4-FFF2-40B4-BE49-F238E27FC236}">
                <a16:creationId xmlns:a16="http://schemas.microsoft.com/office/drawing/2014/main" id="{B3DFF1CB-E830-4C63-9129-6EA1D39C2294}"/>
              </a:ext>
            </a:extLst>
          </p:cNvPr>
          <p:cNvSpPr>
            <a:spLocks noGrp="1"/>
          </p:cNvSpPr>
          <p:nvPr>
            <p:ph idx="1"/>
          </p:nvPr>
        </p:nvSpPr>
        <p:spPr>
          <a:xfrm>
            <a:off x="901702" y="1605046"/>
            <a:ext cx="10555193" cy="1049235"/>
          </a:xfrm>
        </p:spPr>
        <p:txBody>
          <a:bodyPr vert="horz" lIns="91440" tIns="45720" rIns="91440" bIns="45720" rtlCol="0" anchor="t">
            <a:normAutofit/>
          </a:bodyPr>
          <a:lstStyle/>
          <a:p>
            <a:r>
              <a:rPr lang="en-GB" sz="2400" dirty="0"/>
              <a:t>Mancala is played on a board with 2 rows of 6 holes(4 stones each hole) , called pits, and 2 larger pits, called stores.</a:t>
            </a:r>
          </a:p>
        </p:txBody>
      </p:sp>
      <p:pic>
        <p:nvPicPr>
          <p:cNvPr id="4" name="Picture 3">
            <a:extLst>
              <a:ext uri="{FF2B5EF4-FFF2-40B4-BE49-F238E27FC236}">
                <a16:creationId xmlns:a16="http://schemas.microsoft.com/office/drawing/2014/main" id="{02D564EE-0D97-4B08-9F27-16CDFD2AED7E}"/>
              </a:ext>
            </a:extLst>
          </p:cNvPr>
          <p:cNvPicPr>
            <a:picLocks noChangeAspect="1"/>
          </p:cNvPicPr>
          <p:nvPr/>
        </p:nvPicPr>
        <p:blipFill>
          <a:blip r:embed="rId2"/>
          <a:stretch>
            <a:fillRect/>
          </a:stretch>
        </p:blipFill>
        <p:spPr>
          <a:xfrm>
            <a:off x="3039034" y="2654281"/>
            <a:ext cx="5210175" cy="3029995"/>
          </a:xfrm>
          <a:prstGeom prst="rect">
            <a:avLst/>
          </a:prstGeom>
        </p:spPr>
      </p:pic>
      <p:sp>
        <p:nvSpPr>
          <p:cNvPr id="5" name="TextBox 4">
            <a:extLst>
              <a:ext uri="{FF2B5EF4-FFF2-40B4-BE49-F238E27FC236}">
                <a16:creationId xmlns:a16="http://schemas.microsoft.com/office/drawing/2014/main" id="{68EA2314-A71F-40E2-99BA-9D10BF8FD98E}"/>
              </a:ext>
            </a:extLst>
          </p:cNvPr>
          <p:cNvSpPr txBox="1"/>
          <p:nvPr/>
        </p:nvSpPr>
        <p:spPr>
          <a:xfrm>
            <a:off x="4105836" y="5720010"/>
            <a:ext cx="2895600" cy="369332"/>
          </a:xfrm>
          <a:prstGeom prst="rect">
            <a:avLst/>
          </a:prstGeom>
          <a:noFill/>
        </p:spPr>
        <p:txBody>
          <a:bodyPr wrap="square" rtlCol="0">
            <a:spAutoFit/>
          </a:bodyPr>
          <a:lstStyle/>
          <a:p>
            <a:pPr algn="ctr"/>
            <a:r>
              <a:rPr lang="en-US" dirty="0"/>
              <a:t>Fig 1: Mancala Board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1049235"/>
          </a:xfrm>
        </p:spPr>
        <p:txBody>
          <a:bodyPr/>
          <a:lstStyle/>
          <a:p>
            <a:r>
              <a:rPr lang="en-SG" b="1" dirty="0">
                <a:latin typeface="Times New Roman" panose="02020603050405020304" pitchFamily="18" charset="0"/>
                <a:cs typeface="Times New Roman" panose="02020603050405020304" pitchFamily="18" charset="0"/>
              </a:rPr>
              <a:t>Rules of the Game (cont.)</a:t>
            </a:r>
          </a:p>
        </p:txBody>
      </p:sp>
      <p:sp>
        <p:nvSpPr>
          <p:cNvPr id="3" name="Slide Number Placeholder 2"/>
          <p:cNvSpPr>
            <a:spLocks noGrp="1"/>
          </p:cNvSpPr>
          <p:nvPr>
            <p:ph type="sldNum" sz="quarter" idx="12"/>
          </p:nvPr>
        </p:nvSpPr>
        <p:spPr/>
        <p:txBody>
          <a:bodyPr/>
          <a:lstStyle/>
          <a:p>
            <a:fld id="{6D22F896-40B5-4ADD-8801-0D06FADFA095}" type="slidenum">
              <a:rPr lang="en-US" dirty="0"/>
              <a:t>5</a:t>
            </a:fld>
            <a:endParaRPr lang="en-US" dirty="0"/>
          </a:p>
        </p:txBody>
      </p:sp>
      <p:sp>
        <p:nvSpPr>
          <p:cNvPr id="6" name="Content Placeholder 5">
            <a:extLst>
              <a:ext uri="{FF2B5EF4-FFF2-40B4-BE49-F238E27FC236}">
                <a16:creationId xmlns:a16="http://schemas.microsoft.com/office/drawing/2014/main" id="{B3DFF1CB-E830-4C63-9129-6EA1D39C2294}"/>
              </a:ext>
            </a:extLst>
          </p:cNvPr>
          <p:cNvSpPr>
            <a:spLocks noGrp="1"/>
          </p:cNvSpPr>
          <p:nvPr>
            <p:ph idx="1"/>
          </p:nvPr>
        </p:nvSpPr>
        <p:spPr>
          <a:xfrm>
            <a:off x="892737" y="1790279"/>
            <a:ext cx="6386603" cy="3199672"/>
          </a:xfrm>
        </p:spPr>
        <p:txBody>
          <a:bodyPr vert="horz" lIns="91440" tIns="45720" rIns="91440" bIns="45720" rtlCol="0" anchor="t">
            <a:noAutofit/>
          </a:bodyPr>
          <a:lstStyle/>
          <a:p>
            <a:pPr>
              <a:lnSpc>
                <a:spcPct val="140000"/>
              </a:lnSpc>
            </a:pPr>
            <a:r>
              <a:rPr lang="en-GB" sz="2400" dirty="0"/>
              <a:t>Players take turns picking up all the stones in one of their pits and distributing them </a:t>
            </a:r>
            <a:r>
              <a:rPr lang="en-GB" sz="2400" dirty="0" err="1"/>
              <a:t>counterclockwise</a:t>
            </a:r>
            <a:r>
              <a:rPr lang="en-GB" sz="2400" dirty="0"/>
              <a:t>, one stone per pit.</a:t>
            </a:r>
          </a:p>
          <a:p>
            <a:pPr>
              <a:lnSpc>
                <a:spcPct val="140000"/>
              </a:lnSpc>
            </a:pPr>
            <a:r>
              <a:rPr lang="en-GB" sz="2400" dirty="0"/>
              <a:t>If the last stone lands in the player's store, they get to take another turn.</a:t>
            </a:r>
          </a:p>
        </p:txBody>
      </p:sp>
      <p:pic>
        <p:nvPicPr>
          <p:cNvPr id="5" name="Picture 4">
            <a:extLst>
              <a:ext uri="{FF2B5EF4-FFF2-40B4-BE49-F238E27FC236}">
                <a16:creationId xmlns:a16="http://schemas.microsoft.com/office/drawing/2014/main" id="{956EDCC4-279F-4471-989E-5DF4BBA18E3F}"/>
              </a:ext>
            </a:extLst>
          </p:cNvPr>
          <p:cNvPicPr>
            <a:picLocks noChangeAspect="1"/>
          </p:cNvPicPr>
          <p:nvPr/>
        </p:nvPicPr>
        <p:blipFill>
          <a:blip r:embed="rId2"/>
          <a:stretch>
            <a:fillRect/>
          </a:stretch>
        </p:blipFill>
        <p:spPr>
          <a:xfrm>
            <a:off x="7516873" y="1524728"/>
            <a:ext cx="4248867" cy="3199672"/>
          </a:xfrm>
          <a:prstGeom prst="rect">
            <a:avLst/>
          </a:prstGeom>
        </p:spPr>
      </p:pic>
      <p:sp>
        <p:nvSpPr>
          <p:cNvPr id="7" name="TextBox 6">
            <a:extLst>
              <a:ext uri="{FF2B5EF4-FFF2-40B4-BE49-F238E27FC236}">
                <a16:creationId xmlns:a16="http://schemas.microsoft.com/office/drawing/2014/main" id="{1945FE15-B9F3-46BD-B15F-D8E09FB81C42}"/>
              </a:ext>
            </a:extLst>
          </p:cNvPr>
          <p:cNvSpPr txBox="1"/>
          <p:nvPr/>
        </p:nvSpPr>
        <p:spPr>
          <a:xfrm>
            <a:off x="8265460" y="4805285"/>
            <a:ext cx="2895600" cy="369332"/>
          </a:xfrm>
          <a:prstGeom prst="rect">
            <a:avLst/>
          </a:prstGeom>
          <a:noFill/>
        </p:spPr>
        <p:txBody>
          <a:bodyPr wrap="square" rtlCol="0">
            <a:spAutoFit/>
          </a:bodyPr>
          <a:lstStyle/>
          <a:p>
            <a:pPr algn="ctr"/>
            <a:r>
              <a:rPr lang="en-US" dirty="0"/>
              <a:t>Fig 2: </a:t>
            </a:r>
            <a:r>
              <a:rPr lang="en-GB" dirty="0"/>
              <a:t>Distributing</a:t>
            </a:r>
            <a:r>
              <a:rPr lang="en-US" dirty="0"/>
              <a:t> stones</a:t>
            </a:r>
          </a:p>
        </p:txBody>
      </p:sp>
    </p:spTree>
    <p:extLst>
      <p:ext uri="{BB962C8B-B14F-4D97-AF65-F5344CB8AC3E}">
        <p14:creationId xmlns:p14="http://schemas.microsoft.com/office/powerpoint/2010/main" val="326290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dirty="0"/>
              <a:t>6</a:t>
            </a:fld>
            <a:endParaRPr lang="en-US" dirty="0"/>
          </a:p>
        </p:txBody>
      </p:sp>
      <p:sp>
        <p:nvSpPr>
          <p:cNvPr id="6" name="Content Placeholder 5">
            <a:extLst>
              <a:ext uri="{FF2B5EF4-FFF2-40B4-BE49-F238E27FC236}">
                <a16:creationId xmlns:a16="http://schemas.microsoft.com/office/drawing/2014/main" id="{B3DFF1CB-E830-4C63-9129-6EA1D39C2294}"/>
              </a:ext>
            </a:extLst>
          </p:cNvPr>
          <p:cNvSpPr>
            <a:spLocks noGrp="1"/>
          </p:cNvSpPr>
          <p:nvPr>
            <p:ph idx="1"/>
          </p:nvPr>
        </p:nvSpPr>
        <p:spPr>
          <a:xfrm>
            <a:off x="901703" y="1605046"/>
            <a:ext cx="6673474" cy="3477942"/>
          </a:xfrm>
        </p:spPr>
        <p:txBody>
          <a:bodyPr vert="horz" lIns="91440" tIns="45720" rIns="91440" bIns="45720" rtlCol="0" anchor="t">
            <a:normAutofit lnSpcReduction="10000"/>
          </a:bodyPr>
          <a:lstStyle/>
          <a:p>
            <a:r>
              <a:rPr lang="en-GB" sz="2400" dirty="0"/>
              <a:t>If the last stone lands in an empty pit on their side of the board, they capture that stone and all the stones in the opposite pit, placing them in their store.</a:t>
            </a:r>
          </a:p>
          <a:p>
            <a:r>
              <a:rPr lang="en-GB" sz="2400" dirty="0"/>
              <a:t>The game ends when one player has no stones left on their side of the board, and the other player takes all the remaining stones in their pits and places them in their store.</a:t>
            </a:r>
          </a:p>
        </p:txBody>
      </p:sp>
      <p:pic>
        <p:nvPicPr>
          <p:cNvPr id="4" name="Picture 3">
            <a:extLst>
              <a:ext uri="{FF2B5EF4-FFF2-40B4-BE49-F238E27FC236}">
                <a16:creationId xmlns:a16="http://schemas.microsoft.com/office/drawing/2014/main" id="{8DCF311B-9870-437F-926D-10C63D97925B}"/>
              </a:ext>
            </a:extLst>
          </p:cNvPr>
          <p:cNvPicPr>
            <a:picLocks noChangeAspect="1"/>
          </p:cNvPicPr>
          <p:nvPr/>
        </p:nvPicPr>
        <p:blipFill>
          <a:blip r:embed="rId2"/>
          <a:stretch>
            <a:fillRect/>
          </a:stretch>
        </p:blipFill>
        <p:spPr>
          <a:xfrm>
            <a:off x="7575177" y="2002559"/>
            <a:ext cx="4427926" cy="2904286"/>
          </a:xfrm>
          <a:prstGeom prst="rect">
            <a:avLst/>
          </a:prstGeom>
        </p:spPr>
      </p:pic>
      <p:sp>
        <p:nvSpPr>
          <p:cNvPr id="9" name="Title 1">
            <a:extLst>
              <a:ext uri="{FF2B5EF4-FFF2-40B4-BE49-F238E27FC236}">
                <a16:creationId xmlns:a16="http://schemas.microsoft.com/office/drawing/2014/main" id="{34028AD5-8081-42C9-8CC5-49C0CED3D48E}"/>
              </a:ext>
            </a:extLst>
          </p:cNvPr>
          <p:cNvSpPr>
            <a:spLocks noGrp="1"/>
          </p:cNvSpPr>
          <p:nvPr>
            <p:ph type="title"/>
          </p:nvPr>
        </p:nvSpPr>
        <p:spPr>
          <a:xfrm>
            <a:off x="1130300" y="954088"/>
            <a:ext cx="9602788" cy="1047750"/>
          </a:xfrm>
        </p:spPr>
        <p:txBody>
          <a:bodyPr/>
          <a:lstStyle/>
          <a:p>
            <a:r>
              <a:rPr lang="en-SG" b="1" dirty="0">
                <a:latin typeface="Times New Roman" panose="02020603050405020304" pitchFamily="18" charset="0"/>
                <a:cs typeface="Times New Roman" panose="02020603050405020304" pitchFamily="18" charset="0"/>
              </a:rPr>
              <a:t>Rules of the Game (cont.)</a:t>
            </a:r>
          </a:p>
        </p:txBody>
      </p:sp>
      <p:sp>
        <p:nvSpPr>
          <p:cNvPr id="10" name="TextBox 9">
            <a:extLst>
              <a:ext uri="{FF2B5EF4-FFF2-40B4-BE49-F238E27FC236}">
                <a16:creationId xmlns:a16="http://schemas.microsoft.com/office/drawing/2014/main" id="{81B27DCC-83A3-4CC8-A70B-DA1853CF117F}"/>
              </a:ext>
            </a:extLst>
          </p:cNvPr>
          <p:cNvSpPr txBox="1"/>
          <p:nvPr/>
        </p:nvSpPr>
        <p:spPr>
          <a:xfrm>
            <a:off x="7968252" y="4898322"/>
            <a:ext cx="3899648" cy="369332"/>
          </a:xfrm>
          <a:prstGeom prst="rect">
            <a:avLst/>
          </a:prstGeom>
          <a:noFill/>
        </p:spPr>
        <p:txBody>
          <a:bodyPr wrap="square" rtlCol="0">
            <a:spAutoFit/>
          </a:bodyPr>
          <a:lstStyle/>
          <a:p>
            <a:pPr algn="ctr"/>
            <a:r>
              <a:rPr lang="en-US" dirty="0"/>
              <a:t>Fig 2: </a:t>
            </a:r>
            <a:r>
              <a:rPr lang="en-GB" dirty="0"/>
              <a:t>No</a:t>
            </a:r>
            <a:r>
              <a:rPr lang="en-US" dirty="0"/>
              <a:t> stone left, opponent wins</a:t>
            </a:r>
          </a:p>
        </p:txBody>
      </p:sp>
    </p:spTree>
    <p:extLst>
      <p:ext uri="{BB962C8B-B14F-4D97-AF65-F5344CB8AC3E}">
        <p14:creationId xmlns:p14="http://schemas.microsoft.com/office/powerpoint/2010/main" val="77304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1049235"/>
          </a:xfrm>
        </p:spPr>
        <p:txBody>
          <a:bodyPr/>
          <a:lstStyle/>
          <a:p>
            <a:r>
              <a:rPr lang="en-SG" b="1" dirty="0">
                <a:latin typeface="Times New Roman" panose="02020603050405020304" pitchFamily="18" charset="0"/>
                <a:cs typeface="Times New Roman" panose="02020603050405020304" pitchFamily="18" charset="0"/>
              </a:rPr>
              <a:t>Rules of the Game (cont.)</a:t>
            </a:r>
          </a:p>
        </p:txBody>
      </p:sp>
      <p:sp>
        <p:nvSpPr>
          <p:cNvPr id="3" name="Slide Number Placeholder 2"/>
          <p:cNvSpPr>
            <a:spLocks noGrp="1"/>
          </p:cNvSpPr>
          <p:nvPr>
            <p:ph type="sldNum" sz="quarter" idx="12"/>
          </p:nvPr>
        </p:nvSpPr>
        <p:spPr/>
        <p:txBody>
          <a:bodyPr/>
          <a:lstStyle/>
          <a:p>
            <a:fld id="{6D22F896-40B5-4ADD-8801-0D06FADFA095}" type="slidenum">
              <a:rPr lang="en-US" dirty="0"/>
              <a:t>7</a:t>
            </a:fld>
            <a:endParaRPr lang="en-US" dirty="0"/>
          </a:p>
        </p:txBody>
      </p:sp>
      <p:sp>
        <p:nvSpPr>
          <p:cNvPr id="6" name="Content Placeholder 5">
            <a:extLst>
              <a:ext uri="{FF2B5EF4-FFF2-40B4-BE49-F238E27FC236}">
                <a16:creationId xmlns:a16="http://schemas.microsoft.com/office/drawing/2014/main" id="{B3DFF1CB-E830-4C63-9129-6EA1D39C2294}"/>
              </a:ext>
            </a:extLst>
          </p:cNvPr>
          <p:cNvSpPr>
            <a:spLocks noGrp="1"/>
          </p:cNvSpPr>
          <p:nvPr>
            <p:ph idx="1"/>
          </p:nvPr>
        </p:nvSpPr>
        <p:spPr>
          <a:xfrm>
            <a:off x="901702" y="1605046"/>
            <a:ext cx="10555193" cy="1049235"/>
          </a:xfrm>
        </p:spPr>
        <p:txBody>
          <a:bodyPr vert="horz" lIns="91440" tIns="45720" rIns="91440" bIns="45720" rtlCol="0" anchor="t">
            <a:normAutofit/>
          </a:bodyPr>
          <a:lstStyle/>
          <a:p>
            <a:r>
              <a:rPr lang="en-GB" sz="2400" dirty="0"/>
              <a:t>The player with the most stones in their store at the end of the game wins.</a:t>
            </a:r>
          </a:p>
        </p:txBody>
      </p:sp>
      <p:pic>
        <p:nvPicPr>
          <p:cNvPr id="5" name="Picture 4">
            <a:extLst>
              <a:ext uri="{FF2B5EF4-FFF2-40B4-BE49-F238E27FC236}">
                <a16:creationId xmlns:a16="http://schemas.microsoft.com/office/drawing/2014/main" id="{2BEC15F6-3944-4E42-A0B9-44B8EE2B7567}"/>
              </a:ext>
            </a:extLst>
          </p:cNvPr>
          <p:cNvPicPr>
            <a:picLocks noChangeAspect="1"/>
          </p:cNvPicPr>
          <p:nvPr/>
        </p:nvPicPr>
        <p:blipFill>
          <a:blip r:embed="rId2"/>
          <a:stretch>
            <a:fillRect/>
          </a:stretch>
        </p:blipFill>
        <p:spPr>
          <a:xfrm>
            <a:off x="3404785" y="2476262"/>
            <a:ext cx="5382430" cy="3215794"/>
          </a:xfrm>
          <a:prstGeom prst="rect">
            <a:avLst/>
          </a:prstGeom>
        </p:spPr>
      </p:pic>
      <p:sp>
        <p:nvSpPr>
          <p:cNvPr id="8" name="TextBox 7">
            <a:extLst>
              <a:ext uri="{FF2B5EF4-FFF2-40B4-BE49-F238E27FC236}">
                <a16:creationId xmlns:a16="http://schemas.microsoft.com/office/drawing/2014/main" id="{8FF5E6A9-27BF-4493-9CA9-C11F90C68162}"/>
              </a:ext>
            </a:extLst>
          </p:cNvPr>
          <p:cNvSpPr txBox="1"/>
          <p:nvPr/>
        </p:nvSpPr>
        <p:spPr>
          <a:xfrm>
            <a:off x="4344676" y="5692056"/>
            <a:ext cx="3669244" cy="369332"/>
          </a:xfrm>
          <a:prstGeom prst="rect">
            <a:avLst/>
          </a:prstGeom>
          <a:noFill/>
        </p:spPr>
        <p:txBody>
          <a:bodyPr wrap="square" rtlCol="0">
            <a:spAutoFit/>
          </a:bodyPr>
          <a:lstStyle/>
          <a:p>
            <a:pPr algn="ctr"/>
            <a:r>
              <a:rPr lang="en-US" dirty="0"/>
              <a:t>Fig 4: </a:t>
            </a:r>
            <a:r>
              <a:rPr lang="en-GB" dirty="0"/>
              <a:t>Counting</a:t>
            </a:r>
            <a:r>
              <a:rPr lang="en-US" dirty="0"/>
              <a:t> stones and result</a:t>
            </a:r>
          </a:p>
        </p:txBody>
      </p:sp>
    </p:spTree>
    <p:extLst>
      <p:ext uri="{BB962C8B-B14F-4D97-AF65-F5344CB8AC3E}">
        <p14:creationId xmlns:p14="http://schemas.microsoft.com/office/powerpoint/2010/main" val="61407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1049235"/>
          </a:xfrm>
        </p:spPr>
        <p:txBody>
          <a:bodyPr/>
          <a:lstStyle/>
          <a:p>
            <a:r>
              <a:rPr lang="en-US" b="1" dirty="0"/>
              <a:t>AI Opponent</a:t>
            </a:r>
            <a:endParaRPr lang="en-SG"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6D22F896-40B5-4ADD-8801-0D06FADFA095}" type="slidenum">
              <a:rPr lang="en-US" dirty="0"/>
              <a:t>8</a:t>
            </a:fld>
            <a:endParaRPr lang="en-US" dirty="0"/>
          </a:p>
        </p:txBody>
      </p:sp>
      <p:sp>
        <p:nvSpPr>
          <p:cNvPr id="6" name="Content Placeholder 5">
            <a:extLst>
              <a:ext uri="{FF2B5EF4-FFF2-40B4-BE49-F238E27FC236}">
                <a16:creationId xmlns:a16="http://schemas.microsoft.com/office/drawing/2014/main" id="{B3DFF1CB-E830-4C63-9129-6EA1D39C2294}"/>
              </a:ext>
            </a:extLst>
          </p:cNvPr>
          <p:cNvSpPr>
            <a:spLocks noGrp="1"/>
          </p:cNvSpPr>
          <p:nvPr>
            <p:ph idx="1"/>
          </p:nvPr>
        </p:nvSpPr>
        <p:spPr>
          <a:xfrm>
            <a:off x="928596" y="2052919"/>
            <a:ext cx="10519333" cy="2802523"/>
          </a:xfrm>
        </p:spPr>
        <p:txBody>
          <a:bodyPr vert="horz" lIns="91440" tIns="45720" rIns="91440" bIns="45720" rtlCol="0" anchor="t">
            <a:normAutofit/>
          </a:bodyPr>
          <a:lstStyle/>
          <a:p>
            <a:r>
              <a:rPr lang="en-GB" sz="2400" dirty="0"/>
              <a:t>AI in our Mancala game will use the Minimax algorithm with alpha-beta pruning to determine the best move to make in each turn</a:t>
            </a:r>
          </a:p>
          <a:p>
            <a:r>
              <a:rPr lang="en-GB" sz="2400" dirty="0"/>
              <a:t>The Minimax algorithm works by generating a game tree that represents all possible sequences of moves that can be made by both players.</a:t>
            </a:r>
          </a:p>
        </p:txBody>
      </p:sp>
    </p:spTree>
    <p:extLst>
      <p:ext uri="{BB962C8B-B14F-4D97-AF65-F5344CB8AC3E}">
        <p14:creationId xmlns:p14="http://schemas.microsoft.com/office/powerpoint/2010/main" val="300954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1049235"/>
          </a:xfrm>
        </p:spPr>
        <p:txBody>
          <a:bodyPr/>
          <a:lstStyle/>
          <a:p>
            <a:r>
              <a:rPr lang="en-US" b="1" dirty="0"/>
              <a:t>AI Opponent </a:t>
            </a:r>
            <a:r>
              <a:rPr lang="en-SG" b="1" dirty="0">
                <a:latin typeface="Times New Roman" panose="02020603050405020304" pitchFamily="18" charset="0"/>
                <a:cs typeface="Times New Roman" panose="02020603050405020304" pitchFamily="18" charset="0"/>
              </a:rPr>
              <a:t>(cont.)</a:t>
            </a:r>
          </a:p>
        </p:txBody>
      </p:sp>
      <p:sp>
        <p:nvSpPr>
          <p:cNvPr id="3" name="Slide Number Placeholder 2"/>
          <p:cNvSpPr>
            <a:spLocks noGrp="1"/>
          </p:cNvSpPr>
          <p:nvPr>
            <p:ph type="sldNum" sz="quarter" idx="12"/>
          </p:nvPr>
        </p:nvSpPr>
        <p:spPr/>
        <p:txBody>
          <a:bodyPr/>
          <a:lstStyle/>
          <a:p>
            <a:fld id="{6D22F896-40B5-4ADD-8801-0D06FADFA095}" type="slidenum">
              <a:rPr lang="en-US" dirty="0"/>
              <a:t>9</a:t>
            </a:fld>
            <a:endParaRPr lang="en-US" dirty="0"/>
          </a:p>
        </p:txBody>
      </p:sp>
      <p:sp>
        <p:nvSpPr>
          <p:cNvPr id="6" name="Content Placeholder 5">
            <a:extLst>
              <a:ext uri="{FF2B5EF4-FFF2-40B4-BE49-F238E27FC236}">
                <a16:creationId xmlns:a16="http://schemas.microsoft.com/office/drawing/2014/main" id="{B3DFF1CB-E830-4C63-9129-6EA1D39C2294}"/>
              </a:ext>
            </a:extLst>
          </p:cNvPr>
          <p:cNvSpPr>
            <a:spLocks noGrp="1"/>
          </p:cNvSpPr>
          <p:nvPr>
            <p:ph idx="1"/>
          </p:nvPr>
        </p:nvSpPr>
        <p:spPr>
          <a:xfrm>
            <a:off x="937561" y="2199783"/>
            <a:ext cx="10519333" cy="3157683"/>
          </a:xfrm>
        </p:spPr>
        <p:txBody>
          <a:bodyPr vert="horz" lIns="91440" tIns="45720" rIns="91440" bIns="45720" rtlCol="0" anchor="t">
            <a:normAutofit/>
          </a:bodyPr>
          <a:lstStyle/>
          <a:p>
            <a:r>
              <a:rPr lang="en-GB" sz="2400" dirty="0"/>
              <a:t>At each level of the game tree, the algorithm will choose the move that maximizes the AI score </a:t>
            </a:r>
          </a:p>
          <a:p>
            <a:r>
              <a:rPr lang="en-GB" sz="2400" dirty="0"/>
              <a:t>To improve the performance of the algorithm, we will implement alpha-beta pruning, which is a technique used to reduce the number of nodes that need to be evaluated by the algorithm.</a:t>
            </a:r>
          </a:p>
        </p:txBody>
      </p:sp>
    </p:spTree>
    <p:extLst>
      <p:ext uri="{BB962C8B-B14F-4D97-AF65-F5344CB8AC3E}">
        <p14:creationId xmlns:p14="http://schemas.microsoft.com/office/powerpoint/2010/main" val="1400760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474</TotalTime>
  <Words>432</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Gallery</vt:lpstr>
      <vt:lpstr>Mancala CSE-4110 : Artificial Intelligence Laboratory</vt:lpstr>
      <vt:lpstr>Outlines</vt:lpstr>
      <vt:lpstr>Introduction</vt:lpstr>
      <vt:lpstr>Rules of the Game</vt:lpstr>
      <vt:lpstr>Rules of the Game (cont.)</vt:lpstr>
      <vt:lpstr>Rules of the Game (cont.)</vt:lpstr>
      <vt:lpstr>Rules of the Game (cont.)</vt:lpstr>
      <vt:lpstr>AI Opponent</vt:lpstr>
      <vt:lpstr>AI Opponent (cont.)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OBSTRUCTION CSE-4110 : Artificial Intelligence Laboratory</dc:title>
  <dc:creator>User</dc:creator>
  <cp:lastModifiedBy>Amdadul Haque</cp:lastModifiedBy>
  <cp:revision>47</cp:revision>
  <dcterms:created xsi:type="dcterms:W3CDTF">2023-03-19T18:38:00Z</dcterms:created>
  <dcterms:modified xsi:type="dcterms:W3CDTF">2023-05-11T03:25:20Z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3310C16F9E1448C098FE7C01C2F870D3</vt:lpwstr>
  </property>
  <property fmtid="{D5CDD505-2E9C-101B-9397-08002B2CF9AE}" pid="3" name="KSOProductBuildVer">
    <vt:lpwstr>1033-11.2.0.11513</vt:lpwstr>
  </property>
</Properties>
</file>