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Semi-Bold" charset="1" panose="00000700000000000000"/>
      <p:regular r:id="rId12"/>
    </p:embeddedFont>
    <p:embeddedFont>
      <p:font typeface="Montserrat Semi-Bold Bold" charset="1" panose="00000800000000000000"/>
      <p:regular r:id="rId13"/>
    </p:embeddedFont>
    <p:embeddedFont>
      <p:font typeface="Montserrat Semi-Bold Italics" charset="1" panose="00000700000000000000"/>
      <p:regular r:id="rId14"/>
    </p:embeddedFont>
    <p:embeddedFont>
      <p:font typeface="Montserrat Semi-Bold Bold Italics"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4444"/>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052704" y="-150548"/>
            <a:ext cx="8757453" cy="7583464"/>
            <a:chOff x="0" y="0"/>
            <a:chExt cx="7029450" cy="6087110"/>
          </a:xfrm>
        </p:grpSpPr>
        <p:sp>
          <p:nvSpPr>
            <p:cNvPr name="Freeform 3" id="3"/>
            <p:cNvSpPr/>
            <p:nvPr/>
          </p:nvSpPr>
          <p:spPr>
            <a:xfrm>
              <a:off x="0" y="0"/>
              <a:ext cx="7029450" cy="6088380"/>
            </a:xfrm>
            <a:custGeom>
              <a:avLst/>
              <a:gdLst/>
              <a:ahLst/>
              <a:cxnLst/>
              <a:rect r="r" b="b" t="t" l="l"/>
              <a:pathLst>
                <a:path h="6088380" w="7029450">
                  <a:moveTo>
                    <a:pt x="5271770" y="0"/>
                  </a:moveTo>
                  <a:lnTo>
                    <a:pt x="1757680" y="0"/>
                  </a:lnTo>
                  <a:lnTo>
                    <a:pt x="0" y="3044190"/>
                  </a:lnTo>
                  <a:lnTo>
                    <a:pt x="0" y="4330700"/>
                  </a:lnTo>
                  <a:cubicBezTo>
                    <a:pt x="0" y="5300980"/>
                    <a:pt x="787400" y="6088380"/>
                    <a:pt x="1757680" y="6088380"/>
                  </a:cubicBezTo>
                  <a:lnTo>
                    <a:pt x="1757680" y="6088380"/>
                  </a:lnTo>
                  <a:lnTo>
                    <a:pt x="5271770" y="6088380"/>
                  </a:lnTo>
                  <a:lnTo>
                    <a:pt x="7029450" y="3044190"/>
                  </a:lnTo>
                  <a:lnTo>
                    <a:pt x="7029450" y="1757680"/>
                  </a:lnTo>
                  <a:cubicBezTo>
                    <a:pt x="7029450" y="787400"/>
                    <a:pt x="6242050" y="0"/>
                    <a:pt x="5271770" y="0"/>
                  </a:cubicBezTo>
                  <a:lnTo>
                    <a:pt x="5271770" y="0"/>
                  </a:lnTo>
                  <a:close/>
                </a:path>
              </a:pathLst>
            </a:custGeom>
            <a:blipFill>
              <a:blip r:embed="rId2"/>
              <a:stretch>
                <a:fillRect l="-14754" r="-14754" t="0" b="0"/>
              </a:stretch>
            </a:blipFill>
          </p:spPr>
        </p:sp>
      </p:gr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0">
            <a:off x="-2052704" y="8243721"/>
            <a:ext cx="8757453" cy="7571877"/>
          </a:xfrm>
          <a:prstGeom prst="rect">
            <a:avLst/>
          </a:prstGeom>
        </p:spPr>
      </p:pic>
      <p:pic>
        <p:nvPicPr>
          <p:cNvPr name="Picture 5" id="5"/>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485119" y="5878058"/>
            <a:ext cx="338117" cy="338117"/>
          </a:xfrm>
          <a:prstGeom prst="rect">
            <a:avLst/>
          </a:prstGeom>
        </p:spPr>
      </p:pic>
      <p:grpSp>
        <p:nvGrpSpPr>
          <p:cNvPr name="Group 6" id="6"/>
          <p:cNvGrpSpPr/>
          <p:nvPr/>
        </p:nvGrpSpPr>
        <p:grpSpPr>
          <a:xfrm rot="0">
            <a:off x="8395202" y="2061600"/>
            <a:ext cx="8864098" cy="6001231"/>
            <a:chOff x="0" y="0"/>
            <a:chExt cx="11818797" cy="8001641"/>
          </a:xfrm>
        </p:grpSpPr>
        <p:sp>
          <p:nvSpPr>
            <p:cNvPr name="TextBox 7" id="7"/>
            <p:cNvSpPr txBox="true"/>
            <p:nvPr/>
          </p:nvSpPr>
          <p:spPr>
            <a:xfrm rot="0">
              <a:off x="0" y="76200"/>
              <a:ext cx="11818797" cy="6366933"/>
            </a:xfrm>
            <a:prstGeom prst="rect">
              <a:avLst/>
            </a:prstGeom>
          </p:spPr>
          <p:txBody>
            <a:bodyPr anchor="t" rtlCol="false" tIns="0" lIns="0" bIns="0" rIns="0">
              <a:spAutoFit/>
            </a:bodyPr>
            <a:lstStyle/>
            <a:p>
              <a:pPr marL="0" indent="0" lvl="0">
                <a:lnSpc>
                  <a:spcPts val="9349"/>
                </a:lnSpc>
              </a:pPr>
              <a:r>
                <a:rPr lang="en-US" sz="8499">
                  <a:solidFill>
                    <a:srgbClr val="E5E5E5"/>
                  </a:solidFill>
                  <a:latin typeface="Montserrat Classic"/>
                </a:rPr>
                <a:t>RESTAURANT BILLING MANAGEMENT SYSTEM</a:t>
              </a:r>
            </a:p>
          </p:txBody>
        </p:sp>
        <p:sp>
          <p:nvSpPr>
            <p:cNvPr name="TextBox 8" id="8"/>
            <p:cNvSpPr txBox="true"/>
            <p:nvPr/>
          </p:nvSpPr>
          <p:spPr>
            <a:xfrm rot="0">
              <a:off x="0" y="6870282"/>
              <a:ext cx="11818797" cy="1131358"/>
            </a:xfrm>
            <a:prstGeom prst="rect">
              <a:avLst/>
            </a:prstGeom>
          </p:spPr>
          <p:txBody>
            <a:bodyPr anchor="t" rtlCol="false" tIns="0" lIns="0" bIns="0" rIns="0">
              <a:spAutoFit/>
            </a:bodyPr>
            <a:lstStyle/>
            <a:p>
              <a:pPr algn="l" marL="0" indent="0" lvl="0">
                <a:lnSpc>
                  <a:spcPts val="3499"/>
                </a:lnSpc>
              </a:pPr>
              <a:r>
                <a:rPr lang="en-US" sz="2499">
                  <a:solidFill>
                    <a:srgbClr val="FDA715"/>
                  </a:solidFill>
                  <a:latin typeface="Montserrat Classic"/>
                </a:rPr>
                <a:t>Streamlining Restaurant Billing with a modern management system</a:t>
              </a:r>
            </a:p>
          </p:txBody>
        </p:sp>
      </p:grpSp>
      <p:grpSp>
        <p:nvGrpSpPr>
          <p:cNvPr name="Group 9" id="9"/>
          <p:cNvGrpSpPr/>
          <p:nvPr/>
        </p:nvGrpSpPr>
        <p:grpSpPr>
          <a:xfrm rot="0">
            <a:off x="8395202" y="8407675"/>
            <a:ext cx="5029911" cy="850625"/>
            <a:chOff x="0" y="0"/>
            <a:chExt cx="6706548" cy="1134166"/>
          </a:xfrm>
        </p:grpSpPr>
        <p:sp>
          <p:nvSpPr>
            <p:cNvPr name="TextBox 10" id="10"/>
            <p:cNvSpPr txBox="true"/>
            <p:nvPr/>
          </p:nvSpPr>
          <p:spPr>
            <a:xfrm rot="0">
              <a:off x="0" y="587008"/>
              <a:ext cx="6706548" cy="547158"/>
            </a:xfrm>
            <a:prstGeom prst="rect">
              <a:avLst/>
            </a:prstGeom>
          </p:spPr>
          <p:txBody>
            <a:bodyPr anchor="t" rtlCol="false" tIns="0" lIns="0" bIns="0" rIns="0">
              <a:spAutoFit/>
            </a:bodyPr>
            <a:lstStyle/>
            <a:p>
              <a:pPr>
                <a:lnSpc>
                  <a:spcPts val="3499"/>
                </a:lnSpc>
              </a:pPr>
              <a:r>
                <a:rPr lang="en-US" sz="2499">
                  <a:solidFill>
                    <a:srgbClr val="E5E5E5"/>
                  </a:solidFill>
                  <a:latin typeface="Montserrat Classic"/>
                </a:rPr>
                <a:t>Mohammed Abdullah Khan</a:t>
              </a:r>
            </a:p>
          </p:txBody>
        </p:sp>
        <p:sp>
          <p:nvSpPr>
            <p:cNvPr name="TextBox 11" id="11"/>
            <p:cNvSpPr txBox="true"/>
            <p:nvPr/>
          </p:nvSpPr>
          <p:spPr>
            <a:xfrm rot="0">
              <a:off x="0" y="0"/>
              <a:ext cx="6706548" cy="457200"/>
            </a:xfrm>
            <a:prstGeom prst="rect">
              <a:avLst/>
            </a:prstGeom>
          </p:spPr>
          <p:txBody>
            <a:bodyPr anchor="t" rtlCol="false" tIns="0" lIns="0" bIns="0" rIns="0">
              <a:spAutoFit/>
            </a:bodyPr>
            <a:lstStyle/>
            <a:p>
              <a:pPr marL="0" indent="0" lvl="0">
                <a:lnSpc>
                  <a:spcPts val="2760"/>
                </a:lnSpc>
              </a:pPr>
              <a:r>
                <a:rPr lang="en-US" sz="2300">
                  <a:solidFill>
                    <a:srgbClr val="FDA715"/>
                  </a:solidFill>
                  <a:latin typeface="Montserrat Semi-Bold"/>
                </a:rPr>
                <a:t>PRESENTED BY</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B444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289068" y="8457499"/>
            <a:ext cx="6614674" cy="5722407"/>
          </a:xfrm>
          <a:prstGeom prst="rect">
            <a:avLst/>
          </a:prstGeom>
        </p:spPr>
      </p:pic>
      <p:graphicFrame>
        <p:nvGraphicFramePr>
          <p:cNvPr name="Table 3" id="3"/>
          <p:cNvGraphicFramePr>
            <a:graphicFrameLocks noGrp="true"/>
          </p:cNvGraphicFramePr>
          <p:nvPr/>
        </p:nvGraphicFramePr>
        <p:xfrm>
          <a:off x="9144000" y="1297238"/>
          <a:ext cx="8115300" cy="4331643"/>
        </p:xfrm>
        <a:graphic>
          <a:graphicData uri="http://schemas.openxmlformats.org/drawingml/2006/table">
            <a:tbl>
              <a:tblPr/>
              <a:tblGrid>
                <a:gridCol w="1333208"/>
                <a:gridCol w="6782092"/>
              </a:tblGrid>
              <a:tr h="1092887">
                <a:tc>
                  <a:txBody>
                    <a:bodyPr anchor="t" rtlCol="false"/>
                    <a:lstStyle/>
                    <a:p>
                      <a:pPr algn="ctr">
                        <a:lnSpc>
                          <a:spcPts val="3499"/>
                        </a:lnSpc>
                        <a:defRPr/>
                      </a:pPr>
                      <a:r>
                        <a:rPr lang="en-US" sz="2499">
                          <a:solidFill>
                            <a:srgbClr val="1B4444"/>
                          </a:solidFill>
                          <a:latin typeface="Montserrat Classic Bold"/>
                        </a:rPr>
                        <a:t>3</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DA715"/>
                    </a:solidFill>
                  </a:tcPr>
                </a:tc>
                <a:tc>
                  <a:txBody>
                    <a:bodyPr anchor="t" rtlCol="false"/>
                    <a:lstStyle/>
                    <a:p>
                      <a:pPr algn="just">
                        <a:lnSpc>
                          <a:spcPts val="2799"/>
                        </a:lnSpc>
                        <a:defRPr/>
                      </a:pPr>
                      <a:r>
                        <a:rPr lang="en-US" sz="1999" u="sng">
                          <a:solidFill>
                            <a:srgbClr val="E5E5E5"/>
                          </a:solidFill>
                          <a:latin typeface="Montserrat Classic"/>
                        </a:rPr>
                        <a:t>Background of the Study</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CCCCCC"/>
                      </a:solidFill>
                      <a:prstDash val="solid"/>
                      <a:round/>
                      <a:headEnd type="none" w="med" len="med"/>
                      <a:tailEnd type="none" w="med" len="med"/>
                    </a:lnB>
                  </a:tcPr>
                </a:tc>
              </a:tr>
              <a:tr h="1092887">
                <a:tc>
                  <a:txBody>
                    <a:bodyPr anchor="t" rtlCol="false"/>
                    <a:lstStyle/>
                    <a:p>
                      <a:pPr algn="ctr">
                        <a:lnSpc>
                          <a:spcPts val="3499"/>
                        </a:lnSpc>
                        <a:defRPr/>
                      </a:pPr>
                      <a:r>
                        <a:rPr lang="en-US" sz="2499">
                          <a:solidFill>
                            <a:srgbClr val="1B4444"/>
                          </a:solidFill>
                          <a:latin typeface="Montserrat Classic Bold"/>
                        </a:rPr>
                        <a:t>4</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DA715"/>
                    </a:solidFill>
                  </a:tcPr>
                </a:tc>
                <a:tc>
                  <a:txBody>
                    <a:bodyPr anchor="t" rtlCol="false"/>
                    <a:lstStyle/>
                    <a:p>
                      <a:pPr algn="just">
                        <a:lnSpc>
                          <a:spcPts val="2799"/>
                        </a:lnSpc>
                        <a:defRPr/>
                      </a:pPr>
                      <a:r>
                        <a:rPr lang="en-US" sz="1999" u="sng">
                          <a:solidFill>
                            <a:srgbClr val="E5E5E5"/>
                          </a:solidFill>
                          <a:latin typeface="Montserrat Classic"/>
                        </a:rPr>
                        <a:t>Problem Statement</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tcPr>
                </a:tc>
              </a:tr>
              <a:tr h="1061261">
                <a:tc>
                  <a:txBody>
                    <a:bodyPr anchor="t" rtlCol="false"/>
                    <a:lstStyle/>
                    <a:p>
                      <a:pPr algn="ctr">
                        <a:lnSpc>
                          <a:spcPts val="3499"/>
                        </a:lnSpc>
                        <a:defRPr/>
                      </a:pPr>
                      <a:r>
                        <a:rPr lang="en-US" sz="2499">
                          <a:solidFill>
                            <a:srgbClr val="1B4444"/>
                          </a:solidFill>
                          <a:latin typeface="Montserrat Classic Bold"/>
                        </a:rPr>
                        <a:t>5</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FCFCF"/>
                      </a:solidFill>
                      <a:prstDash val="solid"/>
                      <a:round/>
                      <a:headEnd type="none" w="med" len="med"/>
                      <a:tailEnd type="none" w="med" len="med"/>
                    </a:lnB>
                    <a:solidFill>
                      <a:srgbClr val="FDA715"/>
                    </a:solidFill>
                  </a:tcPr>
                </a:tc>
                <a:tc>
                  <a:txBody>
                    <a:bodyPr anchor="t" rtlCol="false"/>
                    <a:lstStyle/>
                    <a:p>
                      <a:pPr algn="just">
                        <a:lnSpc>
                          <a:spcPts val="2799"/>
                        </a:lnSpc>
                        <a:defRPr/>
                      </a:pPr>
                      <a:r>
                        <a:rPr lang="en-US" sz="1999" u="sng">
                          <a:solidFill>
                            <a:srgbClr val="E5E5E5"/>
                          </a:solidFill>
                          <a:latin typeface="Montserrat Classic"/>
                        </a:rPr>
                        <a:t>Features and Implementation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FCFCF"/>
                      </a:solidFill>
                      <a:prstDash val="solid"/>
                      <a:round/>
                      <a:headEnd type="none" w="med" len="med"/>
                      <a:tailEnd type="none" w="med" len="med"/>
                    </a:lnB>
                  </a:tcPr>
                </a:tc>
              </a:tr>
              <a:tr h="1084609">
                <a:tc>
                  <a:txBody>
                    <a:bodyPr anchor="t" rtlCol="false"/>
                    <a:lstStyle/>
                    <a:p>
                      <a:pPr algn="ctr">
                        <a:lnSpc>
                          <a:spcPts val="3499"/>
                        </a:lnSpc>
                        <a:defRPr/>
                      </a:pPr>
                      <a:r>
                        <a:rPr lang="en-US" sz="2499">
                          <a:solidFill>
                            <a:srgbClr val="1B4444"/>
                          </a:solidFill>
                          <a:latin typeface="Montserrat Classic Bold"/>
                        </a:rPr>
                        <a:t>6</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CFCFCF"/>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DA715"/>
                    </a:solidFill>
                  </a:tcPr>
                </a:tc>
                <a:tc>
                  <a:txBody>
                    <a:bodyPr anchor="t" rtlCol="false"/>
                    <a:lstStyle/>
                    <a:p>
                      <a:pPr algn="just">
                        <a:lnSpc>
                          <a:spcPts val="2799"/>
                        </a:lnSpc>
                        <a:defRPr/>
                      </a:pPr>
                      <a:r>
                        <a:rPr lang="en-US" sz="1999" u="sng">
                          <a:solidFill>
                            <a:srgbClr val="E5E5E5"/>
                          </a:solidFill>
                          <a:latin typeface="Montserrat Classic"/>
                        </a:rPr>
                        <a:t>Analysis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CFCFCF"/>
                      </a:solidFill>
                      <a:prstDash val="solid"/>
                      <a:round/>
                      <a:headEnd type="none" w="med" len="med"/>
                      <a:tailEnd type="none" w="med" len="med"/>
                    </a:lnT>
                    <a:lnB cmpd="sng" algn="ctr" cap="flat" w="0">
                      <a:solidFill>
                        <a:srgbClr val="CCCCCC"/>
                      </a:solidFill>
                      <a:prstDash val="solid"/>
                      <a:round/>
                      <a:headEnd type="none" w="med" len="med"/>
                      <a:tailEnd type="none" w="med" len="med"/>
                    </a:lnB>
                  </a:tcPr>
                </a:tc>
              </a:tr>
            </a:tbl>
          </a:graphicData>
        </a:graphic>
      </p:graphicFrame>
      <p:sp>
        <p:nvSpPr>
          <p:cNvPr name="TextBox 4" id="4"/>
          <p:cNvSpPr txBox="true"/>
          <p:nvPr/>
        </p:nvSpPr>
        <p:spPr>
          <a:xfrm rot="0">
            <a:off x="1028700" y="4602162"/>
            <a:ext cx="5966751" cy="1149350"/>
          </a:xfrm>
          <a:prstGeom prst="rect">
            <a:avLst/>
          </a:prstGeom>
        </p:spPr>
        <p:txBody>
          <a:bodyPr anchor="t" rtlCol="false" tIns="0" lIns="0" bIns="0" rIns="0">
            <a:spAutoFit/>
          </a:bodyPr>
          <a:lstStyle/>
          <a:p>
            <a:pPr algn="l" marL="0" indent="0" lvl="0">
              <a:lnSpc>
                <a:spcPts val="8800"/>
              </a:lnSpc>
              <a:spcBef>
                <a:spcPct val="0"/>
              </a:spcBef>
            </a:pPr>
            <a:r>
              <a:rPr lang="en-US" sz="8000">
                <a:solidFill>
                  <a:srgbClr val="E5E5E5"/>
                </a:solidFill>
                <a:latin typeface="Montserrat Classic Bold"/>
              </a:rPr>
              <a:t>AGENDA</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10800000">
            <a:off x="-1289068" y="-3575372"/>
            <a:ext cx="6252172" cy="5405759"/>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236393"/>
            <a:ext cx="15728030" cy="1050607"/>
            <a:chOff x="0" y="0"/>
            <a:chExt cx="4142362" cy="276703"/>
          </a:xfrm>
        </p:grpSpPr>
        <p:sp>
          <p:nvSpPr>
            <p:cNvPr name="Freeform 3" id="3"/>
            <p:cNvSpPr/>
            <p:nvPr/>
          </p:nvSpPr>
          <p:spPr>
            <a:xfrm>
              <a:off x="0" y="0"/>
              <a:ext cx="4142362" cy="276703"/>
            </a:xfrm>
            <a:custGeom>
              <a:avLst/>
              <a:gdLst/>
              <a:ahLst/>
              <a:cxnLst/>
              <a:rect r="r" b="b" t="t" l="l"/>
              <a:pathLst>
                <a:path h="276703" w="4142362">
                  <a:moveTo>
                    <a:pt x="0" y="0"/>
                  </a:moveTo>
                  <a:lnTo>
                    <a:pt x="4142362" y="0"/>
                  </a:lnTo>
                  <a:lnTo>
                    <a:pt x="4142362" y="276703"/>
                  </a:lnTo>
                  <a:lnTo>
                    <a:pt x="0" y="276703"/>
                  </a:lnTo>
                  <a:close/>
                </a:path>
              </a:pathLst>
            </a:custGeom>
            <a:solidFill>
              <a:srgbClr val="1B4444"/>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338789" y="9236393"/>
            <a:ext cx="8757453" cy="7571877"/>
          </a:xfrm>
          <a:prstGeom prst="rect">
            <a:avLst/>
          </a:prstGeom>
        </p:spPr>
      </p:pic>
      <p:grpSp>
        <p:nvGrpSpPr>
          <p:cNvPr name="Group 6" id="6"/>
          <p:cNvGrpSpPr>
            <a:grpSpLocks noChangeAspect="true"/>
          </p:cNvGrpSpPr>
          <p:nvPr/>
        </p:nvGrpSpPr>
        <p:grpSpPr>
          <a:xfrm rot="0">
            <a:off x="10432813" y="1028700"/>
            <a:ext cx="8290366" cy="7178993"/>
            <a:chOff x="0" y="0"/>
            <a:chExt cx="7029450" cy="6087110"/>
          </a:xfrm>
        </p:grpSpPr>
        <p:sp>
          <p:nvSpPr>
            <p:cNvPr name="Freeform 7" id="7"/>
            <p:cNvSpPr/>
            <p:nvPr/>
          </p:nvSpPr>
          <p:spPr>
            <a:xfrm>
              <a:off x="0" y="0"/>
              <a:ext cx="7029450" cy="6088380"/>
            </a:xfrm>
            <a:custGeom>
              <a:avLst/>
              <a:gdLst/>
              <a:ahLst/>
              <a:cxnLst/>
              <a:rect r="r" b="b" t="t" l="l"/>
              <a:pathLst>
                <a:path h="6088380" w="7029450">
                  <a:moveTo>
                    <a:pt x="5271770" y="0"/>
                  </a:moveTo>
                  <a:lnTo>
                    <a:pt x="1757680" y="0"/>
                  </a:lnTo>
                  <a:lnTo>
                    <a:pt x="0" y="3044190"/>
                  </a:lnTo>
                  <a:lnTo>
                    <a:pt x="0" y="4330700"/>
                  </a:lnTo>
                  <a:cubicBezTo>
                    <a:pt x="0" y="5300980"/>
                    <a:pt x="787400" y="6088380"/>
                    <a:pt x="1757680" y="6088380"/>
                  </a:cubicBezTo>
                  <a:lnTo>
                    <a:pt x="1757680" y="6088380"/>
                  </a:lnTo>
                  <a:lnTo>
                    <a:pt x="5271770" y="6088380"/>
                  </a:lnTo>
                  <a:lnTo>
                    <a:pt x="7029450" y="3044190"/>
                  </a:lnTo>
                  <a:lnTo>
                    <a:pt x="7029450" y="1757680"/>
                  </a:lnTo>
                  <a:cubicBezTo>
                    <a:pt x="7029450" y="787400"/>
                    <a:pt x="6242050" y="0"/>
                    <a:pt x="5271770" y="0"/>
                  </a:cubicBezTo>
                  <a:lnTo>
                    <a:pt x="5271770" y="0"/>
                  </a:lnTo>
                  <a:close/>
                </a:path>
              </a:pathLst>
            </a:custGeom>
            <a:blipFill>
              <a:blip r:embed="rId4"/>
              <a:stretch>
                <a:fillRect l="0" r="0" t="-7728" b="-7728"/>
              </a:stretch>
            </a:blipFill>
          </p:spPr>
        </p:sp>
      </p:grpSp>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743643" y="-4954688"/>
            <a:ext cx="7666059" cy="6631969"/>
          </a:xfrm>
          <a:prstGeom prst="rect">
            <a:avLst/>
          </a:prstGeom>
        </p:spPr>
      </p:pic>
      <p:sp>
        <p:nvSpPr>
          <p:cNvPr name="TextBox 9" id="9"/>
          <p:cNvSpPr txBox="true"/>
          <p:nvPr/>
        </p:nvSpPr>
        <p:spPr>
          <a:xfrm rot="0">
            <a:off x="1028700" y="9610567"/>
            <a:ext cx="2882524" cy="273685"/>
          </a:xfrm>
          <a:prstGeom prst="rect">
            <a:avLst/>
          </a:prstGeom>
        </p:spPr>
        <p:txBody>
          <a:bodyPr anchor="t" rtlCol="false" tIns="0" lIns="0" bIns="0" rIns="0">
            <a:spAutoFit/>
          </a:bodyPr>
          <a:lstStyle/>
          <a:p>
            <a:pPr algn="l" marL="0" indent="0" lvl="0">
              <a:lnSpc>
                <a:spcPts val="2210"/>
              </a:lnSpc>
              <a:spcBef>
                <a:spcPct val="0"/>
              </a:spcBef>
            </a:pPr>
            <a:r>
              <a:rPr lang="en-US" sz="1700" u="sng">
                <a:solidFill>
                  <a:srgbClr val="E5E5E5"/>
                </a:solidFill>
                <a:latin typeface="Montserrat Classic"/>
              </a:rPr>
              <a:t>Back to Agenda</a:t>
            </a:r>
          </a:p>
        </p:txBody>
      </p:sp>
      <p:sp>
        <p:nvSpPr>
          <p:cNvPr name="TextBox 10" id="10"/>
          <p:cNvSpPr txBox="true"/>
          <p:nvPr/>
        </p:nvSpPr>
        <p:spPr>
          <a:xfrm rot="0">
            <a:off x="16710989" y="9610567"/>
            <a:ext cx="548311" cy="273685"/>
          </a:xfrm>
          <a:prstGeom prst="rect">
            <a:avLst/>
          </a:prstGeom>
        </p:spPr>
        <p:txBody>
          <a:bodyPr anchor="t" rtlCol="false" tIns="0" lIns="0" bIns="0" rIns="0">
            <a:spAutoFit/>
          </a:bodyPr>
          <a:lstStyle/>
          <a:p>
            <a:pPr algn="r" marL="0" indent="0" lvl="0">
              <a:lnSpc>
                <a:spcPts val="2210"/>
              </a:lnSpc>
              <a:spcBef>
                <a:spcPct val="0"/>
              </a:spcBef>
            </a:pPr>
            <a:r>
              <a:rPr lang="en-US" sz="1700">
                <a:solidFill>
                  <a:srgbClr val="1B4444"/>
                </a:solidFill>
                <a:latin typeface="Montserrat Classic Bold"/>
              </a:rPr>
              <a:t>03</a:t>
            </a:r>
          </a:p>
        </p:txBody>
      </p:sp>
      <p:grpSp>
        <p:nvGrpSpPr>
          <p:cNvPr name="Group 11" id="11"/>
          <p:cNvGrpSpPr/>
          <p:nvPr/>
        </p:nvGrpSpPr>
        <p:grpSpPr>
          <a:xfrm rot="0">
            <a:off x="1028700" y="2172159"/>
            <a:ext cx="8115300" cy="5942681"/>
            <a:chOff x="0" y="0"/>
            <a:chExt cx="10820400" cy="7923575"/>
          </a:xfrm>
        </p:grpSpPr>
        <p:sp>
          <p:nvSpPr>
            <p:cNvPr name="TextBox 12" id="12"/>
            <p:cNvSpPr txBox="true"/>
            <p:nvPr/>
          </p:nvSpPr>
          <p:spPr>
            <a:xfrm rot="0">
              <a:off x="0" y="3871216"/>
              <a:ext cx="10820400" cy="4052358"/>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1B4444"/>
                  </a:solidFill>
                  <a:latin typeface="Montserrat Classic"/>
                </a:rPr>
                <a:t>A restaurant billing management system is a software solution designed to help restaurant owners manage their billing processes. It automates and streamlines the restaurant's billing process, allowing the restaurant to track orders, manage customer information, and process payments.</a:t>
              </a:r>
            </a:p>
          </p:txBody>
        </p:sp>
        <p:sp>
          <p:nvSpPr>
            <p:cNvPr name="TextBox 13" id="13"/>
            <p:cNvSpPr txBox="true"/>
            <p:nvPr/>
          </p:nvSpPr>
          <p:spPr>
            <a:xfrm rot="0">
              <a:off x="0" y="66675"/>
              <a:ext cx="10820400" cy="3040592"/>
            </a:xfrm>
            <a:prstGeom prst="rect">
              <a:avLst/>
            </a:prstGeom>
          </p:spPr>
          <p:txBody>
            <a:bodyPr anchor="t" rtlCol="false" tIns="0" lIns="0" bIns="0" rIns="0">
              <a:spAutoFit/>
            </a:bodyPr>
            <a:lstStyle/>
            <a:p>
              <a:pPr>
                <a:lnSpc>
                  <a:spcPts val="8800"/>
                </a:lnSpc>
              </a:pPr>
              <a:r>
                <a:rPr lang="en-US" sz="8000">
                  <a:solidFill>
                    <a:srgbClr val="1B4444"/>
                  </a:solidFill>
                  <a:latin typeface="Montserrat Classic Bold"/>
                </a:rPr>
                <a:t>BACKGROUND</a:t>
              </a:r>
            </a:p>
            <a:p>
              <a:pPr algn="l" marL="0" indent="0" lvl="0">
                <a:lnSpc>
                  <a:spcPts val="8800"/>
                </a:lnSpc>
                <a:spcBef>
                  <a:spcPct val="0"/>
                </a:spcBef>
              </a:pPr>
              <a:r>
                <a:rPr lang="en-US" sz="8000">
                  <a:solidFill>
                    <a:srgbClr val="1B4444"/>
                  </a:solidFill>
                  <a:latin typeface="Montserrat Classic Bold"/>
                </a:rPr>
                <a:t>OF THE STUDY</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236393"/>
            <a:ext cx="15728030" cy="1050607"/>
            <a:chOff x="0" y="0"/>
            <a:chExt cx="4142362" cy="276703"/>
          </a:xfrm>
        </p:grpSpPr>
        <p:sp>
          <p:nvSpPr>
            <p:cNvPr name="Freeform 3" id="3"/>
            <p:cNvSpPr/>
            <p:nvPr/>
          </p:nvSpPr>
          <p:spPr>
            <a:xfrm>
              <a:off x="0" y="0"/>
              <a:ext cx="4142362" cy="276703"/>
            </a:xfrm>
            <a:custGeom>
              <a:avLst/>
              <a:gdLst/>
              <a:ahLst/>
              <a:cxnLst/>
              <a:rect r="r" b="b" t="t" l="l"/>
              <a:pathLst>
                <a:path h="276703" w="4142362">
                  <a:moveTo>
                    <a:pt x="0" y="0"/>
                  </a:moveTo>
                  <a:lnTo>
                    <a:pt x="4142362" y="0"/>
                  </a:lnTo>
                  <a:lnTo>
                    <a:pt x="4142362" y="276703"/>
                  </a:lnTo>
                  <a:lnTo>
                    <a:pt x="0" y="276703"/>
                  </a:lnTo>
                  <a:close/>
                </a:path>
              </a:pathLst>
            </a:custGeom>
            <a:solidFill>
              <a:srgbClr val="1B4444"/>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338789" y="9236393"/>
            <a:ext cx="8757453" cy="7571877"/>
          </a:xfrm>
          <a:prstGeom prst="rect">
            <a:avLst/>
          </a:prstGeom>
        </p:spPr>
      </p:pic>
      <p:grpSp>
        <p:nvGrpSpPr>
          <p:cNvPr name="Group 6" id="6"/>
          <p:cNvGrpSpPr>
            <a:grpSpLocks noChangeAspect="true"/>
          </p:cNvGrpSpPr>
          <p:nvPr/>
        </p:nvGrpSpPr>
        <p:grpSpPr>
          <a:xfrm rot="0">
            <a:off x="-339114" y="3508864"/>
            <a:ext cx="5541952" cy="4799020"/>
            <a:chOff x="0" y="0"/>
            <a:chExt cx="7029450" cy="6087110"/>
          </a:xfrm>
        </p:grpSpPr>
        <p:sp>
          <p:nvSpPr>
            <p:cNvPr name="Freeform 7" id="7"/>
            <p:cNvSpPr/>
            <p:nvPr/>
          </p:nvSpPr>
          <p:spPr>
            <a:xfrm>
              <a:off x="0" y="0"/>
              <a:ext cx="7029450" cy="6088380"/>
            </a:xfrm>
            <a:custGeom>
              <a:avLst/>
              <a:gdLst/>
              <a:ahLst/>
              <a:cxnLst/>
              <a:rect r="r" b="b" t="t" l="l"/>
              <a:pathLst>
                <a:path h="6088380" w="7029450">
                  <a:moveTo>
                    <a:pt x="5271770" y="0"/>
                  </a:moveTo>
                  <a:lnTo>
                    <a:pt x="1757680" y="0"/>
                  </a:lnTo>
                  <a:lnTo>
                    <a:pt x="0" y="3044190"/>
                  </a:lnTo>
                  <a:lnTo>
                    <a:pt x="0" y="4330700"/>
                  </a:lnTo>
                  <a:cubicBezTo>
                    <a:pt x="0" y="5300980"/>
                    <a:pt x="787400" y="6088380"/>
                    <a:pt x="1757680" y="6088380"/>
                  </a:cubicBezTo>
                  <a:lnTo>
                    <a:pt x="1757680" y="6088380"/>
                  </a:lnTo>
                  <a:lnTo>
                    <a:pt x="5271770" y="6088380"/>
                  </a:lnTo>
                  <a:lnTo>
                    <a:pt x="7029450" y="3044190"/>
                  </a:lnTo>
                  <a:lnTo>
                    <a:pt x="7029450" y="1757680"/>
                  </a:lnTo>
                  <a:cubicBezTo>
                    <a:pt x="7029450" y="787400"/>
                    <a:pt x="6242050" y="0"/>
                    <a:pt x="5271770" y="0"/>
                  </a:cubicBezTo>
                  <a:lnTo>
                    <a:pt x="5271770" y="0"/>
                  </a:lnTo>
                  <a:close/>
                </a:path>
              </a:pathLst>
            </a:custGeom>
            <a:blipFill>
              <a:blip r:embed="rId4"/>
              <a:stretch>
                <a:fillRect l="0" r="0" t="0" b="-15456"/>
              </a:stretch>
            </a:blipFill>
          </p:spPr>
        </p:sp>
      </p:grpSp>
      <p:graphicFrame>
        <p:nvGraphicFramePr>
          <p:cNvPr name="Table 8" id="8"/>
          <p:cNvGraphicFramePr>
            <a:graphicFrameLocks noGrp="true"/>
          </p:cNvGraphicFramePr>
          <p:nvPr/>
        </p:nvGraphicFramePr>
        <p:xfrm>
          <a:off x="6460931" y="4088519"/>
          <a:ext cx="10798369" cy="2686437"/>
        </p:xfrm>
        <a:graphic>
          <a:graphicData uri="http://schemas.openxmlformats.org/drawingml/2006/table">
            <a:tbl>
              <a:tblPr/>
              <a:tblGrid>
                <a:gridCol w="3818092"/>
                <a:gridCol w="6980277"/>
              </a:tblGrid>
              <a:tr h="1169143">
                <a:tc>
                  <a:txBody>
                    <a:bodyPr anchor="t" rtlCol="false"/>
                    <a:lstStyle/>
                    <a:p>
                      <a:pPr algn="l">
                        <a:lnSpc>
                          <a:spcPts val="3080"/>
                        </a:lnSpc>
                        <a:defRPr/>
                      </a:pPr>
                      <a:r>
                        <a:rPr lang="en-US" sz="2200">
                          <a:solidFill>
                            <a:srgbClr val="1B4444"/>
                          </a:solidFill>
                          <a:latin typeface="Montserrat Classic Bold"/>
                        </a:rPr>
                        <a:t>Scope of the study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DA715"/>
                    </a:solidFill>
                  </a:tcPr>
                </a:tc>
                <a:tc>
                  <a:txBody>
                    <a:bodyPr anchor="t" rtlCol="false"/>
                    <a:lstStyle/>
                    <a:p>
                      <a:pPr algn="l">
                        <a:lnSpc>
                          <a:spcPts val="2659"/>
                        </a:lnSpc>
                        <a:defRPr/>
                      </a:pPr>
                      <a:r>
                        <a:rPr lang="en-US" sz="1899">
                          <a:solidFill>
                            <a:srgbClr val="1B4444"/>
                          </a:solidFill>
                          <a:latin typeface="Montserrat Classic"/>
                        </a:rPr>
                        <a:t>To automate the Billing system in Restaurants</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517294">
                <a:tc>
                  <a:txBody>
                    <a:bodyPr anchor="t" rtlCol="false"/>
                    <a:lstStyle/>
                    <a:p>
                      <a:pPr algn="l">
                        <a:lnSpc>
                          <a:spcPts val="3080"/>
                        </a:lnSpc>
                        <a:defRPr/>
                      </a:pPr>
                      <a:r>
                        <a:rPr lang="en-US" sz="2200">
                          <a:solidFill>
                            <a:srgbClr val="1B4444"/>
                          </a:solidFill>
                          <a:latin typeface="Montserrat Classic Bold"/>
                        </a:rPr>
                        <a:t>Relevance of the study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DA715"/>
                    </a:solidFill>
                  </a:tcPr>
                </a:tc>
                <a:tc>
                  <a:txBody>
                    <a:bodyPr anchor="t" rtlCol="false"/>
                    <a:lstStyle/>
                    <a:p>
                      <a:pPr algn="l">
                        <a:lnSpc>
                          <a:spcPts val="2659"/>
                        </a:lnSpc>
                        <a:defRPr/>
                      </a:pPr>
                      <a:r>
                        <a:rPr lang="en-US" sz="1899">
                          <a:solidFill>
                            <a:srgbClr val="1B4444"/>
                          </a:solidFill>
                          <a:latin typeface="Montserrat Classic"/>
                        </a:rPr>
                        <a:t>The data stored gives clear analysis of the overall Business and various steps could be taken by  storing the most sold dish of a particular day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1028700" y="9610567"/>
            <a:ext cx="2882524" cy="273685"/>
          </a:xfrm>
          <a:prstGeom prst="rect">
            <a:avLst/>
          </a:prstGeom>
        </p:spPr>
        <p:txBody>
          <a:bodyPr anchor="t" rtlCol="false" tIns="0" lIns="0" bIns="0" rIns="0">
            <a:spAutoFit/>
          </a:bodyPr>
          <a:lstStyle/>
          <a:p>
            <a:pPr algn="l" marL="0" indent="0" lvl="0">
              <a:lnSpc>
                <a:spcPts val="2210"/>
              </a:lnSpc>
              <a:spcBef>
                <a:spcPct val="0"/>
              </a:spcBef>
            </a:pPr>
            <a:r>
              <a:rPr lang="en-US" sz="1700" u="sng">
                <a:solidFill>
                  <a:srgbClr val="E5E5E5"/>
                </a:solidFill>
                <a:latin typeface="Montserrat Classic"/>
              </a:rPr>
              <a:t>Back to Agenda</a:t>
            </a:r>
          </a:p>
        </p:txBody>
      </p:sp>
      <p:sp>
        <p:nvSpPr>
          <p:cNvPr name="TextBox 10" id="10"/>
          <p:cNvSpPr txBox="true"/>
          <p:nvPr/>
        </p:nvSpPr>
        <p:spPr>
          <a:xfrm rot="0">
            <a:off x="16710989" y="9610567"/>
            <a:ext cx="548311" cy="273685"/>
          </a:xfrm>
          <a:prstGeom prst="rect">
            <a:avLst/>
          </a:prstGeom>
        </p:spPr>
        <p:txBody>
          <a:bodyPr anchor="t" rtlCol="false" tIns="0" lIns="0" bIns="0" rIns="0">
            <a:spAutoFit/>
          </a:bodyPr>
          <a:lstStyle/>
          <a:p>
            <a:pPr algn="r" marL="0" indent="0" lvl="0">
              <a:lnSpc>
                <a:spcPts val="2210"/>
              </a:lnSpc>
              <a:spcBef>
                <a:spcPct val="0"/>
              </a:spcBef>
            </a:pPr>
            <a:r>
              <a:rPr lang="en-US" sz="1700">
                <a:solidFill>
                  <a:srgbClr val="1B4444"/>
                </a:solidFill>
                <a:latin typeface="Montserrat Classic Bold"/>
              </a:rPr>
              <a:t>04</a:t>
            </a:r>
          </a:p>
        </p:txBody>
      </p:sp>
      <p:sp>
        <p:nvSpPr>
          <p:cNvPr name="TextBox 11" id="11"/>
          <p:cNvSpPr txBox="true"/>
          <p:nvPr/>
        </p:nvSpPr>
        <p:spPr>
          <a:xfrm rot="0">
            <a:off x="1028700" y="1076325"/>
            <a:ext cx="11849259" cy="784225"/>
          </a:xfrm>
          <a:prstGeom prst="rect">
            <a:avLst/>
          </a:prstGeom>
        </p:spPr>
        <p:txBody>
          <a:bodyPr anchor="t" rtlCol="false" tIns="0" lIns="0" bIns="0" rIns="0">
            <a:spAutoFit/>
          </a:bodyPr>
          <a:lstStyle/>
          <a:p>
            <a:pPr algn="l" marL="0" indent="0" lvl="0">
              <a:lnSpc>
                <a:spcPts val="6049"/>
              </a:lnSpc>
              <a:spcBef>
                <a:spcPct val="0"/>
              </a:spcBef>
            </a:pPr>
            <a:r>
              <a:rPr lang="en-US" sz="5499">
                <a:solidFill>
                  <a:srgbClr val="1B4444"/>
                </a:solidFill>
                <a:latin typeface="Montserrat Classic Bold"/>
              </a:rPr>
              <a:t>PROBLEM STATEMENT</a:t>
            </a:r>
          </a:p>
        </p:txBody>
      </p:sp>
      <p:pic>
        <p:nvPicPr>
          <p:cNvPr name="Picture 12" id="12"/>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true" flipV="false" rot="0">
            <a:off x="12877959" y="-4827441"/>
            <a:ext cx="7666059" cy="6631969"/>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3533987"/>
          <a:ext cx="16230600" cy="3590925"/>
        </p:xfrm>
        <a:graphic>
          <a:graphicData uri="http://schemas.openxmlformats.org/drawingml/2006/table">
            <a:tbl>
              <a:tblPr/>
              <a:tblGrid>
                <a:gridCol w="8115300"/>
                <a:gridCol w="8115300"/>
              </a:tblGrid>
              <a:tr h="1015920">
                <a:tc>
                  <a:txBody>
                    <a:bodyPr anchor="t" rtlCol="false"/>
                    <a:lstStyle/>
                    <a:p>
                      <a:pPr algn="ctr">
                        <a:lnSpc>
                          <a:spcPts val="4200"/>
                        </a:lnSpc>
                        <a:defRPr/>
                      </a:pPr>
                      <a:r>
                        <a:rPr lang="en-US" sz="3000">
                          <a:solidFill>
                            <a:srgbClr val="1B4444"/>
                          </a:solidFill>
                          <a:latin typeface="Montserrat Classic Bold"/>
                        </a:rPr>
                        <a:t>FEATURES</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DA715"/>
                    </a:solidFill>
                  </a:tcPr>
                </a:tc>
                <a:tc>
                  <a:txBody>
                    <a:bodyPr anchor="t" rtlCol="false"/>
                    <a:lstStyle/>
                    <a:p>
                      <a:pPr algn="ctr">
                        <a:lnSpc>
                          <a:spcPts val="4200"/>
                        </a:lnSpc>
                        <a:defRPr/>
                      </a:pPr>
                      <a:r>
                        <a:rPr lang="en-US" sz="3000">
                          <a:solidFill>
                            <a:srgbClr val="1B4444"/>
                          </a:solidFill>
                          <a:latin typeface="Montserrat Classic Bold"/>
                        </a:rPr>
                        <a:t>IMPLEMENTATION</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DA715"/>
                    </a:solidFill>
                  </a:tcPr>
                </a:tc>
              </a:tr>
              <a:tr h="2575005">
                <a:tc>
                  <a:txBody>
                    <a:bodyPr anchor="t" rtlCol="false"/>
                    <a:lstStyle/>
                    <a:p>
                      <a:pPr algn="l" marL="496571" indent="-248285" lvl="1">
                        <a:lnSpc>
                          <a:spcPts val="3220"/>
                        </a:lnSpc>
                        <a:buFont typeface="Arial"/>
                        <a:buChar char="•"/>
                        <a:defRPr/>
                      </a:pPr>
                      <a:r>
                        <a:rPr lang="en-US" sz="2300">
                          <a:solidFill>
                            <a:srgbClr val="1B4444"/>
                          </a:solidFill>
                          <a:latin typeface="Montserrat Classic"/>
                        </a:rPr>
                        <a:t>Add items to cart once and keep changing the quantity</a:t>
                      </a:r>
                      <a:endParaRPr lang="en-US" sz="1100"/>
                    </a:p>
                    <a:p>
                      <a:pPr marL="496571" indent="-248285" lvl="1">
                        <a:lnSpc>
                          <a:spcPts val="3220"/>
                        </a:lnSpc>
                        <a:buFont typeface="Arial"/>
                        <a:buChar char="•"/>
                      </a:pPr>
                      <a:r>
                        <a:rPr lang="en-US" sz="2300">
                          <a:solidFill>
                            <a:srgbClr val="1B4444"/>
                          </a:solidFill>
                          <a:latin typeface="Montserrat Classic"/>
                        </a:rPr>
                        <a:t>Generate Invoice and display the total amount</a:t>
                      </a:r>
                    </a:p>
                  </a:txBody>
                  <a:tcPr marL="190500" marR="190500" marT="190500" marB="190500" anchor="t">
                    <a:lnL cmpd="sng" algn="ctr" cap="flat" w="0">
                      <a:solidFill>
                        <a:srgbClr val="FDA715"/>
                      </a:solidFill>
                      <a:prstDash val="solid"/>
                      <a:round/>
                      <a:headEnd type="none" w="med" len="med"/>
                      <a:tailEnd type="none" w="med" len="med"/>
                    </a:lnL>
                    <a:lnR cmpd="sng" algn="ctr" cap="flat" w="0">
                      <a:solidFill>
                        <a:srgbClr val="FDA715"/>
                      </a:solidFill>
                      <a:prstDash val="solid"/>
                      <a:round/>
                      <a:headEnd type="none" w="med" len="med"/>
                      <a:tailEnd type="none" w="med" len="med"/>
                    </a:lnR>
                    <a:lnT cmpd="sng" algn="ctr" cap="flat" w="0">
                      <a:solidFill>
                        <a:srgbClr val="FDA715"/>
                      </a:solidFill>
                      <a:prstDash val="solid"/>
                      <a:round/>
                      <a:headEnd type="none" w="med" len="med"/>
                      <a:tailEnd type="none" w="med" len="med"/>
                    </a:lnT>
                    <a:lnB cmpd="sng" algn="ctr" cap="flat" w="19050">
                      <a:solidFill>
                        <a:srgbClr val="FDA715"/>
                      </a:solidFill>
                      <a:prstDash val="solid"/>
                      <a:round/>
                      <a:headEnd type="none" w="med" len="med"/>
                      <a:tailEnd type="none" w="med" len="med"/>
                    </a:lnB>
                  </a:tcPr>
                </a:tc>
                <a:tc>
                  <a:txBody>
                    <a:bodyPr anchor="t" rtlCol="false"/>
                    <a:lstStyle/>
                    <a:p>
                      <a:pPr algn="l" marL="496571" indent="-248285" lvl="1">
                        <a:lnSpc>
                          <a:spcPts val="3220"/>
                        </a:lnSpc>
                        <a:buFont typeface="Arial"/>
                        <a:buChar char="•"/>
                        <a:defRPr/>
                      </a:pPr>
                      <a:r>
                        <a:rPr lang="en-US" sz="2300">
                          <a:solidFill>
                            <a:srgbClr val="1B4444"/>
                          </a:solidFill>
                          <a:latin typeface="Montserrat Classic"/>
                        </a:rPr>
                        <a:t>If the item is added doesn't exists then it gets added to the cart else quantity will get incremented</a:t>
                      </a:r>
                      <a:endParaRPr lang="en-US" sz="1100"/>
                    </a:p>
                    <a:p>
                      <a:pPr marL="496571" indent="-248285" lvl="1">
                        <a:lnSpc>
                          <a:spcPts val="3220"/>
                        </a:lnSpc>
                        <a:buFont typeface="Arial"/>
                        <a:buChar char="•"/>
                      </a:pPr>
                      <a:r>
                        <a:rPr lang="en-US" sz="2300">
                          <a:solidFill>
                            <a:srgbClr val="1B4444"/>
                          </a:solidFill>
                          <a:latin typeface="Montserrat Classic"/>
                        </a:rPr>
                        <a:t>A random 7 digit string is generated and allocated to the order id</a:t>
                      </a:r>
                    </a:p>
                  </a:txBody>
                  <a:tcPr marL="190500" marR="190500" marT="190500" marB="190500" anchor="t">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19050">
                      <a:solidFill>
                        <a:srgbClr val="FDA715"/>
                      </a:solidFill>
                      <a:prstDash val="solid"/>
                      <a:round/>
                      <a:headEnd type="none" w="med" len="med"/>
                      <a:tailEnd type="none" w="med" len="med"/>
                    </a:lnB>
                  </a:tcPr>
                </a:tc>
              </a:tr>
            </a:tbl>
          </a:graphicData>
        </a:graphic>
      </p:graphicFrame>
      <p:grpSp>
        <p:nvGrpSpPr>
          <p:cNvPr name="Group 3" id="3"/>
          <p:cNvGrpSpPr/>
          <p:nvPr/>
        </p:nvGrpSpPr>
        <p:grpSpPr>
          <a:xfrm rot="0">
            <a:off x="0" y="9236393"/>
            <a:ext cx="15728030" cy="1050607"/>
            <a:chOff x="0" y="0"/>
            <a:chExt cx="4142362" cy="276703"/>
          </a:xfrm>
        </p:grpSpPr>
        <p:sp>
          <p:nvSpPr>
            <p:cNvPr name="Freeform 4" id="4"/>
            <p:cNvSpPr/>
            <p:nvPr/>
          </p:nvSpPr>
          <p:spPr>
            <a:xfrm>
              <a:off x="0" y="0"/>
              <a:ext cx="4142362" cy="276703"/>
            </a:xfrm>
            <a:custGeom>
              <a:avLst/>
              <a:gdLst/>
              <a:ahLst/>
              <a:cxnLst/>
              <a:rect r="r" b="b" t="t" l="l"/>
              <a:pathLst>
                <a:path h="276703" w="4142362">
                  <a:moveTo>
                    <a:pt x="0" y="0"/>
                  </a:moveTo>
                  <a:lnTo>
                    <a:pt x="4142362" y="0"/>
                  </a:lnTo>
                  <a:lnTo>
                    <a:pt x="4142362" y="276703"/>
                  </a:lnTo>
                  <a:lnTo>
                    <a:pt x="0" y="276703"/>
                  </a:lnTo>
                  <a:close/>
                </a:path>
              </a:pathLst>
            </a:custGeom>
            <a:solidFill>
              <a:srgbClr val="1B4444"/>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338789" y="9236393"/>
            <a:ext cx="8757453" cy="7571877"/>
          </a:xfrm>
          <a:prstGeom prst="rect">
            <a:avLst/>
          </a:prstGeom>
        </p:spPr>
      </p:pic>
      <p:sp>
        <p:nvSpPr>
          <p:cNvPr name="TextBox 7" id="7"/>
          <p:cNvSpPr txBox="true"/>
          <p:nvPr/>
        </p:nvSpPr>
        <p:spPr>
          <a:xfrm rot="0">
            <a:off x="1028700" y="9610567"/>
            <a:ext cx="2882524" cy="273685"/>
          </a:xfrm>
          <a:prstGeom prst="rect">
            <a:avLst/>
          </a:prstGeom>
        </p:spPr>
        <p:txBody>
          <a:bodyPr anchor="t" rtlCol="false" tIns="0" lIns="0" bIns="0" rIns="0">
            <a:spAutoFit/>
          </a:bodyPr>
          <a:lstStyle/>
          <a:p>
            <a:pPr algn="l" marL="0" indent="0" lvl="0">
              <a:lnSpc>
                <a:spcPts val="2210"/>
              </a:lnSpc>
              <a:spcBef>
                <a:spcPct val="0"/>
              </a:spcBef>
            </a:pPr>
            <a:r>
              <a:rPr lang="en-US" sz="1700" u="sng">
                <a:solidFill>
                  <a:srgbClr val="E5E5E5"/>
                </a:solidFill>
                <a:latin typeface="Montserrat Classic"/>
              </a:rPr>
              <a:t>Back to Agenda</a:t>
            </a:r>
          </a:p>
        </p:txBody>
      </p:sp>
      <p:sp>
        <p:nvSpPr>
          <p:cNvPr name="TextBox 8" id="8"/>
          <p:cNvSpPr txBox="true"/>
          <p:nvPr/>
        </p:nvSpPr>
        <p:spPr>
          <a:xfrm rot="0">
            <a:off x="16710989" y="9610567"/>
            <a:ext cx="548311" cy="273685"/>
          </a:xfrm>
          <a:prstGeom prst="rect">
            <a:avLst/>
          </a:prstGeom>
        </p:spPr>
        <p:txBody>
          <a:bodyPr anchor="t" rtlCol="false" tIns="0" lIns="0" bIns="0" rIns="0">
            <a:spAutoFit/>
          </a:bodyPr>
          <a:lstStyle/>
          <a:p>
            <a:pPr algn="r" marL="0" indent="0" lvl="0">
              <a:lnSpc>
                <a:spcPts val="2210"/>
              </a:lnSpc>
              <a:spcBef>
                <a:spcPct val="0"/>
              </a:spcBef>
            </a:pPr>
            <a:r>
              <a:rPr lang="en-US" sz="1700">
                <a:solidFill>
                  <a:srgbClr val="1B4444"/>
                </a:solidFill>
                <a:latin typeface="Montserrat Classic Bold"/>
              </a:rPr>
              <a:t>05</a:t>
            </a:r>
          </a:p>
        </p:txBody>
      </p:sp>
      <p:sp>
        <p:nvSpPr>
          <p:cNvPr name="TextBox 9" id="9"/>
          <p:cNvSpPr txBox="true"/>
          <p:nvPr/>
        </p:nvSpPr>
        <p:spPr>
          <a:xfrm rot="0">
            <a:off x="1028700" y="660406"/>
            <a:ext cx="10543512" cy="2263775"/>
          </a:xfrm>
          <a:prstGeom prst="rect">
            <a:avLst/>
          </a:prstGeom>
        </p:spPr>
        <p:txBody>
          <a:bodyPr anchor="t" rtlCol="false" tIns="0" lIns="0" bIns="0" rIns="0">
            <a:spAutoFit/>
          </a:bodyPr>
          <a:lstStyle/>
          <a:p>
            <a:pPr algn="l" marL="0" indent="0" lvl="0">
              <a:lnSpc>
                <a:spcPts val="8800"/>
              </a:lnSpc>
              <a:spcBef>
                <a:spcPct val="0"/>
              </a:spcBef>
            </a:pPr>
            <a:r>
              <a:rPr lang="en-US" sz="8000">
                <a:solidFill>
                  <a:srgbClr val="1B4444"/>
                </a:solidFill>
                <a:latin typeface="Montserrat Classic"/>
              </a:rPr>
              <a:t>FEATURES &amp; IMPLEMENTATION</a:t>
            </a:r>
          </a:p>
        </p:txBody>
      </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2877959" y="-4827441"/>
            <a:ext cx="7666059" cy="6631969"/>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20" y="3797290"/>
            <a:ext cx="16230580" cy="4424965"/>
            <a:chOff x="0" y="0"/>
            <a:chExt cx="21640773" cy="5899953"/>
          </a:xfrm>
        </p:grpSpPr>
        <p:sp>
          <p:nvSpPr>
            <p:cNvPr name="TextBox 3" id="3"/>
            <p:cNvSpPr txBox="true"/>
            <p:nvPr/>
          </p:nvSpPr>
          <p:spPr>
            <a:xfrm rot="0">
              <a:off x="2380787" y="5567557"/>
              <a:ext cx="721954" cy="332396"/>
            </a:xfrm>
            <a:prstGeom prst="rect">
              <a:avLst/>
            </a:prstGeom>
          </p:spPr>
          <p:txBody>
            <a:bodyPr anchor="t" rtlCol="false" tIns="0" lIns="0" bIns="0" rIns="0">
              <a:spAutoFit/>
            </a:bodyPr>
            <a:lstStyle/>
            <a:p>
              <a:pPr algn="ctr">
                <a:lnSpc>
                  <a:spcPts val="2099"/>
                </a:lnSpc>
              </a:pPr>
              <a:r>
                <a:rPr lang="en-US" sz="1499">
                  <a:solidFill>
                    <a:srgbClr val="1B4444"/>
                  </a:solidFill>
                  <a:latin typeface="Montserrat Classic"/>
                </a:rPr>
                <a:t>Dish 1</a:t>
              </a:r>
            </a:p>
          </p:txBody>
        </p:sp>
        <p:sp>
          <p:nvSpPr>
            <p:cNvPr name="TextBox 4" id="4"/>
            <p:cNvSpPr txBox="true"/>
            <p:nvPr/>
          </p:nvSpPr>
          <p:spPr>
            <a:xfrm rot="0">
              <a:off x="6555035" y="5567557"/>
              <a:ext cx="773018" cy="332396"/>
            </a:xfrm>
            <a:prstGeom prst="rect">
              <a:avLst/>
            </a:prstGeom>
          </p:spPr>
          <p:txBody>
            <a:bodyPr anchor="t" rtlCol="false" tIns="0" lIns="0" bIns="0" rIns="0">
              <a:spAutoFit/>
            </a:bodyPr>
            <a:lstStyle/>
            <a:p>
              <a:pPr algn="ctr">
                <a:lnSpc>
                  <a:spcPts val="2099"/>
                </a:lnSpc>
              </a:pPr>
              <a:r>
                <a:rPr lang="en-US" sz="1499">
                  <a:solidFill>
                    <a:srgbClr val="1B4444"/>
                  </a:solidFill>
                  <a:latin typeface="Montserrat Classic"/>
                </a:rPr>
                <a:t>Dish 2</a:t>
              </a:r>
            </a:p>
          </p:txBody>
        </p:sp>
        <p:sp>
          <p:nvSpPr>
            <p:cNvPr name="TextBox 5" id="5"/>
            <p:cNvSpPr txBox="true"/>
            <p:nvPr/>
          </p:nvSpPr>
          <p:spPr>
            <a:xfrm rot="0">
              <a:off x="10761008" y="5567557"/>
              <a:ext cx="760632" cy="332396"/>
            </a:xfrm>
            <a:prstGeom prst="rect">
              <a:avLst/>
            </a:prstGeom>
          </p:spPr>
          <p:txBody>
            <a:bodyPr anchor="t" rtlCol="false" tIns="0" lIns="0" bIns="0" rIns="0">
              <a:spAutoFit/>
            </a:bodyPr>
            <a:lstStyle/>
            <a:p>
              <a:pPr algn="ctr">
                <a:lnSpc>
                  <a:spcPts val="2099"/>
                </a:lnSpc>
              </a:pPr>
              <a:r>
                <a:rPr lang="en-US" sz="1499">
                  <a:solidFill>
                    <a:srgbClr val="1B4444"/>
                  </a:solidFill>
                  <a:latin typeface="Montserrat Classic"/>
                </a:rPr>
                <a:t>Dish 3</a:t>
              </a:r>
            </a:p>
          </p:txBody>
        </p:sp>
        <p:sp>
          <p:nvSpPr>
            <p:cNvPr name="TextBox 6" id="6"/>
            <p:cNvSpPr txBox="true"/>
            <p:nvPr/>
          </p:nvSpPr>
          <p:spPr>
            <a:xfrm rot="0">
              <a:off x="14953182" y="5567557"/>
              <a:ext cx="775843" cy="332396"/>
            </a:xfrm>
            <a:prstGeom prst="rect">
              <a:avLst/>
            </a:prstGeom>
          </p:spPr>
          <p:txBody>
            <a:bodyPr anchor="t" rtlCol="false" tIns="0" lIns="0" bIns="0" rIns="0">
              <a:spAutoFit/>
            </a:bodyPr>
            <a:lstStyle/>
            <a:p>
              <a:pPr algn="ctr">
                <a:lnSpc>
                  <a:spcPts val="2099"/>
                </a:lnSpc>
              </a:pPr>
              <a:r>
                <a:rPr lang="en-US" sz="1499">
                  <a:solidFill>
                    <a:srgbClr val="1B4444"/>
                  </a:solidFill>
                  <a:latin typeface="Montserrat Classic"/>
                </a:rPr>
                <a:t>Dish 4</a:t>
              </a:r>
            </a:p>
          </p:txBody>
        </p:sp>
        <p:sp>
          <p:nvSpPr>
            <p:cNvPr name="TextBox 7" id="7"/>
            <p:cNvSpPr txBox="true"/>
            <p:nvPr/>
          </p:nvSpPr>
          <p:spPr>
            <a:xfrm rot="0">
              <a:off x="19155787" y="5567557"/>
              <a:ext cx="770193" cy="332396"/>
            </a:xfrm>
            <a:prstGeom prst="rect">
              <a:avLst/>
            </a:prstGeom>
          </p:spPr>
          <p:txBody>
            <a:bodyPr anchor="t" rtlCol="false" tIns="0" lIns="0" bIns="0" rIns="0">
              <a:spAutoFit/>
            </a:bodyPr>
            <a:lstStyle/>
            <a:p>
              <a:pPr algn="ctr">
                <a:lnSpc>
                  <a:spcPts val="2099"/>
                </a:lnSpc>
              </a:pPr>
              <a:r>
                <a:rPr lang="en-US" sz="1499">
                  <a:solidFill>
                    <a:srgbClr val="1B4444"/>
                  </a:solidFill>
                  <a:latin typeface="Montserrat Classic"/>
                </a:rPr>
                <a:t>Dish 5</a:t>
              </a:r>
            </a:p>
          </p:txBody>
        </p:sp>
        <p:grpSp>
          <p:nvGrpSpPr>
            <p:cNvPr name="Group 8" id="8"/>
            <p:cNvGrpSpPr>
              <a:grpSpLocks noChangeAspect="true"/>
            </p:cNvGrpSpPr>
            <p:nvPr/>
          </p:nvGrpSpPr>
          <p:grpSpPr>
            <a:xfrm rot="0">
              <a:off x="641874" y="151911"/>
              <a:ext cx="20998899" cy="5317221"/>
              <a:chOff x="0" y="0"/>
              <a:chExt cx="25569043" cy="6474447"/>
            </a:xfrm>
          </p:grpSpPr>
          <p:sp>
            <p:nvSpPr>
              <p:cNvPr name="Freeform 9" id="9"/>
              <p:cNvSpPr/>
              <p:nvPr/>
            </p:nvSpPr>
            <p:spPr>
              <a:xfrm>
                <a:off x="0" y="-6350"/>
                <a:ext cx="25569042" cy="12700"/>
              </a:xfrm>
              <a:custGeom>
                <a:avLst/>
                <a:gdLst/>
                <a:ahLst/>
                <a:cxnLst/>
                <a:rect r="r" b="b" t="t" l="l"/>
                <a:pathLst>
                  <a:path h="12700" w="25569042">
                    <a:moveTo>
                      <a:pt x="0" y="0"/>
                    </a:moveTo>
                    <a:lnTo>
                      <a:pt x="25569042" y="0"/>
                    </a:lnTo>
                    <a:lnTo>
                      <a:pt x="25569042" y="12700"/>
                    </a:lnTo>
                    <a:lnTo>
                      <a:pt x="0" y="12700"/>
                    </a:lnTo>
                    <a:close/>
                  </a:path>
                </a:pathLst>
              </a:custGeom>
              <a:solidFill>
                <a:srgbClr val="1B4444">
                  <a:alpha val="24706"/>
                </a:srgbClr>
              </a:solidFill>
            </p:spPr>
          </p:sp>
          <p:sp>
            <p:nvSpPr>
              <p:cNvPr name="Freeform 10" id="10"/>
              <p:cNvSpPr/>
              <p:nvPr/>
            </p:nvSpPr>
            <p:spPr>
              <a:xfrm>
                <a:off x="0" y="1288539"/>
                <a:ext cx="25569042" cy="12700"/>
              </a:xfrm>
              <a:custGeom>
                <a:avLst/>
                <a:gdLst/>
                <a:ahLst/>
                <a:cxnLst/>
                <a:rect r="r" b="b" t="t" l="l"/>
                <a:pathLst>
                  <a:path h="12700" w="25569042">
                    <a:moveTo>
                      <a:pt x="0" y="0"/>
                    </a:moveTo>
                    <a:lnTo>
                      <a:pt x="25569042" y="0"/>
                    </a:lnTo>
                    <a:lnTo>
                      <a:pt x="25569042" y="12700"/>
                    </a:lnTo>
                    <a:lnTo>
                      <a:pt x="0" y="12700"/>
                    </a:lnTo>
                    <a:close/>
                  </a:path>
                </a:pathLst>
              </a:custGeom>
              <a:solidFill>
                <a:srgbClr val="1B4444">
                  <a:alpha val="24706"/>
                </a:srgbClr>
              </a:solidFill>
            </p:spPr>
          </p:sp>
          <p:sp>
            <p:nvSpPr>
              <p:cNvPr name="Freeform 11" id="11"/>
              <p:cNvSpPr/>
              <p:nvPr/>
            </p:nvSpPr>
            <p:spPr>
              <a:xfrm>
                <a:off x="0" y="2583429"/>
                <a:ext cx="25569042" cy="12700"/>
              </a:xfrm>
              <a:custGeom>
                <a:avLst/>
                <a:gdLst/>
                <a:ahLst/>
                <a:cxnLst/>
                <a:rect r="r" b="b" t="t" l="l"/>
                <a:pathLst>
                  <a:path h="12700" w="25569042">
                    <a:moveTo>
                      <a:pt x="0" y="0"/>
                    </a:moveTo>
                    <a:lnTo>
                      <a:pt x="25569042" y="0"/>
                    </a:lnTo>
                    <a:lnTo>
                      <a:pt x="25569042" y="12700"/>
                    </a:lnTo>
                    <a:lnTo>
                      <a:pt x="0" y="12700"/>
                    </a:lnTo>
                    <a:close/>
                  </a:path>
                </a:pathLst>
              </a:custGeom>
              <a:solidFill>
                <a:srgbClr val="1B4444">
                  <a:alpha val="24706"/>
                </a:srgbClr>
              </a:solidFill>
            </p:spPr>
          </p:sp>
          <p:sp>
            <p:nvSpPr>
              <p:cNvPr name="Freeform 12" id="12"/>
              <p:cNvSpPr/>
              <p:nvPr/>
            </p:nvSpPr>
            <p:spPr>
              <a:xfrm>
                <a:off x="0" y="3878318"/>
                <a:ext cx="25569042" cy="12700"/>
              </a:xfrm>
              <a:custGeom>
                <a:avLst/>
                <a:gdLst/>
                <a:ahLst/>
                <a:cxnLst/>
                <a:rect r="r" b="b" t="t" l="l"/>
                <a:pathLst>
                  <a:path h="12700" w="25569042">
                    <a:moveTo>
                      <a:pt x="0" y="0"/>
                    </a:moveTo>
                    <a:lnTo>
                      <a:pt x="25569042" y="0"/>
                    </a:lnTo>
                    <a:lnTo>
                      <a:pt x="25569042" y="12700"/>
                    </a:lnTo>
                    <a:lnTo>
                      <a:pt x="0" y="12700"/>
                    </a:lnTo>
                    <a:close/>
                  </a:path>
                </a:pathLst>
              </a:custGeom>
              <a:solidFill>
                <a:srgbClr val="1B4444">
                  <a:alpha val="24706"/>
                </a:srgbClr>
              </a:solidFill>
            </p:spPr>
          </p:sp>
          <p:sp>
            <p:nvSpPr>
              <p:cNvPr name="Freeform 13" id="13"/>
              <p:cNvSpPr/>
              <p:nvPr/>
            </p:nvSpPr>
            <p:spPr>
              <a:xfrm>
                <a:off x="0" y="5173207"/>
                <a:ext cx="25569042" cy="12700"/>
              </a:xfrm>
              <a:custGeom>
                <a:avLst/>
                <a:gdLst/>
                <a:ahLst/>
                <a:cxnLst/>
                <a:rect r="r" b="b" t="t" l="l"/>
                <a:pathLst>
                  <a:path h="12700" w="25569042">
                    <a:moveTo>
                      <a:pt x="0" y="0"/>
                    </a:moveTo>
                    <a:lnTo>
                      <a:pt x="25569042" y="0"/>
                    </a:lnTo>
                    <a:lnTo>
                      <a:pt x="25569042" y="12700"/>
                    </a:lnTo>
                    <a:lnTo>
                      <a:pt x="0" y="12700"/>
                    </a:lnTo>
                    <a:close/>
                  </a:path>
                </a:pathLst>
              </a:custGeom>
              <a:solidFill>
                <a:srgbClr val="1B4444">
                  <a:alpha val="24706"/>
                </a:srgbClr>
              </a:solidFill>
            </p:spPr>
          </p:sp>
          <p:sp>
            <p:nvSpPr>
              <p:cNvPr name="Freeform 14" id="14"/>
              <p:cNvSpPr/>
              <p:nvPr/>
            </p:nvSpPr>
            <p:spPr>
              <a:xfrm>
                <a:off x="0" y="6468097"/>
                <a:ext cx="25569042" cy="12700"/>
              </a:xfrm>
              <a:custGeom>
                <a:avLst/>
                <a:gdLst/>
                <a:ahLst/>
                <a:cxnLst/>
                <a:rect r="r" b="b" t="t" l="l"/>
                <a:pathLst>
                  <a:path h="12700" w="25569042">
                    <a:moveTo>
                      <a:pt x="0" y="0"/>
                    </a:moveTo>
                    <a:lnTo>
                      <a:pt x="25569042" y="0"/>
                    </a:lnTo>
                    <a:lnTo>
                      <a:pt x="25569042" y="12700"/>
                    </a:lnTo>
                    <a:lnTo>
                      <a:pt x="0" y="12700"/>
                    </a:lnTo>
                    <a:close/>
                  </a:path>
                </a:pathLst>
              </a:custGeom>
              <a:solidFill>
                <a:srgbClr val="1B4444">
                  <a:alpha val="60000"/>
                </a:srgbClr>
              </a:solidFill>
            </p:spPr>
          </p:sp>
        </p:grpSp>
        <p:sp>
          <p:nvSpPr>
            <p:cNvPr name="TextBox 15" id="15"/>
            <p:cNvSpPr txBox="true"/>
            <p:nvPr/>
          </p:nvSpPr>
          <p:spPr>
            <a:xfrm rot="0">
              <a:off x="55084" y="-28575"/>
              <a:ext cx="459791" cy="332396"/>
            </a:xfrm>
            <a:prstGeom prst="rect">
              <a:avLst/>
            </a:prstGeom>
          </p:spPr>
          <p:txBody>
            <a:bodyPr anchor="t" rtlCol="false" tIns="0" lIns="0" bIns="0" rIns="0">
              <a:spAutoFit/>
            </a:bodyPr>
            <a:lstStyle/>
            <a:p>
              <a:pPr algn="r">
                <a:lnSpc>
                  <a:spcPts val="2099"/>
                </a:lnSpc>
              </a:pPr>
              <a:r>
                <a:rPr lang="en-US" sz="1499">
                  <a:solidFill>
                    <a:srgbClr val="1B4444"/>
                  </a:solidFill>
                  <a:latin typeface="Montserrat Classic"/>
                </a:rPr>
                <a:t>125 </a:t>
              </a:r>
            </a:p>
          </p:txBody>
        </p:sp>
        <p:sp>
          <p:nvSpPr>
            <p:cNvPr name="TextBox 16" id="16"/>
            <p:cNvSpPr txBox="true"/>
            <p:nvPr/>
          </p:nvSpPr>
          <p:spPr>
            <a:xfrm rot="0">
              <a:off x="0" y="1034869"/>
              <a:ext cx="514874" cy="332396"/>
            </a:xfrm>
            <a:prstGeom prst="rect">
              <a:avLst/>
            </a:prstGeom>
          </p:spPr>
          <p:txBody>
            <a:bodyPr anchor="t" rtlCol="false" tIns="0" lIns="0" bIns="0" rIns="0">
              <a:spAutoFit/>
            </a:bodyPr>
            <a:lstStyle/>
            <a:p>
              <a:pPr algn="r">
                <a:lnSpc>
                  <a:spcPts val="2099"/>
                </a:lnSpc>
              </a:pPr>
              <a:r>
                <a:rPr lang="en-US" sz="1499">
                  <a:solidFill>
                    <a:srgbClr val="1B4444"/>
                  </a:solidFill>
                  <a:latin typeface="Montserrat Classic"/>
                </a:rPr>
                <a:t>100 </a:t>
              </a:r>
            </a:p>
          </p:txBody>
        </p:sp>
        <p:sp>
          <p:nvSpPr>
            <p:cNvPr name="TextBox 17" id="17"/>
            <p:cNvSpPr txBox="true"/>
            <p:nvPr/>
          </p:nvSpPr>
          <p:spPr>
            <a:xfrm rot="0">
              <a:off x="157972" y="2098313"/>
              <a:ext cx="356903" cy="332396"/>
            </a:xfrm>
            <a:prstGeom prst="rect">
              <a:avLst/>
            </a:prstGeom>
          </p:spPr>
          <p:txBody>
            <a:bodyPr anchor="t" rtlCol="false" tIns="0" lIns="0" bIns="0" rIns="0">
              <a:spAutoFit/>
            </a:bodyPr>
            <a:lstStyle/>
            <a:p>
              <a:pPr algn="r">
                <a:lnSpc>
                  <a:spcPts val="2099"/>
                </a:lnSpc>
              </a:pPr>
              <a:r>
                <a:rPr lang="en-US" sz="1499">
                  <a:solidFill>
                    <a:srgbClr val="1B4444"/>
                  </a:solidFill>
                  <a:latin typeface="Montserrat Classic"/>
                </a:rPr>
                <a:t>75 </a:t>
              </a:r>
            </a:p>
          </p:txBody>
        </p:sp>
        <p:sp>
          <p:nvSpPr>
            <p:cNvPr name="TextBox 18" id="18"/>
            <p:cNvSpPr txBox="true"/>
            <p:nvPr/>
          </p:nvSpPr>
          <p:spPr>
            <a:xfrm rot="0">
              <a:off x="127225" y="3161758"/>
              <a:ext cx="387650" cy="332396"/>
            </a:xfrm>
            <a:prstGeom prst="rect">
              <a:avLst/>
            </a:prstGeom>
          </p:spPr>
          <p:txBody>
            <a:bodyPr anchor="t" rtlCol="false" tIns="0" lIns="0" bIns="0" rIns="0">
              <a:spAutoFit/>
            </a:bodyPr>
            <a:lstStyle/>
            <a:p>
              <a:pPr algn="r">
                <a:lnSpc>
                  <a:spcPts val="2099"/>
                </a:lnSpc>
              </a:pPr>
              <a:r>
                <a:rPr lang="en-US" sz="1499">
                  <a:solidFill>
                    <a:srgbClr val="1B4444"/>
                  </a:solidFill>
                  <a:latin typeface="Montserrat Classic"/>
                </a:rPr>
                <a:t>50 </a:t>
              </a:r>
            </a:p>
          </p:txBody>
        </p:sp>
        <p:sp>
          <p:nvSpPr>
            <p:cNvPr name="TextBox 19" id="19"/>
            <p:cNvSpPr txBox="true"/>
            <p:nvPr/>
          </p:nvSpPr>
          <p:spPr>
            <a:xfrm rot="0">
              <a:off x="153408" y="4225202"/>
              <a:ext cx="361466" cy="332396"/>
            </a:xfrm>
            <a:prstGeom prst="rect">
              <a:avLst/>
            </a:prstGeom>
          </p:spPr>
          <p:txBody>
            <a:bodyPr anchor="t" rtlCol="false" tIns="0" lIns="0" bIns="0" rIns="0">
              <a:spAutoFit/>
            </a:bodyPr>
            <a:lstStyle/>
            <a:p>
              <a:pPr algn="r">
                <a:lnSpc>
                  <a:spcPts val="2099"/>
                </a:lnSpc>
              </a:pPr>
              <a:r>
                <a:rPr lang="en-US" sz="1499">
                  <a:solidFill>
                    <a:srgbClr val="1B4444"/>
                  </a:solidFill>
                  <a:latin typeface="Montserrat Classic"/>
                </a:rPr>
                <a:t>25 </a:t>
              </a:r>
            </a:p>
          </p:txBody>
        </p:sp>
        <p:sp>
          <p:nvSpPr>
            <p:cNvPr name="TextBox 20" id="20"/>
            <p:cNvSpPr txBox="true"/>
            <p:nvPr/>
          </p:nvSpPr>
          <p:spPr>
            <a:xfrm rot="0">
              <a:off x="273680" y="5288646"/>
              <a:ext cx="241195" cy="332396"/>
            </a:xfrm>
            <a:prstGeom prst="rect">
              <a:avLst/>
            </a:prstGeom>
          </p:spPr>
          <p:txBody>
            <a:bodyPr anchor="t" rtlCol="false" tIns="0" lIns="0" bIns="0" rIns="0">
              <a:spAutoFit/>
            </a:bodyPr>
            <a:lstStyle/>
            <a:p>
              <a:pPr algn="r">
                <a:lnSpc>
                  <a:spcPts val="2099"/>
                </a:lnSpc>
              </a:pPr>
              <a:r>
                <a:rPr lang="en-US" sz="1499">
                  <a:solidFill>
                    <a:srgbClr val="1B4444"/>
                  </a:solidFill>
                  <a:latin typeface="Montserrat Classic"/>
                </a:rPr>
                <a:t>0 </a:t>
              </a:r>
            </a:p>
          </p:txBody>
        </p:sp>
        <p:grpSp>
          <p:nvGrpSpPr>
            <p:cNvPr name="Group 21" id="21"/>
            <p:cNvGrpSpPr>
              <a:grpSpLocks noChangeAspect="true"/>
            </p:cNvGrpSpPr>
            <p:nvPr/>
          </p:nvGrpSpPr>
          <p:grpSpPr>
            <a:xfrm rot="0">
              <a:off x="2741764" y="194448"/>
              <a:ext cx="16799119" cy="5274683"/>
              <a:chOff x="2556904" y="51796"/>
              <a:chExt cx="20455234" cy="6422651"/>
            </a:xfrm>
          </p:grpSpPr>
          <p:sp>
            <p:nvSpPr>
              <p:cNvPr name="Freeform 22" id="22"/>
              <p:cNvSpPr/>
              <p:nvPr/>
            </p:nvSpPr>
            <p:spPr>
              <a:xfrm>
                <a:off x="2556904" y="51796"/>
                <a:ext cx="20455234" cy="6422651"/>
              </a:xfrm>
              <a:custGeom>
                <a:avLst/>
                <a:gdLst/>
                <a:ahLst/>
                <a:cxnLst/>
                <a:rect r="r" b="b" t="t" l="l"/>
                <a:pathLst>
                  <a:path h="6422651" w="20455234">
                    <a:moveTo>
                      <a:pt x="0" y="6422651"/>
                    </a:moveTo>
                    <a:lnTo>
                      <a:pt x="0" y="4868784"/>
                    </a:lnTo>
                    <a:lnTo>
                      <a:pt x="5113808" y="4040055"/>
                    </a:lnTo>
                    <a:lnTo>
                      <a:pt x="10227617" y="2123618"/>
                    </a:lnTo>
                    <a:lnTo>
                      <a:pt x="15341425" y="2020027"/>
                    </a:lnTo>
                    <a:lnTo>
                      <a:pt x="20455234" y="0"/>
                    </a:lnTo>
                    <a:lnTo>
                      <a:pt x="20455234" y="6422651"/>
                    </a:lnTo>
                    <a:close/>
                  </a:path>
                </a:pathLst>
              </a:custGeom>
              <a:solidFill>
                <a:srgbClr val="FDA715">
                  <a:alpha val="64706"/>
                </a:srgbClr>
              </a:solidFill>
            </p:spPr>
          </p:sp>
          <p:sp>
            <p:nvSpPr>
              <p:cNvPr name="Freeform 23" id="23"/>
              <p:cNvSpPr/>
              <p:nvPr/>
            </p:nvSpPr>
            <p:spPr>
              <a:xfrm>
                <a:off x="2556904" y="2227210"/>
                <a:ext cx="20455234" cy="4247237"/>
              </a:xfrm>
              <a:custGeom>
                <a:avLst/>
                <a:gdLst/>
                <a:ahLst/>
                <a:cxnLst/>
                <a:rect r="r" b="b" t="t" l="l"/>
                <a:pathLst>
                  <a:path h="4247237" w="20455234">
                    <a:moveTo>
                      <a:pt x="0" y="4247237"/>
                    </a:moveTo>
                    <a:lnTo>
                      <a:pt x="0" y="3625690"/>
                    </a:lnTo>
                    <a:lnTo>
                      <a:pt x="5113808" y="3418508"/>
                    </a:lnTo>
                    <a:lnTo>
                      <a:pt x="10227617" y="1243094"/>
                    </a:lnTo>
                    <a:lnTo>
                      <a:pt x="15341425" y="1916436"/>
                    </a:lnTo>
                    <a:lnTo>
                      <a:pt x="20455234" y="0"/>
                    </a:lnTo>
                    <a:lnTo>
                      <a:pt x="20455234" y="4247237"/>
                    </a:lnTo>
                    <a:close/>
                  </a:path>
                </a:pathLst>
              </a:custGeom>
              <a:solidFill>
                <a:srgbClr val="FFFFFF">
                  <a:alpha val="64706"/>
                </a:srgbClr>
              </a:solidFill>
            </p:spPr>
          </p:sp>
          <p:sp>
            <p:nvSpPr>
              <p:cNvPr name="Freeform 24" id="24"/>
              <p:cNvSpPr/>
              <p:nvPr/>
            </p:nvSpPr>
            <p:spPr>
              <a:xfrm>
                <a:off x="2556904" y="4506215"/>
                <a:ext cx="20455234" cy="1968232"/>
              </a:xfrm>
              <a:custGeom>
                <a:avLst/>
                <a:gdLst/>
                <a:ahLst/>
                <a:cxnLst/>
                <a:rect r="r" b="b" t="t" l="l"/>
                <a:pathLst>
                  <a:path h="1968232" w="20455234">
                    <a:moveTo>
                      <a:pt x="0" y="1968232"/>
                    </a:moveTo>
                    <a:lnTo>
                      <a:pt x="0" y="1968232"/>
                    </a:lnTo>
                    <a:lnTo>
                      <a:pt x="5113808" y="1346685"/>
                    </a:lnTo>
                    <a:lnTo>
                      <a:pt x="10227617" y="0"/>
                    </a:lnTo>
                    <a:lnTo>
                      <a:pt x="15341425" y="414365"/>
                    </a:lnTo>
                    <a:lnTo>
                      <a:pt x="20455234" y="310774"/>
                    </a:lnTo>
                    <a:lnTo>
                      <a:pt x="20455234" y="1968232"/>
                    </a:lnTo>
                    <a:close/>
                  </a:path>
                </a:pathLst>
              </a:custGeom>
              <a:solidFill>
                <a:srgbClr val="1B4444">
                  <a:alpha val="64706"/>
                </a:srgbClr>
              </a:solidFill>
            </p:spPr>
          </p:sp>
        </p:grpSp>
      </p:grpSp>
      <p:grpSp>
        <p:nvGrpSpPr>
          <p:cNvPr name="Group 25" id="25"/>
          <p:cNvGrpSpPr/>
          <p:nvPr/>
        </p:nvGrpSpPr>
        <p:grpSpPr>
          <a:xfrm rot="0">
            <a:off x="0" y="9236393"/>
            <a:ext cx="15728030" cy="1050607"/>
            <a:chOff x="0" y="0"/>
            <a:chExt cx="4142362" cy="276703"/>
          </a:xfrm>
        </p:grpSpPr>
        <p:sp>
          <p:nvSpPr>
            <p:cNvPr name="Freeform 26" id="26"/>
            <p:cNvSpPr/>
            <p:nvPr/>
          </p:nvSpPr>
          <p:spPr>
            <a:xfrm>
              <a:off x="0" y="0"/>
              <a:ext cx="4142362" cy="276703"/>
            </a:xfrm>
            <a:custGeom>
              <a:avLst/>
              <a:gdLst/>
              <a:ahLst/>
              <a:cxnLst/>
              <a:rect r="r" b="b" t="t" l="l"/>
              <a:pathLst>
                <a:path h="276703" w="4142362">
                  <a:moveTo>
                    <a:pt x="0" y="0"/>
                  </a:moveTo>
                  <a:lnTo>
                    <a:pt x="4142362" y="0"/>
                  </a:lnTo>
                  <a:lnTo>
                    <a:pt x="4142362" y="276703"/>
                  </a:lnTo>
                  <a:lnTo>
                    <a:pt x="0" y="276703"/>
                  </a:lnTo>
                  <a:close/>
                </a:path>
              </a:pathLst>
            </a:custGeom>
            <a:solidFill>
              <a:srgbClr val="1B4444"/>
            </a:soli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338789" y="9236393"/>
            <a:ext cx="8757453" cy="7571877"/>
          </a:xfrm>
          <a:prstGeom prst="rect">
            <a:avLst/>
          </a:prstGeom>
        </p:spPr>
      </p:pic>
      <p:sp>
        <p:nvSpPr>
          <p:cNvPr name="TextBox 29" id="29"/>
          <p:cNvSpPr txBox="true"/>
          <p:nvPr/>
        </p:nvSpPr>
        <p:spPr>
          <a:xfrm rot="0">
            <a:off x="1028700" y="9610567"/>
            <a:ext cx="2882524" cy="273685"/>
          </a:xfrm>
          <a:prstGeom prst="rect">
            <a:avLst/>
          </a:prstGeom>
        </p:spPr>
        <p:txBody>
          <a:bodyPr anchor="t" rtlCol="false" tIns="0" lIns="0" bIns="0" rIns="0">
            <a:spAutoFit/>
          </a:bodyPr>
          <a:lstStyle/>
          <a:p>
            <a:pPr algn="l" marL="0" indent="0" lvl="0">
              <a:lnSpc>
                <a:spcPts val="2210"/>
              </a:lnSpc>
              <a:spcBef>
                <a:spcPct val="0"/>
              </a:spcBef>
            </a:pPr>
            <a:r>
              <a:rPr lang="en-US" sz="1700" u="sng">
                <a:solidFill>
                  <a:srgbClr val="E5E5E5"/>
                </a:solidFill>
                <a:latin typeface="Montserrat Classic"/>
              </a:rPr>
              <a:t>Back to Agenda</a:t>
            </a:r>
          </a:p>
        </p:txBody>
      </p:sp>
      <p:sp>
        <p:nvSpPr>
          <p:cNvPr name="TextBox 30" id="30"/>
          <p:cNvSpPr txBox="true"/>
          <p:nvPr/>
        </p:nvSpPr>
        <p:spPr>
          <a:xfrm rot="0">
            <a:off x="16710989" y="9610567"/>
            <a:ext cx="548311" cy="273685"/>
          </a:xfrm>
          <a:prstGeom prst="rect">
            <a:avLst/>
          </a:prstGeom>
        </p:spPr>
        <p:txBody>
          <a:bodyPr anchor="t" rtlCol="false" tIns="0" lIns="0" bIns="0" rIns="0">
            <a:spAutoFit/>
          </a:bodyPr>
          <a:lstStyle/>
          <a:p>
            <a:pPr algn="r" marL="0" indent="0" lvl="0">
              <a:lnSpc>
                <a:spcPts val="2210"/>
              </a:lnSpc>
              <a:spcBef>
                <a:spcPct val="0"/>
              </a:spcBef>
            </a:pPr>
            <a:r>
              <a:rPr lang="en-US" sz="1700">
                <a:solidFill>
                  <a:srgbClr val="1B4444"/>
                </a:solidFill>
                <a:latin typeface="Montserrat Classic"/>
              </a:rPr>
              <a:t>06</a:t>
            </a:r>
          </a:p>
        </p:txBody>
      </p:sp>
      <p:grpSp>
        <p:nvGrpSpPr>
          <p:cNvPr name="Group 31" id="31"/>
          <p:cNvGrpSpPr/>
          <p:nvPr/>
        </p:nvGrpSpPr>
        <p:grpSpPr>
          <a:xfrm rot="0">
            <a:off x="1028700" y="1028700"/>
            <a:ext cx="11067222" cy="1780256"/>
            <a:chOff x="0" y="0"/>
            <a:chExt cx="14756296" cy="2373675"/>
          </a:xfrm>
        </p:grpSpPr>
        <p:sp>
          <p:nvSpPr>
            <p:cNvPr name="TextBox 32" id="32"/>
            <p:cNvSpPr txBox="true"/>
            <p:nvPr/>
          </p:nvSpPr>
          <p:spPr>
            <a:xfrm rot="0">
              <a:off x="0" y="1826516"/>
              <a:ext cx="14756296" cy="547158"/>
            </a:xfrm>
            <a:prstGeom prst="rect">
              <a:avLst/>
            </a:prstGeom>
          </p:spPr>
          <p:txBody>
            <a:bodyPr anchor="t" rtlCol="false" tIns="0" lIns="0" bIns="0" rIns="0">
              <a:spAutoFit/>
            </a:bodyPr>
            <a:lstStyle/>
            <a:p>
              <a:pPr algn="l">
                <a:lnSpc>
                  <a:spcPts val="3499"/>
                </a:lnSpc>
              </a:pPr>
              <a:r>
                <a:rPr lang="en-US" sz="2499">
                  <a:solidFill>
                    <a:srgbClr val="1B4444"/>
                  </a:solidFill>
                  <a:latin typeface="Montserrat Classic"/>
                </a:rPr>
                <a:t>Based on the data stored business analysis could be performed</a:t>
              </a:r>
            </a:p>
          </p:txBody>
        </p:sp>
        <p:sp>
          <p:nvSpPr>
            <p:cNvPr name="TextBox 33" id="33"/>
            <p:cNvSpPr txBox="true"/>
            <p:nvPr/>
          </p:nvSpPr>
          <p:spPr>
            <a:xfrm rot="0">
              <a:off x="0" y="66675"/>
              <a:ext cx="14756296" cy="1554692"/>
            </a:xfrm>
            <a:prstGeom prst="rect">
              <a:avLst/>
            </a:prstGeom>
          </p:spPr>
          <p:txBody>
            <a:bodyPr anchor="t" rtlCol="false" tIns="0" lIns="0" bIns="0" rIns="0">
              <a:spAutoFit/>
            </a:bodyPr>
            <a:lstStyle/>
            <a:p>
              <a:pPr algn="l" marL="0" indent="0" lvl="0">
                <a:lnSpc>
                  <a:spcPts val="8800"/>
                </a:lnSpc>
                <a:spcBef>
                  <a:spcPct val="0"/>
                </a:spcBef>
              </a:pPr>
              <a:r>
                <a:rPr lang="en-US" sz="8000" u="none">
                  <a:solidFill>
                    <a:srgbClr val="1B4444"/>
                  </a:solidFill>
                  <a:latin typeface="Montserrat Classic Bold"/>
                </a:rPr>
                <a:t>ANALYSIS</a:t>
              </a:r>
            </a:p>
          </p:txBody>
        </p:sp>
      </p:grpSp>
      <p:pic>
        <p:nvPicPr>
          <p:cNvPr name="Picture 34" id="3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2877959" y="-4827441"/>
            <a:ext cx="7666059" cy="66319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DAFcvOudsJQ</dc:identifier>
  <dcterms:modified xsi:type="dcterms:W3CDTF">2011-08-01T06:04:30Z</dcterms:modified>
  <cp:revision>1</cp:revision>
  <dc:title>Research Proposal Business Presentation in Dark Green Orange Geometric Style</dc:title>
</cp:coreProperties>
</file>