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6327"/>
  </p:normalViewPr>
  <p:slideViewPr>
    <p:cSldViewPr snapToGrid="0" snapToObjects="1">
      <p:cViewPr varScale="1">
        <p:scale>
          <a:sx n="90" d="100"/>
          <a:sy n="90"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Building Categories Toronto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counts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Sheet1!$B$2:$B$44</c:f>
              <c:strCache>
                <c:ptCount val="43"/>
                <c:pt idx="0">
                  <c:v>Hotel</c:v>
                </c:pt>
                <c:pt idx="1">
                  <c:v>Coffee Shop</c:v>
                </c:pt>
                <c:pt idx="2">
                  <c:v>Art Gallery</c:v>
                </c:pt>
                <c:pt idx="3">
                  <c:v>Concert Hall</c:v>
                </c:pt>
                <c:pt idx="4">
                  <c:v>Department Store</c:v>
                </c:pt>
                <c:pt idx="5">
                  <c:v>Event Space</c:v>
                </c:pt>
                <c:pt idx="6">
                  <c:v>Farmers Market</c:v>
                </c:pt>
                <c:pt idx="7">
                  <c:v>Monument / Landmark</c:v>
                </c:pt>
                <c:pt idx="8">
                  <c:v>Movie Theater</c:v>
                </c:pt>
                <c:pt idx="9">
                  <c:v>Office</c:v>
                </c:pt>
                <c:pt idx="10">
                  <c:v>Steakhouse</c:v>
                </c:pt>
                <c:pt idx="11">
                  <c:v>Theater</c:v>
                </c:pt>
                <c:pt idx="12">
                  <c:v>Bank</c:v>
                </c:pt>
                <c:pt idx="13">
                  <c:v>Baseball Stadium</c:v>
                </c:pt>
                <c:pt idx="14">
                  <c:v>Basketball Stadium</c:v>
                </c:pt>
                <c:pt idx="15">
                  <c:v>Belgian Restaurant</c:v>
                </c:pt>
                <c:pt idx="16">
                  <c:v>Brewery</c:v>
                </c:pt>
                <c:pt idx="17">
                  <c:v>Building</c:v>
                </c:pt>
                <c:pt idx="18">
                  <c:v>Bus Station</c:v>
                </c:pt>
                <c:pt idx="19">
                  <c:v>Café</c:v>
                </c:pt>
                <c:pt idx="20">
                  <c:v>Church</c:v>
                </c:pt>
                <c:pt idx="21">
                  <c:v>Clothing Store</c:v>
                </c:pt>
                <c:pt idx="22">
                  <c:v>Deli / Bodega</c:v>
                </c:pt>
                <c:pt idx="23">
                  <c:v>Food Court</c:v>
                </c:pt>
                <c:pt idx="24">
                  <c:v>Gastropub</c:v>
                </c:pt>
                <c:pt idx="25">
                  <c:v>General Travel</c:v>
                </c:pt>
                <c:pt idx="26">
                  <c:v>IT Services</c:v>
                </c:pt>
                <c:pt idx="27">
                  <c:v>Italian Restaurant</c:v>
                </c:pt>
                <c:pt idx="28">
                  <c:v>Liquor Store</c:v>
                </c:pt>
                <c:pt idx="29">
                  <c:v>Lounge</c:v>
                </c:pt>
                <c:pt idx="30">
                  <c:v>Market</c:v>
                </c:pt>
                <c:pt idx="31">
                  <c:v>Mediterranean Restaurant</c:v>
                </c:pt>
                <c:pt idx="32">
                  <c:v>Metro Station</c:v>
                </c:pt>
                <c:pt idx="33">
                  <c:v>Museum</c:v>
                </c:pt>
                <c:pt idx="34">
                  <c:v>Platform</c:v>
                </c:pt>
                <c:pt idx="35">
                  <c:v>Plaza</c:v>
                </c:pt>
                <c:pt idx="36">
                  <c:v>Residential Building (Apartment / Condo)</c:v>
                </c:pt>
                <c:pt idx="37">
                  <c:v>Restaurant</c:v>
                </c:pt>
                <c:pt idx="38">
                  <c:v>Shopping Mall</c:v>
                </c:pt>
                <c:pt idx="39">
                  <c:v>Sports Bar</c:v>
                </c:pt>
                <c:pt idx="40">
                  <c:v>Sushi Restaurant</c:v>
                </c:pt>
                <c:pt idx="41">
                  <c:v>Train Station</c:v>
                </c:pt>
                <c:pt idx="42">
                  <c:v>University</c:v>
                </c:pt>
              </c:strCache>
            </c:strRef>
          </c:cat>
          <c:val>
            <c:numRef>
              <c:f>Sheet1!$C$2:$C$44</c:f>
              <c:numCache>
                <c:formatCode>General</c:formatCode>
                <c:ptCount val="43"/>
                <c:pt idx="0">
                  <c:v>8</c:v>
                </c:pt>
                <c:pt idx="1">
                  <c:v>4</c:v>
                </c:pt>
                <c:pt idx="2">
                  <c:v>3</c:v>
                </c:pt>
                <c:pt idx="3">
                  <c:v>3</c:v>
                </c:pt>
                <c:pt idx="4">
                  <c:v>2</c:v>
                </c:pt>
                <c:pt idx="5">
                  <c:v>2</c:v>
                </c:pt>
                <c:pt idx="6">
                  <c:v>2</c:v>
                </c:pt>
                <c:pt idx="7">
                  <c:v>2</c:v>
                </c:pt>
                <c:pt idx="8">
                  <c:v>2</c:v>
                </c:pt>
                <c:pt idx="9">
                  <c:v>2</c:v>
                </c:pt>
                <c:pt idx="10">
                  <c:v>2</c:v>
                </c:pt>
                <c:pt idx="11">
                  <c:v>2</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numCache>
            </c:numRef>
          </c:val>
          <c:extLst>
            <c:ext xmlns:c16="http://schemas.microsoft.com/office/drawing/2014/chart" uri="{C3380CC4-5D6E-409C-BE32-E72D297353CC}">
              <c16:uniqueId val="{00000000-4CDA-EC45-A2FE-9C09C6D29DB6}"/>
            </c:ext>
          </c:extLst>
        </c:ser>
        <c:dLbls>
          <c:showLegendKey val="0"/>
          <c:showVal val="0"/>
          <c:showCatName val="0"/>
          <c:showSerName val="0"/>
          <c:showPercent val="0"/>
          <c:showBubbleSize val="0"/>
        </c:dLbls>
        <c:gapWidth val="219"/>
        <c:overlap val="-27"/>
        <c:axId val="1056090464"/>
        <c:axId val="1056092112"/>
      </c:barChart>
      <c:catAx>
        <c:axId val="105609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6092112"/>
        <c:crosses val="autoZero"/>
        <c:auto val="1"/>
        <c:lblAlgn val="ctr"/>
        <c:lblOffset val="100"/>
        <c:noMultiLvlLbl val="0"/>
      </c:catAx>
      <c:valAx>
        <c:axId val="10560921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60904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Entertainment</a:t>
            </a:r>
            <a:r>
              <a:rPr lang="en-GB" baseline="0"/>
              <a:t> categories around TSE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Sheet2!$B$1:$B$15</c:f>
              <c:strCache>
                <c:ptCount val="15"/>
                <c:pt idx="0">
                  <c:v>General Entertainment</c:v>
                </c:pt>
                <c:pt idx="1">
                  <c:v>Movie Theater</c:v>
                </c:pt>
                <c:pt idx="2">
                  <c:v>Bar</c:v>
                </c:pt>
                <c:pt idx="3">
                  <c:v>Basketball Stadium</c:v>
                </c:pt>
                <c:pt idx="4">
                  <c:v>Belgian Restaurant</c:v>
                </c:pt>
                <c:pt idx="5">
                  <c:v>Bowling Alley</c:v>
                </c:pt>
                <c:pt idx="6">
                  <c:v>Cocktail Bar</c:v>
                </c:pt>
                <c:pt idx="7">
                  <c:v>Concert Hall</c:v>
                </c:pt>
                <c:pt idx="8">
                  <c:v>Event Space</c:v>
                </c:pt>
                <c:pt idx="9">
                  <c:v>Jazz Club</c:v>
                </c:pt>
                <c:pt idx="10">
                  <c:v>Monument / Landmark</c:v>
                </c:pt>
                <c:pt idx="11">
                  <c:v>Nightclub</c:v>
                </c:pt>
                <c:pt idx="12">
                  <c:v>Park</c:v>
                </c:pt>
                <c:pt idx="13">
                  <c:v>Restaurant</c:v>
                </c:pt>
                <c:pt idx="14">
                  <c:v>Theater</c:v>
                </c:pt>
              </c:strCache>
            </c:strRef>
          </c:cat>
          <c:val>
            <c:numRef>
              <c:f>Sheet2!$C$1:$C$15</c:f>
              <c:numCache>
                <c:formatCode>General</c:formatCode>
                <c:ptCount val="15"/>
                <c:pt idx="0">
                  <c:v>25</c:v>
                </c:pt>
                <c:pt idx="1">
                  <c:v>3</c:v>
                </c:pt>
                <c:pt idx="2">
                  <c:v>2</c:v>
                </c:pt>
                <c:pt idx="3">
                  <c:v>1</c:v>
                </c:pt>
                <c:pt idx="4">
                  <c:v>1</c:v>
                </c:pt>
                <c:pt idx="5">
                  <c:v>1</c:v>
                </c:pt>
                <c:pt idx="6">
                  <c:v>1</c:v>
                </c:pt>
                <c:pt idx="7">
                  <c:v>1</c:v>
                </c:pt>
                <c:pt idx="8">
                  <c:v>1</c:v>
                </c:pt>
                <c:pt idx="9">
                  <c:v>1</c:v>
                </c:pt>
                <c:pt idx="10">
                  <c:v>1</c:v>
                </c:pt>
                <c:pt idx="11">
                  <c:v>1</c:v>
                </c:pt>
                <c:pt idx="12">
                  <c:v>1</c:v>
                </c:pt>
                <c:pt idx="13">
                  <c:v>1</c:v>
                </c:pt>
                <c:pt idx="14">
                  <c:v>1</c:v>
                </c:pt>
              </c:numCache>
            </c:numRef>
          </c:val>
          <c:extLst>
            <c:ext xmlns:c16="http://schemas.microsoft.com/office/drawing/2014/chart" uri="{C3380CC4-5D6E-409C-BE32-E72D297353CC}">
              <c16:uniqueId val="{00000000-9AC2-9847-80DF-8BED87B97B1C}"/>
            </c:ext>
          </c:extLst>
        </c:ser>
        <c:dLbls>
          <c:showLegendKey val="0"/>
          <c:showVal val="0"/>
          <c:showCatName val="0"/>
          <c:showSerName val="0"/>
          <c:showPercent val="0"/>
          <c:showBubbleSize val="0"/>
        </c:dLbls>
        <c:gapWidth val="219"/>
        <c:overlap val="-27"/>
        <c:axId val="1054138288"/>
        <c:axId val="1054141120"/>
      </c:barChart>
      <c:catAx>
        <c:axId val="1054138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4141120"/>
        <c:crosses val="autoZero"/>
        <c:auto val="1"/>
        <c:lblAlgn val="ctr"/>
        <c:lblOffset val="100"/>
        <c:noMultiLvlLbl val="0"/>
      </c:catAx>
      <c:valAx>
        <c:axId val="1054141120"/>
        <c:scaling>
          <c:orientation val="minMax"/>
        </c:scaling>
        <c:delete val="1"/>
        <c:axPos val="l"/>
        <c:numFmt formatCode="General" sourceLinked="1"/>
        <c:majorTickMark val="none"/>
        <c:minorTickMark val="none"/>
        <c:tickLblPos val="nextTo"/>
        <c:crossAx val="1054138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Entertainment Categories</a:t>
            </a:r>
            <a:r>
              <a:rPr lang="en-US" baseline="0"/>
              <a:t> around JSE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Sheet2!$D$24</c:f>
              <c:strCache>
                <c:ptCount val="1"/>
                <c:pt idx="0">
                  <c:v>counts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Sheet2!$C$25:$C$26</c:f>
              <c:strCache>
                <c:ptCount val="2"/>
                <c:pt idx="0">
                  <c:v>General Entertainment</c:v>
                </c:pt>
                <c:pt idx="1">
                  <c:v>Nightclub</c:v>
                </c:pt>
              </c:strCache>
            </c:strRef>
          </c:cat>
          <c:val>
            <c:numRef>
              <c:f>Sheet2!$D$25:$D$26</c:f>
              <c:numCache>
                <c:formatCode>General</c:formatCode>
                <c:ptCount val="2"/>
                <c:pt idx="0">
                  <c:v>3</c:v>
                </c:pt>
                <c:pt idx="1">
                  <c:v>1</c:v>
                </c:pt>
              </c:numCache>
            </c:numRef>
          </c:val>
          <c:extLst>
            <c:ext xmlns:c16="http://schemas.microsoft.com/office/drawing/2014/chart" uri="{C3380CC4-5D6E-409C-BE32-E72D297353CC}">
              <c16:uniqueId val="{00000000-6596-0C48-AAF5-245766EC6A93}"/>
            </c:ext>
          </c:extLst>
        </c:ser>
        <c:dLbls>
          <c:showLegendKey val="0"/>
          <c:showVal val="0"/>
          <c:showCatName val="0"/>
          <c:showSerName val="0"/>
          <c:showPercent val="0"/>
          <c:showBubbleSize val="0"/>
        </c:dLbls>
        <c:gapWidth val="219"/>
        <c:overlap val="-27"/>
        <c:axId val="1052087440"/>
        <c:axId val="1053182832"/>
      </c:barChart>
      <c:catAx>
        <c:axId val="1052087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3182832"/>
        <c:crosses val="autoZero"/>
        <c:auto val="1"/>
        <c:lblAlgn val="ctr"/>
        <c:lblOffset val="100"/>
        <c:noMultiLvlLbl val="0"/>
      </c:catAx>
      <c:valAx>
        <c:axId val="1053182832"/>
        <c:scaling>
          <c:orientation val="minMax"/>
        </c:scaling>
        <c:delete val="1"/>
        <c:axPos val="l"/>
        <c:numFmt formatCode="General" sourceLinked="1"/>
        <c:majorTickMark val="none"/>
        <c:minorTickMark val="none"/>
        <c:tickLblPos val="nextTo"/>
        <c:crossAx val="1052087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Restaurant</a:t>
            </a:r>
            <a:r>
              <a:rPr lang="en-US" baseline="0" dirty="0"/>
              <a:t> Categories around the JSE </a:t>
            </a:r>
            <a:r>
              <a:rPr lang="en-US" baseline="0" dirty="0" err="1"/>
              <a:t>Neighbourhood</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Sheet3!$C$1</c:f>
              <c:strCache>
                <c:ptCount val="1"/>
                <c:pt idx="0">
                  <c:v>counts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Sheet3!$B$2:$B$16</c:f>
              <c:strCache>
                <c:ptCount val="15"/>
                <c:pt idx="0">
                  <c:v>Restaurant</c:v>
                </c:pt>
                <c:pt idx="1">
                  <c:v>Café</c:v>
                </c:pt>
                <c:pt idx="2">
                  <c:v>Burger Joint</c:v>
                </c:pt>
                <c:pt idx="3">
                  <c:v>Steakhouse</c:v>
                </c:pt>
                <c:pt idx="4">
                  <c:v>African Restaurant</c:v>
                </c:pt>
                <c:pt idx="5">
                  <c:v>Breakfast Spot</c:v>
                </c:pt>
                <c:pt idx="6">
                  <c:v>Indian Restaurant</c:v>
                </c:pt>
                <c:pt idx="7">
                  <c:v>Italian Restaurant</c:v>
                </c:pt>
                <c:pt idx="8">
                  <c:v>Asian Restaurant</c:v>
                </c:pt>
                <c:pt idx="9">
                  <c:v>Bakery</c:v>
                </c:pt>
                <c:pt idx="10">
                  <c:v>Cafeteria</c:v>
                </c:pt>
                <c:pt idx="11">
                  <c:v>Fast Food Restaurant</c:v>
                </c:pt>
                <c:pt idx="12">
                  <c:v>Salad Place</c:v>
                </c:pt>
                <c:pt idx="13">
                  <c:v>Sandwich Place</c:v>
                </c:pt>
                <c:pt idx="14">
                  <c:v>Snack Place</c:v>
                </c:pt>
              </c:strCache>
            </c:strRef>
          </c:cat>
          <c:val>
            <c:numRef>
              <c:f>Sheet3!$C$2:$C$16</c:f>
              <c:numCache>
                <c:formatCode>General</c:formatCode>
                <c:ptCount val="15"/>
                <c:pt idx="0">
                  <c:v>8</c:v>
                </c:pt>
                <c:pt idx="1">
                  <c:v>5</c:v>
                </c:pt>
                <c:pt idx="2">
                  <c:v>3</c:v>
                </c:pt>
                <c:pt idx="3">
                  <c:v>3</c:v>
                </c:pt>
                <c:pt idx="4">
                  <c:v>2</c:v>
                </c:pt>
                <c:pt idx="5">
                  <c:v>2</c:v>
                </c:pt>
                <c:pt idx="6">
                  <c:v>2</c:v>
                </c:pt>
                <c:pt idx="7">
                  <c:v>2</c:v>
                </c:pt>
                <c:pt idx="8">
                  <c:v>1</c:v>
                </c:pt>
                <c:pt idx="9">
                  <c:v>1</c:v>
                </c:pt>
                <c:pt idx="10">
                  <c:v>1</c:v>
                </c:pt>
                <c:pt idx="11">
                  <c:v>1</c:v>
                </c:pt>
                <c:pt idx="12">
                  <c:v>1</c:v>
                </c:pt>
                <c:pt idx="13">
                  <c:v>1</c:v>
                </c:pt>
                <c:pt idx="14">
                  <c:v>1</c:v>
                </c:pt>
              </c:numCache>
            </c:numRef>
          </c:val>
          <c:extLst>
            <c:ext xmlns:c16="http://schemas.microsoft.com/office/drawing/2014/chart" uri="{C3380CC4-5D6E-409C-BE32-E72D297353CC}">
              <c16:uniqueId val="{00000000-E556-5941-BF88-B194587BC28E}"/>
            </c:ext>
          </c:extLst>
        </c:ser>
        <c:dLbls>
          <c:showLegendKey val="0"/>
          <c:showVal val="0"/>
          <c:showCatName val="0"/>
          <c:showSerName val="0"/>
          <c:showPercent val="0"/>
          <c:showBubbleSize val="0"/>
        </c:dLbls>
        <c:gapWidth val="219"/>
        <c:overlap val="-27"/>
        <c:axId val="1099657312"/>
        <c:axId val="1102421472"/>
      </c:barChart>
      <c:catAx>
        <c:axId val="1099657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2421472"/>
        <c:crosses val="autoZero"/>
        <c:auto val="1"/>
        <c:lblAlgn val="ctr"/>
        <c:lblOffset val="100"/>
        <c:noMultiLvlLbl val="0"/>
      </c:catAx>
      <c:valAx>
        <c:axId val="1102421472"/>
        <c:scaling>
          <c:orientation val="minMax"/>
        </c:scaling>
        <c:delete val="1"/>
        <c:axPos val="l"/>
        <c:numFmt formatCode="General" sourceLinked="1"/>
        <c:majorTickMark val="none"/>
        <c:minorTickMark val="none"/>
        <c:tickLblPos val="nextTo"/>
        <c:crossAx val="1099657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Restaurant</a:t>
            </a:r>
            <a:r>
              <a:rPr lang="en-US" baseline="0"/>
              <a:t> Categories Around the TSE neighbourhood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Sheet3!$C$22</c:f>
              <c:strCache>
                <c:ptCount val="1"/>
                <c:pt idx="0">
                  <c:v>counts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Sheet3!$B$23:$B$57</c:f>
              <c:strCache>
                <c:ptCount val="35"/>
                <c:pt idx="0">
                  <c:v>Restaurant</c:v>
                </c:pt>
                <c:pt idx="1">
                  <c:v>Café</c:v>
                </c:pt>
                <c:pt idx="2">
                  <c:v>Asian Restaurant</c:v>
                </c:pt>
                <c:pt idx="3">
                  <c:v>Deli / Bodega</c:v>
                </c:pt>
                <c:pt idx="4">
                  <c:v>Fast Food Restaurant</c:v>
                </c:pt>
                <c:pt idx="5">
                  <c:v>Sandwich Place</c:v>
                </c:pt>
                <c:pt idx="6">
                  <c:v>Bakery</c:v>
                </c:pt>
                <c:pt idx="7">
                  <c:v>Japanese Restaurant</c:v>
                </c:pt>
                <c:pt idx="8">
                  <c:v>Sushi Restaurant</c:v>
                </c:pt>
                <c:pt idx="9">
                  <c:v>Burger Joint</c:v>
                </c:pt>
                <c:pt idx="10">
                  <c:v>Burrito Place</c:v>
                </c:pt>
                <c:pt idx="11">
                  <c:v>Italian Restaurant</c:v>
                </c:pt>
                <c:pt idx="12">
                  <c:v>Salad Place</c:v>
                </c:pt>
                <c:pt idx="13">
                  <c:v>Steakhouse</c:v>
                </c:pt>
                <c:pt idx="14">
                  <c:v>Vegetarian / Vegan Restaurant</c:v>
                </c:pt>
                <c:pt idx="15">
                  <c:v>American Restaurant</c:v>
                </c:pt>
                <c:pt idx="16">
                  <c:v>Breakfast Spot</c:v>
                </c:pt>
                <c:pt idx="17">
                  <c:v>Chinese Restaurant</c:v>
                </c:pt>
                <c:pt idx="18">
                  <c:v>Food Court</c:v>
                </c:pt>
                <c:pt idx="19">
                  <c:v>Gastropub</c:v>
                </c:pt>
                <c:pt idx="20">
                  <c:v>Pizza Place</c:v>
                </c:pt>
                <c:pt idx="21">
                  <c:v>Thai Restaurant</c:v>
                </c:pt>
                <c:pt idx="22">
                  <c:v>Bagel Shop</c:v>
                </c:pt>
                <c:pt idx="23">
                  <c:v>Brazilian Restaurant</c:v>
                </c:pt>
                <c:pt idx="24">
                  <c:v>Colombian Restaurant</c:v>
                </c:pt>
                <c:pt idx="25">
                  <c:v>Fried Chicken Joint</c:v>
                </c:pt>
                <c:pt idx="26">
                  <c:v>Gluten-free Restaurant</c:v>
                </c:pt>
                <c:pt idx="27">
                  <c:v>Greek Restaurant</c:v>
                </c:pt>
                <c:pt idx="28">
                  <c:v>Indian Restaurant</c:v>
                </c:pt>
                <c:pt idx="29">
                  <c:v>Mediterranean Restaurant</c:v>
                </c:pt>
                <c:pt idx="30">
                  <c:v>Mexican Restaurant</c:v>
                </c:pt>
                <c:pt idx="31">
                  <c:v>New American Restaurant</c:v>
                </c:pt>
                <c:pt idx="32">
                  <c:v>Ramen Restaurant</c:v>
                </c:pt>
                <c:pt idx="33">
                  <c:v>Seafood Restaurant</c:v>
                </c:pt>
                <c:pt idx="34">
                  <c:v>Soup Place</c:v>
                </c:pt>
              </c:strCache>
            </c:strRef>
          </c:cat>
          <c:val>
            <c:numRef>
              <c:f>Sheet3!$C$23:$C$57</c:f>
              <c:numCache>
                <c:formatCode>General</c:formatCode>
                <c:ptCount val="35"/>
                <c:pt idx="0">
                  <c:v>14</c:v>
                </c:pt>
                <c:pt idx="1">
                  <c:v>9</c:v>
                </c:pt>
                <c:pt idx="2">
                  <c:v>5</c:v>
                </c:pt>
                <c:pt idx="3">
                  <c:v>5</c:v>
                </c:pt>
                <c:pt idx="4">
                  <c:v>5</c:v>
                </c:pt>
                <c:pt idx="5">
                  <c:v>5</c:v>
                </c:pt>
                <c:pt idx="6">
                  <c:v>4</c:v>
                </c:pt>
                <c:pt idx="7">
                  <c:v>4</c:v>
                </c:pt>
                <c:pt idx="8">
                  <c:v>4</c:v>
                </c:pt>
                <c:pt idx="9">
                  <c:v>3</c:v>
                </c:pt>
                <c:pt idx="10">
                  <c:v>3</c:v>
                </c:pt>
                <c:pt idx="11">
                  <c:v>3</c:v>
                </c:pt>
                <c:pt idx="12">
                  <c:v>3</c:v>
                </c:pt>
                <c:pt idx="13">
                  <c:v>3</c:v>
                </c:pt>
                <c:pt idx="14">
                  <c:v>3</c:v>
                </c:pt>
                <c:pt idx="15">
                  <c:v>2</c:v>
                </c:pt>
                <c:pt idx="16">
                  <c:v>2</c:v>
                </c:pt>
                <c:pt idx="17">
                  <c:v>2</c:v>
                </c:pt>
                <c:pt idx="18">
                  <c:v>2</c:v>
                </c:pt>
                <c:pt idx="19">
                  <c:v>2</c:v>
                </c:pt>
                <c:pt idx="20">
                  <c:v>2</c:v>
                </c:pt>
                <c:pt idx="21">
                  <c:v>2</c:v>
                </c:pt>
                <c:pt idx="22">
                  <c:v>1</c:v>
                </c:pt>
                <c:pt idx="23">
                  <c:v>1</c:v>
                </c:pt>
                <c:pt idx="24">
                  <c:v>1</c:v>
                </c:pt>
                <c:pt idx="25">
                  <c:v>1</c:v>
                </c:pt>
                <c:pt idx="26">
                  <c:v>1</c:v>
                </c:pt>
                <c:pt idx="27">
                  <c:v>1</c:v>
                </c:pt>
                <c:pt idx="28">
                  <c:v>1</c:v>
                </c:pt>
                <c:pt idx="29">
                  <c:v>1</c:v>
                </c:pt>
                <c:pt idx="30">
                  <c:v>1</c:v>
                </c:pt>
                <c:pt idx="31">
                  <c:v>1</c:v>
                </c:pt>
                <c:pt idx="32">
                  <c:v>1</c:v>
                </c:pt>
                <c:pt idx="33">
                  <c:v>1</c:v>
                </c:pt>
                <c:pt idx="34">
                  <c:v>1</c:v>
                </c:pt>
              </c:numCache>
            </c:numRef>
          </c:val>
          <c:extLst>
            <c:ext xmlns:c16="http://schemas.microsoft.com/office/drawing/2014/chart" uri="{C3380CC4-5D6E-409C-BE32-E72D297353CC}">
              <c16:uniqueId val="{00000000-5110-C542-9407-6A8ABC25EA6B}"/>
            </c:ext>
          </c:extLst>
        </c:ser>
        <c:dLbls>
          <c:showLegendKey val="0"/>
          <c:showVal val="0"/>
          <c:showCatName val="0"/>
          <c:showSerName val="0"/>
          <c:showPercent val="0"/>
          <c:showBubbleSize val="0"/>
        </c:dLbls>
        <c:gapWidth val="219"/>
        <c:overlap val="-27"/>
        <c:axId val="1099722000"/>
        <c:axId val="1102134560"/>
      </c:barChart>
      <c:catAx>
        <c:axId val="1099722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2134560"/>
        <c:crosses val="autoZero"/>
        <c:auto val="1"/>
        <c:lblAlgn val="ctr"/>
        <c:lblOffset val="100"/>
        <c:noMultiLvlLbl val="0"/>
      </c:catAx>
      <c:valAx>
        <c:axId val="1102134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9722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5499-8BAA-3542-9F29-BAFE4FB3CC65}"/>
              </a:ext>
            </a:extLst>
          </p:cNvPr>
          <p:cNvSpPr>
            <a:spLocks noGrp="1"/>
          </p:cNvSpPr>
          <p:nvPr>
            <p:ph type="ctrTitle"/>
          </p:nvPr>
        </p:nvSpPr>
        <p:spPr/>
        <p:txBody>
          <a:bodyPr>
            <a:normAutofit/>
          </a:bodyPr>
          <a:lstStyle/>
          <a:p>
            <a:r>
              <a:rPr lang="en-ZA" sz="3600" b="1" dirty="0"/>
              <a:t>Battle of Neighbourhoods: A Case study of two Major Financial hubs in their Countries</a:t>
            </a:r>
            <a:endParaRPr lang="en-US" sz="3600" dirty="0"/>
          </a:p>
        </p:txBody>
      </p:sp>
      <p:sp>
        <p:nvSpPr>
          <p:cNvPr id="3" name="Subtitle 2">
            <a:extLst>
              <a:ext uri="{FF2B5EF4-FFF2-40B4-BE49-F238E27FC236}">
                <a16:creationId xmlns:a16="http://schemas.microsoft.com/office/drawing/2014/main" id="{069D0237-1C29-884F-96E7-76538800CFA6}"/>
              </a:ext>
            </a:extLst>
          </p:cNvPr>
          <p:cNvSpPr>
            <a:spLocks noGrp="1"/>
          </p:cNvSpPr>
          <p:nvPr>
            <p:ph type="subTitle" idx="1"/>
          </p:nvPr>
        </p:nvSpPr>
        <p:spPr/>
        <p:txBody>
          <a:bodyPr/>
          <a:lstStyle/>
          <a:p>
            <a:r>
              <a:rPr lang="en-US" dirty="0"/>
              <a:t>Location Analysis and Comparison of Areas around the Johannesburg and Toronto Stock Exchange</a:t>
            </a:r>
          </a:p>
        </p:txBody>
      </p:sp>
    </p:spTree>
    <p:extLst>
      <p:ext uri="{BB962C8B-B14F-4D97-AF65-F5344CB8AC3E}">
        <p14:creationId xmlns:p14="http://schemas.microsoft.com/office/powerpoint/2010/main" val="426039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835F-4AED-F945-9E6C-076A3FE47863}"/>
              </a:ext>
            </a:extLst>
          </p:cNvPr>
          <p:cNvSpPr>
            <a:spLocks noGrp="1"/>
          </p:cNvSpPr>
          <p:nvPr>
            <p:ph type="title"/>
          </p:nvPr>
        </p:nvSpPr>
        <p:spPr/>
        <p:txBody>
          <a:bodyPr/>
          <a:lstStyle/>
          <a:p>
            <a:r>
              <a:rPr lang="en-ZA" b="1" dirty="0"/>
              <a:t> Introduction</a:t>
            </a:r>
            <a:endParaRPr lang="en-US" dirty="0"/>
          </a:p>
        </p:txBody>
      </p:sp>
      <p:sp>
        <p:nvSpPr>
          <p:cNvPr id="3" name="Content Placeholder 2">
            <a:extLst>
              <a:ext uri="{FF2B5EF4-FFF2-40B4-BE49-F238E27FC236}">
                <a16:creationId xmlns:a16="http://schemas.microsoft.com/office/drawing/2014/main" id="{6AE25BD5-514B-1844-BB68-F3BFE0B8625F}"/>
              </a:ext>
            </a:extLst>
          </p:cNvPr>
          <p:cNvSpPr>
            <a:spLocks noGrp="1"/>
          </p:cNvSpPr>
          <p:nvPr>
            <p:ph idx="1"/>
          </p:nvPr>
        </p:nvSpPr>
        <p:spPr>
          <a:xfrm>
            <a:off x="1616927" y="1605776"/>
            <a:ext cx="9887685" cy="4795024"/>
          </a:xfrm>
        </p:spPr>
        <p:txBody>
          <a:bodyPr>
            <a:normAutofit fontScale="55000" lnSpcReduction="20000"/>
          </a:bodyPr>
          <a:lstStyle/>
          <a:p>
            <a:pPr marL="0" indent="0">
              <a:buNone/>
            </a:pPr>
            <a:r>
              <a:rPr lang="en-ZA" sz="2600" b="1" dirty="0"/>
              <a:t>Background</a:t>
            </a:r>
          </a:p>
          <a:p>
            <a:pPr>
              <a:lnSpc>
                <a:spcPct val="170000"/>
              </a:lnSpc>
            </a:pPr>
            <a:r>
              <a:rPr lang="en-ZA" sz="1900" dirty="0"/>
              <a:t>The City of Johannesburg in South Africa and Toronto in Canada are major hubs for economic activity in the countries. </a:t>
            </a:r>
          </a:p>
          <a:p>
            <a:pPr>
              <a:lnSpc>
                <a:spcPct val="170000"/>
              </a:lnSpc>
            </a:pPr>
            <a:r>
              <a:rPr lang="en-ZA" sz="1900" dirty="0"/>
              <a:t>They both contribute about 14% and 20% respectively to their countries economies. </a:t>
            </a:r>
          </a:p>
          <a:p>
            <a:pPr>
              <a:lnSpc>
                <a:spcPct val="170000"/>
              </a:lnSpc>
            </a:pPr>
            <a:r>
              <a:rPr lang="en-ZA" sz="1900" dirty="0"/>
              <a:t>Critical to this contribution is the existence of their Country’s financial centres making them attractive to skilled and mobile working professionals looking for new work environments; investors looking to diversify their investments as well as visitors looking for local experience. </a:t>
            </a:r>
          </a:p>
          <a:p>
            <a:pPr marL="0" indent="0">
              <a:buNone/>
            </a:pPr>
            <a:endParaRPr lang="en-ZA" b="1" dirty="0"/>
          </a:p>
          <a:p>
            <a:pPr marL="0" indent="0">
              <a:buNone/>
            </a:pPr>
            <a:r>
              <a:rPr lang="en-ZA" sz="2600" b="1" dirty="0"/>
              <a:t>Problem</a:t>
            </a:r>
          </a:p>
          <a:p>
            <a:pPr>
              <a:lnSpc>
                <a:spcPct val="170000"/>
              </a:lnSpc>
            </a:pPr>
            <a:r>
              <a:rPr lang="en-ZA" sz="1900" dirty="0"/>
              <a:t>As an Investor, Visitor and a Working Professional in any of the two Financial Districts in Johannesburg or Toronto there exists no comparison guide on the personal experiences one can get when they are in the neighbourhoods around the financial districts, herein indexed by the Johannesburg Stock Exchange (JSE) and the Toronto Stock Exchange (TSE) for Johannesburg and Toronto respectively.</a:t>
            </a:r>
          </a:p>
          <a:p>
            <a:endParaRPr lang="en-ZA" b="1" dirty="0"/>
          </a:p>
          <a:p>
            <a:pPr marL="0" indent="0">
              <a:buNone/>
            </a:pPr>
            <a:r>
              <a:rPr lang="en-ZA" sz="2600" b="1" dirty="0"/>
              <a:t>Interest</a:t>
            </a:r>
          </a:p>
          <a:p>
            <a:pPr>
              <a:lnSpc>
                <a:spcPct val="170000"/>
              </a:lnSpc>
            </a:pPr>
            <a:r>
              <a:rPr lang="en-ZA" sz="1900" dirty="0"/>
              <a:t>The study of the two financial districts would be of particular interest to, a working professional, looking to enrich their local experience (South African/Canadian), a visitor looking to enrich their international experience of South Africa or Toronto, or an investor conducting research to assess viability for a financial investment project.</a:t>
            </a:r>
          </a:p>
        </p:txBody>
      </p:sp>
    </p:spTree>
    <p:extLst>
      <p:ext uri="{BB962C8B-B14F-4D97-AF65-F5344CB8AC3E}">
        <p14:creationId xmlns:p14="http://schemas.microsoft.com/office/powerpoint/2010/main" val="77144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64F6-8F4E-BF4C-8E77-C165882EBE9F}"/>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E2B52A21-2582-4646-B9DE-F3FFF8C3F002}"/>
              </a:ext>
            </a:extLst>
          </p:cNvPr>
          <p:cNvSpPr>
            <a:spLocks noGrp="1"/>
          </p:cNvSpPr>
          <p:nvPr>
            <p:ph idx="1"/>
          </p:nvPr>
        </p:nvSpPr>
        <p:spPr/>
        <p:txBody>
          <a:bodyPr>
            <a:normAutofit fontScale="92500" lnSpcReduction="10000"/>
          </a:bodyPr>
          <a:lstStyle/>
          <a:p>
            <a:pPr marL="0" indent="0">
              <a:buNone/>
            </a:pPr>
            <a:endParaRPr lang="en-ZA" dirty="0"/>
          </a:p>
          <a:p>
            <a:pPr>
              <a:lnSpc>
                <a:spcPct val="150000"/>
              </a:lnSpc>
              <a:buFont typeface="Wingdings" pitchFamily="2" charset="2"/>
              <a:buChar char="Ø"/>
            </a:pPr>
            <a:r>
              <a:rPr lang="en-ZA" dirty="0"/>
              <a:t>Google search engine was used to determine the address of the stock exchange buildings </a:t>
            </a:r>
          </a:p>
          <a:p>
            <a:pPr>
              <a:lnSpc>
                <a:spcPct val="150000"/>
              </a:lnSpc>
              <a:buFont typeface="Wingdings" pitchFamily="2" charset="2"/>
              <a:buChar char="Ø"/>
            </a:pPr>
            <a:r>
              <a:rPr lang="en-ZA" dirty="0"/>
              <a:t>For the Toronto Stock Exchange , the Google search engine was further used to obtain the GPS coordinates of the building. </a:t>
            </a:r>
          </a:p>
          <a:p>
            <a:pPr>
              <a:lnSpc>
                <a:spcPct val="150000"/>
              </a:lnSpc>
              <a:buFont typeface="Wingdings" pitchFamily="2" charset="2"/>
              <a:buChar char="Ø"/>
            </a:pPr>
            <a:r>
              <a:rPr lang="en-ZA" dirty="0"/>
              <a:t>For all data pertaining the project reliance was placed on the Foursquare API for input into the exploration and analysis work.</a:t>
            </a:r>
          </a:p>
          <a:p>
            <a:pPr>
              <a:lnSpc>
                <a:spcPct val="150000"/>
              </a:lnSpc>
              <a:buFont typeface="Wingdings" pitchFamily="2" charset="2"/>
              <a:buChar char="Ø"/>
            </a:pPr>
            <a:r>
              <a:rPr lang="en-ZA" dirty="0"/>
              <a:t> 3 API's to use were used for the study and these are Building, Entertainment and Restaurant API’s. </a:t>
            </a:r>
          </a:p>
        </p:txBody>
      </p:sp>
    </p:spTree>
    <p:extLst>
      <p:ext uri="{BB962C8B-B14F-4D97-AF65-F5344CB8AC3E}">
        <p14:creationId xmlns:p14="http://schemas.microsoft.com/office/powerpoint/2010/main" val="2915772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3FE8-166D-7248-9C61-A7314D9C5B13}"/>
              </a:ext>
            </a:extLst>
          </p:cNvPr>
          <p:cNvSpPr>
            <a:spLocks noGrp="1"/>
          </p:cNvSpPr>
          <p:nvPr>
            <p:ph type="title"/>
          </p:nvPr>
        </p:nvSpPr>
        <p:spPr/>
        <p:txBody>
          <a:bodyPr/>
          <a:lstStyle/>
          <a:p>
            <a:r>
              <a:rPr lang="en-US" dirty="0"/>
              <a:t>Building’s Around the Johannesburg Stock Exchange</a:t>
            </a:r>
          </a:p>
        </p:txBody>
      </p:sp>
      <p:sp>
        <p:nvSpPr>
          <p:cNvPr id="3" name="Content Placeholder 2">
            <a:extLst>
              <a:ext uri="{FF2B5EF4-FFF2-40B4-BE49-F238E27FC236}">
                <a16:creationId xmlns:a16="http://schemas.microsoft.com/office/drawing/2014/main" id="{E58FAB74-46E6-5A46-AB52-03F16A67B9FB}"/>
              </a:ext>
            </a:extLst>
          </p:cNvPr>
          <p:cNvSpPr>
            <a:spLocks noGrp="1"/>
          </p:cNvSpPr>
          <p:nvPr>
            <p:ph idx="1"/>
          </p:nvPr>
        </p:nvSpPr>
        <p:spPr>
          <a:xfrm>
            <a:off x="688181" y="4972051"/>
            <a:ext cx="10004425" cy="1280891"/>
          </a:xfrm>
        </p:spPr>
        <p:txBody>
          <a:bodyPr/>
          <a:lstStyle/>
          <a:p>
            <a:r>
              <a:rPr lang="en-US" dirty="0"/>
              <a:t>6 building location exist within 1 KM radius from the Johannesburg Stock Exchange</a:t>
            </a:r>
          </a:p>
          <a:p>
            <a:r>
              <a:rPr lang="en-US" dirty="0"/>
              <a:t>4 of them are Hotels and with the other being a Shopping Mall and an African Restaurant</a:t>
            </a:r>
          </a:p>
          <a:p>
            <a:endParaRPr lang="en-US" dirty="0"/>
          </a:p>
          <a:p>
            <a:endParaRPr lang="en-US" dirty="0"/>
          </a:p>
          <a:p>
            <a:endParaRPr lang="en-US" dirty="0"/>
          </a:p>
        </p:txBody>
      </p:sp>
      <p:pic>
        <p:nvPicPr>
          <p:cNvPr id="7" name="Picture 6">
            <a:extLst>
              <a:ext uri="{FF2B5EF4-FFF2-40B4-BE49-F238E27FC236}">
                <a16:creationId xmlns:a16="http://schemas.microsoft.com/office/drawing/2014/main" id="{AC26A367-83B1-C947-BB34-AD3FF86D3872}"/>
              </a:ext>
            </a:extLst>
          </p:cNvPr>
          <p:cNvPicPr>
            <a:picLocks noChangeAspect="1"/>
          </p:cNvPicPr>
          <p:nvPr/>
        </p:nvPicPr>
        <p:blipFill>
          <a:blip r:embed="rId2"/>
          <a:stretch>
            <a:fillRect/>
          </a:stretch>
        </p:blipFill>
        <p:spPr>
          <a:xfrm>
            <a:off x="469106" y="2022991"/>
            <a:ext cx="10223500" cy="2781300"/>
          </a:xfrm>
          <a:prstGeom prst="rect">
            <a:avLst/>
          </a:prstGeom>
        </p:spPr>
      </p:pic>
    </p:spTree>
    <p:extLst>
      <p:ext uri="{BB962C8B-B14F-4D97-AF65-F5344CB8AC3E}">
        <p14:creationId xmlns:p14="http://schemas.microsoft.com/office/powerpoint/2010/main" val="3638036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5236-C7EB-4646-855B-3A91F9646163}"/>
              </a:ext>
            </a:extLst>
          </p:cNvPr>
          <p:cNvSpPr>
            <a:spLocks noGrp="1"/>
          </p:cNvSpPr>
          <p:nvPr>
            <p:ph type="title"/>
          </p:nvPr>
        </p:nvSpPr>
        <p:spPr>
          <a:xfrm>
            <a:off x="2592925" y="624110"/>
            <a:ext cx="8911687" cy="833215"/>
          </a:xfrm>
        </p:spPr>
        <p:txBody>
          <a:bodyPr>
            <a:normAutofit fontScale="90000"/>
          </a:bodyPr>
          <a:lstStyle/>
          <a:p>
            <a:r>
              <a:rPr lang="en-US" dirty="0"/>
              <a:t>Building’s Around the Toronto Stock Exchange</a:t>
            </a:r>
          </a:p>
        </p:txBody>
      </p:sp>
      <p:sp>
        <p:nvSpPr>
          <p:cNvPr id="3" name="Content Placeholder 2">
            <a:extLst>
              <a:ext uri="{FF2B5EF4-FFF2-40B4-BE49-F238E27FC236}">
                <a16:creationId xmlns:a16="http://schemas.microsoft.com/office/drawing/2014/main" id="{35AEECDC-7C8C-1642-9653-5079C534A234}"/>
              </a:ext>
            </a:extLst>
          </p:cNvPr>
          <p:cNvSpPr>
            <a:spLocks noGrp="1"/>
          </p:cNvSpPr>
          <p:nvPr>
            <p:ph idx="1"/>
          </p:nvPr>
        </p:nvSpPr>
        <p:spPr>
          <a:xfrm>
            <a:off x="8329613" y="1811918"/>
            <a:ext cx="3314699" cy="4421972"/>
          </a:xfrm>
        </p:spPr>
        <p:txBody>
          <a:bodyPr/>
          <a:lstStyle/>
          <a:p>
            <a:r>
              <a:rPr lang="en-US" dirty="0"/>
              <a:t>65 buildings exist around the Toronto Stock Exchange within a 1KM radius</a:t>
            </a:r>
          </a:p>
          <a:p>
            <a:r>
              <a:rPr lang="en-US" dirty="0"/>
              <a:t> Building category with most buildings is Hotel category just like in Johannesburg</a:t>
            </a:r>
          </a:p>
        </p:txBody>
      </p:sp>
      <p:graphicFrame>
        <p:nvGraphicFramePr>
          <p:cNvPr id="5" name="Chart 4">
            <a:extLst>
              <a:ext uri="{FF2B5EF4-FFF2-40B4-BE49-F238E27FC236}">
                <a16:creationId xmlns:a16="http://schemas.microsoft.com/office/drawing/2014/main" id="{C296011B-D386-7E4E-BFD7-AB6325B0613F}"/>
              </a:ext>
            </a:extLst>
          </p:cNvPr>
          <p:cNvGraphicFramePr>
            <a:graphicFrameLocks/>
          </p:cNvGraphicFramePr>
          <p:nvPr>
            <p:extLst>
              <p:ext uri="{D42A27DB-BD31-4B8C-83A1-F6EECF244321}">
                <p14:modId xmlns:p14="http://schemas.microsoft.com/office/powerpoint/2010/main" val="3497760515"/>
              </p:ext>
            </p:extLst>
          </p:nvPr>
        </p:nvGraphicFramePr>
        <p:xfrm>
          <a:off x="947737" y="2049463"/>
          <a:ext cx="7239000" cy="34083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114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3FE8-166D-7248-9C61-A7314D9C5B13}"/>
              </a:ext>
            </a:extLst>
          </p:cNvPr>
          <p:cNvSpPr>
            <a:spLocks noGrp="1"/>
          </p:cNvSpPr>
          <p:nvPr>
            <p:ph type="title"/>
          </p:nvPr>
        </p:nvSpPr>
        <p:spPr>
          <a:xfrm>
            <a:off x="1814513" y="624110"/>
            <a:ext cx="9690099" cy="1280890"/>
          </a:xfrm>
        </p:spPr>
        <p:txBody>
          <a:bodyPr>
            <a:normAutofit/>
          </a:bodyPr>
          <a:lstStyle/>
          <a:p>
            <a:r>
              <a:rPr lang="en-US" dirty="0"/>
              <a:t>Entertainment Comparison between JSE and TSE</a:t>
            </a:r>
          </a:p>
        </p:txBody>
      </p:sp>
      <p:sp>
        <p:nvSpPr>
          <p:cNvPr id="3" name="Content Placeholder 2">
            <a:extLst>
              <a:ext uri="{FF2B5EF4-FFF2-40B4-BE49-F238E27FC236}">
                <a16:creationId xmlns:a16="http://schemas.microsoft.com/office/drawing/2014/main" id="{E58FAB74-46E6-5A46-AB52-03F16A67B9FB}"/>
              </a:ext>
            </a:extLst>
          </p:cNvPr>
          <p:cNvSpPr>
            <a:spLocks noGrp="1"/>
          </p:cNvSpPr>
          <p:nvPr>
            <p:ph idx="1"/>
          </p:nvPr>
        </p:nvSpPr>
        <p:spPr>
          <a:xfrm>
            <a:off x="6286500" y="4442484"/>
            <a:ext cx="5880100" cy="2312716"/>
          </a:xfrm>
        </p:spPr>
        <p:txBody>
          <a:bodyPr>
            <a:normAutofit/>
          </a:bodyPr>
          <a:lstStyle/>
          <a:p>
            <a:r>
              <a:rPr lang="en-US" dirty="0"/>
              <a:t>42 Entertainment Categories exist within 1 KM radius of TSE vs 4 that exist within 1 KM radius of the JSE.</a:t>
            </a:r>
          </a:p>
          <a:p>
            <a:r>
              <a:rPr lang="en-US" dirty="0"/>
              <a:t>The highest proportion in both neighborhoods is the General category</a:t>
            </a:r>
          </a:p>
          <a:p>
            <a:r>
              <a:rPr lang="en-US" dirty="0"/>
              <a:t>TSE neighborhood offers more variety compared to JSE neighborhood. </a:t>
            </a:r>
          </a:p>
        </p:txBody>
      </p:sp>
      <p:graphicFrame>
        <p:nvGraphicFramePr>
          <p:cNvPr id="8" name="Chart 7">
            <a:extLst>
              <a:ext uri="{FF2B5EF4-FFF2-40B4-BE49-F238E27FC236}">
                <a16:creationId xmlns:a16="http://schemas.microsoft.com/office/drawing/2014/main" id="{E185DB0D-38F7-764F-9784-9D43F999F4D2}"/>
              </a:ext>
            </a:extLst>
          </p:cNvPr>
          <p:cNvGraphicFramePr>
            <a:graphicFrameLocks/>
          </p:cNvGraphicFramePr>
          <p:nvPr>
            <p:extLst>
              <p:ext uri="{D42A27DB-BD31-4B8C-83A1-F6EECF244321}">
                <p14:modId xmlns:p14="http://schemas.microsoft.com/office/powerpoint/2010/main" val="275483946"/>
              </p:ext>
            </p:extLst>
          </p:nvPr>
        </p:nvGraphicFramePr>
        <p:xfrm>
          <a:off x="557212" y="1905000"/>
          <a:ext cx="4967288"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80DEBE02-D150-C144-A3C6-FD68C67683C3}"/>
              </a:ext>
            </a:extLst>
          </p:cNvPr>
          <p:cNvGraphicFramePr>
            <a:graphicFrameLocks/>
          </p:cNvGraphicFramePr>
          <p:nvPr>
            <p:extLst>
              <p:ext uri="{D42A27DB-BD31-4B8C-83A1-F6EECF244321}">
                <p14:modId xmlns:p14="http://schemas.microsoft.com/office/powerpoint/2010/main" val="491002218"/>
              </p:ext>
            </p:extLst>
          </p:nvPr>
        </p:nvGraphicFramePr>
        <p:xfrm>
          <a:off x="7026446" y="1905000"/>
          <a:ext cx="5140154" cy="23127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809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5236-C7EB-4646-855B-3A91F9646163}"/>
              </a:ext>
            </a:extLst>
          </p:cNvPr>
          <p:cNvSpPr>
            <a:spLocks noGrp="1"/>
          </p:cNvSpPr>
          <p:nvPr>
            <p:ph type="title"/>
          </p:nvPr>
        </p:nvSpPr>
        <p:spPr>
          <a:xfrm>
            <a:off x="442912" y="20458"/>
            <a:ext cx="11596686" cy="1010511"/>
          </a:xfrm>
        </p:spPr>
        <p:txBody>
          <a:bodyPr>
            <a:normAutofit fontScale="90000"/>
          </a:bodyPr>
          <a:lstStyle/>
          <a:p>
            <a:r>
              <a:rPr lang="en-US" dirty="0"/>
              <a:t>Restaurant Category Comparison between the JSE and TSE neighborhoods.</a:t>
            </a:r>
          </a:p>
        </p:txBody>
      </p:sp>
      <p:sp>
        <p:nvSpPr>
          <p:cNvPr id="3" name="Content Placeholder 2">
            <a:extLst>
              <a:ext uri="{FF2B5EF4-FFF2-40B4-BE49-F238E27FC236}">
                <a16:creationId xmlns:a16="http://schemas.microsoft.com/office/drawing/2014/main" id="{35AEECDC-7C8C-1642-9653-5079C534A234}"/>
              </a:ext>
            </a:extLst>
          </p:cNvPr>
          <p:cNvSpPr>
            <a:spLocks noGrp="1"/>
          </p:cNvSpPr>
          <p:nvPr>
            <p:ph idx="1"/>
          </p:nvPr>
        </p:nvSpPr>
        <p:spPr>
          <a:xfrm>
            <a:off x="7600951" y="1811918"/>
            <a:ext cx="4043362" cy="4421972"/>
          </a:xfrm>
        </p:spPr>
        <p:txBody>
          <a:bodyPr/>
          <a:lstStyle/>
          <a:p>
            <a:r>
              <a:rPr lang="en-US" dirty="0"/>
              <a:t>34 restaurants exist within 500 meter radius of the JSE compared to more than 100 restaurants within 500 meter radius of the TSE. </a:t>
            </a:r>
          </a:p>
          <a:p>
            <a:r>
              <a:rPr lang="en-US" dirty="0"/>
              <a:t>The TSE neighborhood does offer more variety in categories compared to the JSE </a:t>
            </a:r>
            <a:r>
              <a:rPr lang="en-US" dirty="0" err="1"/>
              <a:t>neighbourhood</a:t>
            </a:r>
            <a:endParaRPr lang="en-US" dirty="0"/>
          </a:p>
        </p:txBody>
      </p:sp>
      <p:graphicFrame>
        <p:nvGraphicFramePr>
          <p:cNvPr id="6" name="Chart 5">
            <a:extLst>
              <a:ext uri="{FF2B5EF4-FFF2-40B4-BE49-F238E27FC236}">
                <a16:creationId xmlns:a16="http://schemas.microsoft.com/office/drawing/2014/main" id="{9959570A-37F5-4748-A5BE-6F52D236AB31}"/>
              </a:ext>
            </a:extLst>
          </p:cNvPr>
          <p:cNvGraphicFramePr>
            <a:graphicFrameLocks/>
          </p:cNvGraphicFramePr>
          <p:nvPr>
            <p:extLst>
              <p:ext uri="{D42A27DB-BD31-4B8C-83A1-F6EECF244321}">
                <p14:modId xmlns:p14="http://schemas.microsoft.com/office/powerpoint/2010/main" val="3833795292"/>
              </p:ext>
            </p:extLst>
          </p:nvPr>
        </p:nvGraphicFramePr>
        <p:xfrm>
          <a:off x="1247775" y="1102407"/>
          <a:ext cx="6032499"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DCEE0B8-0F2D-C646-89EF-AEFE192A09FD}"/>
              </a:ext>
            </a:extLst>
          </p:cNvPr>
          <p:cNvGraphicFramePr>
            <a:graphicFrameLocks/>
          </p:cNvGraphicFramePr>
          <p:nvPr>
            <p:extLst>
              <p:ext uri="{D42A27DB-BD31-4B8C-83A1-F6EECF244321}">
                <p14:modId xmlns:p14="http://schemas.microsoft.com/office/powerpoint/2010/main" val="3848255190"/>
              </p:ext>
            </p:extLst>
          </p:nvPr>
        </p:nvGraphicFramePr>
        <p:xfrm>
          <a:off x="1247776" y="4022904"/>
          <a:ext cx="60325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7335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77B2-A7EE-B740-A506-EE57D863CEC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BDF138D-B28F-D546-B1B7-40CA27B1F86C}"/>
              </a:ext>
            </a:extLst>
          </p:cNvPr>
          <p:cNvSpPr>
            <a:spLocks noGrp="1"/>
          </p:cNvSpPr>
          <p:nvPr>
            <p:ph idx="1"/>
          </p:nvPr>
        </p:nvSpPr>
        <p:spPr/>
        <p:txBody>
          <a:bodyPr/>
          <a:lstStyle/>
          <a:p>
            <a:pPr>
              <a:lnSpc>
                <a:spcPct val="150000"/>
              </a:lnSpc>
            </a:pPr>
            <a:r>
              <a:rPr lang="en-ZA" b="1" dirty="0"/>
              <a:t> </a:t>
            </a:r>
            <a:r>
              <a:rPr lang="en-ZA" dirty="0"/>
              <a:t>Toronto does offer variety of areas of interests, entertainment, and restaurants compared to Johannesburg. </a:t>
            </a:r>
          </a:p>
          <a:p>
            <a:pPr>
              <a:lnSpc>
                <a:spcPct val="150000"/>
              </a:lnSpc>
            </a:pPr>
            <a:r>
              <a:rPr lang="en-ZA" dirty="0"/>
              <a:t>People visiting the Toronto exchange neighbourhood are likely to spend more time in the area as well as their money compared to Johannesburg.</a:t>
            </a:r>
          </a:p>
          <a:p>
            <a:pPr>
              <a:lnSpc>
                <a:spcPct val="150000"/>
              </a:lnSpc>
            </a:pPr>
            <a:r>
              <a:rPr lang="en-ZA" dirty="0"/>
              <a:t>Opportunities of enriched experience are therefore more in the Toronto area compared to Johannesburg.</a:t>
            </a:r>
          </a:p>
          <a:p>
            <a:endParaRPr lang="en-US" dirty="0"/>
          </a:p>
        </p:txBody>
      </p:sp>
    </p:spTree>
    <p:extLst>
      <p:ext uri="{BB962C8B-B14F-4D97-AF65-F5344CB8AC3E}">
        <p14:creationId xmlns:p14="http://schemas.microsoft.com/office/powerpoint/2010/main" val="18510782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80</TotalTime>
  <Words>562</Words>
  <Application>Microsoft Macintosh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Wisp</vt:lpstr>
      <vt:lpstr>Battle of Neighbourhoods: A Case study of two Major Financial hubs in their Countries</vt:lpstr>
      <vt:lpstr> Introduction</vt:lpstr>
      <vt:lpstr>Data Acquisition and Cleaning</vt:lpstr>
      <vt:lpstr>Building’s Around the Johannesburg Stock Exchange</vt:lpstr>
      <vt:lpstr>Building’s Around the Toronto Stock Exchange</vt:lpstr>
      <vt:lpstr>Entertainment Comparison between JSE and TSE</vt:lpstr>
      <vt:lpstr>Restaurant Category Comparison between the JSE and TSE neighborhoods.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Neighbourhoods: A Case study of two Major Financial hubs in their Countries</dc:title>
  <dc:creator>Inathi Mcoteli</dc:creator>
  <cp:lastModifiedBy>Inathi Mcoteli</cp:lastModifiedBy>
  <cp:revision>8</cp:revision>
  <dcterms:created xsi:type="dcterms:W3CDTF">2021-07-02T00:25:04Z</dcterms:created>
  <dcterms:modified xsi:type="dcterms:W3CDTF">2021-07-02T01:45:41Z</dcterms:modified>
</cp:coreProperties>
</file>