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M Sans Bold" charset="1" panose="00000000000000000000"/>
      <p:regular r:id="rId14"/>
    </p:embeddedFont>
    <p:embeddedFont>
      <p:font typeface="DM San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41.png" Type="http://schemas.openxmlformats.org/officeDocument/2006/relationships/image"/><Relationship Id="rId17" Target="../media/image42.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23.png" Type="http://schemas.openxmlformats.org/officeDocument/2006/relationships/image"/><Relationship Id="rId20" Target="../media/image43.png" Type="http://schemas.openxmlformats.org/officeDocument/2006/relationships/image"/><Relationship Id="rId21" Target="../media/image44.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1.png" Type="http://schemas.openxmlformats.org/officeDocument/2006/relationships/image"/><Relationship Id="rId25" Target="../media/image12.svg" Type="http://schemas.openxmlformats.org/officeDocument/2006/relationships/image"/><Relationship Id="rId26" Target="../media/image19.png" Type="http://schemas.openxmlformats.org/officeDocument/2006/relationships/image"/><Relationship Id="rId27" Target="../media/image20.svg" Type="http://schemas.openxmlformats.org/officeDocument/2006/relationships/image"/><Relationship Id="rId3" Target="../media/image2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45.png" Type="http://schemas.openxmlformats.org/officeDocument/2006/relationships/image"/><Relationship Id="rId3" Target="../media/image4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41.png" Type="http://schemas.openxmlformats.org/officeDocument/2006/relationships/image"/><Relationship Id="rId17" Target="../media/image42.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23.png" Type="http://schemas.openxmlformats.org/officeDocument/2006/relationships/image"/><Relationship Id="rId20" Target="../media/image43.png" Type="http://schemas.openxmlformats.org/officeDocument/2006/relationships/image"/><Relationship Id="rId21" Target="../media/image44.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11.png" Type="http://schemas.openxmlformats.org/officeDocument/2006/relationships/image"/><Relationship Id="rId25" Target="../media/image12.svg" Type="http://schemas.openxmlformats.org/officeDocument/2006/relationships/image"/><Relationship Id="rId26" Target="../media/image19.png" Type="http://schemas.openxmlformats.org/officeDocument/2006/relationships/image"/><Relationship Id="rId27" Target="../media/image20.svg" Type="http://schemas.openxmlformats.org/officeDocument/2006/relationships/image"/><Relationship Id="rId3" Target="../media/image2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4" id="4"/>
          <p:cNvSpPr txBox="true"/>
          <p:nvPr/>
        </p:nvSpPr>
        <p:spPr>
          <a:xfrm rot="0">
            <a:off x="1504950" y="4807557"/>
            <a:ext cx="7707571" cy="3657600"/>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a:t>
            </a:r>
            <a:r>
              <a:rPr lang="en-US" sz="1999" spc="119" u="none">
                <a:solidFill>
                  <a:srgbClr val="000000"/>
                </a:solidFill>
                <a:latin typeface="DM Sans"/>
                <a:ea typeface="DM Sans"/>
                <a:cs typeface="DM Sans"/>
                <a:sym typeface="DM Sans"/>
              </a:rPr>
              <a:t>e idea came from exploring clean and modern form designs often used on professional websites. We wanted a layout that felt user-friendly, with soft colors, clear spacing, and an inviting visual style to make the form easy and pleasant to use.</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We chose a gradient background, smooth corners, and minimalist fields to give it a polished look. Our goal was to blend functionality with simplicity so users could focus on inputting their event details without distractions.</a:t>
            </a:r>
          </a:p>
          <a:p>
            <a:pPr algn="l" marL="0" indent="0" lvl="0">
              <a:lnSpc>
                <a:spcPts val="2699"/>
              </a:lnSpc>
              <a:spcBef>
                <a:spcPct val="0"/>
              </a:spcBef>
            </a:pP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118914" y="3455913"/>
            <a:ext cx="7025086"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vision and mission</a:t>
            </a:r>
          </a:p>
        </p:txBody>
      </p:sp>
      <p:grpSp>
        <p:nvGrpSpPr>
          <p:cNvPr name="Group 3" id="3"/>
          <p:cNvGrpSpPr/>
          <p:nvPr/>
        </p:nvGrpSpPr>
        <p:grpSpPr>
          <a:xfrm rot="0">
            <a:off x="9975489" y="1170261"/>
            <a:ext cx="6998061" cy="2561528"/>
            <a:chOff x="0" y="0"/>
            <a:chExt cx="2342659" cy="857492"/>
          </a:xfrm>
        </p:grpSpPr>
        <p:sp>
          <p:nvSpPr>
            <p:cNvPr name="Freeform 4" id="4"/>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5" id="5"/>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7" id="7"/>
          <p:cNvGrpSpPr/>
          <p:nvPr/>
        </p:nvGrpSpPr>
        <p:grpSpPr>
          <a:xfrm rot="0">
            <a:off x="9975489" y="3862348"/>
            <a:ext cx="6998061" cy="2561528"/>
            <a:chOff x="0" y="0"/>
            <a:chExt cx="2342659" cy="857492"/>
          </a:xfrm>
        </p:grpSpPr>
        <p:sp>
          <p:nvSpPr>
            <p:cNvPr name="Freeform 8" id="8"/>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9" id="9"/>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0" id="10"/>
          <p:cNvGrpSpPr/>
          <p:nvPr/>
        </p:nvGrpSpPr>
        <p:grpSpPr>
          <a:xfrm rot="0">
            <a:off x="9975489" y="6557226"/>
            <a:ext cx="6998061" cy="2561528"/>
            <a:chOff x="0" y="0"/>
            <a:chExt cx="2342659" cy="857492"/>
          </a:xfrm>
        </p:grpSpPr>
        <p:sp>
          <p:nvSpPr>
            <p:cNvPr name="Freeform 11" id="11"/>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2" id="12"/>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3" id="13"/>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4" id="14"/>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5" id="15"/>
          <p:cNvSpPr txBox="true"/>
          <p:nvPr/>
        </p:nvSpPr>
        <p:spPr>
          <a:xfrm rot="0">
            <a:off x="12070625" y="1608062"/>
            <a:ext cx="4132127" cy="165735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T</a:t>
            </a:r>
            <a:r>
              <a:rPr lang="en-US" sz="1999" spc="31" u="none">
                <a:solidFill>
                  <a:srgbClr val="000000"/>
                </a:solidFill>
                <a:latin typeface="DM Sans"/>
                <a:ea typeface="DM Sans"/>
                <a:cs typeface="DM Sans"/>
                <a:sym typeface="DM Sans"/>
              </a:rPr>
              <a:t>o create a simple, modern event management app that allows users to easily add, view, and update event details on any device.</a:t>
            </a:r>
          </a:p>
        </p:txBody>
      </p:sp>
      <p:sp>
        <p:nvSpPr>
          <p:cNvPr name="TextBox 16" id="16"/>
          <p:cNvSpPr txBox="true"/>
          <p:nvPr/>
        </p:nvSpPr>
        <p:spPr>
          <a:xfrm rot="0">
            <a:off x="12070625" y="4358218"/>
            <a:ext cx="4132127" cy="165735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T</a:t>
            </a:r>
            <a:r>
              <a:rPr lang="en-US" sz="1999" spc="31" u="none">
                <a:solidFill>
                  <a:srgbClr val="000000"/>
                </a:solidFill>
                <a:latin typeface="DM Sans"/>
                <a:ea typeface="DM Sans"/>
                <a:cs typeface="DM Sans"/>
                <a:sym typeface="DM Sans"/>
              </a:rPr>
              <a:t>o provide a user-friendly interface with smooth navigation, ensuring a seamless experience for organizing and managing events.</a:t>
            </a:r>
          </a:p>
        </p:txBody>
      </p:sp>
      <p:sp>
        <p:nvSpPr>
          <p:cNvPr name="TextBox 17" id="17"/>
          <p:cNvSpPr txBox="true"/>
          <p:nvPr/>
        </p:nvSpPr>
        <p:spPr>
          <a:xfrm rot="0">
            <a:off x="12218908" y="7052526"/>
            <a:ext cx="4132127" cy="1657350"/>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T</a:t>
            </a:r>
            <a:r>
              <a:rPr lang="en-US" sz="1999" spc="31" u="none">
                <a:solidFill>
                  <a:srgbClr val="000000"/>
                </a:solidFill>
                <a:latin typeface="DM Sans"/>
                <a:ea typeface="DM Sans"/>
                <a:cs typeface="DM Sans"/>
                <a:sym typeface="DM Sans"/>
              </a:rPr>
              <a:t>o help users save time and effort by centralizing event creation, editing, and tracking into one clean and responsive platform.</a:t>
            </a:r>
          </a:p>
        </p:txBody>
      </p:sp>
      <p:sp>
        <p:nvSpPr>
          <p:cNvPr name="Freeform 18" id="18"/>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0" id="20"/>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1" id="21"/>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4950" y="2345718"/>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Inspiration and creativity</a:t>
            </a:r>
          </a:p>
        </p:txBody>
      </p:sp>
      <p:sp>
        <p:nvSpPr>
          <p:cNvPr name="TextBox 5" id="5"/>
          <p:cNvSpPr txBox="true"/>
          <p:nvPr/>
        </p:nvSpPr>
        <p:spPr>
          <a:xfrm rot="0">
            <a:off x="1504950" y="5114925"/>
            <a:ext cx="7707571" cy="2657475"/>
          </a:xfrm>
          <a:prstGeom prst="rect">
            <a:avLst/>
          </a:prstGeom>
        </p:spPr>
        <p:txBody>
          <a:bodyPr anchor="t" rtlCol="false" tIns="0" lIns="0" bIns="0" rIns="0">
            <a:spAutoFit/>
          </a:bodyPr>
          <a:lstStyle/>
          <a:p>
            <a:pPr algn="l" marL="0" indent="0" lvl="0">
              <a:lnSpc>
                <a:spcPts val="2699"/>
              </a:lnSpc>
              <a:spcBef>
                <a:spcPct val="0"/>
              </a:spcBef>
            </a:pPr>
            <a:r>
              <a:rPr lang="en-US" sz="1999" spc="119">
                <a:solidFill>
                  <a:srgbClr val="000000"/>
                </a:solidFill>
                <a:latin typeface="DM Sans"/>
                <a:ea typeface="DM Sans"/>
                <a:cs typeface="DM Sans"/>
                <a:sym typeface="DM Sans"/>
              </a:rPr>
              <a:t>Th</a:t>
            </a:r>
            <a:r>
              <a:rPr lang="en-US" sz="1999" spc="119" u="none">
                <a:solidFill>
                  <a:srgbClr val="000000"/>
                </a:solidFill>
                <a:latin typeface="DM Sans"/>
                <a:ea typeface="DM Sans"/>
                <a:cs typeface="DM Sans"/>
                <a:sym typeface="DM Sans"/>
              </a:rPr>
              <a:t>e inspiration behind the project came from the everyday challenges people face when trying to organize or keep track of events. We wanted to simplify this process by creating an app that’s not only functional but also visually appealing. Our creativity shows through in the clean layout, interactive cards, and intuitive navigation that make managing events both easy and enjoyable.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4732501" y="1907439"/>
            <a:ext cx="8822997"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Ideation process</a:t>
            </a:r>
          </a:p>
        </p:txBody>
      </p:sp>
      <p:sp>
        <p:nvSpPr>
          <p:cNvPr name="TextBox 16" id="1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7" id="1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227066" y="6447891"/>
            <a:ext cx="2646492" cy="1464945"/>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Pr</a:t>
            </a:r>
            <a:r>
              <a:rPr lang="en-US" sz="1500">
                <a:solidFill>
                  <a:srgbClr val="000000"/>
                </a:solidFill>
                <a:latin typeface="DM Sans"/>
                <a:ea typeface="DM Sans"/>
                <a:cs typeface="DM Sans"/>
                <a:sym typeface="DM Sans"/>
              </a:rPr>
              <a:t>oblem Identification: We recognized the difficulty many users face in managing personal or group events efficiently.</a:t>
            </a:r>
          </a:p>
        </p:txBody>
      </p:sp>
      <p:sp>
        <p:nvSpPr>
          <p:cNvPr name="TextBox 19" id="19"/>
          <p:cNvSpPr txBox="true"/>
          <p:nvPr/>
        </p:nvSpPr>
        <p:spPr>
          <a:xfrm rot="0">
            <a:off x="5948468" y="6447891"/>
            <a:ext cx="2732862" cy="1464945"/>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Use</a:t>
            </a:r>
            <a:r>
              <a:rPr lang="en-US" sz="1500">
                <a:solidFill>
                  <a:srgbClr val="000000"/>
                </a:solidFill>
                <a:latin typeface="DM Sans"/>
                <a:ea typeface="DM Sans"/>
                <a:cs typeface="DM Sans"/>
                <a:sym typeface="DM Sans"/>
              </a:rPr>
              <a:t>r-Centric Brainstorming: We listed essential features like adding, updating, deleting, and listing events based on user needs.</a:t>
            </a: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671930" y="6447891"/>
            <a:ext cx="2747991" cy="116967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Wi</a:t>
            </a:r>
            <a:r>
              <a:rPr lang="en-US" sz="1500">
                <a:solidFill>
                  <a:srgbClr val="000000"/>
                </a:solidFill>
                <a:latin typeface="DM Sans"/>
                <a:ea typeface="DM Sans"/>
                <a:cs typeface="DM Sans"/>
                <a:sym typeface="DM Sans"/>
              </a:rPr>
              <a:t>reframing &amp; Design: We created mockups to visualize layout, navigation, and UI/UX consistency across pages.</a:t>
            </a:r>
          </a:p>
        </p:txBody>
      </p:sp>
      <p:sp>
        <p:nvSpPr>
          <p:cNvPr name="TextBox 22" id="2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3414442" y="6447891"/>
            <a:ext cx="2646492" cy="1760220"/>
          </a:xfrm>
          <a:prstGeom prst="rect">
            <a:avLst/>
          </a:prstGeom>
        </p:spPr>
        <p:txBody>
          <a:bodyPr anchor="t" rtlCol="false" tIns="0" lIns="0" bIns="0" rIns="0">
            <a:spAutoFit/>
          </a:bodyPr>
          <a:lstStyle/>
          <a:p>
            <a:pPr algn="l">
              <a:lnSpc>
                <a:spcPts val="2340"/>
              </a:lnSpc>
            </a:pPr>
            <a:r>
              <a:rPr lang="en-US" sz="1500">
                <a:solidFill>
                  <a:srgbClr val="000000"/>
                </a:solidFill>
                <a:latin typeface="DM Sans"/>
                <a:ea typeface="DM Sans"/>
                <a:cs typeface="DM Sans"/>
                <a:sym typeface="DM Sans"/>
              </a:rPr>
              <a:t>Fe</a:t>
            </a:r>
            <a:r>
              <a:rPr lang="en-US" sz="1500">
                <a:solidFill>
                  <a:srgbClr val="000000"/>
                </a:solidFill>
                <a:latin typeface="DM Sans"/>
                <a:ea typeface="DM Sans"/>
                <a:cs typeface="DM Sans"/>
                <a:sym typeface="DM Sans"/>
              </a:rPr>
              <a:t>edback &amp; Refinement: We tested early versions, gathered feedback, and refined both functionality and visual design for better usability.</a:t>
            </a: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1672061" y="1025292"/>
            <a:ext cx="5587239" cy="2662922"/>
            <a:chOff x="0" y="0"/>
            <a:chExt cx="2065940" cy="984643"/>
          </a:xfrm>
        </p:grpSpPr>
        <p:sp>
          <p:nvSpPr>
            <p:cNvPr name="Freeform 3" id="3"/>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4" id="4"/>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1672061" y="3808631"/>
            <a:ext cx="5587239" cy="2662922"/>
            <a:chOff x="0" y="0"/>
            <a:chExt cx="2065940" cy="984643"/>
          </a:xfrm>
        </p:grpSpPr>
        <p:sp>
          <p:nvSpPr>
            <p:cNvPr name="Freeform 6" id="6"/>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7" id="7"/>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1672061" y="6595378"/>
            <a:ext cx="5587239" cy="2662922"/>
            <a:chOff x="0" y="0"/>
            <a:chExt cx="2065940" cy="984643"/>
          </a:xfrm>
        </p:grpSpPr>
        <p:sp>
          <p:nvSpPr>
            <p:cNvPr name="Freeform 9" id="9"/>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0" id="10"/>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1028700" y="1028700"/>
            <a:ext cx="5587239" cy="2662922"/>
            <a:chOff x="0" y="0"/>
            <a:chExt cx="2065940" cy="984643"/>
          </a:xfrm>
        </p:grpSpPr>
        <p:sp>
          <p:nvSpPr>
            <p:cNvPr name="Freeform 12" id="12"/>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3" id="13"/>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028700" y="3812039"/>
            <a:ext cx="5587239" cy="2662922"/>
            <a:chOff x="0" y="0"/>
            <a:chExt cx="2065940" cy="984643"/>
          </a:xfrm>
        </p:grpSpPr>
        <p:sp>
          <p:nvSpPr>
            <p:cNvPr name="Freeform 15" id="15"/>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6" id="16"/>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7" id="17"/>
          <p:cNvGrpSpPr/>
          <p:nvPr/>
        </p:nvGrpSpPr>
        <p:grpSpPr>
          <a:xfrm rot="0">
            <a:off x="1028700" y="6598786"/>
            <a:ext cx="5587239" cy="2662922"/>
            <a:chOff x="0" y="0"/>
            <a:chExt cx="2065940" cy="984643"/>
          </a:xfrm>
        </p:grpSpPr>
        <p:sp>
          <p:nvSpPr>
            <p:cNvPr name="Freeform 18" id="18"/>
            <p:cNvSpPr/>
            <p:nvPr/>
          </p:nvSpPr>
          <p:spPr>
            <a:xfrm flipH="false" flipV="false" rot="0">
              <a:off x="0" y="0"/>
              <a:ext cx="2065940" cy="984643"/>
            </a:xfrm>
            <a:custGeom>
              <a:avLst/>
              <a:gdLst/>
              <a:ahLst/>
              <a:cxnLst/>
              <a:rect r="r" b="b" t="t" l="l"/>
              <a:pathLst>
                <a:path h="984643" w="2065940">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solidFill>
              <a:srgbClr val="8AB7E2"/>
            </a:solidFill>
            <a:ln w="9525" cap="sq">
              <a:solidFill>
                <a:srgbClr val="000000"/>
              </a:solidFill>
              <a:prstDash val="solid"/>
              <a:miter/>
            </a:ln>
          </p:spPr>
        </p:sp>
        <p:sp>
          <p:nvSpPr>
            <p:cNvPr name="TextBox 19" id="19"/>
            <p:cNvSpPr txBox="true"/>
            <p:nvPr/>
          </p:nvSpPr>
          <p:spPr>
            <a:xfrm>
              <a:off x="0" y="-38100"/>
              <a:ext cx="2065940" cy="10227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0" id="20"/>
          <p:cNvSpPr/>
          <p:nvPr/>
        </p:nvSpPr>
        <p:spPr>
          <a:xfrm flipH="false" flipV="false" rot="-7900054">
            <a:off x="7348622" y="2133028"/>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2700000">
            <a:off x="10017119" y="214449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3209977">
            <a:off x="9982257" y="7689589"/>
            <a:ext cx="1012981" cy="454921"/>
          </a:xfrm>
          <a:custGeom>
            <a:avLst/>
            <a:gdLst/>
            <a:ahLst/>
            <a:cxnLst/>
            <a:rect r="r" b="b" t="t" l="l"/>
            <a:pathLst>
              <a:path h="454921" w="1012981">
                <a:moveTo>
                  <a:pt x="0" y="0"/>
                </a:moveTo>
                <a:lnTo>
                  <a:pt x="1012981" y="0"/>
                </a:lnTo>
                <a:lnTo>
                  <a:pt x="1012981"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7866361">
            <a:off x="7243302" y="7665457"/>
            <a:ext cx="1012981" cy="454921"/>
          </a:xfrm>
          <a:custGeom>
            <a:avLst/>
            <a:gdLst/>
            <a:ahLst/>
            <a:cxnLst/>
            <a:rect r="r" b="b" t="t" l="l"/>
            <a:pathLst>
              <a:path h="454921" w="1012981">
                <a:moveTo>
                  <a:pt x="0" y="0"/>
                </a:moveTo>
                <a:lnTo>
                  <a:pt x="1012982" y="0"/>
                </a:lnTo>
                <a:lnTo>
                  <a:pt x="1012982" y="454921"/>
                </a:lnTo>
                <a:lnTo>
                  <a:pt x="0" y="4549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264609" y="1499419"/>
            <a:ext cx="1829699" cy="1745076"/>
          </a:xfrm>
          <a:custGeom>
            <a:avLst/>
            <a:gdLst/>
            <a:ahLst/>
            <a:cxnLst/>
            <a:rect r="r" b="b" t="t" l="l"/>
            <a:pathLst>
              <a:path h="1745076" w="1829699">
                <a:moveTo>
                  <a:pt x="0" y="0"/>
                </a:moveTo>
                <a:lnTo>
                  <a:pt x="1829699" y="0"/>
                </a:lnTo>
                <a:lnTo>
                  <a:pt x="1829699" y="1745076"/>
                </a:lnTo>
                <a:lnTo>
                  <a:pt x="0" y="17450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1408646" y="4112341"/>
            <a:ext cx="1541626" cy="2055501"/>
          </a:xfrm>
          <a:custGeom>
            <a:avLst/>
            <a:gdLst/>
            <a:ahLst/>
            <a:cxnLst/>
            <a:rect r="r" b="b" t="t" l="l"/>
            <a:pathLst>
              <a:path h="2055501" w="1541626">
                <a:moveTo>
                  <a:pt x="0" y="0"/>
                </a:moveTo>
                <a:lnTo>
                  <a:pt x="1541625" y="0"/>
                </a:lnTo>
                <a:lnTo>
                  <a:pt x="1541625" y="2055502"/>
                </a:lnTo>
                <a:lnTo>
                  <a:pt x="0" y="20555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206092" y="7066570"/>
            <a:ext cx="1946733" cy="1700958"/>
          </a:xfrm>
          <a:custGeom>
            <a:avLst/>
            <a:gdLst/>
            <a:ahLst/>
            <a:cxnLst/>
            <a:rect r="r" b="b" t="t" l="l"/>
            <a:pathLst>
              <a:path h="1700958" w="1946733">
                <a:moveTo>
                  <a:pt x="0" y="0"/>
                </a:moveTo>
                <a:lnTo>
                  <a:pt x="1946733" y="0"/>
                </a:lnTo>
                <a:lnTo>
                  <a:pt x="1946733" y="1700958"/>
                </a:lnTo>
                <a:lnTo>
                  <a:pt x="0" y="17009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2118917" y="1547255"/>
            <a:ext cx="1521152" cy="1697240"/>
          </a:xfrm>
          <a:custGeom>
            <a:avLst/>
            <a:gdLst/>
            <a:ahLst/>
            <a:cxnLst/>
            <a:rect r="r" b="b" t="t" l="l"/>
            <a:pathLst>
              <a:path h="1697240" w="1521152">
                <a:moveTo>
                  <a:pt x="0" y="0"/>
                </a:moveTo>
                <a:lnTo>
                  <a:pt x="1521151" y="0"/>
                </a:lnTo>
                <a:lnTo>
                  <a:pt x="1521151" y="1697240"/>
                </a:lnTo>
                <a:lnTo>
                  <a:pt x="0" y="16972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8" id="28"/>
          <p:cNvSpPr/>
          <p:nvPr/>
        </p:nvSpPr>
        <p:spPr>
          <a:xfrm flipH="false" flipV="false" rot="0">
            <a:off x="11944417" y="7131683"/>
            <a:ext cx="1907691" cy="1635845"/>
          </a:xfrm>
          <a:custGeom>
            <a:avLst/>
            <a:gdLst/>
            <a:ahLst/>
            <a:cxnLst/>
            <a:rect r="r" b="b" t="t" l="l"/>
            <a:pathLst>
              <a:path h="1635845" w="1907691">
                <a:moveTo>
                  <a:pt x="0" y="0"/>
                </a:moveTo>
                <a:lnTo>
                  <a:pt x="1907692" y="0"/>
                </a:lnTo>
                <a:lnTo>
                  <a:pt x="1907692" y="1635845"/>
                </a:lnTo>
                <a:lnTo>
                  <a:pt x="0" y="16358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9" id="29"/>
          <p:cNvSpPr/>
          <p:nvPr/>
        </p:nvSpPr>
        <p:spPr>
          <a:xfrm flipH="false" flipV="false" rot="0">
            <a:off x="12016656" y="4273120"/>
            <a:ext cx="1776392" cy="1676470"/>
          </a:xfrm>
          <a:custGeom>
            <a:avLst/>
            <a:gdLst/>
            <a:ahLst/>
            <a:cxnLst/>
            <a:rect r="r" b="b" t="t" l="l"/>
            <a:pathLst>
              <a:path h="1676470" w="1776392">
                <a:moveTo>
                  <a:pt x="0" y="0"/>
                </a:moveTo>
                <a:lnTo>
                  <a:pt x="1776392" y="0"/>
                </a:lnTo>
                <a:lnTo>
                  <a:pt x="1776392" y="1676470"/>
                </a:lnTo>
                <a:lnTo>
                  <a:pt x="0" y="167647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0" id="30"/>
          <p:cNvSpPr txBox="true"/>
          <p:nvPr/>
        </p:nvSpPr>
        <p:spPr>
          <a:xfrm rot="0">
            <a:off x="3458475" y="1867343"/>
            <a:ext cx="2955005" cy="1377152"/>
          </a:xfrm>
          <a:prstGeom prst="rect">
            <a:avLst/>
          </a:prstGeom>
        </p:spPr>
        <p:txBody>
          <a:bodyPr anchor="t" rtlCol="false" tIns="0" lIns="0" bIns="0" rIns="0">
            <a:spAutoFit/>
          </a:bodyPr>
          <a:lstStyle/>
          <a:p>
            <a:pPr algn="l" marL="0" indent="0" lvl="0">
              <a:lnSpc>
                <a:spcPts val="3282"/>
              </a:lnSpc>
            </a:pPr>
            <a:r>
              <a:rPr lang="en-US" sz="2203">
                <a:solidFill>
                  <a:srgbClr val="000000"/>
                </a:solidFill>
                <a:latin typeface="DM Sans"/>
                <a:ea typeface="DM Sans"/>
                <a:cs typeface="DM Sans"/>
                <a:sym typeface="DM Sans"/>
              </a:rPr>
              <a:t>A</a:t>
            </a:r>
            <a:r>
              <a:rPr lang="en-US" sz="2203" strike="noStrike" u="none">
                <a:solidFill>
                  <a:srgbClr val="000000"/>
                </a:solidFill>
                <a:latin typeface="DM Sans"/>
                <a:ea typeface="DM Sans"/>
                <a:cs typeface="DM Sans"/>
                <a:sym typeface="DM Sans"/>
              </a:rPr>
              <a:t>dd, Update, and Delete Events</a:t>
            </a:r>
          </a:p>
          <a:p>
            <a:pPr algn="l" marL="0" indent="0" lvl="0">
              <a:lnSpc>
                <a:spcPts val="4689"/>
              </a:lnSpc>
            </a:pPr>
          </a:p>
        </p:txBody>
      </p:sp>
      <p:sp>
        <p:nvSpPr>
          <p:cNvPr name="TextBox 31" id="31"/>
          <p:cNvSpPr txBox="true"/>
          <p:nvPr/>
        </p:nvSpPr>
        <p:spPr>
          <a:xfrm rot="0">
            <a:off x="6865643" y="3960955"/>
            <a:ext cx="4501618" cy="2472249"/>
          </a:xfrm>
          <a:prstGeom prst="rect">
            <a:avLst/>
          </a:prstGeom>
        </p:spPr>
        <p:txBody>
          <a:bodyPr anchor="t" rtlCol="false" tIns="0" lIns="0" bIns="0" rIns="0">
            <a:spAutoFit/>
          </a:bodyPr>
          <a:lstStyle/>
          <a:p>
            <a:pPr algn="ctr">
              <a:lnSpc>
                <a:spcPts val="7760"/>
              </a:lnSpc>
            </a:pPr>
            <a:r>
              <a:rPr lang="en-US" sz="8000" b="true">
                <a:solidFill>
                  <a:srgbClr val="000000"/>
                </a:solidFill>
                <a:latin typeface="DM Sans Bold"/>
                <a:ea typeface="DM Sans Bold"/>
                <a:cs typeface="DM Sans Bold"/>
                <a:sym typeface="DM Sans Bold"/>
              </a:rPr>
              <a:t>Key Features</a:t>
            </a:r>
          </a:p>
          <a:p>
            <a:pPr algn="ctr" marL="0" indent="0" lvl="1">
              <a:lnSpc>
                <a:spcPts val="3977"/>
              </a:lnSpc>
              <a:spcBef>
                <a:spcPct val="0"/>
              </a:spcBef>
            </a:pPr>
          </a:p>
        </p:txBody>
      </p:sp>
      <p:sp>
        <p:nvSpPr>
          <p:cNvPr name="TextBox 32" id="32"/>
          <p:cNvSpPr txBox="true"/>
          <p:nvPr/>
        </p:nvSpPr>
        <p:spPr>
          <a:xfrm rot="0">
            <a:off x="13852109" y="1867343"/>
            <a:ext cx="2955005" cy="1377152"/>
          </a:xfrm>
          <a:prstGeom prst="rect">
            <a:avLst/>
          </a:prstGeom>
        </p:spPr>
        <p:txBody>
          <a:bodyPr anchor="t" rtlCol="false" tIns="0" lIns="0" bIns="0" rIns="0">
            <a:spAutoFit/>
          </a:bodyPr>
          <a:lstStyle/>
          <a:p>
            <a:pPr algn="l" marL="0" indent="0" lvl="0">
              <a:lnSpc>
                <a:spcPts val="3282"/>
              </a:lnSpc>
            </a:pPr>
            <a:r>
              <a:rPr lang="en-US" sz="2203">
                <a:solidFill>
                  <a:srgbClr val="000000"/>
                </a:solidFill>
                <a:latin typeface="DM Sans"/>
                <a:ea typeface="DM Sans"/>
                <a:cs typeface="DM Sans"/>
                <a:sym typeface="DM Sans"/>
              </a:rPr>
              <a:t>Responsive</a:t>
            </a:r>
            <a:r>
              <a:rPr lang="en-US" sz="2203" strike="noStrike" u="none">
                <a:solidFill>
                  <a:srgbClr val="000000"/>
                </a:solidFill>
                <a:latin typeface="DM Sans"/>
                <a:ea typeface="DM Sans"/>
                <a:cs typeface="DM Sans"/>
                <a:sym typeface="DM Sans"/>
              </a:rPr>
              <a:t> UI with Ionic and Angular</a:t>
            </a:r>
          </a:p>
          <a:p>
            <a:pPr algn="l" marL="0" indent="0" lvl="0">
              <a:lnSpc>
                <a:spcPts val="4689"/>
              </a:lnSpc>
            </a:pPr>
          </a:p>
        </p:txBody>
      </p:sp>
      <p:sp>
        <p:nvSpPr>
          <p:cNvPr name="TextBox 33" id="33"/>
          <p:cNvSpPr txBox="true"/>
          <p:nvPr/>
        </p:nvSpPr>
        <p:spPr>
          <a:xfrm rot="0">
            <a:off x="14101836" y="4572438"/>
            <a:ext cx="2955005" cy="1377152"/>
          </a:xfrm>
          <a:prstGeom prst="rect">
            <a:avLst/>
          </a:prstGeom>
        </p:spPr>
        <p:txBody>
          <a:bodyPr anchor="t" rtlCol="false" tIns="0" lIns="0" bIns="0" rIns="0">
            <a:spAutoFit/>
          </a:bodyPr>
          <a:lstStyle/>
          <a:p>
            <a:pPr algn="l" marL="0" indent="0" lvl="0">
              <a:lnSpc>
                <a:spcPts val="3282"/>
              </a:lnSpc>
            </a:pPr>
            <a:r>
              <a:rPr lang="en-US" sz="2203">
                <a:solidFill>
                  <a:srgbClr val="000000"/>
                </a:solidFill>
                <a:latin typeface="DM Sans"/>
                <a:ea typeface="DM Sans"/>
                <a:cs typeface="DM Sans"/>
                <a:sym typeface="DM Sans"/>
              </a:rPr>
              <a:t>Foo</a:t>
            </a:r>
            <a:r>
              <a:rPr lang="en-US" sz="2203" strike="noStrike" u="none">
                <a:solidFill>
                  <a:srgbClr val="000000"/>
                </a:solidFill>
                <a:latin typeface="DM Sans"/>
                <a:ea typeface="DM Sans"/>
                <a:cs typeface="DM Sans"/>
                <a:sym typeface="DM Sans"/>
              </a:rPr>
              <a:t>ter navigation across all pages</a:t>
            </a:r>
          </a:p>
          <a:p>
            <a:pPr algn="l" marL="0" indent="0" lvl="0">
              <a:lnSpc>
                <a:spcPts val="4689"/>
              </a:lnSpc>
            </a:pPr>
          </a:p>
        </p:txBody>
      </p:sp>
      <p:sp>
        <p:nvSpPr>
          <p:cNvPr name="TextBox 34" id="34"/>
          <p:cNvSpPr txBox="true"/>
          <p:nvPr/>
        </p:nvSpPr>
        <p:spPr>
          <a:xfrm rot="0">
            <a:off x="3430454" y="7307930"/>
            <a:ext cx="2955005" cy="1786864"/>
          </a:xfrm>
          <a:prstGeom prst="rect">
            <a:avLst/>
          </a:prstGeom>
        </p:spPr>
        <p:txBody>
          <a:bodyPr anchor="t" rtlCol="false" tIns="0" lIns="0" bIns="0" rIns="0">
            <a:spAutoFit/>
          </a:bodyPr>
          <a:lstStyle/>
          <a:p>
            <a:pPr algn="l" marL="0" indent="0" lvl="0">
              <a:lnSpc>
                <a:spcPts val="3282"/>
              </a:lnSpc>
            </a:pPr>
            <a:r>
              <a:rPr lang="en-US" sz="2203">
                <a:solidFill>
                  <a:srgbClr val="000000"/>
                </a:solidFill>
                <a:latin typeface="DM Sans"/>
                <a:ea typeface="DM Sans"/>
                <a:cs typeface="DM Sans"/>
                <a:sym typeface="DM Sans"/>
              </a:rPr>
              <a:t>B</a:t>
            </a:r>
            <a:r>
              <a:rPr lang="en-US" sz="2203" strike="noStrike" u="none">
                <a:solidFill>
                  <a:srgbClr val="000000"/>
                </a:solidFill>
                <a:latin typeface="DM Sans"/>
                <a:ea typeface="DM Sans"/>
                <a:cs typeface="DM Sans"/>
                <a:sym typeface="DM Sans"/>
              </a:rPr>
              <a:t>ackend with ExpressJS and MongoDB</a:t>
            </a:r>
          </a:p>
          <a:p>
            <a:pPr algn="l" marL="0" indent="0" lvl="0">
              <a:lnSpc>
                <a:spcPts val="4689"/>
              </a:lnSpc>
            </a:pPr>
          </a:p>
        </p:txBody>
      </p:sp>
      <p:sp>
        <p:nvSpPr>
          <p:cNvPr name="TextBox 35" id="35"/>
          <p:cNvSpPr txBox="true"/>
          <p:nvPr/>
        </p:nvSpPr>
        <p:spPr>
          <a:xfrm rot="0">
            <a:off x="3430454" y="4572438"/>
            <a:ext cx="2955005" cy="1377152"/>
          </a:xfrm>
          <a:prstGeom prst="rect">
            <a:avLst/>
          </a:prstGeom>
        </p:spPr>
        <p:txBody>
          <a:bodyPr anchor="t" rtlCol="false" tIns="0" lIns="0" bIns="0" rIns="0">
            <a:spAutoFit/>
          </a:bodyPr>
          <a:lstStyle/>
          <a:p>
            <a:pPr algn="l" marL="0" indent="0" lvl="0">
              <a:lnSpc>
                <a:spcPts val="3282"/>
              </a:lnSpc>
            </a:pPr>
            <a:r>
              <a:rPr lang="en-US" sz="2203">
                <a:solidFill>
                  <a:srgbClr val="000000"/>
                </a:solidFill>
                <a:latin typeface="DM Sans"/>
                <a:ea typeface="DM Sans"/>
                <a:cs typeface="DM Sans"/>
                <a:sym typeface="DM Sans"/>
              </a:rPr>
              <a:t>Se</a:t>
            </a:r>
            <a:r>
              <a:rPr lang="en-US" sz="2203" strike="noStrike" u="none">
                <a:solidFill>
                  <a:srgbClr val="000000"/>
                </a:solidFill>
                <a:latin typeface="DM Sans"/>
                <a:ea typeface="DM Sans"/>
                <a:cs typeface="DM Sans"/>
                <a:sym typeface="DM Sans"/>
              </a:rPr>
              <a:t>arch and Filter functionality</a:t>
            </a:r>
          </a:p>
          <a:p>
            <a:pPr algn="l" marL="0" indent="0" lvl="0">
              <a:lnSpc>
                <a:spcPts val="4689"/>
              </a:lnSpc>
            </a:pPr>
          </a:p>
        </p:txBody>
      </p:sp>
      <p:sp>
        <p:nvSpPr>
          <p:cNvPr name="TextBox 36" id="36"/>
          <p:cNvSpPr txBox="true"/>
          <p:nvPr/>
        </p:nvSpPr>
        <p:spPr>
          <a:xfrm rot="0">
            <a:off x="14128334" y="7357378"/>
            <a:ext cx="2955005" cy="890939"/>
          </a:xfrm>
          <a:prstGeom prst="rect">
            <a:avLst/>
          </a:prstGeom>
        </p:spPr>
        <p:txBody>
          <a:bodyPr anchor="t" rtlCol="false" tIns="0" lIns="0" bIns="0" rIns="0">
            <a:spAutoFit/>
          </a:bodyPr>
          <a:lstStyle/>
          <a:p>
            <a:pPr algn="l" marL="0" indent="0" lvl="0">
              <a:lnSpc>
                <a:spcPts val="3646"/>
              </a:lnSpc>
            </a:pPr>
            <a:r>
              <a:rPr lang="en-US" sz="2447">
                <a:solidFill>
                  <a:srgbClr val="000000"/>
                </a:solidFill>
                <a:latin typeface="DM Sans"/>
                <a:ea typeface="DM Sans"/>
                <a:cs typeface="DM Sans"/>
                <a:sym typeface="DM Sans"/>
              </a:rPr>
              <a:t>Preload</a:t>
            </a:r>
            <a:r>
              <a:rPr lang="en-US" sz="2447" strike="noStrike" u="none">
                <a:solidFill>
                  <a:srgbClr val="000000"/>
                </a:solidFill>
                <a:latin typeface="DM Sans"/>
                <a:ea typeface="DM Sans"/>
                <a:cs typeface="DM Sans"/>
                <a:sym typeface="DM Sans"/>
              </a:rPr>
              <a:t>ed Sample Data from JSON File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554844" y="4539034"/>
            <a:ext cx="11178312" cy="909320"/>
          </a:xfrm>
          <a:prstGeom prst="rect">
            <a:avLst/>
          </a:prstGeom>
        </p:spPr>
        <p:txBody>
          <a:bodyPr anchor="t" rtlCol="false" tIns="0" lIns="0" bIns="0" rIns="0">
            <a:spAutoFit/>
          </a:bodyPr>
          <a:lstStyle/>
          <a:p>
            <a:pPr algn="ctr">
              <a:lnSpc>
                <a:spcPts val="6789"/>
              </a:lnSpc>
            </a:pPr>
            <a:r>
              <a:rPr lang="en-US" b="true" sz="6999">
                <a:solidFill>
                  <a:srgbClr val="000000"/>
                </a:solidFill>
                <a:latin typeface="DM Sans Bold"/>
                <a:ea typeface="DM Sans Bold"/>
                <a:cs typeface="DM Sans Bold"/>
                <a:sym typeface="DM Sans Bold"/>
              </a:rPr>
              <a:t>Positive User Feedback</a:t>
            </a:r>
          </a:p>
        </p:txBody>
      </p:sp>
      <p:sp>
        <p:nvSpPr>
          <p:cNvPr name="TextBox 3" id="3"/>
          <p:cNvSpPr txBox="true"/>
          <p:nvPr/>
        </p:nvSpPr>
        <p:spPr>
          <a:xfrm rot="0">
            <a:off x="4221977" y="5809308"/>
            <a:ext cx="9844046" cy="1657350"/>
          </a:xfrm>
          <a:prstGeom prst="rect">
            <a:avLst/>
          </a:prstGeom>
        </p:spPr>
        <p:txBody>
          <a:bodyPr anchor="t" rtlCol="false" tIns="0" lIns="0" bIns="0" rIns="0">
            <a:spAutoFit/>
          </a:bodyPr>
          <a:lstStyle/>
          <a:p>
            <a:pPr algn="ctr" marL="0" indent="0" lvl="0">
              <a:lnSpc>
                <a:spcPts val="2699"/>
              </a:lnSpc>
              <a:spcBef>
                <a:spcPct val="0"/>
              </a:spcBef>
            </a:pPr>
            <a:r>
              <a:rPr lang="en-US" sz="1999" spc="119">
                <a:solidFill>
                  <a:srgbClr val="000000"/>
                </a:solidFill>
                <a:latin typeface="DM Sans"/>
                <a:ea typeface="DM Sans"/>
                <a:cs typeface="DM Sans"/>
                <a:sym typeface="DM Sans"/>
              </a:rPr>
              <a:t>O</a:t>
            </a:r>
            <a:r>
              <a:rPr lang="en-US" sz="1999" spc="119" u="none">
                <a:solidFill>
                  <a:srgbClr val="000000"/>
                </a:solidFill>
                <a:latin typeface="DM Sans"/>
                <a:ea typeface="DM Sans"/>
                <a:cs typeface="DM Sans"/>
                <a:sym typeface="DM Sans"/>
              </a:rPr>
              <a:t>ur Event Management System has received overwhelmingly positive feedback from users and testers alike. With its intuitive interface, smooth performance, and powerful features like live event updates and secure data handling, it has become a reliable tool for managing events effectively.</a:t>
            </a:r>
          </a:p>
        </p:txBody>
      </p:sp>
      <p:sp>
        <p:nvSpPr>
          <p:cNvPr name="TextBox 4" id="4"/>
          <p:cNvSpPr txBox="true"/>
          <p:nvPr/>
        </p:nvSpPr>
        <p:spPr>
          <a:xfrm rot="0">
            <a:off x="5486467" y="1897558"/>
            <a:ext cx="7315066" cy="2534875"/>
          </a:xfrm>
          <a:prstGeom prst="rect">
            <a:avLst/>
          </a:prstGeom>
        </p:spPr>
        <p:txBody>
          <a:bodyPr anchor="t" rtlCol="false" tIns="0" lIns="0" bIns="0" rIns="0">
            <a:spAutoFit/>
          </a:bodyPr>
          <a:lstStyle/>
          <a:p>
            <a:pPr algn="ctr">
              <a:lnSpc>
                <a:spcPts val="18952"/>
              </a:lnSpc>
            </a:pPr>
            <a:r>
              <a:rPr lang="en-US" b="true" sz="19538">
                <a:solidFill>
                  <a:srgbClr val="000000"/>
                </a:solidFill>
                <a:latin typeface="DM Sans Bold"/>
                <a:ea typeface="DM Sans Bold"/>
                <a:cs typeface="DM Sans Bold"/>
                <a:sym typeface="DM Sans Bold"/>
              </a:rPr>
              <a:t>95%</a:t>
            </a:r>
          </a:p>
        </p:txBody>
      </p:sp>
      <p:sp>
        <p:nvSpPr>
          <p:cNvPr name="Freeform 5" id="5"/>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9" id="9"/>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0" id="10"/>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1" id="11"/>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2" id="12"/>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3" id="13"/>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4" id="14"/>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5" id="15"/>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6" id="16"/>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7" id="17"/>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261827"/>
            <a:ext cx="5038071" cy="3559266"/>
            <a:chOff x="0" y="0"/>
            <a:chExt cx="1048738" cy="740906"/>
          </a:xfrm>
        </p:grpSpPr>
        <p:sp>
          <p:nvSpPr>
            <p:cNvPr name="Freeform 3" id="3"/>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4" id="4"/>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28700" y="5370657"/>
            <a:ext cx="5038071" cy="3559266"/>
            <a:chOff x="0" y="0"/>
            <a:chExt cx="1048738" cy="740906"/>
          </a:xfrm>
        </p:grpSpPr>
        <p:sp>
          <p:nvSpPr>
            <p:cNvPr name="Freeform 6" id="6"/>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7" id="7"/>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6692531" y="1261827"/>
            <a:ext cx="5038071" cy="3559266"/>
            <a:chOff x="0" y="0"/>
            <a:chExt cx="1048738" cy="740906"/>
          </a:xfrm>
        </p:grpSpPr>
        <p:sp>
          <p:nvSpPr>
            <p:cNvPr name="Freeform 9" id="9"/>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0" id="10"/>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692531" y="5370657"/>
            <a:ext cx="5038071" cy="3559266"/>
            <a:chOff x="0" y="0"/>
            <a:chExt cx="1048738" cy="740906"/>
          </a:xfrm>
        </p:grpSpPr>
        <p:sp>
          <p:nvSpPr>
            <p:cNvPr name="Freeform 12" id="12"/>
            <p:cNvSpPr/>
            <p:nvPr/>
          </p:nvSpPr>
          <p:spPr>
            <a:xfrm flipH="false" flipV="false" rot="0">
              <a:off x="0" y="0"/>
              <a:ext cx="1048738" cy="740906"/>
            </a:xfrm>
            <a:custGeom>
              <a:avLst/>
              <a:gdLst/>
              <a:ahLst/>
              <a:cxnLst/>
              <a:rect r="r" b="b" t="t" l="l"/>
              <a:pathLst>
                <a:path h="740906" w="1048738">
                  <a:moveTo>
                    <a:pt x="52247" y="0"/>
                  </a:moveTo>
                  <a:lnTo>
                    <a:pt x="996490" y="0"/>
                  </a:lnTo>
                  <a:cubicBezTo>
                    <a:pt x="1010347" y="0"/>
                    <a:pt x="1023636" y="5505"/>
                    <a:pt x="1033435" y="15303"/>
                  </a:cubicBezTo>
                  <a:cubicBezTo>
                    <a:pt x="1043233" y="25101"/>
                    <a:pt x="1048738" y="38390"/>
                    <a:pt x="1048738" y="52247"/>
                  </a:cubicBezTo>
                  <a:lnTo>
                    <a:pt x="1048738" y="688659"/>
                  </a:lnTo>
                  <a:cubicBezTo>
                    <a:pt x="1048738" y="717514"/>
                    <a:pt x="1025346" y="740906"/>
                    <a:pt x="996490" y="740906"/>
                  </a:cubicBezTo>
                  <a:lnTo>
                    <a:pt x="52247" y="740906"/>
                  </a:lnTo>
                  <a:cubicBezTo>
                    <a:pt x="23392" y="740906"/>
                    <a:pt x="0" y="717514"/>
                    <a:pt x="0" y="688659"/>
                  </a:cubicBezTo>
                  <a:lnTo>
                    <a:pt x="0" y="52247"/>
                  </a:lnTo>
                  <a:cubicBezTo>
                    <a:pt x="0" y="23392"/>
                    <a:pt x="23392" y="0"/>
                    <a:pt x="52247" y="0"/>
                  </a:cubicBezTo>
                  <a:close/>
                </a:path>
              </a:pathLst>
            </a:custGeom>
            <a:solidFill>
              <a:srgbClr val="8AB7E2"/>
            </a:solidFill>
            <a:ln w="19050" cap="rnd">
              <a:solidFill>
                <a:srgbClr val="000000"/>
              </a:solidFill>
              <a:prstDash val="solid"/>
              <a:round/>
            </a:ln>
          </p:spPr>
        </p:sp>
        <p:sp>
          <p:nvSpPr>
            <p:cNvPr name="TextBox 13" id="13"/>
            <p:cNvSpPr txBox="true"/>
            <p:nvPr/>
          </p:nvSpPr>
          <p:spPr>
            <a:xfrm>
              <a:off x="0" y="-38100"/>
              <a:ext cx="1048738" cy="779006"/>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028700" y="1261827"/>
            <a:ext cx="5038071" cy="668736"/>
            <a:chOff x="0" y="0"/>
            <a:chExt cx="1048738" cy="139206"/>
          </a:xfrm>
        </p:grpSpPr>
        <p:sp>
          <p:nvSpPr>
            <p:cNvPr name="Freeform 15" id="15"/>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6" id="16"/>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028700" y="5370657"/>
            <a:ext cx="5038071" cy="668736"/>
            <a:chOff x="0" y="0"/>
            <a:chExt cx="1048738" cy="139206"/>
          </a:xfrm>
        </p:grpSpPr>
        <p:sp>
          <p:nvSpPr>
            <p:cNvPr name="Freeform 18" id="18"/>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19" id="19"/>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6692531" y="1261827"/>
            <a:ext cx="5038071" cy="668736"/>
            <a:chOff x="0" y="0"/>
            <a:chExt cx="1048738" cy="139206"/>
          </a:xfrm>
        </p:grpSpPr>
        <p:sp>
          <p:nvSpPr>
            <p:cNvPr name="Freeform 21" id="21"/>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2" id="22"/>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6692531" y="5370657"/>
            <a:ext cx="5038071" cy="668736"/>
            <a:chOff x="0" y="0"/>
            <a:chExt cx="1048738" cy="139206"/>
          </a:xfrm>
        </p:grpSpPr>
        <p:sp>
          <p:nvSpPr>
            <p:cNvPr name="Freeform 24" id="24"/>
            <p:cNvSpPr/>
            <p:nvPr/>
          </p:nvSpPr>
          <p:spPr>
            <a:xfrm flipH="false" flipV="false" rot="0">
              <a:off x="0" y="0"/>
              <a:ext cx="1048738" cy="139206"/>
            </a:xfrm>
            <a:custGeom>
              <a:avLst/>
              <a:gdLst/>
              <a:ahLst/>
              <a:cxnLst/>
              <a:rect r="r" b="b" t="t" l="l"/>
              <a:pathLst>
                <a:path h="139206" w="1048738">
                  <a:moveTo>
                    <a:pt x="26124" y="0"/>
                  </a:moveTo>
                  <a:lnTo>
                    <a:pt x="1022614" y="0"/>
                  </a:lnTo>
                  <a:cubicBezTo>
                    <a:pt x="1029542" y="0"/>
                    <a:pt x="1036187" y="2752"/>
                    <a:pt x="1041086" y="7651"/>
                  </a:cubicBezTo>
                  <a:cubicBezTo>
                    <a:pt x="1045985" y="12551"/>
                    <a:pt x="1048738" y="19195"/>
                    <a:pt x="1048738" y="26124"/>
                  </a:cubicBezTo>
                  <a:lnTo>
                    <a:pt x="1048738" y="113082"/>
                  </a:lnTo>
                  <a:cubicBezTo>
                    <a:pt x="1048738" y="127510"/>
                    <a:pt x="1037042" y="139206"/>
                    <a:pt x="1022614" y="139206"/>
                  </a:cubicBezTo>
                  <a:lnTo>
                    <a:pt x="26124" y="139206"/>
                  </a:lnTo>
                  <a:cubicBezTo>
                    <a:pt x="19195" y="139206"/>
                    <a:pt x="12551" y="136454"/>
                    <a:pt x="7651" y="131554"/>
                  </a:cubicBezTo>
                  <a:cubicBezTo>
                    <a:pt x="2752" y="126655"/>
                    <a:pt x="0" y="120011"/>
                    <a:pt x="0" y="113082"/>
                  </a:cubicBezTo>
                  <a:lnTo>
                    <a:pt x="0" y="26124"/>
                  </a:lnTo>
                  <a:cubicBezTo>
                    <a:pt x="0" y="11696"/>
                    <a:pt x="11696" y="0"/>
                    <a:pt x="26124" y="0"/>
                  </a:cubicBezTo>
                  <a:close/>
                </a:path>
              </a:pathLst>
            </a:custGeom>
            <a:solidFill>
              <a:srgbClr val="FFFFFF"/>
            </a:solidFill>
            <a:ln w="19050" cap="sq">
              <a:solidFill>
                <a:srgbClr val="000000"/>
              </a:solidFill>
              <a:prstDash val="solid"/>
              <a:miter/>
            </a:ln>
          </p:spPr>
        </p:sp>
        <p:sp>
          <p:nvSpPr>
            <p:cNvPr name="TextBox 25" id="25"/>
            <p:cNvSpPr txBox="true"/>
            <p:nvPr/>
          </p:nvSpPr>
          <p:spPr>
            <a:xfrm>
              <a:off x="0" y="-38100"/>
              <a:ext cx="1048738" cy="177306"/>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13311752" y="1820230"/>
            <a:ext cx="3032484" cy="6646539"/>
          </a:xfrm>
          <a:custGeom>
            <a:avLst/>
            <a:gdLst/>
            <a:ahLst/>
            <a:cxnLst/>
            <a:rect r="r" b="b" t="t" l="l"/>
            <a:pathLst>
              <a:path h="6646539" w="3032484">
                <a:moveTo>
                  <a:pt x="0" y="0"/>
                </a:moveTo>
                <a:lnTo>
                  <a:pt x="3032483" y="0"/>
                </a:lnTo>
                <a:lnTo>
                  <a:pt x="3032483" y="6646540"/>
                </a:lnTo>
                <a:lnTo>
                  <a:pt x="0" y="66465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7" id="27"/>
          <p:cNvSpPr txBox="true"/>
          <p:nvPr/>
        </p:nvSpPr>
        <p:spPr>
          <a:xfrm rot="0">
            <a:off x="1345712"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Weaknesses</a:t>
            </a:r>
          </a:p>
        </p:txBody>
      </p:sp>
      <p:sp>
        <p:nvSpPr>
          <p:cNvPr name="TextBox 28" id="28"/>
          <p:cNvSpPr txBox="true"/>
          <p:nvPr/>
        </p:nvSpPr>
        <p:spPr>
          <a:xfrm rot="0">
            <a:off x="7062826" y="1452532"/>
            <a:ext cx="3739422"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Threats</a:t>
            </a:r>
          </a:p>
        </p:txBody>
      </p:sp>
      <p:sp>
        <p:nvSpPr>
          <p:cNvPr name="TextBox 29" id="29"/>
          <p:cNvSpPr txBox="true"/>
          <p:nvPr/>
        </p:nvSpPr>
        <p:spPr>
          <a:xfrm rot="0">
            <a:off x="1345712" y="5554049"/>
            <a:ext cx="4137951"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Strengths</a:t>
            </a:r>
          </a:p>
        </p:txBody>
      </p:sp>
      <p:sp>
        <p:nvSpPr>
          <p:cNvPr name="TextBox 30" id="30"/>
          <p:cNvSpPr txBox="true"/>
          <p:nvPr/>
        </p:nvSpPr>
        <p:spPr>
          <a:xfrm rot="0">
            <a:off x="7062826" y="5554049"/>
            <a:ext cx="3558025" cy="313501"/>
          </a:xfrm>
          <a:prstGeom prst="rect">
            <a:avLst/>
          </a:prstGeom>
        </p:spPr>
        <p:txBody>
          <a:bodyPr anchor="t" rtlCol="false" tIns="0" lIns="0" bIns="0" rIns="0">
            <a:spAutoFit/>
          </a:bodyPr>
          <a:lstStyle/>
          <a:p>
            <a:pPr algn="l">
              <a:lnSpc>
                <a:spcPts val="2495"/>
              </a:lnSpc>
            </a:pPr>
            <a:r>
              <a:rPr lang="en-US" sz="2132">
                <a:solidFill>
                  <a:srgbClr val="000000"/>
                </a:solidFill>
                <a:latin typeface="DM Sans"/>
                <a:ea typeface="DM Sans"/>
                <a:cs typeface="DM Sans"/>
                <a:sym typeface="DM Sans"/>
              </a:rPr>
              <a:t>Opportunities</a:t>
            </a:r>
          </a:p>
        </p:txBody>
      </p:sp>
      <p:sp>
        <p:nvSpPr>
          <p:cNvPr name="TextBox 31" id="31"/>
          <p:cNvSpPr txBox="true"/>
          <p:nvPr/>
        </p:nvSpPr>
        <p:spPr>
          <a:xfrm rot="0">
            <a:off x="1345712" y="2381812"/>
            <a:ext cx="4137951" cy="13315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ea typeface="DM Sans"/>
                <a:cs typeface="DM Sans"/>
                <a:sym typeface="DM Sans"/>
              </a:rPr>
              <a:t>Cur</a:t>
            </a:r>
            <a:r>
              <a:rPr lang="en-US" sz="1600" spc="96" u="none">
                <a:solidFill>
                  <a:srgbClr val="000000"/>
                </a:solidFill>
                <a:latin typeface="DM Sans"/>
                <a:ea typeface="DM Sans"/>
                <a:cs typeface="DM Sans"/>
                <a:sym typeface="DM Sans"/>
              </a:rPr>
              <a:t>rently lacks user authentication and role-based access.</a:t>
            </a:r>
          </a:p>
          <a:p>
            <a:pPr algn="l" marL="0" indent="0" lvl="0">
              <a:lnSpc>
                <a:spcPts val="2160"/>
              </a:lnSpc>
              <a:spcBef>
                <a:spcPct val="0"/>
              </a:spcBef>
            </a:pPr>
            <a:r>
              <a:rPr lang="en-US" sz="1600" spc="96" u="none">
                <a:solidFill>
                  <a:srgbClr val="000000"/>
                </a:solidFill>
                <a:latin typeface="DM Sans"/>
                <a:ea typeface="DM Sans"/>
                <a:cs typeface="DM Sans"/>
                <a:sym typeface="DM Sans"/>
              </a:rPr>
              <a:t> Limited testing on large-scale data.</a:t>
            </a:r>
          </a:p>
          <a:p>
            <a:pPr algn="l" marL="0" indent="0" lvl="0">
              <a:lnSpc>
                <a:spcPts val="2160"/>
              </a:lnSpc>
              <a:spcBef>
                <a:spcPct val="0"/>
              </a:spcBef>
            </a:pPr>
            <a:r>
              <a:rPr lang="en-US" sz="1600" spc="96" u="none">
                <a:solidFill>
                  <a:srgbClr val="000000"/>
                </a:solidFill>
                <a:latin typeface="DM Sans"/>
                <a:ea typeface="DM Sans"/>
                <a:cs typeface="DM Sans"/>
                <a:sym typeface="DM Sans"/>
              </a:rPr>
              <a:t> Design may require more accessibility considerations.</a:t>
            </a:r>
          </a:p>
        </p:txBody>
      </p:sp>
      <p:sp>
        <p:nvSpPr>
          <p:cNvPr name="TextBox 32" id="32"/>
          <p:cNvSpPr txBox="true"/>
          <p:nvPr/>
        </p:nvSpPr>
        <p:spPr>
          <a:xfrm rot="0">
            <a:off x="7062826" y="2381812"/>
            <a:ext cx="4137951" cy="15982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ea typeface="DM Sans"/>
                <a:cs typeface="DM Sans"/>
                <a:sym typeface="DM Sans"/>
              </a:rPr>
              <a:t>S</a:t>
            </a:r>
            <a:r>
              <a:rPr lang="en-US" sz="1600" spc="96" u="none">
                <a:solidFill>
                  <a:srgbClr val="000000"/>
                </a:solidFill>
                <a:latin typeface="DM Sans"/>
                <a:ea typeface="DM Sans"/>
                <a:cs typeface="DM Sans"/>
                <a:sym typeface="DM Sans"/>
              </a:rPr>
              <a:t>ecurity vulnerabilities without proper login/auth.</a:t>
            </a:r>
          </a:p>
          <a:p>
            <a:pPr algn="l" marL="0" indent="0" lvl="0">
              <a:lnSpc>
                <a:spcPts val="2160"/>
              </a:lnSpc>
              <a:spcBef>
                <a:spcPct val="0"/>
              </a:spcBef>
            </a:pPr>
            <a:r>
              <a:rPr lang="en-US" sz="1600" spc="96" u="none">
                <a:solidFill>
                  <a:srgbClr val="000000"/>
                </a:solidFill>
                <a:latin typeface="DM Sans"/>
                <a:ea typeface="DM Sans"/>
                <a:cs typeface="DM Sans"/>
                <a:sym typeface="DM Sans"/>
              </a:rPr>
              <a:t> Similar apps exist with advanced features.</a:t>
            </a:r>
          </a:p>
          <a:p>
            <a:pPr algn="l" marL="0" indent="0" lvl="0">
              <a:lnSpc>
                <a:spcPts val="2160"/>
              </a:lnSpc>
              <a:spcBef>
                <a:spcPct val="0"/>
              </a:spcBef>
            </a:pPr>
            <a:r>
              <a:rPr lang="en-US" sz="1600" spc="96" u="none">
                <a:solidFill>
                  <a:srgbClr val="000000"/>
                </a:solidFill>
                <a:latin typeface="DM Sans"/>
                <a:ea typeface="DM Sans"/>
                <a:cs typeface="DM Sans"/>
                <a:sym typeface="DM Sans"/>
              </a:rPr>
              <a:t> Backend downtime could affect user trust.</a:t>
            </a:r>
          </a:p>
        </p:txBody>
      </p:sp>
      <p:sp>
        <p:nvSpPr>
          <p:cNvPr name="TextBox 33" id="33"/>
          <p:cNvSpPr txBox="true"/>
          <p:nvPr/>
        </p:nvSpPr>
        <p:spPr>
          <a:xfrm rot="0">
            <a:off x="7062826" y="6487068"/>
            <a:ext cx="4137951" cy="15982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ea typeface="DM Sans"/>
                <a:cs typeface="DM Sans"/>
                <a:sym typeface="DM Sans"/>
              </a:rPr>
              <a:t>Can b</a:t>
            </a:r>
            <a:r>
              <a:rPr lang="en-US" sz="1600" spc="96" u="none">
                <a:solidFill>
                  <a:srgbClr val="000000"/>
                </a:solidFill>
                <a:latin typeface="DM Sans"/>
                <a:ea typeface="DM Sans"/>
                <a:cs typeface="DM Sans"/>
                <a:sym typeface="DM Sans"/>
              </a:rPr>
              <a:t>e expanded to support ticketing and user registration.</a:t>
            </a:r>
          </a:p>
          <a:p>
            <a:pPr algn="l" marL="0" indent="0" lvl="0">
              <a:lnSpc>
                <a:spcPts val="2160"/>
              </a:lnSpc>
              <a:spcBef>
                <a:spcPct val="0"/>
              </a:spcBef>
            </a:pPr>
            <a:r>
              <a:rPr lang="en-US" sz="1600" spc="96" u="none">
                <a:solidFill>
                  <a:srgbClr val="000000"/>
                </a:solidFill>
                <a:latin typeface="DM Sans"/>
                <a:ea typeface="DM Sans"/>
                <a:cs typeface="DM Sans"/>
                <a:sym typeface="DM Sans"/>
              </a:rPr>
              <a:t> Potential to integrate with calendars and payment gateways.</a:t>
            </a:r>
          </a:p>
          <a:p>
            <a:pPr algn="l" marL="0" indent="0" lvl="0">
              <a:lnSpc>
                <a:spcPts val="2160"/>
              </a:lnSpc>
              <a:spcBef>
                <a:spcPct val="0"/>
              </a:spcBef>
            </a:pPr>
            <a:r>
              <a:rPr lang="en-US" sz="1600" spc="96" u="none">
                <a:solidFill>
                  <a:srgbClr val="000000"/>
                </a:solidFill>
                <a:latin typeface="DM Sans"/>
                <a:ea typeface="DM Sans"/>
                <a:cs typeface="DM Sans"/>
                <a:sym typeface="DM Sans"/>
              </a:rPr>
              <a:t> Open-source scalability offers future growth.</a:t>
            </a:r>
          </a:p>
        </p:txBody>
      </p:sp>
      <p:sp>
        <p:nvSpPr>
          <p:cNvPr name="TextBox 34" id="34"/>
          <p:cNvSpPr txBox="true"/>
          <p:nvPr/>
        </p:nvSpPr>
        <p:spPr>
          <a:xfrm rot="0">
            <a:off x="1345712" y="6487068"/>
            <a:ext cx="4137951" cy="1598295"/>
          </a:xfrm>
          <a:prstGeom prst="rect">
            <a:avLst/>
          </a:prstGeom>
        </p:spPr>
        <p:txBody>
          <a:bodyPr anchor="t" rtlCol="false" tIns="0" lIns="0" bIns="0" rIns="0">
            <a:spAutoFit/>
          </a:bodyPr>
          <a:lstStyle/>
          <a:p>
            <a:pPr algn="l" marL="0" indent="0" lvl="0">
              <a:lnSpc>
                <a:spcPts val="2160"/>
              </a:lnSpc>
              <a:spcBef>
                <a:spcPct val="0"/>
              </a:spcBef>
            </a:pPr>
            <a:r>
              <a:rPr lang="en-US" sz="1600" spc="96">
                <a:solidFill>
                  <a:srgbClr val="000000"/>
                </a:solidFill>
                <a:latin typeface="DM Sans"/>
                <a:ea typeface="DM Sans"/>
                <a:cs typeface="DM Sans"/>
                <a:sym typeface="DM Sans"/>
              </a:rPr>
              <a:t>Ou</a:t>
            </a:r>
            <a:r>
              <a:rPr lang="en-US" sz="1600" spc="96" u="none">
                <a:solidFill>
                  <a:srgbClr val="000000"/>
                </a:solidFill>
                <a:latin typeface="DM Sans"/>
                <a:ea typeface="DM Sans"/>
                <a:cs typeface="DM Sans"/>
                <a:sym typeface="DM Sans"/>
              </a:rPr>
              <a:t>r app is easy to use, visually appealing, and mobile-friendly.</a:t>
            </a:r>
          </a:p>
          <a:p>
            <a:pPr algn="l" marL="0" indent="0" lvl="0">
              <a:lnSpc>
                <a:spcPts val="2160"/>
              </a:lnSpc>
              <a:spcBef>
                <a:spcPct val="0"/>
              </a:spcBef>
            </a:pPr>
            <a:r>
              <a:rPr lang="en-US" sz="1600" spc="96" u="none">
                <a:solidFill>
                  <a:srgbClr val="000000"/>
                </a:solidFill>
                <a:latin typeface="DM Sans"/>
                <a:ea typeface="DM Sans"/>
                <a:cs typeface="DM Sans"/>
                <a:sym typeface="DM Sans"/>
              </a:rPr>
              <a:t> It features powerful event CRUD and search tools.</a:t>
            </a:r>
          </a:p>
          <a:p>
            <a:pPr algn="l" marL="0" indent="0" lvl="0">
              <a:lnSpc>
                <a:spcPts val="2160"/>
              </a:lnSpc>
              <a:spcBef>
                <a:spcPct val="0"/>
              </a:spcBef>
            </a:pPr>
            <a:r>
              <a:rPr lang="en-US" sz="1600" spc="96" u="none">
                <a:solidFill>
                  <a:srgbClr val="000000"/>
                </a:solidFill>
                <a:latin typeface="DM Sans"/>
                <a:ea typeface="DM Sans"/>
                <a:cs typeface="DM Sans"/>
                <a:sym typeface="DM Sans"/>
              </a:rPr>
              <a:t> Backend integration ensures real-time performance.</a:t>
            </a:r>
          </a:p>
        </p:txBody>
      </p:sp>
      <p:sp>
        <p:nvSpPr>
          <p:cNvPr name="Freeform 35" id="35"/>
          <p:cNvSpPr/>
          <p:nvPr/>
        </p:nvSpPr>
        <p:spPr>
          <a:xfrm flipH="false" flipV="false" rot="-10800000">
            <a:off x="14827993" y="-1392447"/>
            <a:ext cx="4017146" cy="3158481"/>
          </a:xfrm>
          <a:custGeom>
            <a:avLst/>
            <a:gdLst/>
            <a:ahLst/>
            <a:cxnLst/>
            <a:rect r="r" b="b" t="t" l="l"/>
            <a:pathLst>
              <a:path h="3158481" w="4017146">
                <a:moveTo>
                  <a:pt x="0" y="0"/>
                </a:moveTo>
                <a:lnTo>
                  <a:pt x="4017147" y="0"/>
                </a:lnTo>
                <a:lnTo>
                  <a:pt x="4017147" y="3158481"/>
                </a:lnTo>
                <a:lnTo>
                  <a:pt x="0" y="3158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36" id="36"/>
          <p:cNvSpPr/>
          <p:nvPr/>
        </p:nvSpPr>
        <p:spPr>
          <a:xfrm flipH="false" flipV="false" rot="0">
            <a:off x="4580296" y="-1616873"/>
            <a:ext cx="4224468" cy="2645573"/>
          </a:xfrm>
          <a:custGeom>
            <a:avLst/>
            <a:gdLst/>
            <a:ahLst/>
            <a:cxnLst/>
            <a:rect r="r" b="b" t="t" l="l"/>
            <a:pathLst>
              <a:path h="2645573" w="4224468">
                <a:moveTo>
                  <a:pt x="0" y="0"/>
                </a:moveTo>
                <a:lnTo>
                  <a:pt x="4224469" y="0"/>
                </a:lnTo>
                <a:lnTo>
                  <a:pt x="4224469" y="2645573"/>
                </a:lnTo>
                <a:lnTo>
                  <a:pt x="0" y="26455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37" id="37"/>
          <p:cNvSpPr/>
          <p:nvPr/>
        </p:nvSpPr>
        <p:spPr>
          <a:xfrm flipH="false" flipV="false" rot="0">
            <a:off x="8285780"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38" id="38"/>
          <p:cNvSpPr/>
          <p:nvPr/>
        </p:nvSpPr>
        <p:spPr>
          <a:xfrm flipH="false" flipV="false" rot="-5400000">
            <a:off x="12134412" y="9245030"/>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9" id="39"/>
          <p:cNvSpPr/>
          <p:nvPr/>
        </p:nvSpPr>
        <p:spPr>
          <a:xfrm flipH="false" flipV="false" rot="0">
            <a:off x="-1558320"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40" id="40"/>
          <p:cNvSpPr/>
          <p:nvPr/>
        </p:nvSpPr>
        <p:spPr>
          <a:xfrm flipH="false" flipV="false" rot="0">
            <a:off x="17259300" y="7433853"/>
            <a:ext cx="1794966" cy="1932669"/>
          </a:xfrm>
          <a:custGeom>
            <a:avLst/>
            <a:gdLst/>
            <a:ahLst/>
            <a:cxnLst/>
            <a:rect r="r" b="b" t="t" l="l"/>
            <a:pathLst>
              <a:path h="1932669" w="1794966">
                <a:moveTo>
                  <a:pt x="0" y="0"/>
                </a:moveTo>
                <a:lnTo>
                  <a:pt x="1794966" y="0"/>
                </a:lnTo>
                <a:lnTo>
                  <a:pt x="1794966" y="1932669"/>
                </a:lnTo>
                <a:lnTo>
                  <a:pt x="0" y="193266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41" id="41"/>
          <p:cNvSpPr/>
          <p:nvPr/>
        </p:nvSpPr>
        <p:spPr>
          <a:xfrm flipH="false" flipV="false" rot="0">
            <a:off x="-744232" y="460501"/>
            <a:ext cx="1488463" cy="1602652"/>
          </a:xfrm>
          <a:custGeom>
            <a:avLst/>
            <a:gdLst/>
            <a:ahLst/>
            <a:cxnLst/>
            <a:rect r="r" b="b" t="t" l="l"/>
            <a:pathLst>
              <a:path h="1602652" w="1488463">
                <a:moveTo>
                  <a:pt x="0" y="0"/>
                </a:moveTo>
                <a:lnTo>
                  <a:pt x="1488464" y="0"/>
                </a:lnTo>
                <a:lnTo>
                  <a:pt x="1488464" y="1602652"/>
                </a:lnTo>
                <a:lnTo>
                  <a:pt x="0" y="16026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DAGvU58ohWw</dc:identifier>
  <dcterms:modified xsi:type="dcterms:W3CDTF">2011-08-01T06:04:30Z</dcterms:modified>
  <cp:revision>1</cp:revision>
  <dc:title>Project presentation</dc:title>
</cp:coreProperties>
</file>