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2" r:id="rId7"/>
    <p:sldId id="319" r:id="rId8"/>
    <p:sldId id="313" r:id="rId9"/>
    <p:sldId id="320" r:id="rId10"/>
    <p:sldId id="315" r:id="rId11"/>
    <p:sldId id="317" r:id="rId12"/>
    <p:sldId id="267" r:id="rId13"/>
    <p:sldId id="260" r:id="rId14"/>
    <p:sldId id="31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60" autoAdjust="0"/>
  </p:normalViewPr>
  <p:slideViewPr>
    <p:cSldViewPr snapToGrid="0">
      <p:cViewPr varScale="1">
        <p:scale>
          <a:sx n="51" d="100"/>
          <a:sy n="51" d="100"/>
        </p:scale>
        <p:origin x="40" y="124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B1C595-7BAF-4F50-9CE5-7F4DE0C6D51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768C3EF-4FCD-48CF-B6C7-8767191B9E58}">
      <dgm:prSet/>
      <dgm:spPr/>
      <dgm:t>
        <a:bodyPr/>
        <a:lstStyle/>
        <a:p>
          <a:r>
            <a:rPr lang="en-US" b="1" dirty="0"/>
            <a:t>Brief Overview of Python and Java</a:t>
          </a:r>
        </a:p>
      </dgm:t>
    </dgm:pt>
    <dgm:pt modelId="{42AEC2DC-B04C-4716-9C28-59C40D02AF8A}" type="parTrans" cxnId="{D8F3D42C-7E0E-4D18-88F0-0914BB91FCE7}">
      <dgm:prSet/>
      <dgm:spPr/>
      <dgm:t>
        <a:bodyPr/>
        <a:lstStyle/>
        <a:p>
          <a:endParaRPr lang="en-US"/>
        </a:p>
      </dgm:t>
    </dgm:pt>
    <dgm:pt modelId="{2FF3689A-B40A-4F65-AD23-2473109A4637}" type="sibTrans" cxnId="{D8F3D42C-7E0E-4D18-88F0-0914BB91FCE7}">
      <dgm:prSet/>
      <dgm:spPr/>
      <dgm:t>
        <a:bodyPr/>
        <a:lstStyle/>
        <a:p>
          <a:endParaRPr lang="en-US"/>
        </a:p>
      </dgm:t>
    </dgm:pt>
    <dgm:pt modelId="{36171AA9-2040-466F-B244-87965D181505}">
      <dgm:prSet/>
      <dgm:spPr/>
      <dgm:t>
        <a:bodyPr/>
        <a:lstStyle/>
        <a:p>
          <a:r>
            <a:rPr lang="en-US" b="1" dirty="0"/>
            <a:t>Python</a:t>
          </a:r>
          <a:r>
            <a:rPr lang="en-US" dirty="0"/>
            <a:t>: High-level, interpreted language</a:t>
          </a:r>
        </a:p>
      </dgm:t>
    </dgm:pt>
    <dgm:pt modelId="{1CACB5B4-C504-4101-9401-4291E95ACDB0}" type="parTrans" cxnId="{D361DEC7-0723-4585-86FB-FB011713C462}">
      <dgm:prSet/>
      <dgm:spPr/>
      <dgm:t>
        <a:bodyPr/>
        <a:lstStyle/>
        <a:p>
          <a:endParaRPr lang="en-US"/>
        </a:p>
      </dgm:t>
    </dgm:pt>
    <dgm:pt modelId="{FDEEADEF-87E2-4094-A7D7-0891FCD0A867}" type="sibTrans" cxnId="{D361DEC7-0723-4585-86FB-FB011713C462}">
      <dgm:prSet/>
      <dgm:spPr/>
      <dgm:t>
        <a:bodyPr/>
        <a:lstStyle/>
        <a:p>
          <a:endParaRPr lang="en-US"/>
        </a:p>
      </dgm:t>
    </dgm:pt>
    <dgm:pt modelId="{652D0568-5871-493F-9B2C-55AEA09779BF}">
      <dgm:prSet/>
      <dgm:spPr/>
      <dgm:t>
        <a:bodyPr/>
        <a:lstStyle/>
        <a:p>
          <a:r>
            <a:rPr lang="en-US" b="1" dirty="0"/>
            <a:t>Java</a:t>
          </a:r>
          <a:r>
            <a:rPr lang="en-US" dirty="0"/>
            <a:t>: High-level, compiled language</a:t>
          </a:r>
        </a:p>
      </dgm:t>
    </dgm:pt>
    <dgm:pt modelId="{DA13E0E6-4EA6-4A12-BA53-5AEAD88B2FA6}" type="parTrans" cxnId="{12C037D8-DB1F-4E2C-AFCE-579385D3771F}">
      <dgm:prSet/>
      <dgm:spPr/>
      <dgm:t>
        <a:bodyPr/>
        <a:lstStyle/>
        <a:p>
          <a:endParaRPr lang="en-US"/>
        </a:p>
      </dgm:t>
    </dgm:pt>
    <dgm:pt modelId="{F0705018-C844-4916-A06E-F279A086CEC5}" type="sibTrans" cxnId="{12C037D8-DB1F-4E2C-AFCE-579385D3771F}">
      <dgm:prSet/>
      <dgm:spPr/>
      <dgm:t>
        <a:bodyPr/>
        <a:lstStyle/>
        <a:p>
          <a:endParaRPr lang="en-US"/>
        </a:p>
      </dgm:t>
    </dgm:pt>
    <dgm:pt modelId="{1AEC5D9D-3FFF-48DF-96B4-7BBC7F3548A9}" type="pres">
      <dgm:prSet presAssocID="{CBB1C595-7BAF-4F50-9CE5-7F4DE0C6D519}" presName="linear" presStyleCnt="0">
        <dgm:presLayoutVars>
          <dgm:animLvl val="lvl"/>
          <dgm:resizeHandles val="exact"/>
        </dgm:presLayoutVars>
      </dgm:prSet>
      <dgm:spPr/>
    </dgm:pt>
    <dgm:pt modelId="{2E4C8D14-7057-4B24-A7AA-9450C476E442}" type="pres">
      <dgm:prSet presAssocID="{5768C3EF-4FCD-48CF-B6C7-8767191B9E58}" presName="parentText" presStyleLbl="node1" presStyleIdx="0" presStyleCnt="3" custLinFactY="-32730" custLinFactNeighborY="-100000">
        <dgm:presLayoutVars>
          <dgm:chMax val="0"/>
          <dgm:bulletEnabled val="1"/>
        </dgm:presLayoutVars>
      </dgm:prSet>
      <dgm:spPr/>
    </dgm:pt>
    <dgm:pt modelId="{BC6B42BF-12D9-4AA8-8DA9-B16B8CEBA72E}" type="pres">
      <dgm:prSet presAssocID="{2FF3689A-B40A-4F65-AD23-2473109A4637}" presName="spacer" presStyleCnt="0"/>
      <dgm:spPr/>
    </dgm:pt>
    <dgm:pt modelId="{82482C63-B49F-410D-BFEB-C4DAA1459B7D}" type="pres">
      <dgm:prSet presAssocID="{36171AA9-2040-466F-B244-87965D181505}" presName="parentText" presStyleLbl="node1" presStyleIdx="1" presStyleCnt="3" custLinFactY="-28262" custLinFactNeighborY="-100000">
        <dgm:presLayoutVars>
          <dgm:chMax val="0"/>
          <dgm:bulletEnabled val="1"/>
        </dgm:presLayoutVars>
      </dgm:prSet>
      <dgm:spPr/>
    </dgm:pt>
    <dgm:pt modelId="{946D271E-262E-4F09-A3A3-F5B30C0C96FA}" type="pres">
      <dgm:prSet presAssocID="{FDEEADEF-87E2-4094-A7D7-0891FCD0A867}" presName="spacer" presStyleCnt="0"/>
      <dgm:spPr/>
    </dgm:pt>
    <dgm:pt modelId="{D2757CFB-B4E4-49C7-8286-DDEB8487579D}" type="pres">
      <dgm:prSet presAssocID="{652D0568-5871-493F-9B2C-55AEA09779BF}" presName="parentText" presStyleLbl="node1" presStyleIdx="2" presStyleCnt="3" custLinFactY="-24559" custLinFactNeighborY="-100000">
        <dgm:presLayoutVars>
          <dgm:chMax val="0"/>
          <dgm:bulletEnabled val="1"/>
        </dgm:presLayoutVars>
      </dgm:prSet>
      <dgm:spPr/>
    </dgm:pt>
  </dgm:ptLst>
  <dgm:cxnLst>
    <dgm:cxn modelId="{D8F3D42C-7E0E-4D18-88F0-0914BB91FCE7}" srcId="{CBB1C595-7BAF-4F50-9CE5-7F4DE0C6D519}" destId="{5768C3EF-4FCD-48CF-B6C7-8767191B9E58}" srcOrd="0" destOrd="0" parTransId="{42AEC2DC-B04C-4716-9C28-59C40D02AF8A}" sibTransId="{2FF3689A-B40A-4F65-AD23-2473109A4637}"/>
    <dgm:cxn modelId="{7802BD43-EAEF-42A5-BB8F-5C3547DE2487}" type="presOf" srcId="{5768C3EF-4FCD-48CF-B6C7-8767191B9E58}" destId="{2E4C8D14-7057-4B24-A7AA-9450C476E442}" srcOrd="0" destOrd="0" presId="urn:microsoft.com/office/officeart/2005/8/layout/vList2"/>
    <dgm:cxn modelId="{2ACD316B-ED89-4760-910B-98DDAC9E9FCE}" type="presOf" srcId="{CBB1C595-7BAF-4F50-9CE5-7F4DE0C6D519}" destId="{1AEC5D9D-3FFF-48DF-96B4-7BBC7F3548A9}" srcOrd="0" destOrd="0" presId="urn:microsoft.com/office/officeart/2005/8/layout/vList2"/>
    <dgm:cxn modelId="{7C3F32A3-8952-4C3F-A3E4-D97F6E2D9995}" type="presOf" srcId="{652D0568-5871-493F-9B2C-55AEA09779BF}" destId="{D2757CFB-B4E4-49C7-8286-DDEB8487579D}" srcOrd="0" destOrd="0" presId="urn:microsoft.com/office/officeart/2005/8/layout/vList2"/>
    <dgm:cxn modelId="{D361DEC7-0723-4585-86FB-FB011713C462}" srcId="{CBB1C595-7BAF-4F50-9CE5-7F4DE0C6D519}" destId="{36171AA9-2040-466F-B244-87965D181505}" srcOrd="1" destOrd="0" parTransId="{1CACB5B4-C504-4101-9401-4291E95ACDB0}" sibTransId="{FDEEADEF-87E2-4094-A7D7-0891FCD0A867}"/>
    <dgm:cxn modelId="{12C037D8-DB1F-4E2C-AFCE-579385D3771F}" srcId="{CBB1C595-7BAF-4F50-9CE5-7F4DE0C6D519}" destId="{652D0568-5871-493F-9B2C-55AEA09779BF}" srcOrd="2" destOrd="0" parTransId="{DA13E0E6-4EA6-4A12-BA53-5AEAD88B2FA6}" sibTransId="{F0705018-C844-4916-A06E-F279A086CEC5}"/>
    <dgm:cxn modelId="{9C0383DB-D7C9-404C-923B-390B5F75E43F}" type="presOf" srcId="{36171AA9-2040-466F-B244-87965D181505}" destId="{82482C63-B49F-410D-BFEB-C4DAA1459B7D}" srcOrd="0" destOrd="0" presId="urn:microsoft.com/office/officeart/2005/8/layout/vList2"/>
    <dgm:cxn modelId="{55961423-7C40-4699-9950-6A1EC0144911}" type="presParOf" srcId="{1AEC5D9D-3FFF-48DF-96B4-7BBC7F3548A9}" destId="{2E4C8D14-7057-4B24-A7AA-9450C476E442}" srcOrd="0" destOrd="0" presId="urn:microsoft.com/office/officeart/2005/8/layout/vList2"/>
    <dgm:cxn modelId="{136D2575-DE64-4707-8EDB-1809087486B3}" type="presParOf" srcId="{1AEC5D9D-3FFF-48DF-96B4-7BBC7F3548A9}" destId="{BC6B42BF-12D9-4AA8-8DA9-B16B8CEBA72E}" srcOrd="1" destOrd="0" presId="urn:microsoft.com/office/officeart/2005/8/layout/vList2"/>
    <dgm:cxn modelId="{CCF30882-BAC1-4B3A-8895-112C174526A4}" type="presParOf" srcId="{1AEC5D9D-3FFF-48DF-96B4-7BBC7F3548A9}" destId="{82482C63-B49F-410D-BFEB-C4DAA1459B7D}" srcOrd="2" destOrd="0" presId="urn:microsoft.com/office/officeart/2005/8/layout/vList2"/>
    <dgm:cxn modelId="{25C0F1EA-62FD-44A7-B387-A3CC9F4A88E9}" type="presParOf" srcId="{1AEC5D9D-3FFF-48DF-96B4-7BBC7F3548A9}" destId="{946D271E-262E-4F09-A3A3-F5B30C0C96FA}" srcOrd="3" destOrd="0" presId="urn:microsoft.com/office/officeart/2005/8/layout/vList2"/>
    <dgm:cxn modelId="{9EF9E76E-7B51-4E6E-A72E-66C787C222ED}" type="presParOf" srcId="{1AEC5D9D-3FFF-48DF-96B4-7BBC7F3548A9}" destId="{D2757CFB-B4E4-49C7-8286-DDEB8487579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C8D14-7057-4B24-A7AA-9450C476E442}">
      <dsp:nvSpPr>
        <dsp:cNvPr id="0" name=""/>
        <dsp:cNvSpPr/>
      </dsp:nvSpPr>
      <dsp:spPr>
        <a:xfrm>
          <a:off x="0" y="0"/>
          <a:ext cx="4996207" cy="14718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Brief Overview of Python and Java</a:t>
          </a:r>
        </a:p>
      </dsp:txBody>
      <dsp:txXfrm>
        <a:off x="71850" y="71850"/>
        <a:ext cx="4852507" cy="1328160"/>
      </dsp:txXfrm>
    </dsp:sp>
    <dsp:sp modelId="{82482C63-B49F-410D-BFEB-C4DAA1459B7D}">
      <dsp:nvSpPr>
        <dsp:cNvPr id="0" name=""/>
        <dsp:cNvSpPr/>
      </dsp:nvSpPr>
      <dsp:spPr>
        <a:xfrm>
          <a:off x="0" y="1633290"/>
          <a:ext cx="4996207" cy="1471860"/>
        </a:xfrm>
        <a:prstGeom prst="roundRect">
          <a:avLst/>
        </a:prstGeom>
        <a:solidFill>
          <a:schemeClr val="accent2">
            <a:hueOff val="-3040001"/>
            <a:satOff val="-8572"/>
            <a:lumOff val="-362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Python</a:t>
          </a:r>
          <a:r>
            <a:rPr lang="en-US" sz="3700" kern="1200" dirty="0"/>
            <a:t>: High-level, interpreted language</a:t>
          </a:r>
        </a:p>
      </dsp:txBody>
      <dsp:txXfrm>
        <a:off x="71850" y="1705140"/>
        <a:ext cx="4852507" cy="1328160"/>
      </dsp:txXfrm>
    </dsp:sp>
    <dsp:sp modelId="{D2757CFB-B4E4-49C7-8286-DDEB8487579D}">
      <dsp:nvSpPr>
        <dsp:cNvPr id="0" name=""/>
        <dsp:cNvSpPr/>
      </dsp:nvSpPr>
      <dsp:spPr>
        <a:xfrm>
          <a:off x="0" y="3266213"/>
          <a:ext cx="4996207" cy="1471860"/>
        </a:xfrm>
        <a:prstGeom prst="roundRect">
          <a:avLst/>
        </a:prstGeom>
        <a:solidFill>
          <a:schemeClr val="accent2">
            <a:hueOff val="-6080002"/>
            <a:satOff val="-17144"/>
            <a:lumOff val="-72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Java</a:t>
          </a:r>
          <a:r>
            <a:rPr lang="en-US" sz="3700" kern="1200" dirty="0"/>
            <a:t>: High-level, compiled language</a:t>
          </a:r>
        </a:p>
      </dsp:txBody>
      <dsp:txXfrm>
        <a:off x="71850" y="3338063"/>
        <a:ext cx="4852507" cy="1328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23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40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6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2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75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42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22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79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1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9E50B4-1616-9029-9FC0-901DDF9B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52376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0"/>
            <a:ext cx="5170860" cy="4869882"/>
          </a:xfrm>
        </p:spPr>
        <p:txBody>
          <a:bodyPr anchor="ctr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79776F-EEB5-464D-19DD-92EC7B3B3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9A16CC-7006-C92A-F15C-618A3235A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35D8D8D-001E-352F-FE03-CC3EE1D7C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1CE1C6F-D1A5-FD45-5120-8F87F05DCF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9" name="Freeform 68">
                  <a:extLst>
                    <a:ext uri="{FF2B5EF4-FFF2-40B4-BE49-F238E27FC236}">
                      <a16:creationId xmlns:a16="http://schemas.microsoft.com/office/drawing/2014/main" id="{FE946A41-95B9-A9F4-17ED-A011312446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69">
                  <a:extLst>
                    <a:ext uri="{FF2B5EF4-FFF2-40B4-BE49-F238E27FC236}">
                      <a16:creationId xmlns:a16="http://schemas.microsoft.com/office/drawing/2014/main" id="{FDFB515A-8805-F10C-2933-35BDDF1DD3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Line 70">
                  <a:extLst>
                    <a:ext uri="{FF2B5EF4-FFF2-40B4-BE49-F238E27FC236}">
                      <a16:creationId xmlns:a16="http://schemas.microsoft.com/office/drawing/2014/main" id="{F63B17C2-189B-28FA-8876-976CC481C7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13E90FB-54AC-A2FC-9D01-C95ACC91FC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58A6A556-AB2C-1636-63D4-9E2806E3671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69">
                  <a:extLst>
                    <a:ext uri="{FF2B5EF4-FFF2-40B4-BE49-F238E27FC236}">
                      <a16:creationId xmlns:a16="http://schemas.microsoft.com/office/drawing/2014/main" id="{A43047F1-413F-99DB-01CC-293FC1813A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Line 70">
                  <a:extLst>
                    <a:ext uri="{FF2B5EF4-FFF2-40B4-BE49-F238E27FC236}">
                      <a16:creationId xmlns:a16="http://schemas.microsoft.com/office/drawing/2014/main" id="{47C2B72F-C97F-770D-5F99-50DD97EB279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72699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1"/>
            <a:ext cx="5160757" cy="297299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643" y="4081727"/>
            <a:ext cx="5160757" cy="1780513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1800" kern="1200" cap="all" spc="3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cs typeface="Calibri"/>
              </a:rPr>
              <a:t>Click to add subtitle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1D5DFE-8F3F-B784-41B0-31F1C534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8FF8C9-13C5-56E2-15F0-726312FF5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67E99-B662-B6E9-E6E5-C3407AF41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7278895-DA26-C127-87C0-697FD9488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830A98F7-AE8F-57AF-4A98-D9FDD5E348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04E85AAB-DBFC-9EFB-0839-BD3BF907CB4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FB82D752-7675-919F-1F4E-A662D638CA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315DAC7-8F1F-7516-6093-EF240456E2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8784DA3A-66FB-8A56-0830-9C7BAE1BDF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17465245-FA5B-23A6-733F-92E4C7D22B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E5934380-F9D4-5C01-360B-793C27BC6B1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D2A0D6-CCC5-0E52-3DEA-FC7EDC9C4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952F4BA-7236-1B1C-5216-B9BE515C7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555DC04-CCBE-6784-2184-F53E6BB5E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B9A340D-1663-7DA9-73AE-9B675EF50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8" name="Freeform 68">
                  <a:extLst>
                    <a:ext uri="{FF2B5EF4-FFF2-40B4-BE49-F238E27FC236}">
                      <a16:creationId xmlns:a16="http://schemas.microsoft.com/office/drawing/2014/main" id="{79252168-D1D9-C3CD-EFC8-41C970A058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69">
                  <a:extLst>
                    <a:ext uri="{FF2B5EF4-FFF2-40B4-BE49-F238E27FC236}">
                      <a16:creationId xmlns:a16="http://schemas.microsoft.com/office/drawing/2014/main" id="{BD3D9A06-E42E-5D13-8785-3C0D11DE16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Line 70">
                  <a:extLst>
                    <a:ext uri="{FF2B5EF4-FFF2-40B4-BE49-F238E27FC236}">
                      <a16:creationId xmlns:a16="http://schemas.microsoft.com/office/drawing/2014/main" id="{21834AF8-71F0-5841-4EC6-634FD9FE3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D1C1DDF-35C6-613D-DA7C-81FC3E0E96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5" name="Freeform 68">
                  <a:extLst>
                    <a:ext uri="{FF2B5EF4-FFF2-40B4-BE49-F238E27FC236}">
                      <a16:creationId xmlns:a16="http://schemas.microsoft.com/office/drawing/2014/main" id="{F63E067E-30E2-CF93-0F3E-7766C716D43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69">
                  <a:extLst>
                    <a:ext uri="{FF2B5EF4-FFF2-40B4-BE49-F238E27FC236}">
                      <a16:creationId xmlns:a16="http://schemas.microsoft.com/office/drawing/2014/main" id="{E1121437-B5EB-87F8-77CC-3B28244521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Line 70">
                  <a:extLst>
                    <a:ext uri="{FF2B5EF4-FFF2-40B4-BE49-F238E27FC236}">
                      <a16:creationId xmlns:a16="http://schemas.microsoft.com/office/drawing/2014/main" id="{0FC3E6C1-F30C-BEBC-7EBD-1D93DCD05B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24389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45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408" y="1187450"/>
            <a:ext cx="6255903" cy="2996901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6B76DB-2767-87C4-10EE-4BBBF28411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286000" y="4557712"/>
            <a:ext cx="7659688" cy="163927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sz="1800" kern="1200" cap="all" spc="30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4A9DA-0E0F-BB15-37FE-7C47230AF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6D7EE9A-A325-1078-BB60-9FC75CAE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8" name="Freeform 64">
                <a:extLst>
                  <a:ext uri="{FF2B5EF4-FFF2-40B4-BE49-F238E27FC236}">
                    <a16:creationId xmlns:a16="http://schemas.microsoft.com/office/drawing/2014/main" id="{E3B36E34-9750-EC15-036F-4B675C295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1">
                <a:extLst>
                  <a:ext uri="{FF2B5EF4-FFF2-40B4-BE49-F238E27FC236}">
                    <a16:creationId xmlns:a16="http://schemas.microsoft.com/office/drawing/2014/main" id="{06586384-27A4-246C-E62A-33558F884F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5AA0A056-987B-0766-D8E8-C8D89A7EC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78">
                <a:extLst>
                  <a:ext uri="{FF2B5EF4-FFF2-40B4-BE49-F238E27FC236}">
                    <a16:creationId xmlns:a16="http://schemas.microsoft.com/office/drawing/2014/main" id="{B8359D64-1AAE-C3D6-1AEB-701A9026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:a16="http://schemas.microsoft.com/office/drawing/2014/main" id="{40C577F2-9B8C-9987-0FDA-0B46E995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87">
                <a:extLst>
                  <a:ext uri="{FF2B5EF4-FFF2-40B4-BE49-F238E27FC236}">
                    <a16:creationId xmlns:a16="http://schemas.microsoft.com/office/drawing/2014/main" id="{E4A8A441-14F2-1181-7C03-9AF4D75DE0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60">
                <a:extLst>
                  <a:ext uri="{FF2B5EF4-FFF2-40B4-BE49-F238E27FC236}">
                    <a16:creationId xmlns:a16="http://schemas.microsoft.com/office/drawing/2014/main" id="{3A0F5B06-DAD1-414A-4045-AC17788009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59">
                <a:extLst>
                  <a:ext uri="{FF2B5EF4-FFF2-40B4-BE49-F238E27FC236}">
                    <a16:creationId xmlns:a16="http://schemas.microsoft.com/office/drawing/2014/main" id="{6EAB1EB7-4688-82CC-051F-DB66DE38B8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62">
                <a:extLst>
                  <a:ext uri="{FF2B5EF4-FFF2-40B4-BE49-F238E27FC236}">
                    <a16:creationId xmlns:a16="http://schemas.microsoft.com/office/drawing/2014/main" id="{A9AB2401-8BD6-D082-7D34-198A6545D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3A90FDBC-4B7A-EDE5-0D04-338D0D446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79">
                <a:extLst>
                  <a:ext uri="{FF2B5EF4-FFF2-40B4-BE49-F238E27FC236}">
                    <a16:creationId xmlns:a16="http://schemas.microsoft.com/office/drawing/2014/main" id="{A8D3C6B9-6FD6-25DA-E318-38517D172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82">
                <a:extLst>
                  <a:ext uri="{FF2B5EF4-FFF2-40B4-BE49-F238E27FC236}">
                    <a16:creationId xmlns:a16="http://schemas.microsoft.com/office/drawing/2014/main" id="{7B45605F-50DD-B936-79D0-4D5D3DCC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85">
                <a:extLst>
                  <a:ext uri="{FF2B5EF4-FFF2-40B4-BE49-F238E27FC236}">
                    <a16:creationId xmlns:a16="http://schemas.microsoft.com/office/drawing/2014/main" id="{AA2CCC3A-D444-734A-6925-577856500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88">
                <a:extLst>
                  <a:ext uri="{FF2B5EF4-FFF2-40B4-BE49-F238E27FC236}">
                    <a16:creationId xmlns:a16="http://schemas.microsoft.com/office/drawing/2014/main" id="{A2BD9A0D-1346-B3F5-7383-79EB805A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6EB22E5-C3DE-A015-B732-9C99977BB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3" name="Line 63">
                  <a:extLst>
                    <a:ext uri="{FF2B5EF4-FFF2-40B4-BE49-F238E27FC236}">
                      <a16:creationId xmlns:a16="http://schemas.microsoft.com/office/drawing/2014/main" id="{93CF15FE-A466-3FBE-1E87-307BF004FC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Line 66">
                  <a:extLst>
                    <a:ext uri="{FF2B5EF4-FFF2-40B4-BE49-F238E27FC236}">
                      <a16:creationId xmlns:a16="http://schemas.microsoft.com/office/drawing/2014/main" id="{3C84471E-53D8-C7CA-359C-EA3D084335B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Line 67">
                  <a:extLst>
                    <a:ext uri="{FF2B5EF4-FFF2-40B4-BE49-F238E27FC236}">
                      <a16:creationId xmlns:a16="http://schemas.microsoft.com/office/drawing/2014/main" id="{BC3DC9EB-7ADF-8A40-A0B1-806A49FDD1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80">
                  <a:extLst>
                    <a:ext uri="{FF2B5EF4-FFF2-40B4-BE49-F238E27FC236}">
                      <a16:creationId xmlns:a16="http://schemas.microsoft.com/office/drawing/2014/main" id="{A9814A17-E78A-F4E9-E11C-91D474D977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Line 83">
                  <a:extLst>
                    <a:ext uri="{FF2B5EF4-FFF2-40B4-BE49-F238E27FC236}">
                      <a16:creationId xmlns:a16="http://schemas.microsoft.com/office/drawing/2014/main" id="{317CBEE3-C973-721D-F6E1-B01AB3846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Line 86">
                  <a:extLst>
                    <a:ext uri="{FF2B5EF4-FFF2-40B4-BE49-F238E27FC236}">
                      <a16:creationId xmlns:a16="http://schemas.microsoft.com/office/drawing/2014/main" id="{B94FEC87-B417-D6A3-C64B-28FBFF77E6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89">
                  <a:extLst>
                    <a:ext uri="{FF2B5EF4-FFF2-40B4-BE49-F238E27FC236}">
                      <a16:creationId xmlns:a16="http://schemas.microsoft.com/office/drawing/2014/main" id="{E06EF271-57E5-EEF4-D040-2024C9C5E2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B6F3B2D-71C3-22D2-3FE7-AEB56473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7575CCE-8AB7-7F62-6647-54A79E708F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17ABC5D-B6B9-F1AF-A5E6-4E86BF3973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D90BB42-FD51-C2C9-345D-87DED4AC79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385D3C2A-6509-6882-27B6-96C8742214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0">
                  <a:extLst>
                    <a:ext uri="{FF2B5EF4-FFF2-40B4-BE49-F238E27FC236}">
                      <a16:creationId xmlns:a16="http://schemas.microsoft.com/office/drawing/2014/main" id="{4BF0830E-092E-8582-FD37-25EBB95D93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380A303-EA12-90C6-733E-C85628E6E9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641257D7-35B4-17E4-164F-621D979A03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F3910AB-8CA8-F456-4738-9F48854BD06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86CB42-F5B6-83EC-94BC-143860A11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35060AB-ED2F-208F-81B5-BEB45F802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6E687AEB-A199-BAD0-2E9A-3ACBFE2841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DAFE85D5-581E-A320-6774-95E0233C56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7270347A-DB8B-CFEA-D5B1-DBC3659BBE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1965131-3F3E-E213-B710-81D71722A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A3D07104-0A30-F679-34AF-C21FD6FACE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B13E5798-2DCB-9131-C54F-6F0D08D86F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2F125324-9871-5BDF-13D3-6E4113AFD0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0CCD1F-2B54-D361-E053-5FF87DD59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2855" y="716800"/>
            <a:ext cx="3838575" cy="5583025"/>
            <a:chOff x="199766" y="716800"/>
            <a:chExt cx="3838575" cy="558302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3F3EEBC-EBC4-0038-38A9-A494FED7A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581DA3CF-C0A0-8E1A-B2CA-B465ACA6C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1">
                <a:extLst>
                  <a:ext uri="{FF2B5EF4-FFF2-40B4-BE49-F238E27FC236}">
                    <a16:creationId xmlns:a16="http://schemas.microsoft.com/office/drawing/2014/main" id="{DB32943F-D66E-F068-1ECE-FF375616F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1">
                <a:extLst>
                  <a:ext uri="{FF2B5EF4-FFF2-40B4-BE49-F238E27FC236}">
                    <a16:creationId xmlns:a16="http://schemas.microsoft.com/office/drawing/2014/main" id="{3B13BE8F-A9CD-C462-43E9-D182FCF05E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78">
                <a:extLst>
                  <a:ext uri="{FF2B5EF4-FFF2-40B4-BE49-F238E27FC236}">
                    <a16:creationId xmlns:a16="http://schemas.microsoft.com/office/drawing/2014/main" id="{F75852E9-400B-CA0A-4A1A-0B754AE00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84">
                <a:extLst>
                  <a:ext uri="{FF2B5EF4-FFF2-40B4-BE49-F238E27FC236}">
                    <a16:creationId xmlns:a16="http://schemas.microsoft.com/office/drawing/2014/main" id="{1D8ECB49-B6E6-DA8C-61EE-CB6BB20FF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87">
                <a:extLst>
                  <a:ext uri="{FF2B5EF4-FFF2-40B4-BE49-F238E27FC236}">
                    <a16:creationId xmlns:a16="http://schemas.microsoft.com/office/drawing/2014/main" id="{53A3DB70-240A-ADEB-E7B2-84B3837F4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id="{9B713D37-E240-145B-9C3E-F8D262CF7B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17B81BF5-2C3A-46BE-E721-022FD3C1F4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2885C111-E5DD-8443-FE17-0569B46EC8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65">
                <a:extLst>
                  <a:ext uri="{FF2B5EF4-FFF2-40B4-BE49-F238E27FC236}">
                    <a16:creationId xmlns:a16="http://schemas.microsoft.com/office/drawing/2014/main" id="{029DD684-1B88-2889-DA3A-5870D6761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79">
                <a:extLst>
                  <a:ext uri="{FF2B5EF4-FFF2-40B4-BE49-F238E27FC236}">
                    <a16:creationId xmlns:a16="http://schemas.microsoft.com/office/drawing/2014/main" id="{3C566D20-0174-75CC-D855-AB274699D8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82">
                <a:extLst>
                  <a:ext uri="{FF2B5EF4-FFF2-40B4-BE49-F238E27FC236}">
                    <a16:creationId xmlns:a16="http://schemas.microsoft.com/office/drawing/2014/main" id="{36A8E32A-151B-A3D3-49DE-6008D6C45F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85">
                <a:extLst>
                  <a:ext uri="{FF2B5EF4-FFF2-40B4-BE49-F238E27FC236}">
                    <a16:creationId xmlns:a16="http://schemas.microsoft.com/office/drawing/2014/main" id="{76E7A491-283C-6A17-EB8C-B02383E9A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88">
                <a:extLst>
                  <a:ext uri="{FF2B5EF4-FFF2-40B4-BE49-F238E27FC236}">
                    <a16:creationId xmlns:a16="http://schemas.microsoft.com/office/drawing/2014/main" id="{E91E0A05-94DE-D7F7-3A60-DEA330713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FF3DE174-682A-6361-8639-CDA2D81AA0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5" name="Line 63">
                  <a:extLst>
                    <a:ext uri="{FF2B5EF4-FFF2-40B4-BE49-F238E27FC236}">
                      <a16:creationId xmlns:a16="http://schemas.microsoft.com/office/drawing/2014/main" id="{2234DE9F-CB30-6186-5B72-493836DF1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Line 66">
                  <a:extLst>
                    <a:ext uri="{FF2B5EF4-FFF2-40B4-BE49-F238E27FC236}">
                      <a16:creationId xmlns:a16="http://schemas.microsoft.com/office/drawing/2014/main" id="{DAF283E5-22FA-93DD-FB58-AA9A0424C93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Line 67">
                  <a:extLst>
                    <a:ext uri="{FF2B5EF4-FFF2-40B4-BE49-F238E27FC236}">
                      <a16:creationId xmlns:a16="http://schemas.microsoft.com/office/drawing/2014/main" id="{CE496269-4163-B3BB-A9E1-56F00C65A0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8" name="Line 80">
                  <a:extLst>
                    <a:ext uri="{FF2B5EF4-FFF2-40B4-BE49-F238E27FC236}">
                      <a16:creationId xmlns:a16="http://schemas.microsoft.com/office/drawing/2014/main" id="{90179A3F-210B-6566-A4A2-F50DAB4E89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Line 83">
                  <a:extLst>
                    <a:ext uri="{FF2B5EF4-FFF2-40B4-BE49-F238E27FC236}">
                      <a16:creationId xmlns:a16="http://schemas.microsoft.com/office/drawing/2014/main" id="{772AEF66-4E36-6C46-BEE9-2E18CDC2AE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Line 86">
                  <a:extLst>
                    <a:ext uri="{FF2B5EF4-FFF2-40B4-BE49-F238E27FC236}">
                      <a16:creationId xmlns:a16="http://schemas.microsoft.com/office/drawing/2014/main" id="{258703F6-E13A-5C69-B4D3-DE791D24F1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Line 89">
                  <a:extLst>
                    <a:ext uri="{FF2B5EF4-FFF2-40B4-BE49-F238E27FC236}">
                      <a16:creationId xmlns:a16="http://schemas.microsoft.com/office/drawing/2014/main" id="{EEC221A3-F3A0-F165-B37C-BF65A34237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1BE042E-E49B-4A5F-357E-8DB2C56DD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166BC29-F4E6-A651-BD21-70A8B85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002A7A7-B4BB-9C4C-3948-E72F7F44D1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F73A36C-4216-A151-D845-77BCCDC9E71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30">
                  <a:extLst>
                    <a:ext uri="{FF2B5EF4-FFF2-40B4-BE49-F238E27FC236}">
                      <a16:creationId xmlns:a16="http://schemas.microsoft.com/office/drawing/2014/main" id="{5BBF4110-E046-056F-4D58-8896610108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30">
                  <a:extLst>
                    <a:ext uri="{FF2B5EF4-FFF2-40B4-BE49-F238E27FC236}">
                      <a16:creationId xmlns:a16="http://schemas.microsoft.com/office/drawing/2014/main" id="{809EE42A-5648-154F-432A-D9F3570862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783DC31-F0EF-CF42-ED90-75B1ABD16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98C938D-4846-6187-1846-8DF73B4DD1D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52F3A13-6583-B19D-8326-EDCA4E9994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C02D64-2157-DCA3-9D5E-57703AAB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EDD009B-AFCE-7C90-EDC0-4823F23EA1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8DCD1D20-6F7B-2005-233C-448F727696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C701A3C9-3B53-4238-2638-1B8BA0EC5F5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Line 70">
                  <a:extLst>
                    <a:ext uri="{FF2B5EF4-FFF2-40B4-BE49-F238E27FC236}">
                      <a16:creationId xmlns:a16="http://schemas.microsoft.com/office/drawing/2014/main" id="{36AC7693-785F-3C83-9A64-E6039FA0E0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F359D63-C81D-206A-44F3-F1273C070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6" name="Freeform 68">
                  <a:extLst>
                    <a:ext uri="{FF2B5EF4-FFF2-40B4-BE49-F238E27FC236}">
                      <a16:creationId xmlns:a16="http://schemas.microsoft.com/office/drawing/2014/main" id="{220AC73E-818C-B36C-CBD0-B0B5802981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69">
                  <a:extLst>
                    <a:ext uri="{FF2B5EF4-FFF2-40B4-BE49-F238E27FC236}">
                      <a16:creationId xmlns:a16="http://schemas.microsoft.com/office/drawing/2014/main" id="{E5255418-4DCC-DA3A-8A94-1E4253DD4C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Line 70">
                  <a:extLst>
                    <a:ext uri="{FF2B5EF4-FFF2-40B4-BE49-F238E27FC236}">
                      <a16:creationId xmlns:a16="http://schemas.microsoft.com/office/drawing/2014/main" id="{81D8F951-4C97-BFA4-4434-DCEC72D59E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784D93E-84DF-A671-0102-F4445B9D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4377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03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6F8AB8B9-9DB5-3592-13B2-C6EAC9964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104724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6B6B9D5-CD1B-A940-279D-F71F01ADB00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68164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269BDF9-7C8E-6E41-2B0A-E6156A56F0E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74202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B8ED33-4EE7-7B50-3C8D-2D43FCEE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C8F833A-02FB-E36B-45C9-0645070F68F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7BDAEEC9-E6ED-C61A-85C7-C1E0B67B1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71492A7-053E-DE52-D433-9715A163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26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507" y="395289"/>
            <a:ext cx="7733329" cy="1189806"/>
          </a:xfrm>
        </p:spPr>
        <p:txBody>
          <a:bodyPr lIns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90507" y="1997132"/>
            <a:ext cx="2765356" cy="4465579"/>
          </a:xfrm>
        </p:spPr>
        <p:txBody>
          <a:bodyPr lIns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8C1FBAB-005F-F0AD-1BEA-D659045F89F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815634" y="1997132"/>
            <a:ext cx="4808202" cy="4232218"/>
          </a:xfrm>
        </p:spPr>
        <p:txBody>
          <a:bodyPr lIns="9144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CF0BDF-4C70-3A21-D896-DAC13562A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90509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735428F-DCEA-E8DB-1A53-7A9E8B6BD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883418" y="-158956"/>
            <a:ext cx="2457450" cy="3838575"/>
            <a:chOff x="587376" y="280988"/>
            <a:chExt cx="2457450" cy="3838575"/>
          </a:xfrm>
        </p:grpSpPr>
        <p:sp>
          <p:nvSpPr>
            <p:cNvPr id="76" name="Freeform 64">
              <a:extLst>
                <a:ext uri="{FF2B5EF4-FFF2-40B4-BE49-F238E27FC236}">
                  <a16:creationId xmlns:a16="http://schemas.microsoft.com/office/drawing/2014/main" id="{B08950FF-1512-B7DF-BED3-12DAB240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FED46019-50FE-56DC-07AE-3140B62D9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F8344F6F-7BFF-A0C1-6A5C-7C26859CE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351AD35-F328-430C-AC8C-9C2FCC751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84">
              <a:extLst>
                <a:ext uri="{FF2B5EF4-FFF2-40B4-BE49-F238E27FC236}">
                  <a16:creationId xmlns:a16="http://schemas.microsoft.com/office/drawing/2014/main" id="{26C9E2DF-5528-DC17-0E3E-5CAB02313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C6D0E3D9-FDBB-F24B-58B3-5D64BA3AD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7CEB91EF-B50A-86E9-6E90-5306CC452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9">
              <a:extLst>
                <a:ext uri="{FF2B5EF4-FFF2-40B4-BE49-F238E27FC236}">
                  <a16:creationId xmlns:a16="http://schemas.microsoft.com/office/drawing/2014/main" id="{9F658E30-2295-292A-732D-35D6A2A3A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62">
              <a:extLst>
                <a:ext uri="{FF2B5EF4-FFF2-40B4-BE49-F238E27FC236}">
                  <a16:creationId xmlns:a16="http://schemas.microsoft.com/office/drawing/2014/main" id="{46653527-5E94-B1BE-2530-38683A6E5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5">
              <a:extLst>
                <a:ext uri="{FF2B5EF4-FFF2-40B4-BE49-F238E27FC236}">
                  <a16:creationId xmlns:a16="http://schemas.microsoft.com/office/drawing/2014/main" id="{746ECD9D-C4C1-ABBF-B385-62CE70917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F12FD0B4-D775-8778-B4AB-281288125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2">
              <a:extLst>
                <a:ext uri="{FF2B5EF4-FFF2-40B4-BE49-F238E27FC236}">
                  <a16:creationId xmlns:a16="http://schemas.microsoft.com/office/drawing/2014/main" id="{9060E759-708B-81DA-7D61-A5E4FD15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C1BC18FF-D435-8372-8D36-F0A2E2FF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7BE903D-C298-1952-7991-8E31C2AF2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607DCA6-6024-D362-9330-8AFFBBB8A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91" name="Line 63">
                <a:extLst>
                  <a:ext uri="{FF2B5EF4-FFF2-40B4-BE49-F238E27FC236}">
                    <a16:creationId xmlns:a16="http://schemas.microsoft.com/office/drawing/2014/main" id="{3B80B578-9153-AA37-CCF4-1C530CE74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Line 66">
                <a:extLst>
                  <a:ext uri="{FF2B5EF4-FFF2-40B4-BE49-F238E27FC236}">
                    <a16:creationId xmlns:a16="http://schemas.microsoft.com/office/drawing/2014/main" id="{70FF2BF6-5E2B-13B9-B292-51297D0F0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Line 67">
                <a:extLst>
                  <a:ext uri="{FF2B5EF4-FFF2-40B4-BE49-F238E27FC236}">
                    <a16:creationId xmlns:a16="http://schemas.microsoft.com/office/drawing/2014/main" id="{10EEC0DE-2FA0-2991-F09B-FDB7F90BCF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Line 80">
                <a:extLst>
                  <a:ext uri="{FF2B5EF4-FFF2-40B4-BE49-F238E27FC236}">
                    <a16:creationId xmlns:a16="http://schemas.microsoft.com/office/drawing/2014/main" id="{FD5727E7-2D7B-1745-2AFE-EE92B123D0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Line 83">
                <a:extLst>
                  <a:ext uri="{FF2B5EF4-FFF2-40B4-BE49-F238E27FC236}">
                    <a16:creationId xmlns:a16="http://schemas.microsoft.com/office/drawing/2014/main" id="{7E599577-4F0E-E46B-8F38-5DE84B9EB3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Line 86">
                <a:extLst>
                  <a:ext uri="{FF2B5EF4-FFF2-40B4-BE49-F238E27FC236}">
                    <a16:creationId xmlns:a16="http://schemas.microsoft.com/office/drawing/2014/main" id="{EBC3501F-ACA9-9716-54B2-308F761A3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Line 89">
                <a:extLst>
                  <a:ext uri="{FF2B5EF4-FFF2-40B4-BE49-F238E27FC236}">
                    <a16:creationId xmlns:a16="http://schemas.microsoft.com/office/drawing/2014/main" id="{8F837063-D92B-EA3A-1299-475B6632C0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1A340BC-A6D3-539D-CB1E-965CF9C5D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V="1">
            <a:off x="917093" y="3213810"/>
            <a:ext cx="2457450" cy="3838575"/>
            <a:chOff x="587376" y="280988"/>
            <a:chExt cx="2457450" cy="3838575"/>
          </a:xfrm>
        </p:grpSpPr>
        <p:sp>
          <p:nvSpPr>
            <p:cNvPr id="99" name="Freeform 64">
              <a:extLst>
                <a:ext uri="{FF2B5EF4-FFF2-40B4-BE49-F238E27FC236}">
                  <a16:creationId xmlns:a16="http://schemas.microsoft.com/office/drawing/2014/main" id="{7AC7CD44-8A4B-F8A7-C900-0DD35E0E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81">
              <a:extLst>
                <a:ext uri="{FF2B5EF4-FFF2-40B4-BE49-F238E27FC236}">
                  <a16:creationId xmlns:a16="http://schemas.microsoft.com/office/drawing/2014/main" id="{11D7F6C7-DB52-EF70-52AC-898829F0A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61">
              <a:extLst>
                <a:ext uri="{FF2B5EF4-FFF2-40B4-BE49-F238E27FC236}">
                  <a16:creationId xmlns:a16="http://schemas.microsoft.com/office/drawing/2014/main" id="{198FB818-8D72-83A8-92A1-DBF959851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78">
              <a:extLst>
                <a:ext uri="{FF2B5EF4-FFF2-40B4-BE49-F238E27FC236}">
                  <a16:creationId xmlns:a16="http://schemas.microsoft.com/office/drawing/2014/main" id="{3D0C3C81-7CE0-2D78-D02F-F9DCF0501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84">
              <a:extLst>
                <a:ext uri="{FF2B5EF4-FFF2-40B4-BE49-F238E27FC236}">
                  <a16:creationId xmlns:a16="http://schemas.microsoft.com/office/drawing/2014/main" id="{0C7ED120-F30B-14AB-5B2F-B022C8668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87">
              <a:extLst>
                <a:ext uri="{FF2B5EF4-FFF2-40B4-BE49-F238E27FC236}">
                  <a16:creationId xmlns:a16="http://schemas.microsoft.com/office/drawing/2014/main" id="{60788874-2352-19A7-D664-0106854D9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60">
              <a:extLst>
                <a:ext uri="{FF2B5EF4-FFF2-40B4-BE49-F238E27FC236}">
                  <a16:creationId xmlns:a16="http://schemas.microsoft.com/office/drawing/2014/main" id="{88B03378-17C4-9F0A-14DE-B0D14C3A5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59">
              <a:extLst>
                <a:ext uri="{FF2B5EF4-FFF2-40B4-BE49-F238E27FC236}">
                  <a16:creationId xmlns:a16="http://schemas.microsoft.com/office/drawing/2014/main" id="{AF0D137B-1827-9F4C-03BB-6D7F26FF5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62">
              <a:extLst>
                <a:ext uri="{FF2B5EF4-FFF2-40B4-BE49-F238E27FC236}">
                  <a16:creationId xmlns:a16="http://schemas.microsoft.com/office/drawing/2014/main" id="{F0D58801-920F-64E9-DD6A-9E41DB9CE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65">
              <a:extLst>
                <a:ext uri="{FF2B5EF4-FFF2-40B4-BE49-F238E27FC236}">
                  <a16:creationId xmlns:a16="http://schemas.microsoft.com/office/drawing/2014/main" id="{1196BF7F-0B7D-24CC-1BF8-28DE94B28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79">
              <a:extLst>
                <a:ext uri="{FF2B5EF4-FFF2-40B4-BE49-F238E27FC236}">
                  <a16:creationId xmlns:a16="http://schemas.microsoft.com/office/drawing/2014/main" id="{0055D8F4-D194-4E40-FA91-94F7A1AE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CBF5427B-8B0F-8276-A243-4B27DA41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200EE055-2A12-AA92-46E4-2FA8D7BA3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88">
              <a:extLst>
                <a:ext uri="{FF2B5EF4-FFF2-40B4-BE49-F238E27FC236}">
                  <a16:creationId xmlns:a16="http://schemas.microsoft.com/office/drawing/2014/main" id="{3C38B1EC-E4D2-BF06-976B-C14979A12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BCF6A29-31B0-2441-356B-86247D86D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114" name="Line 63">
                <a:extLst>
                  <a:ext uri="{FF2B5EF4-FFF2-40B4-BE49-F238E27FC236}">
                    <a16:creationId xmlns:a16="http://schemas.microsoft.com/office/drawing/2014/main" id="{6EB6905C-ACF6-9AF1-664F-5C0FED8A6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Line 66">
                <a:extLst>
                  <a:ext uri="{FF2B5EF4-FFF2-40B4-BE49-F238E27FC236}">
                    <a16:creationId xmlns:a16="http://schemas.microsoft.com/office/drawing/2014/main" id="{0E262CE0-BAF1-8146-35BB-AC059F729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Line 67">
                <a:extLst>
                  <a:ext uri="{FF2B5EF4-FFF2-40B4-BE49-F238E27FC236}">
                    <a16:creationId xmlns:a16="http://schemas.microsoft.com/office/drawing/2014/main" id="{191EBC3F-760E-86C1-8B21-A117912C6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Line 80">
                <a:extLst>
                  <a:ext uri="{FF2B5EF4-FFF2-40B4-BE49-F238E27FC236}">
                    <a16:creationId xmlns:a16="http://schemas.microsoft.com/office/drawing/2014/main" id="{53EAD6B4-1599-2782-D593-2D6148973A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Line 83">
                <a:extLst>
                  <a:ext uri="{FF2B5EF4-FFF2-40B4-BE49-F238E27FC236}">
                    <a16:creationId xmlns:a16="http://schemas.microsoft.com/office/drawing/2014/main" id="{809484DC-53A9-6DF0-B3E7-61C4BBC6D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Line 86">
                <a:extLst>
                  <a:ext uri="{FF2B5EF4-FFF2-40B4-BE49-F238E27FC236}">
                    <a16:creationId xmlns:a16="http://schemas.microsoft.com/office/drawing/2014/main" id="{631B2D90-841F-130E-48D8-D77FD39A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Line 89">
                <a:extLst>
                  <a:ext uri="{FF2B5EF4-FFF2-40B4-BE49-F238E27FC236}">
                    <a16:creationId xmlns:a16="http://schemas.microsoft.com/office/drawing/2014/main" id="{54CE9CB3-DC61-CF9B-41AF-A855A9A7F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B2F52A-503B-3D02-DD9B-CD13E1192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EA1EAF5E-FFB3-BD50-2D80-15B1A519F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6D9679-CDB7-1A17-8236-8B08D90E8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116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4C136262-2D92-08CC-8364-8E00D9FE6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3685" y="400049"/>
            <a:ext cx="731015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0810" y="430212"/>
            <a:ext cx="2989063" cy="599757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F82769-951B-3DA0-5C05-D7354E00A37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313685" y="1997132"/>
            <a:ext cx="7314440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E138E9-0025-C4F7-43CB-C242E93B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1368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3412D6E-AE2E-B8C7-3247-1E771842C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1368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A960C8-4CEC-FD5C-58B1-0A33E8015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1392" y="6356350"/>
            <a:ext cx="3614737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6500073-CE8C-BD5A-D965-BBB31877F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4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>
            <a:extLst>
              <a:ext uri="{FF2B5EF4-FFF2-40B4-BE49-F238E27FC236}">
                <a16:creationId xmlns:a16="http://schemas.microsoft.com/office/drawing/2014/main" id="{08188DE9-5A5D-940E-A9B9-5CFB3A7C1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04704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34A48A-4B33-4D5B-B419-07841EB5890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4" y="1997132"/>
            <a:ext cx="410543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4167E6-4D04-7A2D-23CD-96BBAF8BB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C648438-1E2A-193E-BB18-7CBA2B49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4BF0ED-9E99-363F-C319-90444F339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5F4DA9D-3116-000E-0A7B-D7B93F324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98CFB27C-609E-49B0-CA37-A6CCB5E9DC5C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833938" y="1997075"/>
            <a:ext cx="6781268" cy="423221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3826740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120C2CE9-09D7-C315-9A26-E750905F8D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57636" y="400049"/>
            <a:ext cx="8467760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5F0A77-8ECB-36B0-0483-E734AB12FD7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157636" y="1997132"/>
            <a:ext cx="5597686" cy="4356056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CB4063C8-82E1-0B52-0D41-B642726AD1E6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945821" y="1997134"/>
            <a:ext cx="2679575" cy="435605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374DF95-81A4-1CFF-D87E-1DBCA565C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85095" y="457964"/>
            <a:ext cx="2211229" cy="2707415"/>
            <a:chOff x="9728105" y="457964"/>
            <a:chExt cx="2211229" cy="270741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15172FB-4F23-B7CE-4A45-A96A16F64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8A1988F-4EE5-01C8-E1E2-EE21A6AF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59707535-B3AB-7212-B069-A366ABAFE2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E14A54E3-A9EA-3476-B996-946D455F356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Rectangle 30">
                  <a:extLst>
                    <a:ext uri="{FF2B5EF4-FFF2-40B4-BE49-F238E27FC236}">
                      <a16:creationId xmlns:a16="http://schemas.microsoft.com/office/drawing/2014/main" id="{8096AB25-3A2B-B9B7-A68E-1974E3ED87A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Rectangle 30">
                  <a:extLst>
                    <a:ext uri="{FF2B5EF4-FFF2-40B4-BE49-F238E27FC236}">
                      <a16:creationId xmlns:a16="http://schemas.microsoft.com/office/drawing/2014/main" id="{2085403A-97EF-4203-C58B-E41070E516F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B2F8BD77-64E1-4FBD-81A4-E43A307C93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323A0F3A-5730-3AFC-409F-6A67460C5A7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70681FEE-64CB-7074-366C-42CED63713A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8813273-0B3B-17D4-89E5-22B5D6407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8DEE50A8-DEB8-82E4-6939-22346B41BF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98" name="Freeform 68">
                  <a:extLst>
                    <a:ext uri="{FF2B5EF4-FFF2-40B4-BE49-F238E27FC236}">
                      <a16:creationId xmlns:a16="http://schemas.microsoft.com/office/drawing/2014/main" id="{7C268328-6EF0-F968-28D1-9F0E5B0177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Freeform 69">
                  <a:extLst>
                    <a:ext uri="{FF2B5EF4-FFF2-40B4-BE49-F238E27FC236}">
                      <a16:creationId xmlns:a16="http://schemas.microsoft.com/office/drawing/2014/main" id="{37BFDF79-1029-8C4B-621E-4A6C9DFB6D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97" name="Line 70">
                <a:extLst>
                  <a:ext uri="{FF2B5EF4-FFF2-40B4-BE49-F238E27FC236}">
                    <a16:creationId xmlns:a16="http://schemas.microsoft.com/office/drawing/2014/main" id="{20958208-D7CF-3479-7930-E3FB39DAA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5445BB5-50E8-C707-7C74-32796AC98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268449" y="3721100"/>
            <a:ext cx="2211229" cy="2707415"/>
            <a:chOff x="9728105" y="457964"/>
            <a:chExt cx="2211229" cy="2707415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0348311-F256-5764-CF61-E4D36CE7B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965C0C66-56A0-6241-4611-3A2493CC25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EACD9C93-31AC-1752-5BBC-966E9B2DBF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AD9C47F5-E53F-7F26-B78D-C86305CF012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Rectangle 30">
                  <a:extLst>
                    <a:ext uri="{FF2B5EF4-FFF2-40B4-BE49-F238E27FC236}">
                      <a16:creationId xmlns:a16="http://schemas.microsoft.com/office/drawing/2014/main" id="{83DE65FD-926B-50A2-C5CD-C1ED2C6BFD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Rectangle 30">
                  <a:extLst>
                    <a:ext uri="{FF2B5EF4-FFF2-40B4-BE49-F238E27FC236}">
                      <a16:creationId xmlns:a16="http://schemas.microsoft.com/office/drawing/2014/main" id="{B2D4F39F-E241-2969-4965-6940516FC55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8E667E2-23D6-06EC-B435-059EACC04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76B00091-7194-5945-8734-F08C954FA7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BBC29BA4-16A3-1452-4146-20264C0146C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DEF5151-E1C8-79DA-AA94-F406CE561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A63FFA48-1F7E-5963-4AAD-A6E2C1D4B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13" name="Freeform 68">
                  <a:extLst>
                    <a:ext uri="{FF2B5EF4-FFF2-40B4-BE49-F238E27FC236}">
                      <a16:creationId xmlns:a16="http://schemas.microsoft.com/office/drawing/2014/main" id="{9B0AC0F7-48CE-DBC4-877B-C36BD9A0E2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4" name="Freeform 69">
                  <a:extLst>
                    <a:ext uri="{FF2B5EF4-FFF2-40B4-BE49-F238E27FC236}">
                      <a16:creationId xmlns:a16="http://schemas.microsoft.com/office/drawing/2014/main" id="{9CE55AA7-08FE-768A-DFEA-13EE468895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12" name="Line 70">
                <a:extLst>
                  <a:ext uri="{FF2B5EF4-FFF2-40B4-BE49-F238E27FC236}">
                    <a16:creationId xmlns:a16="http://schemas.microsoft.com/office/drawing/2014/main" id="{EE9CD552-7569-2A39-A082-9790C85B6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F9AEDFC-F371-37C8-E0DA-7AAFA49C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57636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FD4A2EC-3D37-5ED6-3C9F-0CE19E6E5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F4A13167-ABFC-A428-5DDD-7F6BAA8E9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EF8E96-D06F-D077-7044-401B18EE5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418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672" r:id="rId2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7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9857" y="168474"/>
            <a:ext cx="7587343" cy="21852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4800" b="1" dirty="0"/>
              <a:t>COMPARING </a:t>
            </a:r>
            <a:br>
              <a:rPr lang="en-US" sz="4800" b="1" dirty="0"/>
            </a:br>
            <a:r>
              <a:rPr lang="en-US" sz="4800" b="1" dirty="0"/>
              <a:t>PYTHON AND JAVA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40950-13C7-FFCE-283D-99359EFB7CA4}"/>
              </a:ext>
            </a:extLst>
          </p:cNvPr>
          <p:cNvSpPr txBox="1"/>
          <p:nvPr/>
        </p:nvSpPr>
        <p:spPr>
          <a:xfrm>
            <a:off x="4875975" y="3511631"/>
            <a:ext cx="6307200" cy="171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25000"/>
              </a:lnSpc>
              <a:spcBef>
                <a:spcPts val="1000"/>
              </a:spcBef>
              <a:buClr>
                <a:schemeClr val="accent3"/>
              </a:buClr>
            </a:pPr>
            <a:r>
              <a:rPr lang="en-US" sz="2400" b="1" spc="50" dirty="0">
                <a:solidFill>
                  <a:schemeClr val="tx1">
                    <a:alpha val="60000"/>
                  </a:schemeClr>
                </a:solidFill>
                <a:latin typeface="+mj-lt"/>
              </a:rPr>
              <a:t>CHARACTERISTICS, USE CASES AND ADVANTAGES</a:t>
            </a:r>
          </a:p>
        </p:txBody>
      </p:sp>
      <p:pic>
        <p:nvPicPr>
          <p:cNvPr id="5" name="Picture 4" descr="A logo of a coffee cup&#10;&#10;Description automatically generated">
            <a:extLst>
              <a:ext uri="{FF2B5EF4-FFF2-40B4-BE49-F238E27FC236}">
                <a16:creationId xmlns:a16="http://schemas.microsoft.com/office/drawing/2014/main" id="{DB2B422B-8AFB-1EEC-24F3-500CCB8650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81" r="1" b="1"/>
          <a:stretch/>
        </p:blipFill>
        <p:spPr>
          <a:xfrm>
            <a:off x="15256" y="3395598"/>
            <a:ext cx="3862780" cy="3430790"/>
          </a:xfrm>
          <a:prstGeom prst="rect">
            <a:avLst/>
          </a:prstGeom>
        </p:spPr>
      </p:pic>
      <p:pic>
        <p:nvPicPr>
          <p:cNvPr id="7" name="Picture 6" descr="A logo of a python&#10;&#10;Description automatically generated">
            <a:extLst>
              <a:ext uri="{FF2B5EF4-FFF2-40B4-BE49-F238E27FC236}">
                <a16:creationId xmlns:a16="http://schemas.microsoft.com/office/drawing/2014/main" id="{7441ACDE-477F-B408-F6AC-961F7C9359A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418" r="16491"/>
          <a:stretch/>
        </p:blipFill>
        <p:spPr>
          <a:xfrm>
            <a:off x="11497" y="-1800"/>
            <a:ext cx="3862800" cy="34308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ED2F44-675E-42D7-AC12-6E899D238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CDB0FF-0025-2F43-C531-8EB980BE9B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12" y="1428113"/>
            <a:ext cx="5945687" cy="65640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Side-by-side comparison of simple         code examples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B897E0-8762-D82E-F540-BDE7AEA77638}"/>
              </a:ext>
            </a:extLst>
          </p:cNvPr>
          <p:cNvSpPr txBox="1"/>
          <p:nvPr/>
        </p:nvSpPr>
        <p:spPr>
          <a:xfrm>
            <a:off x="1206058" y="301110"/>
            <a:ext cx="3547766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CODE EXAMPLES</a:t>
            </a:r>
            <a:endParaRPr lang="en-NG" sz="3200" b="1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</p:txBody>
      </p:sp>
      <p:pic>
        <p:nvPicPr>
          <p:cNvPr id="8194" name="Picture 2" descr="Python Hello World">
            <a:extLst>
              <a:ext uri="{FF2B5EF4-FFF2-40B4-BE49-F238E27FC236}">
                <a16:creationId xmlns:a16="http://schemas.microsoft.com/office/drawing/2014/main" id="{D953E365-5984-A304-2CB0-1565C9B31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501" y="1"/>
            <a:ext cx="5774499" cy="351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Simplilearn Java Tutorial">
            <a:extLst>
              <a:ext uri="{FF2B5EF4-FFF2-40B4-BE49-F238E27FC236}">
                <a16:creationId xmlns:a16="http://schemas.microsoft.com/office/drawing/2014/main" id="{3D4D3DE3-9A42-F79E-6F5E-82A7AAF1D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501" y="3512635"/>
            <a:ext cx="5774499" cy="343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83D076-5E3B-2FE7-CC21-13DC946E4632}"/>
              </a:ext>
            </a:extLst>
          </p:cNvPr>
          <p:cNvSpPr txBox="1"/>
          <p:nvPr/>
        </p:nvSpPr>
        <p:spPr>
          <a:xfrm>
            <a:off x="0" y="3198974"/>
            <a:ext cx="6417501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Example of a “Hello World” program </a:t>
            </a:r>
          </a:p>
          <a:p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in both languages.</a:t>
            </a:r>
            <a:endParaRPr lang="en-NG" sz="3200" b="1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900A-321E-9B5B-1413-B314F2F36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465" y="0"/>
            <a:ext cx="8467760" cy="1185045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Final tips &amp; takeaways  - 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2B0B9C-4891-3DAE-1534-E7016B21BFB9}"/>
              </a:ext>
            </a:extLst>
          </p:cNvPr>
          <p:cNvSpPr txBox="1"/>
          <p:nvPr/>
        </p:nvSpPr>
        <p:spPr>
          <a:xfrm>
            <a:off x="250370" y="1728967"/>
            <a:ext cx="1169945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 PYTHON: Ideal for rapid development, data science and scripting</a:t>
            </a:r>
            <a:r>
              <a:rPr lang="en-US" sz="2800" b="1" dirty="0">
                <a:latin typeface="+mj-lt"/>
              </a:rPr>
              <a:t>.</a:t>
            </a:r>
            <a:endParaRPr lang="en-NG" sz="28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CB0AE2-52DD-0260-A3B0-97221B2BA1DA}"/>
              </a:ext>
            </a:extLst>
          </p:cNvPr>
          <p:cNvSpPr txBox="1"/>
          <p:nvPr/>
        </p:nvSpPr>
        <p:spPr>
          <a:xfrm>
            <a:off x="302562" y="2557771"/>
            <a:ext cx="11699459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 JAVA: Suitable for large-scale, high-performance applications and Android development</a:t>
            </a:r>
            <a:endParaRPr lang="en-NG" sz="2800" b="1" dirty="0">
              <a:latin typeface="+mj-lt"/>
            </a:endParaRPr>
          </a:p>
        </p:txBody>
      </p:sp>
      <p:pic>
        <p:nvPicPr>
          <p:cNvPr id="11" name="Picture 10" descr="A logo of a coffee cup&#10;&#10;Description automatically generated">
            <a:extLst>
              <a:ext uri="{FF2B5EF4-FFF2-40B4-BE49-F238E27FC236}">
                <a16:creationId xmlns:a16="http://schemas.microsoft.com/office/drawing/2014/main" id="{1CDB9BE9-C698-E691-C128-2D895F2ED0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81" r="1" b="1"/>
          <a:stretch/>
        </p:blipFill>
        <p:spPr>
          <a:xfrm>
            <a:off x="6403228" y="3572724"/>
            <a:ext cx="3862780" cy="3430790"/>
          </a:xfrm>
          <a:prstGeom prst="rect">
            <a:avLst/>
          </a:prstGeom>
        </p:spPr>
      </p:pic>
      <p:pic>
        <p:nvPicPr>
          <p:cNvPr id="12" name="Picture 11" descr="A logo of a python&#10;&#10;Description automatically generated">
            <a:extLst>
              <a:ext uri="{FF2B5EF4-FFF2-40B4-BE49-F238E27FC236}">
                <a16:creationId xmlns:a16="http://schemas.microsoft.com/office/drawing/2014/main" id="{FE26A8B7-B679-27DD-CEFE-A8E8517E3F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418" r="16491"/>
          <a:stretch/>
        </p:blipFill>
        <p:spPr>
          <a:xfrm>
            <a:off x="2458840" y="3572714"/>
            <a:ext cx="3862800" cy="34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94" y="175986"/>
            <a:ext cx="5535211" cy="4689475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4800" b="1" kern="1200" cap="none" spc="0" baseline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673D793-7CD7-4B84-AD95-4185425C92A3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434747978"/>
              </p:ext>
            </p:extLst>
          </p:nvPr>
        </p:nvGraphicFramePr>
        <p:xfrm>
          <a:off x="6654799" y="267242"/>
          <a:ext cx="4996207" cy="5783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A logo of a python&#10;&#10;Description automatically generated">
            <a:extLst>
              <a:ext uri="{FF2B5EF4-FFF2-40B4-BE49-F238E27FC236}">
                <a16:creationId xmlns:a16="http://schemas.microsoft.com/office/drawing/2014/main" id="{67E42D4E-4B71-7805-0F6C-7C663D608DC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9418" r="16491"/>
          <a:stretch/>
        </p:blipFill>
        <p:spPr>
          <a:xfrm>
            <a:off x="-26784" y="5246916"/>
            <a:ext cx="6121789" cy="1509931"/>
          </a:xfrm>
          <a:prstGeom prst="rect">
            <a:avLst/>
          </a:prstGeom>
        </p:spPr>
      </p:pic>
      <p:pic>
        <p:nvPicPr>
          <p:cNvPr id="8" name="Picture 7" descr="A logo of a coffee cup&#10;&#10;Description automatically generated">
            <a:extLst>
              <a:ext uri="{FF2B5EF4-FFF2-40B4-BE49-F238E27FC236}">
                <a16:creationId xmlns:a16="http://schemas.microsoft.com/office/drawing/2014/main" id="{396C378C-413C-17FF-9B27-E346F3C697F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381" r="1" b="1"/>
          <a:stretch/>
        </p:blipFill>
        <p:spPr>
          <a:xfrm>
            <a:off x="5909061" y="5246915"/>
            <a:ext cx="6261033" cy="150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036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7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35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57" y="261814"/>
            <a:ext cx="6270881" cy="1720850"/>
          </a:xfrm>
        </p:spPr>
        <p:txBody>
          <a:bodyPr vert="horz" lIns="91440" tIns="45720" rIns="91440" bIns="45720" rtlCol="0" anchor="ctr" anchorCtr="0">
            <a:normAutofit fontScale="90000"/>
          </a:bodyPr>
          <a:lstStyle/>
          <a:p>
            <a:r>
              <a:rPr lang="en-US" b="1" dirty="0"/>
              <a:t>LANGUAGE CHARACTERISTICS  (PYTHON)</a:t>
            </a:r>
          </a:p>
        </p:txBody>
      </p: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yntax Highlighting for Code - AnkiWeb">
            <a:extLst>
              <a:ext uri="{FF2B5EF4-FFF2-40B4-BE49-F238E27FC236}">
                <a16:creationId xmlns:a16="http://schemas.microsoft.com/office/drawing/2014/main" id="{179C4D33-52E0-6A8C-0843-3DC8B71CA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458" y="2683573"/>
            <a:ext cx="5997541" cy="363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D6A05-DBAC-EAF1-8FCA-F382230FEB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NG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474ECC-9337-21CD-D37B-951864A4A82F}"/>
              </a:ext>
            </a:extLst>
          </p:cNvPr>
          <p:cNvSpPr/>
          <p:nvPr/>
        </p:nvSpPr>
        <p:spPr>
          <a:xfrm>
            <a:off x="6639339" y="0"/>
            <a:ext cx="5552662" cy="685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G" dirty="0">
              <a:highlight>
                <a:srgbClr val="C0C0C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81E2A1-9941-7F97-3829-5FE877A9784F}"/>
              </a:ext>
            </a:extLst>
          </p:cNvPr>
          <p:cNvSpPr txBox="1"/>
          <p:nvPr/>
        </p:nvSpPr>
        <p:spPr>
          <a:xfrm>
            <a:off x="7007795" y="565421"/>
            <a:ext cx="492795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KEY FEATURES OF PYTHON</a:t>
            </a:r>
            <a:endParaRPr lang="en-NG" sz="28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36CA3-FF5A-E82B-272B-CD09ED5EEEC2}"/>
              </a:ext>
            </a:extLst>
          </p:cNvPr>
          <p:cNvSpPr txBox="1"/>
          <p:nvPr/>
        </p:nvSpPr>
        <p:spPr>
          <a:xfrm>
            <a:off x="7007795" y="1721054"/>
            <a:ext cx="332379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Interpreted Language</a:t>
            </a:r>
            <a:endParaRPr lang="en-NG" sz="28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EB68D1-609F-F562-EA8F-0D4958A405F2}"/>
              </a:ext>
            </a:extLst>
          </p:cNvPr>
          <p:cNvSpPr txBox="1"/>
          <p:nvPr/>
        </p:nvSpPr>
        <p:spPr>
          <a:xfrm>
            <a:off x="7007795" y="2876687"/>
            <a:ext cx="263251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Dynamic Typing</a:t>
            </a:r>
            <a:endParaRPr lang="en-NG" sz="28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B9D010-3B8E-1330-6912-49D1A8C2B967}"/>
              </a:ext>
            </a:extLst>
          </p:cNvPr>
          <p:cNvSpPr txBox="1"/>
          <p:nvPr/>
        </p:nvSpPr>
        <p:spPr>
          <a:xfrm>
            <a:off x="7007795" y="4032320"/>
            <a:ext cx="472257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Simple Syntax And Readability</a:t>
            </a:r>
            <a:endParaRPr lang="en-NG" sz="2800" b="1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8C4DB2-8BFF-941A-605E-31C5C8E739B7}"/>
              </a:ext>
            </a:extLst>
          </p:cNvPr>
          <p:cNvSpPr txBox="1"/>
          <p:nvPr/>
        </p:nvSpPr>
        <p:spPr>
          <a:xfrm>
            <a:off x="7007795" y="5187953"/>
            <a:ext cx="414850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Extended Standard Library</a:t>
            </a:r>
            <a:endParaRPr lang="en-NG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173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2C602EC3-0115-4FB6-BAA7-BCA17E6116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Confidence-building </a:t>
            </a:r>
            <a:r>
              <a:rPr lang="en-US" dirty="0" err="1"/>
              <a:t>stratgie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BA56B63-4B29-D783-E3C7-1A111DC250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2ED0DD3F-7E4B-EA45-8DE6-5AC1552D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7B006B-DB66-B8ED-72CB-77B77008C55E}"/>
              </a:ext>
            </a:extLst>
          </p:cNvPr>
          <p:cNvSpPr/>
          <p:nvPr/>
        </p:nvSpPr>
        <p:spPr>
          <a:xfrm>
            <a:off x="0" y="0"/>
            <a:ext cx="122682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8" name="Title 6">
            <a:extLst>
              <a:ext uri="{FF2B5EF4-FFF2-40B4-BE49-F238E27FC236}">
                <a16:creationId xmlns:a16="http://schemas.microsoft.com/office/drawing/2014/main" id="{5A0D8628-DB05-4C09-B5F1-C9EB9F96B74B}"/>
              </a:ext>
            </a:extLst>
          </p:cNvPr>
          <p:cNvSpPr txBox="1">
            <a:spLocks/>
          </p:cNvSpPr>
          <p:nvPr/>
        </p:nvSpPr>
        <p:spPr>
          <a:xfrm>
            <a:off x="368457" y="261814"/>
            <a:ext cx="6350769" cy="172085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00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LANGUAGE CHARACTERISTICS  (JAVA)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4C902F-6A7F-EEB2-E92A-4AD808092B5D}"/>
              </a:ext>
            </a:extLst>
          </p:cNvPr>
          <p:cNvSpPr/>
          <p:nvPr/>
        </p:nvSpPr>
        <p:spPr>
          <a:xfrm>
            <a:off x="6639339" y="0"/>
            <a:ext cx="5623400" cy="685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G" dirty="0">
              <a:highlight>
                <a:srgbClr val="C0C0C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6C9494-2184-B985-3CAD-E4E9A66D910F}"/>
              </a:ext>
            </a:extLst>
          </p:cNvPr>
          <p:cNvSpPr txBox="1"/>
          <p:nvPr/>
        </p:nvSpPr>
        <p:spPr>
          <a:xfrm>
            <a:off x="7007795" y="565421"/>
            <a:ext cx="499073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KEY FEATURES OF JAVA</a:t>
            </a:r>
            <a:endParaRPr lang="en-NG" sz="2800" b="1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260B00-FD3D-426C-70CB-EB52FCEB4214}"/>
              </a:ext>
            </a:extLst>
          </p:cNvPr>
          <p:cNvSpPr txBox="1"/>
          <p:nvPr/>
        </p:nvSpPr>
        <p:spPr>
          <a:xfrm>
            <a:off x="7007795" y="1721054"/>
            <a:ext cx="481574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Compiled Language (bytecode).</a:t>
            </a:r>
            <a:endParaRPr lang="en-NG" sz="2800" b="1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244760-1570-3D1D-F910-21F4F083EEB0}"/>
              </a:ext>
            </a:extLst>
          </p:cNvPr>
          <p:cNvSpPr txBox="1"/>
          <p:nvPr/>
        </p:nvSpPr>
        <p:spPr>
          <a:xfrm>
            <a:off x="7007794" y="2876687"/>
            <a:ext cx="266605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Static Typing</a:t>
            </a:r>
            <a:endParaRPr lang="en-NG" sz="2800" b="1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87DE78-5C22-6EDA-2B72-65414BC26611}"/>
              </a:ext>
            </a:extLst>
          </p:cNvPr>
          <p:cNvSpPr txBox="1"/>
          <p:nvPr/>
        </p:nvSpPr>
        <p:spPr>
          <a:xfrm>
            <a:off x="7007794" y="4032320"/>
            <a:ext cx="4990731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Object-oriented with a strict syntax</a:t>
            </a:r>
            <a:endParaRPr lang="en-NG" sz="2800" b="1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1F5538-520B-71CF-4788-0CBEC3BAEB5F}"/>
              </a:ext>
            </a:extLst>
          </p:cNvPr>
          <p:cNvSpPr txBox="1"/>
          <p:nvPr/>
        </p:nvSpPr>
        <p:spPr>
          <a:xfrm>
            <a:off x="7007795" y="5714045"/>
            <a:ext cx="420135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Rich API And Libraries</a:t>
            </a:r>
            <a:endParaRPr lang="en-NG" sz="2800" b="1" dirty="0">
              <a:latin typeface="+mj-lt"/>
            </a:endParaRPr>
          </a:p>
        </p:txBody>
      </p:sp>
      <p:pic>
        <p:nvPicPr>
          <p:cNvPr id="2052" name="Picture 4" descr="Syntax highlighting - Wikipedia">
            <a:extLst>
              <a:ext uri="{FF2B5EF4-FFF2-40B4-BE49-F238E27FC236}">
                <a16:creationId xmlns:a16="http://schemas.microsoft.com/office/drawing/2014/main" id="{3A35F439-4892-A557-040A-3BFA35BE5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00" y="2454689"/>
            <a:ext cx="5623400" cy="325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42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5" name="Group 3084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3086" name="Group 3085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3088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9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87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3091" name="Rectangle 3090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37" y="62922"/>
            <a:ext cx="9495725" cy="968391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SYNTAX COMPARISON</a:t>
            </a:r>
          </a:p>
        </p:txBody>
      </p:sp>
      <p:cxnSp>
        <p:nvCxnSpPr>
          <p:cNvPr id="3093" name="Straight Connector 3092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95" name="Rectangle 3094">
            <a:extLst>
              <a:ext uri="{FF2B5EF4-FFF2-40B4-BE49-F238E27FC236}">
                <a16:creationId xmlns:a16="http://schemas.microsoft.com/office/drawing/2014/main" id="{5803EFCD-EE34-4F9B-896E-857170114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43212"/>
            <a:ext cx="12192000" cy="4014787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3078" name="Picture 6" descr="Java for Traditional Finance vs. Python ...">
            <a:extLst>
              <a:ext uri="{FF2B5EF4-FFF2-40B4-BE49-F238E27FC236}">
                <a16:creationId xmlns:a16="http://schemas.microsoft.com/office/drawing/2014/main" id="{4A69FCAD-55F3-A14A-39B1-C39CA35FA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273" y="3634519"/>
            <a:ext cx="5141861" cy="312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 Java and their Python equivalents ...">
            <a:extLst>
              <a:ext uri="{FF2B5EF4-FFF2-40B4-BE49-F238E27FC236}">
                <a16:creationId xmlns:a16="http://schemas.microsoft.com/office/drawing/2014/main" id="{3AD944A2-C900-8442-7248-35E3AF374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9412" y="3640821"/>
            <a:ext cx="5670314" cy="299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98B3A3F7-5137-9F14-E08E-25AA5F047BDD}"/>
              </a:ext>
            </a:extLst>
          </p:cNvPr>
          <p:cNvSpPr txBox="1">
            <a:spLocks/>
          </p:cNvSpPr>
          <p:nvPr/>
        </p:nvSpPr>
        <p:spPr>
          <a:xfrm>
            <a:off x="1078136" y="1124324"/>
            <a:ext cx="9495725" cy="96839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/>
              <a:t>Comparing Syntax Examples;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F4EFC262-2DB2-A22E-3CE9-40A7EF01222F}"/>
              </a:ext>
            </a:extLst>
          </p:cNvPr>
          <p:cNvSpPr txBox="1">
            <a:spLocks/>
          </p:cNvSpPr>
          <p:nvPr/>
        </p:nvSpPr>
        <p:spPr>
          <a:xfrm>
            <a:off x="-1839521" y="2732983"/>
            <a:ext cx="9405447" cy="96839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Example of a class in Python vs. Java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66380AF4-4952-4509-A07D-ED623B167FEE}"/>
              </a:ext>
            </a:extLst>
          </p:cNvPr>
          <p:cNvSpPr txBox="1">
            <a:spLocks/>
          </p:cNvSpPr>
          <p:nvPr/>
        </p:nvSpPr>
        <p:spPr>
          <a:xfrm>
            <a:off x="4110344" y="2773524"/>
            <a:ext cx="9405447" cy="96839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Example of defining a function in Python and Java</a:t>
            </a:r>
          </a:p>
        </p:txBody>
      </p:sp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3" name="Straight Connector 4102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5" name="Group 4104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4106" name="Group 4105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4108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9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107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4111" name="Rectangle 4110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13" name="Straight Connector 4112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Python vs Java: What's The Difference ...">
            <a:extLst>
              <a:ext uri="{FF2B5EF4-FFF2-40B4-BE49-F238E27FC236}">
                <a16:creationId xmlns:a16="http://schemas.microsoft.com/office/drawing/2014/main" id="{B976EFCF-F2B6-2755-0E70-8E68AEA46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339" y="2910080"/>
            <a:ext cx="11109674" cy="334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F156970-009A-D74D-F019-E7BE6FFD77A1}"/>
              </a:ext>
            </a:extLst>
          </p:cNvPr>
          <p:cNvSpPr txBox="1"/>
          <p:nvPr/>
        </p:nvSpPr>
        <p:spPr>
          <a:xfrm>
            <a:off x="552633" y="1139019"/>
            <a:ext cx="816547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PYTHON: Generally slower due to being interpreted.</a:t>
            </a:r>
            <a:endParaRPr lang="en-NG" sz="2800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2B74A-031E-8832-2961-DA8A16371CED}"/>
              </a:ext>
            </a:extLst>
          </p:cNvPr>
          <p:cNvSpPr txBox="1"/>
          <p:nvPr/>
        </p:nvSpPr>
        <p:spPr>
          <a:xfrm>
            <a:off x="554721" y="1967823"/>
            <a:ext cx="1002977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JAVA: Generally faster due to complication and JVM optimizations.</a:t>
            </a:r>
            <a:endParaRPr lang="en-NG" sz="2800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23B4E1-3C72-36DA-FC85-934671D740F3}"/>
              </a:ext>
            </a:extLst>
          </p:cNvPr>
          <p:cNvSpPr txBox="1"/>
          <p:nvPr/>
        </p:nvSpPr>
        <p:spPr>
          <a:xfrm flipH="1">
            <a:off x="1654631" y="130293"/>
            <a:ext cx="9318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+mj-lt"/>
              </a:rPr>
              <a:t>PERFORMANCE CHARACTERISTICS</a:t>
            </a:r>
            <a:endParaRPr lang="en-NG" sz="3600" b="1" dirty="0">
              <a:solidFill>
                <a:srgbClr val="7030A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918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3" name="Rectangle 5132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7F9A0-D364-C129-711E-DB39F65E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36575"/>
            <a:ext cx="3892550" cy="145300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Effective delivery techniques   </a:t>
            </a:r>
          </a:p>
        </p:txBody>
      </p:sp>
      <p:cxnSp>
        <p:nvCxnSpPr>
          <p:cNvPr id="5135" name="Straight Connector 5134">
            <a:extLst>
              <a:ext uri="{FF2B5EF4-FFF2-40B4-BE49-F238E27FC236}">
                <a16:creationId xmlns:a16="http://schemas.microsoft.com/office/drawing/2014/main" id="{5F9DBAEC-3457-411E-B9BF-3576C078B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60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BFE84A7-25EF-3EAC-827F-0F82AD57D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90000" y="2877018"/>
            <a:ext cx="2970000" cy="290148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300"/>
              <a:t>Effective body language enhances your message, making it more impactful and memorable.</a:t>
            </a:r>
          </a:p>
          <a:p>
            <a:pPr lvl="1">
              <a:lnSpc>
                <a:spcPct val="140000"/>
              </a:lnSpc>
            </a:pPr>
            <a:r>
              <a:rPr lang="en-US" sz="1300"/>
              <a:t>Meaningful eye contact</a:t>
            </a:r>
          </a:p>
          <a:p>
            <a:pPr lvl="1">
              <a:lnSpc>
                <a:spcPct val="140000"/>
              </a:lnSpc>
            </a:pPr>
            <a:r>
              <a:rPr lang="en-US" sz="1300"/>
              <a:t>Purposeful gestures</a:t>
            </a:r>
          </a:p>
          <a:p>
            <a:pPr lvl="1">
              <a:lnSpc>
                <a:spcPct val="140000"/>
              </a:lnSpc>
            </a:pPr>
            <a:r>
              <a:rPr lang="en-US" sz="1300"/>
              <a:t>Maintain good posture</a:t>
            </a:r>
          </a:p>
          <a:p>
            <a:pPr lvl="1">
              <a:lnSpc>
                <a:spcPct val="140000"/>
              </a:lnSpc>
            </a:pPr>
            <a:r>
              <a:rPr lang="en-US" sz="1300"/>
              <a:t>Control your expressions</a:t>
            </a:r>
          </a:p>
        </p:txBody>
      </p:sp>
      <p:pic>
        <p:nvPicPr>
          <p:cNvPr id="5128" name="Picture 8" descr="More Automation with Python EZ – adding ...">
            <a:extLst>
              <a:ext uri="{FF2B5EF4-FFF2-40B4-BE49-F238E27FC236}">
                <a16:creationId xmlns:a16="http://schemas.microsoft.com/office/drawing/2014/main" id="{46A66F66-179B-FBC8-2BAD-5C740B597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96"/>
          <a:stretch/>
        </p:blipFill>
        <p:spPr bwMode="auto">
          <a:xfrm>
            <a:off x="4981200" y="10"/>
            <a:ext cx="7210800" cy="343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ython Frameworks For Web Development">
            <a:extLst>
              <a:ext uri="{FF2B5EF4-FFF2-40B4-BE49-F238E27FC236}">
                <a16:creationId xmlns:a16="http://schemas.microsoft.com/office/drawing/2014/main" id="{B744D480-6DE0-0D26-D750-7D05A13C5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23" b="-2"/>
          <a:stretch/>
        </p:blipFill>
        <p:spPr bwMode="auto">
          <a:xfrm>
            <a:off x="4981199" y="3427200"/>
            <a:ext cx="3607200" cy="34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What is Data Science in Python? Learn ...">
            <a:extLst>
              <a:ext uri="{FF2B5EF4-FFF2-40B4-BE49-F238E27FC236}">
                <a16:creationId xmlns:a16="http://schemas.microsoft.com/office/drawing/2014/main" id="{A62CF3E7-90E4-461C-F30A-E47D913F4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1" r="32270" b="1"/>
          <a:stretch/>
        </p:blipFill>
        <p:spPr bwMode="auto">
          <a:xfrm>
            <a:off x="8584800" y="3427200"/>
            <a:ext cx="3607200" cy="34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27A213-8A39-EEA5-B39B-895C3847F5B5}"/>
              </a:ext>
            </a:extLst>
          </p:cNvPr>
          <p:cNvSpPr/>
          <p:nvPr/>
        </p:nvSpPr>
        <p:spPr>
          <a:xfrm>
            <a:off x="0" y="0"/>
            <a:ext cx="4981198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B95CA6-9698-02AB-A534-52E9E777EF94}"/>
              </a:ext>
            </a:extLst>
          </p:cNvPr>
          <p:cNvSpPr txBox="1"/>
          <p:nvPr/>
        </p:nvSpPr>
        <p:spPr>
          <a:xfrm>
            <a:off x="53679" y="3040619"/>
            <a:ext cx="481478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Web Development (Django, Flask)</a:t>
            </a:r>
            <a:endParaRPr lang="en-NG" sz="28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36D1BC-12BB-3779-5F5B-EB1BC8C908B6}"/>
              </a:ext>
            </a:extLst>
          </p:cNvPr>
          <p:cNvSpPr txBox="1"/>
          <p:nvPr/>
        </p:nvSpPr>
        <p:spPr>
          <a:xfrm>
            <a:off x="67607" y="4332887"/>
            <a:ext cx="4814785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Data Science And Machine Leaning (</a:t>
            </a:r>
            <a:r>
              <a:rPr lang="en-US" sz="2800" b="1" dirty="0" err="1">
                <a:latin typeface="+mj-lt"/>
              </a:rPr>
              <a:t>Numpy</a:t>
            </a:r>
            <a:r>
              <a:rPr lang="en-US" sz="2800" b="1" dirty="0">
                <a:latin typeface="+mj-lt"/>
              </a:rPr>
              <a:t>, Pandas, </a:t>
            </a:r>
            <a:r>
              <a:rPr lang="en-US" sz="2800" b="1" dirty="0" err="1">
                <a:latin typeface="+mj-lt"/>
              </a:rPr>
              <a:t>Tensorflow</a:t>
            </a:r>
            <a:r>
              <a:rPr lang="en-US" sz="2800" b="1" dirty="0">
                <a:latin typeface="+mj-lt"/>
              </a:rPr>
              <a:t>)</a:t>
            </a:r>
            <a:endParaRPr lang="en-NG" sz="28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43B57C-1ED9-B753-3664-7760A47CAC2A}"/>
              </a:ext>
            </a:extLst>
          </p:cNvPr>
          <p:cNvSpPr txBox="1"/>
          <p:nvPr/>
        </p:nvSpPr>
        <p:spPr>
          <a:xfrm>
            <a:off x="78632" y="6044776"/>
            <a:ext cx="481478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Automation And Scripting</a:t>
            </a:r>
            <a:endParaRPr lang="en-NG" sz="28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79E743-2EAE-6758-3725-5B0CBDC8B001}"/>
              </a:ext>
            </a:extLst>
          </p:cNvPr>
          <p:cNvSpPr txBox="1"/>
          <p:nvPr/>
        </p:nvSpPr>
        <p:spPr>
          <a:xfrm>
            <a:off x="53678" y="258901"/>
            <a:ext cx="492752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00"/>
                </a:solidFill>
                <a:latin typeface="+mj-lt"/>
              </a:rPr>
              <a:t>USES CASES - PYTHON</a:t>
            </a:r>
            <a:endParaRPr lang="en-NG" sz="32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1A1178-627F-AA4D-66E9-53E1774D17D3}"/>
              </a:ext>
            </a:extLst>
          </p:cNvPr>
          <p:cNvSpPr txBox="1"/>
          <p:nvPr/>
        </p:nvSpPr>
        <p:spPr>
          <a:xfrm>
            <a:off x="206078" y="1521644"/>
            <a:ext cx="4814785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+mj-lt"/>
              </a:rPr>
              <a:t>TYPE USES CASES - PYTHON</a:t>
            </a:r>
            <a:endParaRPr lang="en-NG" sz="2800" b="1" dirty="0">
              <a:solidFill>
                <a:srgbClr val="FF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86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5A52-EB72-8381-9004-15EFA08A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05493" y="3619910"/>
            <a:ext cx="1759179" cy="1189806"/>
          </a:xfrm>
        </p:spPr>
        <p:txBody>
          <a:bodyPr/>
          <a:lstStyle/>
          <a:p>
            <a:r>
              <a:rPr lang="en-US" dirty="0"/>
              <a:t>Navigating Q&amp;A sessions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7DCB1A-2222-3672-EE0C-C4A25D53FE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6146" name="Picture 2" descr="Enterprise Web, Mobile App &amp; Software ...">
            <a:extLst>
              <a:ext uri="{FF2B5EF4-FFF2-40B4-BE49-F238E27FC236}">
                <a16:creationId xmlns:a16="http://schemas.microsoft.com/office/drawing/2014/main" id="{D0A71C7A-1B5A-9637-26C2-C58A14347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1" y="2928257"/>
            <a:ext cx="11974286" cy="385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553172E-E40D-5336-305E-C79F5453F90D}"/>
              </a:ext>
            </a:extLst>
          </p:cNvPr>
          <p:cNvSpPr txBox="1"/>
          <p:nvPr/>
        </p:nvSpPr>
        <p:spPr>
          <a:xfrm>
            <a:off x="2502961" y="76200"/>
            <a:ext cx="660838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FF00"/>
                </a:solidFill>
                <a:latin typeface="+mj-lt"/>
              </a:rPr>
              <a:t>USES CASES - JAVA</a:t>
            </a:r>
            <a:endParaRPr lang="en-NG" sz="36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03F97B-18B2-8766-4B8F-63B68E0D1E6D}"/>
              </a:ext>
            </a:extLst>
          </p:cNvPr>
          <p:cNvSpPr txBox="1"/>
          <p:nvPr/>
        </p:nvSpPr>
        <p:spPr>
          <a:xfrm>
            <a:off x="3039048" y="798731"/>
            <a:ext cx="5553807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+mj-lt"/>
              </a:rPr>
              <a:t>TYPE USES CASES - JAVA</a:t>
            </a:r>
            <a:endParaRPr lang="en-NG" sz="28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F545C7-879D-D775-8225-612BB903203B}"/>
              </a:ext>
            </a:extLst>
          </p:cNvPr>
          <p:cNvSpPr txBox="1"/>
          <p:nvPr/>
        </p:nvSpPr>
        <p:spPr>
          <a:xfrm>
            <a:off x="97971" y="1576567"/>
            <a:ext cx="618308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+mj-lt"/>
              </a:rPr>
              <a:t>  Enterprise Applications (Java EE)</a:t>
            </a:r>
            <a:endParaRPr lang="en-NG" sz="28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F9D5E0-E85E-CB2E-ABC7-22EC0CB0FC3B}"/>
              </a:ext>
            </a:extLst>
          </p:cNvPr>
          <p:cNvSpPr txBox="1"/>
          <p:nvPr/>
        </p:nvSpPr>
        <p:spPr>
          <a:xfrm>
            <a:off x="6281057" y="1485239"/>
            <a:ext cx="591094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+mj-lt"/>
              </a:rPr>
              <a:t>  </a:t>
            </a:r>
            <a:r>
              <a:rPr lang="en-US" sz="2800" b="1" dirty="0" err="1">
                <a:latin typeface="+mj-lt"/>
              </a:rPr>
              <a:t>Andriod</a:t>
            </a:r>
            <a:r>
              <a:rPr lang="en-US" sz="2800" b="1" dirty="0">
                <a:latin typeface="+mj-lt"/>
              </a:rPr>
              <a:t> App Development</a:t>
            </a:r>
            <a:endParaRPr lang="en-NG" sz="28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8D6F3B-D09D-7F3A-2798-5D45F96934E3}"/>
              </a:ext>
            </a:extLst>
          </p:cNvPr>
          <p:cNvSpPr txBox="1"/>
          <p:nvPr/>
        </p:nvSpPr>
        <p:spPr>
          <a:xfrm>
            <a:off x="2275115" y="2120853"/>
            <a:ext cx="618308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+mj-lt"/>
              </a:rPr>
              <a:t>  Large-scale Systems And Web Servers</a:t>
            </a:r>
            <a:endParaRPr lang="en-NG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4616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364DDA-9DD6-D807-9576-AF1FD76B95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DCF87D-DCD5-2F6C-9576-CB825439110D}"/>
              </a:ext>
            </a:extLst>
          </p:cNvPr>
          <p:cNvSpPr/>
          <p:nvPr/>
        </p:nvSpPr>
        <p:spPr>
          <a:xfrm>
            <a:off x="0" y="3254829"/>
            <a:ext cx="12192000" cy="3603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7170" name="Picture 2" descr="Applications and Features of Python">
            <a:extLst>
              <a:ext uri="{FF2B5EF4-FFF2-40B4-BE49-F238E27FC236}">
                <a16:creationId xmlns:a16="http://schemas.microsoft.com/office/drawing/2014/main" id="{56DD4BE9-8FFB-56AA-3D9F-15F953094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54829"/>
            <a:ext cx="6096000" cy="375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316E87-5AB1-CFC2-1379-FEC49EB18E27}"/>
              </a:ext>
            </a:extLst>
          </p:cNvPr>
          <p:cNvSpPr txBox="1"/>
          <p:nvPr/>
        </p:nvSpPr>
        <p:spPr>
          <a:xfrm>
            <a:off x="-474280" y="103339"/>
            <a:ext cx="660838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FF00"/>
                </a:solidFill>
                <a:latin typeface="+mj-lt"/>
              </a:rPr>
              <a:t>ADVANTAGES - PYTHON</a:t>
            </a:r>
            <a:endParaRPr lang="en-NG" sz="36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47B24B-42A2-AE2D-F686-3DB2A4A3A836}"/>
              </a:ext>
            </a:extLst>
          </p:cNvPr>
          <p:cNvSpPr txBox="1"/>
          <p:nvPr/>
        </p:nvSpPr>
        <p:spPr>
          <a:xfrm>
            <a:off x="5583620" y="103339"/>
            <a:ext cx="660838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FF00"/>
                </a:solidFill>
                <a:latin typeface="+mj-lt"/>
              </a:rPr>
              <a:t>ADVANTAGES - JAVA</a:t>
            </a:r>
            <a:endParaRPr lang="en-NG" sz="3600" b="1" dirty="0">
              <a:solidFill>
                <a:srgbClr val="FFFF00"/>
              </a:solidFill>
              <a:latin typeface="+mj-lt"/>
            </a:endParaRPr>
          </a:p>
        </p:txBody>
      </p:sp>
      <p:pic>
        <p:nvPicPr>
          <p:cNvPr id="7172" name="Picture 4" descr="Top 12 Features of Java">
            <a:extLst>
              <a:ext uri="{FF2B5EF4-FFF2-40B4-BE49-F238E27FC236}">
                <a16:creationId xmlns:a16="http://schemas.microsoft.com/office/drawing/2014/main" id="{B96660F7-2215-1D65-E158-50F3580A9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3254828"/>
            <a:ext cx="6057900" cy="360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8E257F-1C36-9312-1CF4-26F726F0D274}"/>
              </a:ext>
            </a:extLst>
          </p:cNvPr>
          <p:cNvCxnSpPr/>
          <p:nvPr/>
        </p:nvCxnSpPr>
        <p:spPr>
          <a:xfrm flipV="1">
            <a:off x="6134100" y="0"/>
            <a:ext cx="0" cy="3254828"/>
          </a:xfrm>
          <a:prstGeom prst="line">
            <a:avLst/>
          </a:prstGeom>
          <a:ln w="28575">
            <a:solidFill>
              <a:schemeClr val="bg1">
                <a:alpha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E95CB9-9B10-F925-3441-45DBDFFFD80B}"/>
              </a:ext>
            </a:extLst>
          </p:cNvPr>
          <p:cNvSpPr txBox="1"/>
          <p:nvPr/>
        </p:nvSpPr>
        <p:spPr>
          <a:xfrm>
            <a:off x="0" y="877197"/>
            <a:ext cx="6096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+mj-lt"/>
              </a:rPr>
              <a:t>  Easy to learn and use.</a:t>
            </a:r>
            <a:endParaRPr lang="en-NG" sz="2800" b="1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D2D6B9-47D6-B79C-E586-8413182DFB01}"/>
              </a:ext>
            </a:extLst>
          </p:cNvPr>
          <p:cNvSpPr txBox="1"/>
          <p:nvPr/>
        </p:nvSpPr>
        <p:spPr>
          <a:xfrm>
            <a:off x="0" y="1604825"/>
            <a:ext cx="6096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+mj-lt"/>
              </a:rPr>
              <a:t>  Strong Community Support.</a:t>
            </a:r>
            <a:endParaRPr lang="en-NG" sz="2800" b="1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120DE-3386-F1A8-468A-EBC94B84A83C}"/>
              </a:ext>
            </a:extLst>
          </p:cNvPr>
          <p:cNvSpPr txBox="1"/>
          <p:nvPr/>
        </p:nvSpPr>
        <p:spPr>
          <a:xfrm>
            <a:off x="0" y="2307401"/>
            <a:ext cx="6096000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+mj-lt"/>
              </a:rPr>
              <a:t>  Rapid Development And Prototyping.</a:t>
            </a:r>
            <a:endParaRPr lang="en-NG" sz="2800" b="1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7BFECF-8844-0E0F-9584-35109C88D389}"/>
              </a:ext>
            </a:extLst>
          </p:cNvPr>
          <p:cNvSpPr txBox="1"/>
          <p:nvPr/>
        </p:nvSpPr>
        <p:spPr>
          <a:xfrm>
            <a:off x="6102250" y="879285"/>
            <a:ext cx="6096000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+mj-lt"/>
              </a:rPr>
              <a:t>  Platform Independence (Write   Once, Run Anywhere).</a:t>
            </a:r>
            <a:endParaRPr lang="en-NG" sz="2800" b="1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C53D1C-DCBA-98E4-0FD0-B78968FF8AC8}"/>
              </a:ext>
            </a:extLst>
          </p:cNvPr>
          <p:cNvSpPr txBox="1"/>
          <p:nvPr/>
        </p:nvSpPr>
        <p:spPr>
          <a:xfrm>
            <a:off x="6099125" y="2028434"/>
            <a:ext cx="6096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+mj-lt"/>
              </a:rPr>
              <a:t>  Robust And Secure.</a:t>
            </a:r>
            <a:endParaRPr lang="en-NG" sz="2800" b="1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3BC49F-E140-2231-3A53-F8F33EC34E81}"/>
              </a:ext>
            </a:extLst>
          </p:cNvPr>
          <p:cNvSpPr txBox="1"/>
          <p:nvPr/>
        </p:nvSpPr>
        <p:spPr>
          <a:xfrm>
            <a:off x="6127850" y="2724980"/>
            <a:ext cx="6096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+mj-lt"/>
              </a:rPr>
              <a:t>  Extensive Ecosystem And Tooling.</a:t>
            </a:r>
            <a:endParaRPr lang="en-NG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{B9E9C4A9-754D-4C02-BAA4-F40D6517679A}tf11158769_win32</Template>
  <TotalTime>1208</TotalTime>
  <Words>320</Words>
  <Application>Microsoft Office PowerPoint</Application>
  <PresentationFormat>Widescreen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Calibri</vt:lpstr>
      <vt:lpstr>Goudy Old Style</vt:lpstr>
      <vt:lpstr>Wingdings</vt:lpstr>
      <vt:lpstr>FrostyVTI</vt:lpstr>
      <vt:lpstr>COMPARING  PYTHON AND JAVA</vt:lpstr>
      <vt:lpstr>INTRODUCTION</vt:lpstr>
      <vt:lpstr>LANGUAGE CHARACTERISTICS  (PYTHON)</vt:lpstr>
      <vt:lpstr>PowerPoint Presentation</vt:lpstr>
      <vt:lpstr>SYNTAX COMPARISON</vt:lpstr>
      <vt:lpstr>PowerPoint Presentation</vt:lpstr>
      <vt:lpstr>Effective delivery techniques   </vt:lpstr>
      <vt:lpstr>Navigating Q&amp;A sessions  </vt:lpstr>
      <vt:lpstr>PowerPoint Presentation</vt:lpstr>
      <vt:lpstr>Side-by-side comparison of simple         code examples</vt:lpstr>
      <vt:lpstr>Final tips &amp; takeaways  -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Damilare Oguntuga</dc:creator>
  <cp:lastModifiedBy>Damilare Oguntuga</cp:lastModifiedBy>
  <cp:revision>8</cp:revision>
  <dcterms:created xsi:type="dcterms:W3CDTF">2024-08-11T22:48:42Z</dcterms:created>
  <dcterms:modified xsi:type="dcterms:W3CDTF">2024-08-12T18:57:12Z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