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Delicious Handrawn"/>
      <p:regular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Merriweather-regular.fntdata"/><Relationship Id="rId21" Type="http://schemas.openxmlformats.org/officeDocument/2006/relationships/slide" Target="slides/slide16.xml"/><Relationship Id="rId43" Type="http://schemas.openxmlformats.org/officeDocument/2006/relationships/font" Target="fonts/DeliciousHandrawn-regular.fntdata"/><Relationship Id="rId24" Type="http://schemas.openxmlformats.org/officeDocument/2006/relationships/slide" Target="slides/slide19.xml"/><Relationship Id="rId46" Type="http://schemas.openxmlformats.org/officeDocument/2006/relationships/font" Target="fonts/Merriweather-italic.fntdata"/><Relationship Id="rId23" Type="http://schemas.openxmlformats.org/officeDocument/2006/relationships/slide" Target="slides/slide18.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erriweather-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630a2fe4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630a2fe4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630a2fe40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630a2fe40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630a2fe40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630a2fe40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630a2fe40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630a2fe40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630a2fe40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630a2fe40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622f5ed25_1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622f5ed2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958df960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958df96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622f5ed25_1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622f5ed25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622f5ed2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622f5ed2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958df9603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958df96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622f5ed2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622f5ed2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622f5ed2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622f5ed2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630a2fe40_5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630a2fe40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622f5ed25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622f5ed25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622f5ed25_1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3622f5ed25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622f5ed25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622f5ed25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622f5ed2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622f5ed2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622f5ed2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622f5ed2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622f5ed25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622f5ed25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622f5ed25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622f5ed2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b92fe1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b92fe1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622f5ed25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622f5ed25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622f5ed25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622f5ed25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b92fe1b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b92fe1b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611b0ff3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611b0ff3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622f5ed2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622f5ed2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630a2fe40_1_7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630a2fe40_1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622f5ed2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622f5ed2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622f5ed25_1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622f5ed25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630a2fe40_1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630a2fe40_1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drive.google.com/file/d/183lkUJvrSmhpRnl7O2Niuify9LDzK2gJ/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trello.com/invite/b/682701d9c3277b9861bceb1c/ATTIefd3332a7f8a0b611328a800600e053374167577/python-game-projec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hyperlink" Target="https://dictionary.cambridge.org/dictionary/english/role-playing-game" TargetMode="External"/><Relationship Id="rId10" Type="http://schemas.openxmlformats.org/officeDocument/2006/relationships/hyperlink" Target="https://www.geeksforgeeks.org/check-if-value-exists-in-python-list-of-objects/" TargetMode="External"/><Relationship Id="rId13" Type="http://schemas.openxmlformats.org/officeDocument/2006/relationships/hyperlink" Target="https://trinket.io/python/e5a03e7cbc" TargetMode="External"/><Relationship Id="rId12" Type="http://schemas.openxmlformats.org/officeDocument/2006/relationships/hyperlink" Target="https://www.forbes.com/sites/technology/article/what-are-rpg-games/" TargetMode="External"/><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venngage.com/blog/flowchart-symbols/" TargetMode="External"/><Relationship Id="rId4" Type="http://schemas.openxmlformats.org/officeDocument/2006/relationships/hyperlink" Target="https://venngage.com/blog/flowchart-symbols/" TargetMode="External"/><Relationship Id="rId9" Type="http://schemas.openxmlformats.org/officeDocument/2006/relationships/hyperlink" Target="https://www.edureka.co/blog/python-list-remove/#:~:text=How%20do%20I%20remove%20a,also%20return%20the%20removed%20item." TargetMode="External"/><Relationship Id="rId15" Type="http://schemas.openxmlformats.org/officeDocument/2006/relationships/hyperlink" Target="https://www.businessnewsdaily.com/4987-what-is-agile-scrum-methodology.html" TargetMode="External"/><Relationship Id="rId14" Type="http://schemas.openxmlformats.org/officeDocument/2006/relationships/hyperlink" Target="https://www.youtube.com/watch?v=VchuKL44s6E" TargetMode="External"/><Relationship Id="rId17" Type="http://schemas.openxmlformats.org/officeDocument/2006/relationships/hyperlink" Target="https://www.topcoder.com/thrive/articles/pyscript-python-frontend-framework#:~:text=PyScript%20framework%20allows%20developers%2Fprogrammers,the%20code%2Fprogram%20more%20accessible." TargetMode="External"/><Relationship Id="rId16" Type="http://schemas.openxmlformats.org/officeDocument/2006/relationships/hyperlink" Target="https://interactivechaos.com/en/python/function/randomuniform#:~:text=The%20random.,to%20extract%20the%20random%20number." TargetMode="External"/><Relationship Id="rId5" Type="http://schemas.openxmlformats.org/officeDocument/2006/relationships/hyperlink" Target="https://boardmix.com/knowledge/flowchart-symbols-explained-from-basic-to-advanced/" TargetMode="External"/><Relationship Id="rId6" Type="http://schemas.openxmlformats.org/officeDocument/2006/relationships/hyperlink" Target="https://www.geeksforgeeks.org/print-lists-in-python-4-different-ways/?ref=lbp" TargetMode="External"/><Relationship Id="rId7" Type="http://schemas.openxmlformats.org/officeDocument/2006/relationships/hyperlink" Target="https://discuss.python.org/t/lists-how-to-print-specific-item/62524" TargetMode="External"/><Relationship Id="rId8" Type="http://schemas.openxmlformats.org/officeDocument/2006/relationships/hyperlink" Target="https://codedamn.com/news/python/how-to-check-for-specific-elements-in-list-in-pyth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Survivor In The Wilderness</a:t>
            </a:r>
            <a:endParaRPr/>
          </a:p>
        </p:txBody>
      </p:sp>
      <p:sp>
        <p:nvSpPr>
          <p:cNvPr id="65" name="Google Shape;65;p13"/>
          <p:cNvSpPr txBox="1"/>
          <p:nvPr>
            <p:ph idx="1" type="subTitle"/>
          </p:nvPr>
        </p:nvSpPr>
        <p:spPr>
          <a:xfrm>
            <a:off x="265500" y="2657997"/>
            <a:ext cx="4045200" cy="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Text-based game made with Python</a:t>
            </a:r>
            <a:endParaRPr/>
          </a:p>
        </p:txBody>
      </p:sp>
      <p:pic>
        <p:nvPicPr>
          <p:cNvPr id="66" name="Google Shape;66;p13" title="45626588-d6ec-4445-aa5e-7393032a1210.jpg"/>
          <p:cNvPicPr preferRelativeResize="0"/>
          <p:nvPr/>
        </p:nvPicPr>
        <p:blipFill rotWithShape="1">
          <a:blip r:embed="rId3">
            <a:alphaModFix/>
          </a:blip>
          <a:srcRect b="0" l="0" r="0" t="0"/>
          <a:stretch/>
        </p:blipFill>
        <p:spPr>
          <a:xfrm>
            <a:off x="4674600" y="425025"/>
            <a:ext cx="4293450" cy="4293450"/>
          </a:xfrm>
          <a:prstGeom prst="rect">
            <a:avLst/>
          </a:prstGeom>
          <a:noFill/>
          <a:ln>
            <a:noFill/>
          </a:ln>
        </p:spPr>
      </p:pic>
      <p:sp>
        <p:nvSpPr>
          <p:cNvPr id="67" name="Google Shape;67;p13"/>
          <p:cNvSpPr txBox="1"/>
          <p:nvPr>
            <p:ph idx="2" type="body"/>
          </p:nvPr>
        </p:nvSpPr>
        <p:spPr>
          <a:xfrm>
            <a:off x="6212275" y="4665575"/>
            <a:ext cx="1456200" cy="319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i="1" lang="en" sz="1000"/>
              <a:t>Image generated with DeepAI</a:t>
            </a:r>
            <a:endParaRPr b="1" i="1" sz="1000"/>
          </a:p>
        </p:txBody>
      </p:sp>
      <p:sp>
        <p:nvSpPr>
          <p:cNvPr id="68" name="Google Shape;68;p13"/>
          <p:cNvSpPr txBox="1"/>
          <p:nvPr>
            <p:ph idx="1" type="subTitle"/>
          </p:nvPr>
        </p:nvSpPr>
        <p:spPr>
          <a:xfrm>
            <a:off x="265500" y="3734450"/>
            <a:ext cx="4045200" cy="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Name:</a:t>
            </a:r>
            <a:endParaRPr/>
          </a:p>
          <a:p>
            <a:pPr indent="0" lvl="0" marL="0" rtl="0" algn="l">
              <a:spcBef>
                <a:spcPts val="0"/>
              </a:spcBef>
              <a:spcAft>
                <a:spcPts val="0"/>
              </a:spcAft>
              <a:buNone/>
            </a:pPr>
            <a:r>
              <a:rPr lang="en"/>
              <a:t>Fithon Coders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Flowchart</a:t>
            </a:r>
            <a:endParaRPr b="1" u="sng"/>
          </a:p>
        </p:txBody>
      </p:sp>
      <p:sp>
        <p:nvSpPr>
          <p:cNvPr id="123" name="Google Shape;123;p22"/>
          <p:cNvSpPr txBox="1"/>
          <p:nvPr>
            <p:ph idx="1" type="body"/>
          </p:nvPr>
        </p:nvSpPr>
        <p:spPr>
          <a:xfrm>
            <a:off x="311725" y="1034775"/>
            <a:ext cx="1718100" cy="4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Scene 1</a:t>
            </a:r>
            <a:endParaRPr>
              <a:solidFill>
                <a:schemeClr val="lt1"/>
              </a:solidFill>
            </a:endParaRPr>
          </a:p>
        </p:txBody>
      </p:sp>
      <p:pic>
        <p:nvPicPr>
          <p:cNvPr id="124" name="Google Shape;124;p22" title="Scene1.png"/>
          <p:cNvPicPr preferRelativeResize="0"/>
          <p:nvPr/>
        </p:nvPicPr>
        <p:blipFill>
          <a:blip r:embed="rId3">
            <a:alphaModFix/>
          </a:blip>
          <a:stretch>
            <a:fillRect/>
          </a:stretch>
        </p:blipFill>
        <p:spPr>
          <a:xfrm>
            <a:off x="4502450" y="152400"/>
            <a:ext cx="4500450"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37065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Flowchart</a:t>
            </a:r>
            <a:endParaRPr b="1" u="sng"/>
          </a:p>
        </p:txBody>
      </p:sp>
      <p:sp>
        <p:nvSpPr>
          <p:cNvPr id="130" name="Google Shape;130;p23"/>
          <p:cNvSpPr txBox="1"/>
          <p:nvPr>
            <p:ph idx="1" type="body"/>
          </p:nvPr>
        </p:nvSpPr>
        <p:spPr>
          <a:xfrm>
            <a:off x="311725" y="1034775"/>
            <a:ext cx="1718100" cy="4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Scene 2</a:t>
            </a:r>
            <a:endParaRPr>
              <a:solidFill>
                <a:schemeClr val="lt1"/>
              </a:solidFill>
            </a:endParaRPr>
          </a:p>
        </p:txBody>
      </p:sp>
      <p:pic>
        <p:nvPicPr>
          <p:cNvPr id="131" name="Google Shape;131;p23"/>
          <p:cNvPicPr preferRelativeResize="0"/>
          <p:nvPr/>
        </p:nvPicPr>
        <p:blipFill>
          <a:blip r:embed="rId3">
            <a:alphaModFix/>
          </a:blip>
          <a:stretch>
            <a:fillRect/>
          </a:stretch>
        </p:blipFill>
        <p:spPr>
          <a:xfrm>
            <a:off x="4444775" y="447150"/>
            <a:ext cx="4601451" cy="424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Flowchart</a:t>
            </a:r>
            <a:endParaRPr b="1" u="sng"/>
          </a:p>
        </p:txBody>
      </p:sp>
      <p:sp>
        <p:nvSpPr>
          <p:cNvPr id="137" name="Google Shape;137;p24"/>
          <p:cNvSpPr txBox="1"/>
          <p:nvPr>
            <p:ph idx="1" type="body"/>
          </p:nvPr>
        </p:nvSpPr>
        <p:spPr>
          <a:xfrm>
            <a:off x="311725" y="1034775"/>
            <a:ext cx="1718100" cy="4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Scene 3</a:t>
            </a:r>
            <a:endParaRPr>
              <a:solidFill>
                <a:schemeClr val="lt1"/>
              </a:solidFill>
            </a:endParaRPr>
          </a:p>
        </p:txBody>
      </p:sp>
      <p:pic>
        <p:nvPicPr>
          <p:cNvPr id="138" name="Google Shape;138;p24"/>
          <p:cNvPicPr preferRelativeResize="0"/>
          <p:nvPr/>
        </p:nvPicPr>
        <p:blipFill>
          <a:blip r:embed="rId3">
            <a:alphaModFix/>
          </a:blip>
          <a:stretch>
            <a:fillRect/>
          </a:stretch>
        </p:blipFill>
        <p:spPr>
          <a:xfrm>
            <a:off x="4396875" y="740363"/>
            <a:ext cx="4670976" cy="366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37065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Flowchart</a:t>
            </a:r>
            <a:endParaRPr b="1" u="sng"/>
          </a:p>
        </p:txBody>
      </p:sp>
      <p:sp>
        <p:nvSpPr>
          <p:cNvPr id="144" name="Google Shape;144;p25"/>
          <p:cNvSpPr txBox="1"/>
          <p:nvPr>
            <p:ph idx="1" type="body"/>
          </p:nvPr>
        </p:nvSpPr>
        <p:spPr>
          <a:xfrm>
            <a:off x="311725" y="1034775"/>
            <a:ext cx="1718100" cy="4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Scene 4</a:t>
            </a:r>
            <a:endParaRPr>
              <a:solidFill>
                <a:schemeClr val="lt1"/>
              </a:solidFill>
            </a:endParaRPr>
          </a:p>
        </p:txBody>
      </p:sp>
      <p:pic>
        <p:nvPicPr>
          <p:cNvPr id="145" name="Google Shape;145;p25"/>
          <p:cNvPicPr preferRelativeResize="0"/>
          <p:nvPr/>
        </p:nvPicPr>
        <p:blipFill>
          <a:blip r:embed="rId3">
            <a:alphaModFix/>
          </a:blip>
          <a:stretch>
            <a:fillRect/>
          </a:stretch>
        </p:blipFill>
        <p:spPr>
          <a:xfrm>
            <a:off x="4460300" y="508587"/>
            <a:ext cx="4442701" cy="412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25" y="500925"/>
            <a:ext cx="37065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Flowchart</a:t>
            </a:r>
            <a:endParaRPr b="1" u="sng"/>
          </a:p>
        </p:txBody>
      </p:sp>
      <p:sp>
        <p:nvSpPr>
          <p:cNvPr id="151" name="Google Shape;151;p26"/>
          <p:cNvSpPr txBox="1"/>
          <p:nvPr>
            <p:ph idx="1" type="body"/>
          </p:nvPr>
        </p:nvSpPr>
        <p:spPr>
          <a:xfrm>
            <a:off x="311725" y="1034775"/>
            <a:ext cx="1718100" cy="4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Complete Diagram</a:t>
            </a:r>
            <a:endParaRPr>
              <a:solidFill>
                <a:schemeClr val="lt1"/>
              </a:solidFill>
            </a:endParaRPr>
          </a:p>
        </p:txBody>
      </p:sp>
      <p:pic>
        <p:nvPicPr>
          <p:cNvPr id="152" name="Google Shape;152;p26" title="Survivor In The Woods Flowchart.png"/>
          <p:cNvPicPr preferRelativeResize="0"/>
          <p:nvPr/>
        </p:nvPicPr>
        <p:blipFill>
          <a:blip r:embed="rId3">
            <a:alphaModFix/>
          </a:blip>
          <a:stretch>
            <a:fillRect/>
          </a:stretch>
        </p:blipFill>
        <p:spPr>
          <a:xfrm>
            <a:off x="6039000" y="152400"/>
            <a:ext cx="1644403" cy="4838702"/>
          </a:xfrm>
          <a:prstGeom prst="rect">
            <a:avLst/>
          </a:prstGeom>
          <a:noFill/>
          <a:ln>
            <a:noFill/>
          </a:ln>
        </p:spPr>
      </p:pic>
      <p:sp>
        <p:nvSpPr>
          <p:cNvPr id="153" name="Google Shape;153;p26"/>
          <p:cNvSpPr txBox="1"/>
          <p:nvPr/>
        </p:nvSpPr>
        <p:spPr>
          <a:xfrm>
            <a:off x="311725" y="1435575"/>
            <a:ext cx="376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hlink"/>
                </a:solidFill>
                <a:latin typeface="Roboto"/>
                <a:ea typeface="Roboto"/>
                <a:cs typeface="Roboto"/>
                <a:sym typeface="Roboto"/>
                <a:hlinkClick r:id="rId4"/>
              </a:rPr>
              <a:t>https://drive.google.com/file/d/183lkUJvrSmhpRnl7O2Niuify9LDzK2gJ/view?usp=sharing</a:t>
            </a: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Phase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4425125" y="104700"/>
            <a:ext cx="4621200" cy="4934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a:t>How did you test for bugs?</a:t>
            </a:r>
            <a:endParaRPr b="1"/>
          </a:p>
          <a:p>
            <a:pPr indent="0" lvl="0" marL="0" rtl="0" algn="l">
              <a:spcBef>
                <a:spcPts val="1200"/>
              </a:spcBef>
              <a:spcAft>
                <a:spcPts val="0"/>
              </a:spcAft>
              <a:buNone/>
            </a:pPr>
            <a:r>
              <a:rPr lang="en"/>
              <a:t>We tested for bugs by using different machines to run our code and we also tested for the flow of our game by comparing it to the original flowchart.</a:t>
            </a:r>
            <a:endParaRPr/>
          </a:p>
          <a:p>
            <a:pPr indent="0" lvl="0" marL="0" rtl="0" algn="l">
              <a:spcBef>
                <a:spcPts val="1200"/>
              </a:spcBef>
              <a:spcAft>
                <a:spcPts val="0"/>
              </a:spcAft>
              <a:buNone/>
            </a:pPr>
            <a:r>
              <a:rPr b="1" lang="en"/>
              <a:t>Was it effective</a:t>
            </a:r>
            <a:endParaRPr b="1"/>
          </a:p>
          <a:p>
            <a:pPr indent="0" lvl="0" marL="0" rtl="0" algn="l">
              <a:spcBef>
                <a:spcPts val="1200"/>
              </a:spcBef>
              <a:spcAft>
                <a:spcPts val="0"/>
              </a:spcAft>
              <a:buNone/>
            </a:pPr>
            <a:r>
              <a:rPr lang="en"/>
              <a:t>In short, yes. The quickest way to find an error on something we had coded would be to run it and see what happens. </a:t>
            </a:r>
            <a:endParaRPr/>
          </a:p>
          <a:p>
            <a:pPr indent="0" lvl="0" marL="0" rtl="0" algn="l">
              <a:spcBef>
                <a:spcPts val="1200"/>
              </a:spcBef>
              <a:spcAft>
                <a:spcPts val="0"/>
              </a:spcAft>
              <a:buNone/>
            </a:pPr>
            <a:r>
              <a:rPr b="1" lang="en"/>
              <a:t>What was the purpose of testing?</a:t>
            </a:r>
            <a:endParaRPr b="1"/>
          </a:p>
          <a:p>
            <a:pPr indent="0" lvl="0" marL="0" rtl="0" algn="l">
              <a:spcBef>
                <a:spcPts val="1200"/>
              </a:spcBef>
              <a:spcAft>
                <a:spcPts val="1200"/>
              </a:spcAft>
              <a:buNone/>
            </a:pPr>
            <a:r>
              <a:rPr lang="en"/>
              <a:t>For each subsection the purpose was different, we could have a test run to see if the input was working or we could have a test to see if the whole section was working. We also took care to write the outcomes of our tests on Trello. </a:t>
            </a:r>
            <a:endParaRPr/>
          </a:p>
        </p:txBody>
      </p:sp>
      <p:sp>
        <p:nvSpPr>
          <p:cNvPr id="164" name="Google Shape;164;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Front-end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Incorporating Front end</a:t>
            </a:r>
            <a:endParaRPr/>
          </a:p>
        </p:txBody>
      </p:sp>
      <p:sp>
        <p:nvSpPr>
          <p:cNvPr id="175" name="Google Shape;175;p30"/>
          <p:cNvSpPr txBox="1"/>
          <p:nvPr>
            <p:ph idx="1" type="body"/>
          </p:nvPr>
        </p:nvSpPr>
        <p:spPr>
          <a:xfrm>
            <a:off x="4429325" y="144275"/>
            <a:ext cx="4638600" cy="48765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b="1" lang="en" sz="1516"/>
              <a:t>If you were to do this project again with front-end design too, what would happen?</a:t>
            </a:r>
            <a:endParaRPr b="1" sz="1516"/>
          </a:p>
          <a:p>
            <a:pPr indent="0" lvl="0" marL="0" rtl="0" algn="l">
              <a:spcBef>
                <a:spcPts val="1200"/>
              </a:spcBef>
              <a:spcAft>
                <a:spcPts val="0"/>
              </a:spcAft>
              <a:buNone/>
            </a:pPr>
            <a:r>
              <a:rPr lang="en"/>
              <a:t>We would have to:</a:t>
            </a:r>
            <a:endParaRPr/>
          </a:p>
          <a:p>
            <a:pPr indent="-304958" lvl="0" marL="457200" rtl="0" algn="l">
              <a:spcBef>
                <a:spcPts val="1200"/>
              </a:spcBef>
              <a:spcAft>
                <a:spcPts val="0"/>
              </a:spcAft>
              <a:buSzPct val="100000"/>
              <a:buAutoNum type="arabicParenR"/>
            </a:pPr>
            <a:r>
              <a:rPr lang="en"/>
              <a:t>Find different coding languages that suit the needs for the project (PyScript, ReactPy, StreamLit…)</a:t>
            </a:r>
            <a:endParaRPr/>
          </a:p>
          <a:p>
            <a:pPr indent="-304958" lvl="0" marL="457200" rtl="0" algn="l">
              <a:spcBef>
                <a:spcPts val="0"/>
              </a:spcBef>
              <a:spcAft>
                <a:spcPts val="0"/>
              </a:spcAft>
              <a:buSzPct val="100000"/>
              <a:buAutoNum type="arabicParenR"/>
            </a:pPr>
            <a:r>
              <a:rPr lang="en"/>
              <a:t>Learn how they work</a:t>
            </a:r>
            <a:endParaRPr/>
          </a:p>
          <a:p>
            <a:pPr indent="-304958" lvl="0" marL="457200" rtl="0" algn="l">
              <a:spcBef>
                <a:spcPts val="0"/>
              </a:spcBef>
              <a:spcAft>
                <a:spcPts val="0"/>
              </a:spcAft>
              <a:buSzPct val="100000"/>
              <a:buAutoNum type="arabicParenR"/>
            </a:pPr>
            <a:r>
              <a:rPr lang="en"/>
              <a:t>Think about design elements while coding each section of the game</a:t>
            </a:r>
            <a:endParaRPr/>
          </a:p>
          <a:p>
            <a:pPr indent="-304958" lvl="0" marL="457200" rtl="0" algn="l">
              <a:spcBef>
                <a:spcPts val="0"/>
              </a:spcBef>
              <a:spcAft>
                <a:spcPts val="0"/>
              </a:spcAft>
              <a:buSzPct val="100000"/>
              <a:buAutoNum type="arabicParenR"/>
            </a:pPr>
            <a:r>
              <a:rPr lang="en"/>
              <a:t>Embed the code</a:t>
            </a:r>
            <a:endParaRPr/>
          </a:p>
          <a:p>
            <a:pPr indent="0" lvl="0" marL="0" rtl="0" algn="l">
              <a:spcBef>
                <a:spcPts val="1200"/>
              </a:spcBef>
              <a:spcAft>
                <a:spcPts val="0"/>
              </a:spcAft>
              <a:buNone/>
            </a:pPr>
            <a:r>
              <a:rPr lang="en"/>
              <a:t>The time to deploy would be </a:t>
            </a:r>
            <a:r>
              <a:rPr lang="en"/>
              <a:t>hindered greatly for us, we had a group that was varied in experience with Python programming. </a:t>
            </a:r>
            <a:endParaRPr/>
          </a:p>
          <a:p>
            <a:pPr indent="0" lvl="0" marL="0" rtl="0" algn="l">
              <a:spcBef>
                <a:spcPts val="1200"/>
              </a:spcBef>
              <a:spcAft>
                <a:spcPts val="0"/>
              </a:spcAft>
              <a:buNone/>
            </a:pPr>
            <a:r>
              <a:rPr lang="en"/>
              <a:t>We already took enough time as it was to keep everyone up-to-date with the knowledge base of Python programming and some would even dedicate their time after hours. </a:t>
            </a:r>
            <a:endParaRPr/>
          </a:p>
          <a:p>
            <a:pPr indent="0" lvl="0" marL="0" rtl="0" algn="l">
              <a:spcBef>
                <a:spcPts val="1200"/>
              </a:spcBef>
              <a:spcAft>
                <a:spcPts val="1200"/>
              </a:spcAft>
              <a:buNone/>
            </a:pPr>
            <a:r>
              <a:rPr lang="en"/>
              <a:t>Embedding front-end to our project would propose the risk of having to teach everybody that particular language and everyone would spend more time switching between learning and then coding. It would also change our flowchart design and we would then have to create a storyboard to demonstrate it’s visuals/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Slides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a:t>
            </a:r>
            <a:endParaRPr/>
          </a:p>
        </p:txBody>
      </p:sp>
      <p:sp>
        <p:nvSpPr>
          <p:cNvPr id="74" name="Google Shape;74;p14"/>
          <p:cNvSpPr txBox="1"/>
          <p:nvPr>
            <p:ph idx="1" type="body"/>
          </p:nvPr>
        </p:nvSpPr>
        <p:spPr>
          <a:xfrm>
            <a:off x="3888275" y="500925"/>
            <a:ext cx="5136300" cy="4397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t/>
            </a:r>
            <a:endParaRPr sz="2000">
              <a:solidFill>
                <a:srgbClr val="252424"/>
              </a:solidFill>
            </a:endParaRPr>
          </a:p>
          <a:p>
            <a:pPr indent="0" lvl="0" marL="0" rtl="0" algn="l">
              <a:lnSpc>
                <a:spcPct val="105000"/>
              </a:lnSpc>
              <a:spcBef>
                <a:spcPts val="1200"/>
              </a:spcBef>
              <a:spcAft>
                <a:spcPts val="0"/>
              </a:spcAft>
              <a:buNone/>
            </a:pPr>
            <a:r>
              <a:rPr lang="en" sz="2000">
                <a:solidFill>
                  <a:srgbClr val="252424"/>
                </a:solidFill>
              </a:rPr>
              <a:t>Makai Trott - Project Manager</a:t>
            </a:r>
            <a:endParaRPr sz="2000">
              <a:solidFill>
                <a:srgbClr val="252424"/>
              </a:solidFill>
            </a:endParaRPr>
          </a:p>
          <a:p>
            <a:pPr indent="0" lvl="0" marL="0" rtl="0" algn="l">
              <a:lnSpc>
                <a:spcPct val="105000"/>
              </a:lnSpc>
              <a:spcBef>
                <a:spcPts val="1200"/>
              </a:spcBef>
              <a:spcAft>
                <a:spcPts val="0"/>
              </a:spcAft>
              <a:buNone/>
            </a:pPr>
            <a:r>
              <a:t/>
            </a:r>
            <a:endParaRPr sz="2000">
              <a:solidFill>
                <a:srgbClr val="252424"/>
              </a:solidFill>
            </a:endParaRPr>
          </a:p>
          <a:p>
            <a:pPr indent="0" lvl="0" marL="0" rtl="0" algn="l">
              <a:lnSpc>
                <a:spcPct val="105000"/>
              </a:lnSpc>
              <a:spcBef>
                <a:spcPts val="1200"/>
              </a:spcBef>
              <a:spcAft>
                <a:spcPts val="0"/>
              </a:spcAft>
              <a:buNone/>
            </a:pPr>
            <a:r>
              <a:rPr lang="en" sz="2000">
                <a:solidFill>
                  <a:srgbClr val="252424"/>
                </a:solidFill>
              </a:rPr>
              <a:t>Dylan Tong - Lead Developer</a:t>
            </a:r>
            <a:endParaRPr sz="2000">
              <a:solidFill>
                <a:srgbClr val="252424"/>
              </a:solidFill>
            </a:endParaRPr>
          </a:p>
          <a:p>
            <a:pPr indent="0" lvl="0" marL="0" rtl="0" algn="l">
              <a:lnSpc>
                <a:spcPct val="105000"/>
              </a:lnSpc>
              <a:spcBef>
                <a:spcPts val="1200"/>
              </a:spcBef>
              <a:spcAft>
                <a:spcPts val="0"/>
              </a:spcAft>
              <a:buNone/>
            </a:pPr>
            <a:r>
              <a:t/>
            </a:r>
            <a:endParaRPr sz="2000">
              <a:solidFill>
                <a:srgbClr val="252424"/>
              </a:solidFill>
            </a:endParaRPr>
          </a:p>
          <a:p>
            <a:pPr indent="0" lvl="0" marL="0" rtl="0" algn="l">
              <a:lnSpc>
                <a:spcPct val="105000"/>
              </a:lnSpc>
              <a:spcBef>
                <a:spcPts val="1200"/>
              </a:spcBef>
              <a:spcAft>
                <a:spcPts val="0"/>
              </a:spcAft>
              <a:buNone/>
            </a:pPr>
            <a:r>
              <a:rPr lang="en" sz="2000">
                <a:solidFill>
                  <a:srgbClr val="252424"/>
                </a:solidFill>
              </a:rPr>
              <a:t>Sheikh Hussain - Project Coordinator</a:t>
            </a:r>
            <a:endParaRPr sz="2000">
              <a:solidFill>
                <a:srgbClr val="252424"/>
              </a:solidFill>
            </a:endParaRPr>
          </a:p>
          <a:p>
            <a:pPr indent="0" lvl="0" marL="0" rtl="0" algn="l">
              <a:lnSpc>
                <a:spcPct val="105000"/>
              </a:lnSpc>
              <a:spcBef>
                <a:spcPts val="1200"/>
              </a:spcBef>
              <a:spcAft>
                <a:spcPts val="0"/>
              </a:spcAft>
              <a:buNone/>
            </a:pPr>
            <a:r>
              <a:t/>
            </a:r>
            <a:endParaRPr sz="2000">
              <a:solidFill>
                <a:srgbClr val="252424"/>
              </a:solidFill>
            </a:endParaRPr>
          </a:p>
          <a:p>
            <a:pPr indent="0" lvl="0" marL="0" rtl="0" algn="l">
              <a:lnSpc>
                <a:spcPct val="105000"/>
              </a:lnSpc>
              <a:spcBef>
                <a:spcPts val="1200"/>
              </a:spcBef>
              <a:spcAft>
                <a:spcPts val="1200"/>
              </a:spcAft>
              <a:buNone/>
            </a:pPr>
            <a:r>
              <a:rPr lang="en" sz="2000">
                <a:solidFill>
                  <a:srgbClr val="252424"/>
                </a:solidFill>
              </a:rPr>
              <a:t>Fehintola Ogenah - Quality Assurance</a:t>
            </a:r>
            <a:endParaRPr sz="2000">
              <a:solidFill>
                <a:srgbClr val="25242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Makai Trott</a:t>
            </a:r>
            <a:endParaRPr/>
          </a:p>
        </p:txBody>
      </p:sp>
      <p:sp>
        <p:nvSpPr>
          <p:cNvPr id="186" name="Google Shape;186;p32"/>
          <p:cNvSpPr txBox="1"/>
          <p:nvPr>
            <p:ph idx="1" type="body"/>
          </p:nvPr>
        </p:nvSpPr>
        <p:spPr>
          <a:xfrm>
            <a:off x="4475000" y="196625"/>
            <a:ext cx="4514400" cy="4828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What was your role?</a:t>
            </a:r>
            <a:endParaRPr b="1"/>
          </a:p>
          <a:p>
            <a:pPr indent="0" lvl="0" marL="0" rtl="0" algn="l">
              <a:spcBef>
                <a:spcPts val="1200"/>
              </a:spcBef>
              <a:spcAft>
                <a:spcPts val="0"/>
              </a:spcAft>
              <a:buNone/>
            </a:pPr>
            <a:r>
              <a:rPr lang="en"/>
              <a:t>During this project, I assumed the role of Project Manager and Team Spokesperson</a:t>
            </a:r>
            <a:endParaRPr/>
          </a:p>
          <a:p>
            <a:pPr indent="0" lvl="0" marL="0" rtl="0" algn="l">
              <a:spcBef>
                <a:spcPts val="1200"/>
              </a:spcBef>
              <a:spcAft>
                <a:spcPts val="0"/>
              </a:spcAft>
              <a:buNone/>
            </a:pPr>
            <a:r>
              <a:rPr b="1" lang="en"/>
              <a:t>Why were you given this role?</a:t>
            </a:r>
            <a:endParaRPr b="1"/>
          </a:p>
          <a:p>
            <a:pPr indent="0" lvl="0" marL="0" rtl="0" algn="l">
              <a:spcBef>
                <a:spcPts val="1200"/>
              </a:spcBef>
              <a:spcAft>
                <a:spcPts val="0"/>
              </a:spcAft>
              <a:buNone/>
            </a:pPr>
            <a:r>
              <a:rPr lang="en"/>
              <a:t>I was given this role as I am very comfortable with public speaking in any setting as well as being able to coordinate tasks between people of various backgrounds and abilities.</a:t>
            </a:r>
            <a:endParaRPr/>
          </a:p>
          <a:p>
            <a:pPr indent="0" lvl="0" marL="0" rtl="0" algn="l">
              <a:spcBef>
                <a:spcPts val="1200"/>
              </a:spcBef>
              <a:spcAft>
                <a:spcPts val="0"/>
              </a:spcAft>
              <a:buNone/>
            </a:pPr>
            <a:r>
              <a:rPr b="1" lang="en"/>
              <a:t>Were you able to complete tasks given?</a:t>
            </a:r>
            <a:endParaRPr b="1"/>
          </a:p>
          <a:p>
            <a:pPr indent="0" lvl="0" marL="0" rtl="0" algn="l">
              <a:spcBef>
                <a:spcPts val="1200"/>
              </a:spcBef>
              <a:spcAft>
                <a:spcPts val="0"/>
              </a:spcAft>
              <a:buNone/>
            </a:pPr>
            <a:r>
              <a:rPr lang="en"/>
              <a:t>Yes I was successfully able to complete the tasks presented to me.</a:t>
            </a:r>
            <a:endParaRPr/>
          </a:p>
          <a:p>
            <a:pPr indent="0" lvl="0" marL="0" rtl="0" algn="l">
              <a:spcBef>
                <a:spcPts val="1200"/>
              </a:spcBef>
              <a:spcAft>
                <a:spcPts val="0"/>
              </a:spcAft>
              <a:buNone/>
            </a:pPr>
            <a:r>
              <a:rPr b="1" lang="en"/>
              <a:t>Strengths</a:t>
            </a:r>
            <a:endParaRPr b="1"/>
          </a:p>
          <a:p>
            <a:pPr indent="0" lvl="0" marL="0" rtl="0" algn="l">
              <a:spcBef>
                <a:spcPts val="1200"/>
              </a:spcBef>
              <a:spcAft>
                <a:spcPts val="0"/>
              </a:spcAft>
              <a:buNone/>
            </a:pPr>
            <a:r>
              <a:rPr lang="en"/>
              <a:t>My strengths would be my ability to coordinate with team members</a:t>
            </a:r>
            <a:endParaRPr/>
          </a:p>
          <a:p>
            <a:pPr indent="0" lvl="0" marL="0" rtl="0" algn="l">
              <a:spcBef>
                <a:spcPts val="1200"/>
              </a:spcBef>
              <a:spcAft>
                <a:spcPts val="0"/>
              </a:spcAft>
              <a:buNone/>
            </a:pPr>
            <a:r>
              <a:rPr b="1" lang="en"/>
              <a:t>Improvements</a:t>
            </a:r>
            <a:endParaRPr b="1"/>
          </a:p>
          <a:p>
            <a:pPr indent="0" lvl="0" marL="0" rtl="0" algn="l">
              <a:spcBef>
                <a:spcPts val="1200"/>
              </a:spcBef>
              <a:spcAft>
                <a:spcPts val="1200"/>
              </a:spcAft>
              <a:buNone/>
            </a:pPr>
            <a:r>
              <a:rPr lang="en"/>
              <a:t>Some improvements I would work on would be technical coding capabilities. While I do have confidence in my coding, there are improvements which can still be made.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Dylan Tong</a:t>
            </a:r>
            <a:endParaRPr/>
          </a:p>
        </p:txBody>
      </p:sp>
      <p:sp>
        <p:nvSpPr>
          <p:cNvPr id="192" name="Google Shape;192;p3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What was your role?</a:t>
            </a:r>
            <a:endParaRPr b="1"/>
          </a:p>
          <a:p>
            <a:pPr indent="0" lvl="0" marL="0" rtl="0" algn="l">
              <a:spcBef>
                <a:spcPts val="1200"/>
              </a:spcBef>
              <a:spcAft>
                <a:spcPts val="0"/>
              </a:spcAft>
              <a:buNone/>
            </a:pPr>
            <a:r>
              <a:rPr lang="en"/>
              <a:t>Lead Developer</a:t>
            </a:r>
            <a:endParaRPr/>
          </a:p>
          <a:p>
            <a:pPr indent="0" lvl="0" marL="0" rtl="0" algn="l">
              <a:spcBef>
                <a:spcPts val="1200"/>
              </a:spcBef>
              <a:spcAft>
                <a:spcPts val="0"/>
              </a:spcAft>
              <a:buNone/>
            </a:pPr>
            <a:r>
              <a:rPr b="1" lang="en"/>
              <a:t>Why were you given this role?</a:t>
            </a:r>
            <a:endParaRPr b="1"/>
          </a:p>
          <a:p>
            <a:pPr indent="0" lvl="0" marL="0" rtl="0" algn="l">
              <a:spcBef>
                <a:spcPts val="1200"/>
              </a:spcBef>
              <a:spcAft>
                <a:spcPts val="0"/>
              </a:spcAft>
              <a:buNone/>
            </a:pPr>
            <a:r>
              <a:rPr lang="en"/>
              <a:t>I was given this role as I am very capable of testing and finding bugs in code as well as helping others to implement their ideas into coding language.</a:t>
            </a:r>
            <a:endParaRPr/>
          </a:p>
          <a:p>
            <a:pPr indent="0" lvl="0" marL="0" rtl="0" algn="l">
              <a:spcBef>
                <a:spcPts val="1200"/>
              </a:spcBef>
              <a:spcAft>
                <a:spcPts val="0"/>
              </a:spcAft>
              <a:buNone/>
            </a:pPr>
            <a:r>
              <a:rPr b="1" lang="en"/>
              <a:t>Were you able to complete tasks given?</a:t>
            </a:r>
            <a:endParaRPr b="1"/>
          </a:p>
          <a:p>
            <a:pPr indent="0" lvl="0" marL="0" rtl="0" algn="l">
              <a:spcBef>
                <a:spcPts val="1200"/>
              </a:spcBef>
              <a:spcAft>
                <a:spcPts val="0"/>
              </a:spcAft>
              <a:buNone/>
            </a:pPr>
            <a:r>
              <a:rPr lang="en"/>
              <a:t> I was able to complete the tasks given.</a:t>
            </a:r>
            <a:endParaRPr/>
          </a:p>
          <a:p>
            <a:pPr indent="0" lvl="0" marL="0" rtl="0" algn="l">
              <a:spcBef>
                <a:spcPts val="1200"/>
              </a:spcBef>
              <a:spcAft>
                <a:spcPts val="1200"/>
              </a:spcAft>
              <a:buNone/>
            </a:pPr>
            <a:r>
              <a:t/>
            </a:r>
            <a:endParaRPr b="1"/>
          </a:p>
        </p:txBody>
      </p:sp>
      <p:sp>
        <p:nvSpPr>
          <p:cNvPr id="193" name="Google Shape;193;p3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Strengths</a:t>
            </a:r>
            <a:endParaRPr b="1"/>
          </a:p>
          <a:p>
            <a:pPr indent="0" lvl="0" marL="0" rtl="0" algn="l">
              <a:spcBef>
                <a:spcPts val="1200"/>
              </a:spcBef>
              <a:spcAft>
                <a:spcPts val="0"/>
              </a:spcAft>
              <a:buNone/>
            </a:pPr>
            <a:r>
              <a:rPr lang="en"/>
              <a:t>My main strengths would be problem solving skills and workflow</a:t>
            </a:r>
            <a:endParaRPr/>
          </a:p>
          <a:p>
            <a:pPr indent="0" lvl="0" marL="0" rtl="0" algn="l">
              <a:spcBef>
                <a:spcPts val="1200"/>
              </a:spcBef>
              <a:spcAft>
                <a:spcPts val="0"/>
              </a:spcAft>
              <a:buNone/>
            </a:pPr>
            <a:r>
              <a:rPr b="1" lang="en"/>
              <a:t>Improvements</a:t>
            </a:r>
            <a:endParaRPr b="1"/>
          </a:p>
          <a:p>
            <a:pPr indent="0" lvl="0" marL="0" rtl="0" algn="l">
              <a:spcBef>
                <a:spcPts val="1200"/>
              </a:spcBef>
              <a:spcAft>
                <a:spcPts val="1200"/>
              </a:spcAft>
              <a:buNone/>
            </a:pPr>
            <a:r>
              <a:rPr lang="en"/>
              <a:t>Some improvements I could make would be communication skills and time management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Fehintola Ogenah</a:t>
            </a:r>
            <a:endParaRPr/>
          </a:p>
        </p:txBody>
      </p:sp>
      <p:sp>
        <p:nvSpPr>
          <p:cNvPr id="199" name="Google Shape;199;p34"/>
          <p:cNvSpPr txBox="1"/>
          <p:nvPr>
            <p:ph idx="1" type="body"/>
          </p:nvPr>
        </p:nvSpPr>
        <p:spPr>
          <a:xfrm>
            <a:off x="4429175" y="121900"/>
            <a:ext cx="4381800" cy="44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What was your role?</a:t>
            </a:r>
            <a:endParaRPr sz="1200"/>
          </a:p>
          <a:p>
            <a:pPr indent="0" lvl="0" marL="0" rtl="0" algn="l">
              <a:spcBef>
                <a:spcPts val="1200"/>
              </a:spcBef>
              <a:spcAft>
                <a:spcPts val="0"/>
              </a:spcAft>
              <a:buNone/>
            </a:pPr>
            <a:r>
              <a:rPr lang="en" sz="1200"/>
              <a:t>I was given this role as to help oversee what has previously been done as I am capable</a:t>
            </a:r>
            <a:endParaRPr sz="1200"/>
          </a:p>
          <a:p>
            <a:pPr indent="0" lvl="0" marL="0" rtl="0" algn="l">
              <a:spcBef>
                <a:spcPts val="1200"/>
              </a:spcBef>
              <a:spcAft>
                <a:spcPts val="0"/>
              </a:spcAft>
              <a:buNone/>
            </a:pPr>
            <a:r>
              <a:rPr b="1" lang="en" sz="1200"/>
              <a:t>Why were you given this role?</a:t>
            </a:r>
            <a:endParaRPr b="1" sz="1200"/>
          </a:p>
          <a:p>
            <a:pPr indent="0" lvl="0" marL="0" rtl="0" algn="l">
              <a:spcBef>
                <a:spcPts val="1200"/>
              </a:spcBef>
              <a:spcAft>
                <a:spcPts val="0"/>
              </a:spcAft>
              <a:buNone/>
            </a:pPr>
            <a:r>
              <a:rPr lang="en" sz="1200"/>
              <a:t>I was able to complete the tasks given.</a:t>
            </a:r>
            <a:endParaRPr sz="1200"/>
          </a:p>
          <a:p>
            <a:pPr indent="0" lvl="0" marL="0" rtl="0" algn="l">
              <a:spcBef>
                <a:spcPts val="1200"/>
              </a:spcBef>
              <a:spcAft>
                <a:spcPts val="0"/>
              </a:spcAft>
              <a:buNone/>
            </a:pPr>
            <a:r>
              <a:rPr b="1" lang="en" sz="1200"/>
              <a:t>Were you able to complete tasks given?</a:t>
            </a:r>
            <a:endParaRPr b="1" sz="1200"/>
          </a:p>
          <a:p>
            <a:pPr indent="0" lvl="0" marL="0" rtl="0" algn="l">
              <a:spcBef>
                <a:spcPts val="1200"/>
              </a:spcBef>
              <a:spcAft>
                <a:spcPts val="0"/>
              </a:spcAft>
              <a:buNone/>
            </a:pPr>
            <a:r>
              <a:rPr lang="en" sz="1200"/>
              <a:t>My main strengths would be working on my workflow.</a:t>
            </a:r>
            <a:endParaRPr sz="1200"/>
          </a:p>
          <a:p>
            <a:pPr indent="0" lvl="0" marL="0" rtl="0" algn="l">
              <a:spcBef>
                <a:spcPts val="1200"/>
              </a:spcBef>
              <a:spcAft>
                <a:spcPts val="0"/>
              </a:spcAft>
              <a:buNone/>
            </a:pPr>
            <a:r>
              <a:rPr b="1" lang="en" sz="1200"/>
              <a:t>Strengths</a:t>
            </a:r>
            <a:endParaRPr b="1" sz="1200"/>
          </a:p>
          <a:p>
            <a:pPr indent="0" lvl="0" marL="0" rtl="0" algn="l">
              <a:spcBef>
                <a:spcPts val="1200"/>
              </a:spcBef>
              <a:spcAft>
                <a:spcPts val="0"/>
              </a:spcAft>
              <a:buNone/>
            </a:pPr>
            <a:r>
              <a:rPr lang="en" sz="1200"/>
              <a:t>My main weakness will be around communication and the length of time it took to complete my task.</a:t>
            </a:r>
            <a:endParaRPr sz="1200"/>
          </a:p>
          <a:p>
            <a:pPr indent="0" lvl="0" marL="0" rtl="0" algn="l">
              <a:spcBef>
                <a:spcPts val="1200"/>
              </a:spcBef>
              <a:spcAft>
                <a:spcPts val="0"/>
              </a:spcAft>
              <a:buNone/>
            </a:pPr>
            <a:r>
              <a:rPr b="1" lang="en" sz="1200"/>
              <a:t>Improvements</a:t>
            </a:r>
            <a:endParaRPr b="1" sz="1200"/>
          </a:p>
          <a:p>
            <a:pPr indent="0" lvl="0" marL="0" rtl="0" algn="l">
              <a:spcBef>
                <a:spcPts val="1200"/>
              </a:spcBef>
              <a:spcAft>
                <a:spcPts val="0"/>
              </a:spcAft>
              <a:buNone/>
            </a:pPr>
            <a:r>
              <a:rPr lang="en" sz="1200"/>
              <a:t>In future, I will  to ensure that time is managed properly and ensure I communicate more effectively. </a:t>
            </a:r>
            <a:endParaRPr sz="12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Sheikh Hussain</a:t>
            </a:r>
            <a:endParaRPr/>
          </a:p>
        </p:txBody>
      </p:sp>
      <p:sp>
        <p:nvSpPr>
          <p:cNvPr id="205" name="Google Shape;205;p3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What was your role?</a:t>
            </a:r>
            <a:endParaRPr b="1"/>
          </a:p>
          <a:p>
            <a:pPr indent="0" lvl="0" marL="0" rtl="0" algn="l">
              <a:spcBef>
                <a:spcPts val="1200"/>
              </a:spcBef>
              <a:spcAft>
                <a:spcPts val="0"/>
              </a:spcAft>
              <a:buNone/>
            </a:pPr>
            <a:r>
              <a:rPr lang="en"/>
              <a:t>My role was project coordinator, keeping everything organised</a:t>
            </a:r>
            <a:endParaRPr/>
          </a:p>
          <a:p>
            <a:pPr indent="0" lvl="0" marL="0" rtl="0" algn="l">
              <a:spcBef>
                <a:spcPts val="1200"/>
              </a:spcBef>
              <a:spcAft>
                <a:spcPts val="0"/>
              </a:spcAft>
              <a:buNone/>
            </a:pPr>
            <a:r>
              <a:rPr b="1" lang="en"/>
              <a:t>Why were you given this role?</a:t>
            </a:r>
            <a:endParaRPr b="1"/>
          </a:p>
          <a:p>
            <a:pPr indent="0" lvl="0" marL="0" rtl="0" algn="l">
              <a:spcBef>
                <a:spcPts val="1200"/>
              </a:spcBef>
              <a:spcAft>
                <a:spcPts val="0"/>
              </a:spcAft>
              <a:buNone/>
            </a:pPr>
            <a:r>
              <a:rPr lang="en"/>
              <a:t>I was given this role as I have the ability to communicate effectively and efficiently.</a:t>
            </a:r>
            <a:endParaRPr/>
          </a:p>
          <a:p>
            <a:pPr indent="0" lvl="0" marL="0" rtl="0" algn="l">
              <a:spcBef>
                <a:spcPts val="1200"/>
              </a:spcBef>
              <a:spcAft>
                <a:spcPts val="0"/>
              </a:spcAft>
              <a:buNone/>
            </a:pPr>
            <a:r>
              <a:rPr b="1" lang="en"/>
              <a:t>Where you able to complete your tasks?</a:t>
            </a:r>
            <a:endParaRPr b="1"/>
          </a:p>
          <a:p>
            <a:pPr indent="0" lvl="0" marL="0" rtl="0" algn="l">
              <a:spcBef>
                <a:spcPts val="1200"/>
              </a:spcBef>
              <a:spcAft>
                <a:spcPts val="0"/>
              </a:spcAft>
              <a:buNone/>
            </a:pPr>
            <a:r>
              <a:rPr lang="en"/>
              <a:t>Yes, this did cause some slow downs as I also had to code elements in for my parts and plan,</a:t>
            </a:r>
            <a:endParaRPr/>
          </a:p>
          <a:p>
            <a:pPr indent="0" lvl="0" marL="0" rtl="0" algn="l">
              <a:spcBef>
                <a:spcPts val="1200"/>
              </a:spcBef>
              <a:spcAft>
                <a:spcPts val="1200"/>
              </a:spcAft>
              <a:buNone/>
            </a:pPr>
            <a:r>
              <a:rPr lang="en"/>
              <a:t>.</a:t>
            </a:r>
            <a:endParaRPr/>
          </a:p>
        </p:txBody>
      </p:sp>
      <p:sp>
        <p:nvSpPr>
          <p:cNvPr id="206" name="Google Shape;206;p3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t>Strengths</a:t>
            </a:r>
            <a:endParaRPr b="1" sz="1200"/>
          </a:p>
          <a:p>
            <a:pPr indent="0" lvl="0" marL="0" rtl="0" algn="l">
              <a:lnSpc>
                <a:spcPct val="95000"/>
              </a:lnSpc>
              <a:spcBef>
                <a:spcPts val="1200"/>
              </a:spcBef>
              <a:spcAft>
                <a:spcPts val="0"/>
              </a:spcAft>
              <a:buNone/>
            </a:pPr>
            <a:r>
              <a:rPr lang="en" sz="1200"/>
              <a:t>My strengths I would say would be that I was able to keep organised and punctual even on a ‘messy’ flow. We would have one member coding while another is still stuck on the flowcharts. </a:t>
            </a:r>
            <a:endParaRPr sz="1200"/>
          </a:p>
          <a:p>
            <a:pPr indent="0" lvl="0" marL="0" rtl="0" algn="l">
              <a:lnSpc>
                <a:spcPct val="95000"/>
              </a:lnSpc>
              <a:spcBef>
                <a:spcPts val="1200"/>
              </a:spcBef>
              <a:spcAft>
                <a:spcPts val="0"/>
              </a:spcAft>
              <a:buNone/>
            </a:pPr>
            <a:r>
              <a:rPr b="1" lang="en" sz="1200"/>
              <a:t>Weaknesses</a:t>
            </a:r>
            <a:endParaRPr b="1" sz="1200"/>
          </a:p>
          <a:p>
            <a:pPr indent="0" lvl="0" marL="0" rtl="0" algn="l">
              <a:lnSpc>
                <a:spcPct val="95000"/>
              </a:lnSpc>
              <a:spcBef>
                <a:spcPts val="1200"/>
              </a:spcBef>
              <a:spcAft>
                <a:spcPts val="1200"/>
              </a:spcAft>
              <a:buNone/>
            </a:pPr>
            <a:r>
              <a:rPr lang="en" sz="1200"/>
              <a:t>Coding knowledge, though my knowledge on coding has greatly improved. I would like to see myself creating complex ideas.</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Atmosphere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was working in your team?</a:t>
            </a:r>
            <a:endParaRPr/>
          </a:p>
        </p:txBody>
      </p:sp>
      <p:sp>
        <p:nvSpPr>
          <p:cNvPr id="217" name="Google Shape;217;p37"/>
          <p:cNvSpPr txBox="1"/>
          <p:nvPr>
            <p:ph idx="1" type="body"/>
          </p:nvPr>
        </p:nvSpPr>
        <p:spPr>
          <a:xfrm>
            <a:off x="4400475" y="0"/>
            <a:ext cx="4743600" cy="50571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b="1" lang="en"/>
              <a:t>Was it good?</a:t>
            </a:r>
            <a:endParaRPr b="1"/>
          </a:p>
          <a:p>
            <a:pPr indent="0" lvl="0" marL="0" rtl="0" algn="l">
              <a:lnSpc>
                <a:spcPct val="100000"/>
              </a:lnSpc>
              <a:spcBef>
                <a:spcPts val="1200"/>
              </a:spcBef>
              <a:spcAft>
                <a:spcPts val="0"/>
              </a:spcAft>
              <a:buNone/>
            </a:pPr>
            <a:r>
              <a:rPr lang="en"/>
              <a:t>Our team just got on with what they needed to do and that’s thanks to the Kanban. We all worked well swiftly and everyone helped out.</a:t>
            </a:r>
            <a:endParaRPr/>
          </a:p>
          <a:p>
            <a:pPr indent="0" lvl="0" marL="0" rtl="0" algn="l">
              <a:lnSpc>
                <a:spcPct val="100000"/>
              </a:lnSpc>
              <a:spcBef>
                <a:spcPts val="1200"/>
              </a:spcBef>
              <a:spcAft>
                <a:spcPts val="0"/>
              </a:spcAft>
              <a:buNone/>
            </a:pPr>
            <a:r>
              <a:rPr b="1" lang="en"/>
              <a:t>Were stand-ups good?</a:t>
            </a:r>
            <a:endParaRPr b="1"/>
          </a:p>
          <a:p>
            <a:pPr indent="0" lvl="0" marL="0" rtl="0" algn="l">
              <a:lnSpc>
                <a:spcPct val="100000"/>
              </a:lnSpc>
              <a:spcBef>
                <a:spcPts val="1200"/>
              </a:spcBef>
              <a:spcAft>
                <a:spcPts val="0"/>
              </a:spcAft>
              <a:buNone/>
            </a:pPr>
            <a:r>
              <a:rPr lang="en"/>
              <a:t>Yes, these helped to keep everyone informed and if there was any problems we would have the opportunity to speak there and once vocalised everyone would seek to help. </a:t>
            </a:r>
            <a:endParaRPr/>
          </a:p>
          <a:p>
            <a:pPr indent="0" lvl="0" marL="0" rtl="0" algn="l">
              <a:lnSpc>
                <a:spcPct val="100000"/>
              </a:lnSpc>
              <a:spcBef>
                <a:spcPts val="1200"/>
              </a:spcBef>
              <a:spcAft>
                <a:spcPts val="0"/>
              </a:spcAft>
              <a:buNone/>
            </a:pPr>
            <a:r>
              <a:rPr b="1" lang="en"/>
              <a:t>Was Kanban effective?</a:t>
            </a:r>
            <a:endParaRPr b="1"/>
          </a:p>
          <a:p>
            <a:pPr indent="0" lvl="0" marL="0" rtl="0" algn="l">
              <a:lnSpc>
                <a:spcPct val="100000"/>
              </a:lnSpc>
              <a:spcBef>
                <a:spcPts val="1200"/>
              </a:spcBef>
              <a:spcAft>
                <a:spcPts val="0"/>
              </a:spcAft>
              <a:buNone/>
            </a:pPr>
            <a:r>
              <a:rPr lang="en"/>
              <a:t>This was the most effective tool for keeping our project organised. It’s simplicity against other development methodologies allowed each team member to focus more on what they needed doing and plan around what should be done.</a:t>
            </a:r>
            <a:endParaRPr/>
          </a:p>
          <a:p>
            <a:pPr indent="0" lvl="0" marL="0" rtl="0" algn="l">
              <a:lnSpc>
                <a:spcPct val="100000"/>
              </a:lnSpc>
              <a:spcBef>
                <a:spcPts val="1200"/>
              </a:spcBef>
              <a:spcAft>
                <a:spcPts val="0"/>
              </a:spcAft>
              <a:buNone/>
            </a:pPr>
            <a:r>
              <a:rPr b="1" lang="en"/>
              <a:t>How did you offer help?</a:t>
            </a:r>
            <a:endParaRPr b="1"/>
          </a:p>
          <a:p>
            <a:pPr indent="0" lvl="0" marL="0" rtl="0" algn="l">
              <a:lnSpc>
                <a:spcPct val="100000"/>
              </a:lnSpc>
              <a:spcBef>
                <a:spcPts val="1200"/>
              </a:spcBef>
              <a:spcAft>
                <a:spcPts val="0"/>
              </a:spcAft>
              <a:buNone/>
            </a:pPr>
            <a:r>
              <a:rPr lang="en"/>
              <a:t>We all offered help in the same way same as we asked for help, we would check at each point where someone was and what they needed doing. </a:t>
            </a:r>
            <a:endParaRPr/>
          </a:p>
          <a:p>
            <a:pPr indent="0" lvl="0" marL="0" rtl="0" algn="l">
              <a:lnSpc>
                <a:spcPct val="100000"/>
              </a:lnSpc>
              <a:spcBef>
                <a:spcPts val="1200"/>
              </a:spcBef>
              <a:spcAft>
                <a:spcPts val="0"/>
              </a:spcAft>
              <a:buNone/>
            </a:pPr>
            <a:r>
              <a:rPr b="1" lang="en"/>
              <a:t>How did you ask for help?</a:t>
            </a:r>
            <a:endParaRPr b="1"/>
          </a:p>
          <a:p>
            <a:pPr indent="0" lvl="0" marL="0" rtl="0" algn="l">
              <a:lnSpc>
                <a:spcPct val="100000"/>
              </a:lnSpc>
              <a:spcBef>
                <a:spcPts val="1200"/>
              </a:spcBef>
              <a:spcAft>
                <a:spcPts val="0"/>
              </a:spcAft>
              <a:buNone/>
            </a:pPr>
            <a:r>
              <a:rPr lang="en"/>
              <a:t>We would just message each other on teams, we had a group chat made with only us in there and we would just speak at the standups if we needed anything. </a:t>
            </a:r>
            <a:endParaRPr/>
          </a:p>
          <a:p>
            <a:pPr indent="0" lvl="0" marL="0" rtl="0" algn="l">
              <a:lnSpc>
                <a:spcPct val="100000"/>
              </a:lnSpc>
              <a:spcBef>
                <a:spcPts val="1200"/>
              </a:spcBef>
              <a:spcAft>
                <a:spcPts val="0"/>
              </a:spcAft>
              <a:buNone/>
            </a:pPr>
            <a:r>
              <a:rPr b="1" lang="en"/>
              <a:t>How did </a:t>
            </a:r>
            <a:r>
              <a:rPr b="1" lang="en"/>
              <a:t>you all code?</a:t>
            </a:r>
            <a:endParaRPr b="1"/>
          </a:p>
          <a:p>
            <a:pPr indent="0" lvl="0" marL="0" rtl="0" algn="l">
              <a:lnSpc>
                <a:spcPct val="100000"/>
              </a:lnSpc>
              <a:spcBef>
                <a:spcPts val="1200"/>
              </a:spcBef>
              <a:spcAft>
                <a:spcPts val="1200"/>
              </a:spcAft>
              <a:buNone/>
            </a:pPr>
            <a:r>
              <a:rPr lang="en"/>
              <a:t>We began coding individually to begin, we wanted to make sure that we all had coding experience and knowledge by the end of this project. As we got closer toward the end, more help was being handed out and so we started coding together and solving problems together.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Outcome</a:t>
            </a:r>
            <a:endParaRPr/>
          </a:p>
        </p:txBody>
      </p:sp>
      <p:sp>
        <p:nvSpPr>
          <p:cNvPr id="228" name="Google Shape;228;p39"/>
          <p:cNvSpPr txBox="1"/>
          <p:nvPr>
            <p:ph idx="1" type="body"/>
          </p:nvPr>
        </p:nvSpPr>
        <p:spPr>
          <a:xfrm>
            <a:off x="4396350" y="141575"/>
            <a:ext cx="4687500" cy="488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What went well?</a:t>
            </a:r>
            <a:endParaRPr b="1"/>
          </a:p>
          <a:p>
            <a:pPr indent="0" lvl="0" marL="0" rtl="0" algn="l">
              <a:spcBef>
                <a:spcPts val="1200"/>
              </a:spcBef>
              <a:spcAft>
                <a:spcPts val="0"/>
              </a:spcAft>
              <a:buNone/>
            </a:pPr>
            <a:r>
              <a:rPr lang="en"/>
              <a:t>We believe that the time to deploy for our project was brought forward and that’s because we were able to work very well within the team.</a:t>
            </a:r>
            <a:endParaRPr/>
          </a:p>
          <a:p>
            <a:pPr indent="0" lvl="0" marL="0" rtl="0" algn="l">
              <a:spcBef>
                <a:spcPts val="1200"/>
              </a:spcBef>
              <a:spcAft>
                <a:spcPts val="0"/>
              </a:spcAft>
              <a:buNone/>
            </a:pPr>
            <a:r>
              <a:rPr b="1" lang="en"/>
              <a:t>What would you do differently?</a:t>
            </a:r>
            <a:endParaRPr b="1"/>
          </a:p>
          <a:p>
            <a:pPr indent="0" lvl="0" marL="0" rtl="0" algn="l">
              <a:spcBef>
                <a:spcPts val="1200"/>
              </a:spcBef>
              <a:spcAft>
                <a:spcPts val="0"/>
              </a:spcAft>
              <a:buNone/>
            </a:pPr>
            <a:r>
              <a:rPr lang="en"/>
              <a:t>We would maybe spend more </a:t>
            </a:r>
            <a:r>
              <a:rPr lang="en"/>
              <a:t>time with each other to try and get everyone on a ‘expert’ level in certain aspects of the project i.e. coding before we moved on from design phase. This would help with overarching project goal and allow room for a broader mindset in creativity and implementation.</a:t>
            </a:r>
            <a:endParaRPr/>
          </a:p>
          <a:p>
            <a:pPr indent="0" lvl="0" marL="0" rtl="0" algn="l">
              <a:spcBef>
                <a:spcPts val="1200"/>
              </a:spcBef>
              <a:spcAft>
                <a:spcPts val="0"/>
              </a:spcAft>
              <a:buNone/>
            </a:pPr>
            <a:r>
              <a:rPr b="1" lang="en"/>
              <a:t>How did you find Python while doing this project?</a:t>
            </a:r>
            <a:endParaRPr b="1"/>
          </a:p>
          <a:p>
            <a:pPr indent="0" lvl="0" marL="0" rtl="0" algn="l">
              <a:spcBef>
                <a:spcPts val="1200"/>
              </a:spcBef>
              <a:spcAft>
                <a:spcPts val="1200"/>
              </a:spcAft>
              <a:buNone/>
            </a:pPr>
            <a:r>
              <a:rPr lang="en"/>
              <a:t>For the most part it was easy to </a:t>
            </a:r>
            <a:r>
              <a:rPr i="1" lang="en"/>
              <a:t>first </a:t>
            </a:r>
            <a:r>
              <a:rPr lang="en"/>
              <a:t>use, the problems only began when our ideas became complex. As we began coding we learnt that the simpler the idea was, the easier it was to code and so for that purpose we stuck to creating a game where it would at the base of </a:t>
            </a:r>
            <a:r>
              <a:rPr lang="en"/>
              <a:t>everything</a:t>
            </a:r>
            <a:r>
              <a:rPr lang="en"/>
              <a:t> do what the flowchart intended. If then we had this complete, we would move to improve.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Targets &amp; Tasks</a:t>
            </a:r>
            <a:endParaRPr/>
          </a:p>
        </p:txBody>
      </p:sp>
      <p:sp>
        <p:nvSpPr>
          <p:cNvPr id="234" name="Google Shape;234;p40"/>
          <p:cNvSpPr txBox="1"/>
          <p:nvPr>
            <p:ph idx="1" type="body"/>
          </p:nvPr>
        </p:nvSpPr>
        <p:spPr>
          <a:xfrm>
            <a:off x="4458175" y="151500"/>
            <a:ext cx="4523100" cy="48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did your tasks look like to hit these goals?</a:t>
            </a:r>
            <a:endParaRPr b="1"/>
          </a:p>
          <a:p>
            <a:pPr indent="0" lvl="0" marL="0" rtl="0" algn="l">
              <a:spcBef>
                <a:spcPts val="1200"/>
              </a:spcBef>
              <a:spcAft>
                <a:spcPts val="0"/>
              </a:spcAft>
              <a:buNone/>
            </a:pPr>
            <a:r>
              <a:rPr lang="en"/>
              <a:t>To make things even for everybody, we took precautions on delegating and creating tasks. The goal for the team overall was to create a working </a:t>
            </a:r>
            <a:r>
              <a:rPr lang="en"/>
              <a:t>python</a:t>
            </a:r>
            <a:r>
              <a:rPr lang="en"/>
              <a:t> project that runs with no bugs. We had team members at different levels in coding experience and comprehension. We still needed everyone to do equal amounts. So the project tasks were divided in to subtasks that were the exact same overall.</a:t>
            </a:r>
            <a:endParaRPr/>
          </a:p>
          <a:p>
            <a:pPr indent="0" lvl="0" marL="0" rtl="0" algn="l">
              <a:spcBef>
                <a:spcPts val="1200"/>
              </a:spcBef>
              <a:spcAft>
                <a:spcPts val="0"/>
              </a:spcAft>
              <a:buNone/>
            </a:pPr>
            <a:r>
              <a:rPr b="1" lang="en"/>
              <a:t>Describe your team communication for setting goals/tasks</a:t>
            </a:r>
            <a:endParaRPr b="1"/>
          </a:p>
          <a:p>
            <a:pPr indent="0" lvl="0" marL="0" rtl="0" algn="l">
              <a:spcBef>
                <a:spcPts val="1200"/>
              </a:spcBef>
              <a:spcAft>
                <a:spcPts val="1200"/>
              </a:spcAft>
              <a:buNone/>
            </a:pPr>
            <a:r>
              <a:rPr lang="en"/>
              <a:t>This group in particular was great at team communication. Everyone knew what they were doing and everyone knew how and when to ask for whatever they needed. This level of transparency allowed the project to flow smooth. Most of us volunteered to take a task or our project lead would delegate to the suited member.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Going Solo</a:t>
            </a:r>
            <a:endParaRPr/>
          </a:p>
        </p:txBody>
      </p:sp>
      <p:sp>
        <p:nvSpPr>
          <p:cNvPr id="240" name="Google Shape;240;p41"/>
          <p:cNvSpPr txBox="1"/>
          <p:nvPr>
            <p:ph idx="1" type="body"/>
          </p:nvPr>
        </p:nvSpPr>
        <p:spPr>
          <a:xfrm>
            <a:off x="4487025" y="216425"/>
            <a:ext cx="4508400" cy="47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experience do you think you would have if you tried making this game solo?</a:t>
            </a:r>
            <a:endParaRPr b="1"/>
          </a:p>
          <a:p>
            <a:pPr indent="0" lvl="0" marL="0" rtl="0" algn="l">
              <a:spcBef>
                <a:spcPts val="1200"/>
              </a:spcBef>
              <a:spcAft>
                <a:spcPts val="0"/>
              </a:spcAft>
              <a:buNone/>
            </a:pPr>
            <a:r>
              <a:rPr lang="en"/>
              <a:t>We would struggle with generating ideas, testing, and having a ‘birds eye view’ of the project. These though often undermined are actually very </a:t>
            </a:r>
            <a:r>
              <a:rPr lang="en"/>
              <a:t>integral</a:t>
            </a:r>
            <a:r>
              <a:rPr lang="en"/>
              <a:t> to forming and completing a project. </a:t>
            </a:r>
            <a:endParaRPr/>
          </a:p>
          <a:p>
            <a:pPr indent="0" lvl="0" marL="0" rtl="0" algn="l">
              <a:spcBef>
                <a:spcPts val="1200"/>
              </a:spcBef>
              <a:spcAft>
                <a:spcPts val="1200"/>
              </a:spcAft>
              <a:buNone/>
            </a:pPr>
            <a:r>
              <a:rPr lang="en"/>
              <a:t>This is not to say that it can’t be done, more so to say that there would be no parameters for the implementation of the project whereby someone would stick to project tasks and goals rather than just embedding their ideas as it comes along.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a:t>
            </a:r>
            <a:endParaRPr/>
          </a:p>
        </p:txBody>
      </p:sp>
      <p:sp>
        <p:nvSpPr>
          <p:cNvPr id="80" name="Google Shape;80;p15"/>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bullets points have been used throughout this slide to represent our answers to the questions in the brief as per the presentation brief requirements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Trello</a:t>
            </a:r>
            <a:endParaRPr/>
          </a:p>
        </p:txBody>
      </p:sp>
      <p:sp>
        <p:nvSpPr>
          <p:cNvPr id="246" name="Google Shape;246;p42"/>
          <p:cNvSpPr txBox="1"/>
          <p:nvPr>
            <p:ph idx="1" type="body"/>
          </p:nvPr>
        </p:nvSpPr>
        <p:spPr>
          <a:xfrm>
            <a:off x="4472600" y="202000"/>
            <a:ext cx="4523100" cy="471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did you find </a:t>
            </a:r>
            <a:r>
              <a:rPr b="1" lang="en"/>
              <a:t>using Trello for your project, was Kanban any good?</a:t>
            </a:r>
            <a:endParaRPr b="1"/>
          </a:p>
          <a:p>
            <a:pPr indent="0" lvl="0" marL="0" rtl="0" algn="l">
              <a:spcBef>
                <a:spcPts val="1200"/>
              </a:spcBef>
              <a:spcAft>
                <a:spcPts val="0"/>
              </a:spcAft>
              <a:buNone/>
            </a:pPr>
            <a:r>
              <a:rPr lang="en"/>
              <a:t>Using Trello throughout our project helped greatly to keep everything organised. Using our Trello board in between tasks or for the ‘stand ups’ helped everyone know where each other were. </a:t>
            </a:r>
            <a:endParaRPr/>
          </a:p>
          <a:p>
            <a:pPr indent="0" lvl="0" marL="0" rtl="0" algn="l">
              <a:spcBef>
                <a:spcPts val="1200"/>
              </a:spcBef>
              <a:spcAft>
                <a:spcPts val="0"/>
              </a:spcAft>
              <a:buNone/>
            </a:pPr>
            <a:r>
              <a:rPr lang="en"/>
              <a:t>This way when it came to any of the project phases and tasks, we could easily read where we were, what we needed to do, a checklist of what needs to be done on each subtask or criterias and then move on swiftly to the next.</a:t>
            </a:r>
            <a:endParaRPr/>
          </a:p>
          <a:p>
            <a:pPr indent="0" lvl="0" marL="0" rtl="0" algn="l">
              <a:spcBef>
                <a:spcPts val="1200"/>
              </a:spcBef>
              <a:spcAft>
                <a:spcPts val="0"/>
              </a:spcAft>
              <a:buNone/>
            </a:pPr>
            <a:r>
              <a:rPr lang="en"/>
              <a:t>Unfortunately, we had to delegate the role of having a single person update or manage the workflow on their as when it came to integrating the application across different platforms to use with additional features it became a little complicated. </a:t>
            </a:r>
            <a:endParaRPr/>
          </a:p>
          <a:p>
            <a:pPr indent="0" lvl="0" marL="0" rtl="0" algn="l">
              <a:spcBef>
                <a:spcPts val="1200"/>
              </a:spcBef>
              <a:spcAft>
                <a:spcPts val="1200"/>
              </a:spcAft>
              <a:buNone/>
            </a:pPr>
            <a:r>
              <a:rPr lang="en"/>
              <a:t>It would’ve been better if everyone only managed their own tasks and move it along the Kanban structure in Trello.</a:t>
            </a:r>
            <a:endParaRPr/>
          </a:p>
        </p:txBody>
      </p:sp>
      <p:pic>
        <p:nvPicPr>
          <p:cNvPr id="247" name="Google Shape;247;p42"/>
          <p:cNvPicPr preferRelativeResize="0"/>
          <p:nvPr/>
        </p:nvPicPr>
        <p:blipFill>
          <a:blip r:embed="rId3">
            <a:alphaModFix/>
          </a:blip>
          <a:stretch>
            <a:fillRect/>
          </a:stretch>
        </p:blipFill>
        <p:spPr>
          <a:xfrm>
            <a:off x="77500" y="1597125"/>
            <a:ext cx="4174949" cy="2232950"/>
          </a:xfrm>
          <a:prstGeom prst="rect">
            <a:avLst/>
          </a:prstGeom>
          <a:noFill/>
          <a:ln>
            <a:noFill/>
          </a:ln>
        </p:spPr>
      </p:pic>
      <p:sp>
        <p:nvSpPr>
          <p:cNvPr id="248" name="Google Shape;248;p42"/>
          <p:cNvSpPr txBox="1"/>
          <p:nvPr/>
        </p:nvSpPr>
        <p:spPr>
          <a:xfrm>
            <a:off x="363925" y="4317725"/>
            <a:ext cx="3602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hlink"/>
                </a:solidFill>
                <a:latin typeface="Roboto"/>
                <a:ea typeface="Roboto"/>
                <a:cs typeface="Roboto"/>
                <a:sym typeface="Roboto"/>
                <a:hlinkClick r:id="rId4"/>
              </a:rPr>
              <a:t>https://trello.com/invite/b/682701d9c3277b9861bceb1c/ATTIefd3332a7f8a0b611328a800600e053374167577/python-game-project</a:t>
            </a: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Teams</a:t>
            </a:r>
            <a:endParaRPr/>
          </a:p>
        </p:txBody>
      </p:sp>
      <p:sp>
        <p:nvSpPr>
          <p:cNvPr id="254" name="Google Shape;254;p43"/>
          <p:cNvSpPr txBox="1"/>
          <p:nvPr>
            <p:ph idx="1" type="body"/>
          </p:nvPr>
        </p:nvSpPr>
        <p:spPr>
          <a:xfrm>
            <a:off x="4637475" y="194775"/>
            <a:ext cx="4166400" cy="478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How did you find using Microsoft Teams for your project?</a:t>
            </a:r>
            <a:endParaRPr b="1"/>
          </a:p>
          <a:p>
            <a:pPr indent="0" lvl="0" marL="0" rtl="0" algn="l">
              <a:spcBef>
                <a:spcPts val="1200"/>
              </a:spcBef>
              <a:spcAft>
                <a:spcPts val="0"/>
              </a:spcAft>
              <a:buNone/>
            </a:pPr>
            <a:r>
              <a:rPr lang="en"/>
              <a:t>We all used this as our main form of communication and file sharing within the team. We had alternatives and used them a little like Google Drive, the problem was that everything was then scattered across different platforms. </a:t>
            </a:r>
            <a:endParaRPr/>
          </a:p>
          <a:p>
            <a:pPr indent="0" lvl="0" marL="0" rtl="0" algn="l">
              <a:spcBef>
                <a:spcPts val="1200"/>
              </a:spcBef>
              <a:spcAft>
                <a:spcPts val="0"/>
              </a:spcAft>
              <a:buNone/>
            </a:pPr>
            <a:r>
              <a:rPr lang="en"/>
              <a:t>Therefore, we strategised to organise our project by uploading the final files to Google Drive and then linking them to whatever tasks in Trello. Teams was then used as our filehub where we created a group chat and in that group chat all files, messages and calls where done if needed. Without Teams, this project would’ve displayed some slow downs through each phase. </a:t>
            </a:r>
            <a:endParaRPr/>
          </a:p>
          <a:p>
            <a:pPr indent="0" lvl="0" marL="0" rtl="0" algn="l">
              <a:spcBef>
                <a:spcPts val="1200"/>
              </a:spcBef>
              <a:spcAft>
                <a:spcPts val="1200"/>
              </a:spcAft>
              <a:buNone/>
            </a:pPr>
            <a:r>
              <a:rPr lang="en"/>
              <a:t>The downside to teams was that when it came to integrating Trello as per their features it actually proved quite difficult to use. It wasn’t user-friendly as we expected and so we just stuck to using Trello on it’s external platform as it is.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Our References</a:t>
            </a:r>
            <a:endParaRPr/>
          </a:p>
        </p:txBody>
      </p:sp>
      <p:sp>
        <p:nvSpPr>
          <p:cNvPr id="260" name="Google Shape;260;p44"/>
          <p:cNvSpPr txBox="1"/>
          <p:nvPr/>
        </p:nvSpPr>
        <p:spPr>
          <a:xfrm>
            <a:off x="58350" y="403525"/>
            <a:ext cx="4110000" cy="341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https://venngage.com/blog/flowchart-symbols/</a:t>
            </a:r>
            <a:br>
              <a:rPr lang="en" sz="1100" u="sng">
                <a:solidFill>
                  <a:schemeClr val="hlink"/>
                </a:solidFill>
                <a:hlinkClick r:id="rId4"/>
              </a:rPr>
            </a:br>
            <a:r>
              <a:rPr lang="en" sz="1100" u="sng">
                <a:solidFill>
                  <a:schemeClr val="hlink"/>
                </a:solidFill>
                <a:hlinkClick r:id="rId5"/>
              </a:rPr>
              <a:t>https://boardmix.com/knowledge/flowchart-symbols-explained-from-basic-to-advanced/</a:t>
            </a:r>
            <a:endParaRPr sz="1100"/>
          </a:p>
          <a:p>
            <a:pPr indent="0" lvl="0" marL="0" rtl="0" algn="l">
              <a:lnSpc>
                <a:spcPct val="115000"/>
              </a:lnSpc>
              <a:spcBef>
                <a:spcPts val="1200"/>
              </a:spcBef>
              <a:spcAft>
                <a:spcPts val="0"/>
              </a:spcAft>
              <a:buNone/>
            </a:pPr>
            <a:r>
              <a:rPr lang="en" sz="1100" u="sng">
                <a:solidFill>
                  <a:schemeClr val="hlink"/>
                </a:solidFill>
                <a:hlinkClick r:id="rId6"/>
              </a:rPr>
              <a:t>https://www.geeksforgeeks.org/print-lists-in-python-4-different-ways/?ref=lbp</a:t>
            </a:r>
            <a:endParaRPr sz="1100" u="sng">
              <a:solidFill>
                <a:schemeClr val="hlink"/>
              </a:solidFill>
            </a:endParaRPr>
          </a:p>
          <a:p>
            <a:pPr indent="0" lvl="0" marL="0" rtl="0" algn="l">
              <a:lnSpc>
                <a:spcPct val="115000"/>
              </a:lnSpc>
              <a:spcBef>
                <a:spcPts val="1200"/>
              </a:spcBef>
              <a:spcAft>
                <a:spcPts val="0"/>
              </a:spcAft>
              <a:buNone/>
            </a:pPr>
            <a:r>
              <a:rPr lang="en" sz="1100" u="sng">
                <a:solidFill>
                  <a:schemeClr val="hlink"/>
                </a:solidFill>
                <a:hlinkClick r:id="rId7"/>
              </a:rPr>
              <a:t>https://discuss.python.org/t/lists-how-to-print-specific-item/62524</a:t>
            </a:r>
            <a:endParaRPr sz="1100" u="sng">
              <a:solidFill>
                <a:schemeClr val="hlink"/>
              </a:solidFill>
            </a:endParaRPr>
          </a:p>
          <a:p>
            <a:pPr indent="0" lvl="0" marL="0" rtl="0" algn="l">
              <a:lnSpc>
                <a:spcPct val="115000"/>
              </a:lnSpc>
              <a:spcBef>
                <a:spcPts val="1200"/>
              </a:spcBef>
              <a:spcAft>
                <a:spcPts val="0"/>
              </a:spcAft>
              <a:buNone/>
            </a:pPr>
            <a:r>
              <a:rPr lang="en" sz="1100" u="sng">
                <a:solidFill>
                  <a:schemeClr val="hlink"/>
                </a:solidFill>
                <a:hlinkClick r:id="rId8"/>
              </a:rPr>
              <a:t>https://codedamn.com/news/python/how-to-check-for-specific-elements-in-list-in-python</a:t>
            </a:r>
            <a:endParaRPr sz="1100" u="sng">
              <a:solidFill>
                <a:schemeClr val="hlink"/>
              </a:solidFill>
            </a:endParaRPr>
          </a:p>
          <a:p>
            <a:pPr indent="0" lvl="0" marL="0" rtl="0" algn="l">
              <a:lnSpc>
                <a:spcPct val="115000"/>
              </a:lnSpc>
              <a:spcBef>
                <a:spcPts val="1200"/>
              </a:spcBef>
              <a:spcAft>
                <a:spcPts val="0"/>
              </a:spcAft>
              <a:buNone/>
            </a:pPr>
            <a:r>
              <a:rPr lang="en" sz="1100" u="sng">
                <a:solidFill>
                  <a:schemeClr val="hlink"/>
                </a:solidFill>
                <a:hlinkClick r:id="rId9"/>
              </a:rPr>
              <a:t>https://www.edureka.co/blog/python-list-remove/#:~:text=How%20do%20I%20remove%20a,also%20return%20the%20removed%20item.</a:t>
            </a:r>
            <a:endParaRPr sz="1100" u="sng">
              <a:solidFill>
                <a:schemeClr val="hlink"/>
              </a:solidFill>
            </a:endParaRPr>
          </a:p>
          <a:p>
            <a:pPr indent="0" lvl="0" marL="0" rtl="0" algn="l">
              <a:lnSpc>
                <a:spcPct val="115000"/>
              </a:lnSpc>
              <a:spcBef>
                <a:spcPts val="1200"/>
              </a:spcBef>
              <a:spcAft>
                <a:spcPts val="1200"/>
              </a:spcAft>
              <a:buNone/>
            </a:pPr>
            <a:r>
              <a:t/>
            </a:r>
            <a:endParaRPr sz="1300">
              <a:solidFill>
                <a:schemeClr val="dk2"/>
              </a:solidFill>
              <a:latin typeface="Roboto"/>
              <a:ea typeface="Roboto"/>
              <a:cs typeface="Roboto"/>
              <a:sym typeface="Roboto"/>
            </a:endParaRPr>
          </a:p>
        </p:txBody>
      </p:sp>
      <p:sp>
        <p:nvSpPr>
          <p:cNvPr id="261" name="Google Shape;261;p44"/>
          <p:cNvSpPr txBox="1"/>
          <p:nvPr/>
        </p:nvSpPr>
        <p:spPr>
          <a:xfrm>
            <a:off x="4404225" y="403525"/>
            <a:ext cx="46797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u="sng">
                <a:solidFill>
                  <a:schemeClr val="accent5"/>
                </a:solidFill>
                <a:hlinkClick r:id="rId10">
                  <a:extLst>
                    <a:ext uri="{A12FA001-AC4F-418D-AE19-62706E023703}">
                      <ahyp:hlinkClr val="tx"/>
                    </a:ext>
                  </a:extLst>
                </a:hlinkClick>
              </a:rPr>
              <a:t>https://www.geeksforgeeks.org/check-if-value-exists-in-python-list-of-objects/</a:t>
            </a:r>
            <a:endParaRPr sz="1100"/>
          </a:p>
          <a:p>
            <a:pPr indent="0" lvl="0" marL="0" rtl="0" algn="l">
              <a:lnSpc>
                <a:spcPct val="115000"/>
              </a:lnSpc>
              <a:spcBef>
                <a:spcPts val="1200"/>
              </a:spcBef>
              <a:spcAft>
                <a:spcPts val="0"/>
              </a:spcAft>
              <a:buNone/>
            </a:pPr>
            <a:r>
              <a:rPr lang="en" sz="1100" u="sng">
                <a:solidFill>
                  <a:schemeClr val="accent5"/>
                </a:solidFill>
                <a:hlinkClick r:id="rId11">
                  <a:extLst>
                    <a:ext uri="{A12FA001-AC4F-418D-AE19-62706E023703}">
                      <ahyp:hlinkClr val="tx"/>
                    </a:ext>
                  </a:extLst>
                </a:hlinkClick>
              </a:rPr>
              <a:t>https://dictionary.cambridge.org/dictionary/english/role-playing-game</a:t>
            </a:r>
            <a:endParaRPr sz="1100" u="sng">
              <a:solidFill>
                <a:schemeClr val="accent5"/>
              </a:solidFill>
            </a:endParaRPr>
          </a:p>
          <a:p>
            <a:pPr indent="0" lvl="0" marL="0" rtl="0" algn="l">
              <a:lnSpc>
                <a:spcPct val="115000"/>
              </a:lnSpc>
              <a:spcBef>
                <a:spcPts val="1200"/>
              </a:spcBef>
              <a:spcAft>
                <a:spcPts val="0"/>
              </a:spcAft>
              <a:buNone/>
            </a:pPr>
            <a:r>
              <a:rPr lang="en" sz="1100" u="sng">
                <a:solidFill>
                  <a:schemeClr val="accent5"/>
                </a:solidFill>
                <a:hlinkClick r:id="rId12">
                  <a:extLst>
                    <a:ext uri="{A12FA001-AC4F-418D-AE19-62706E023703}">
                      <ahyp:hlinkClr val="tx"/>
                    </a:ext>
                  </a:extLst>
                </a:hlinkClick>
              </a:rPr>
              <a:t>https://www.forbes.com/sites/technology/article/what-are-rpg-games/</a:t>
            </a:r>
            <a:endParaRPr sz="1100"/>
          </a:p>
          <a:p>
            <a:pPr indent="0" lvl="0" marL="0" rtl="0" algn="l">
              <a:lnSpc>
                <a:spcPct val="115000"/>
              </a:lnSpc>
              <a:spcBef>
                <a:spcPts val="1200"/>
              </a:spcBef>
              <a:spcAft>
                <a:spcPts val="0"/>
              </a:spcAft>
              <a:buNone/>
            </a:pPr>
            <a:r>
              <a:rPr lang="en" sz="1100" u="sng">
                <a:solidFill>
                  <a:schemeClr val="accent5"/>
                </a:solidFill>
                <a:hlinkClick r:id="rId13">
                  <a:extLst>
                    <a:ext uri="{A12FA001-AC4F-418D-AE19-62706E023703}">
                      <ahyp:hlinkClr val="tx"/>
                    </a:ext>
                  </a:extLst>
                </a:hlinkClick>
              </a:rPr>
              <a:t>https://trinket.io/python/e5a03e7cbc</a:t>
            </a:r>
            <a:endParaRPr sz="1100"/>
          </a:p>
          <a:p>
            <a:pPr indent="0" lvl="0" marL="0" rtl="0" algn="l">
              <a:lnSpc>
                <a:spcPct val="115000"/>
              </a:lnSpc>
              <a:spcBef>
                <a:spcPts val="1200"/>
              </a:spcBef>
              <a:spcAft>
                <a:spcPts val="0"/>
              </a:spcAft>
              <a:buNone/>
            </a:pPr>
            <a:r>
              <a:rPr lang="en" sz="1100" u="sng">
                <a:solidFill>
                  <a:schemeClr val="accent5"/>
                </a:solidFill>
                <a:hlinkClick r:id="rId14">
                  <a:extLst>
                    <a:ext uri="{A12FA001-AC4F-418D-AE19-62706E023703}">
                      <ahyp:hlinkClr val="tx"/>
                    </a:ext>
                  </a:extLst>
                </a:hlinkClick>
              </a:rPr>
              <a:t>https://www.youtube.com/watch?v=VchuKL44s6E</a:t>
            </a:r>
            <a:endParaRPr sz="1100"/>
          </a:p>
          <a:p>
            <a:pPr indent="0" lvl="0" marL="0" rtl="0" algn="l">
              <a:lnSpc>
                <a:spcPct val="115000"/>
              </a:lnSpc>
              <a:spcBef>
                <a:spcPts val="1200"/>
              </a:spcBef>
              <a:spcAft>
                <a:spcPts val="0"/>
              </a:spcAft>
              <a:buNone/>
            </a:pPr>
            <a:r>
              <a:rPr lang="en" sz="1100" u="sng">
                <a:solidFill>
                  <a:schemeClr val="accent5"/>
                </a:solidFill>
                <a:hlinkClick r:id="rId15">
                  <a:extLst>
                    <a:ext uri="{A12FA001-AC4F-418D-AE19-62706E023703}">
                      <ahyp:hlinkClr val="tx"/>
                    </a:ext>
                  </a:extLst>
                </a:hlinkClick>
              </a:rPr>
              <a:t>https://www.businessnewsdaily.com/4987-what-is-agile-scrum-methodology.html</a:t>
            </a:r>
            <a:endParaRPr sz="1100"/>
          </a:p>
          <a:p>
            <a:pPr indent="0" lvl="0" marL="0" rtl="0" algn="l">
              <a:lnSpc>
                <a:spcPct val="115000"/>
              </a:lnSpc>
              <a:spcBef>
                <a:spcPts val="1200"/>
              </a:spcBef>
              <a:spcAft>
                <a:spcPts val="0"/>
              </a:spcAft>
              <a:buNone/>
            </a:pPr>
            <a:r>
              <a:rPr lang="en" sz="1100" u="sng">
                <a:solidFill>
                  <a:schemeClr val="accent5"/>
                </a:solidFill>
                <a:hlinkClick r:id="rId16">
                  <a:extLst>
                    <a:ext uri="{A12FA001-AC4F-418D-AE19-62706E023703}">
                      <ahyp:hlinkClr val="tx"/>
                    </a:ext>
                  </a:extLst>
                </a:hlinkClick>
              </a:rPr>
              <a:t>https://interactivechaos.com/en/python/function/randomuniform#:~:text=The%20random.,to%20extract%20the%20random%20number.</a:t>
            </a:r>
            <a:endParaRPr sz="1100"/>
          </a:p>
          <a:p>
            <a:pPr indent="0" lvl="0" marL="0" rtl="0" algn="l">
              <a:lnSpc>
                <a:spcPct val="115000"/>
              </a:lnSpc>
              <a:spcBef>
                <a:spcPts val="1200"/>
              </a:spcBef>
              <a:spcAft>
                <a:spcPts val="1200"/>
              </a:spcAft>
              <a:buNone/>
            </a:pPr>
            <a:r>
              <a:rPr lang="en" sz="1100" u="sng">
                <a:solidFill>
                  <a:schemeClr val="accent5"/>
                </a:solidFill>
                <a:hlinkClick r:id="rId17">
                  <a:extLst>
                    <a:ext uri="{A12FA001-AC4F-418D-AE19-62706E023703}">
                      <ahyp:hlinkClr val="tx"/>
                    </a:ext>
                  </a:extLst>
                </a:hlinkClick>
              </a:rPr>
              <a:t>https://www.topcoder.com/thrive/articles/pyscript-python-frontend-framework#:~:text=PyScript%20framework%20allows%20developers%2Fprogrammers,the%20code%2Fprogram%20more%20accessible.</a:t>
            </a:r>
            <a:endParaRPr sz="13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37675" y="464850"/>
            <a:ext cx="29706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Any Questions?</a:t>
            </a:r>
            <a:endParaRPr b="1" sz="3000"/>
          </a:p>
        </p:txBody>
      </p:sp>
      <p:sp>
        <p:nvSpPr>
          <p:cNvPr id="267" name="Google Shape;267;p45"/>
          <p:cNvSpPr txBox="1"/>
          <p:nvPr>
            <p:ph idx="1" type="body"/>
          </p:nvPr>
        </p:nvSpPr>
        <p:spPr>
          <a:xfrm>
            <a:off x="137675" y="1709025"/>
            <a:ext cx="3065700" cy="229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400"/>
              <a:t>“Fithon Coders”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Survivor In The Wilderness text-based Python Game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Designed &amp; Developed by: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Makai Trott</a:t>
            </a:r>
            <a:endParaRPr sz="1400"/>
          </a:p>
          <a:p>
            <a:pPr indent="0" lvl="0" marL="0" rtl="0" algn="l">
              <a:spcBef>
                <a:spcPts val="0"/>
              </a:spcBef>
              <a:spcAft>
                <a:spcPts val="0"/>
              </a:spcAft>
              <a:buNone/>
            </a:pPr>
            <a:r>
              <a:rPr lang="en" sz="1400"/>
              <a:t>Dylan Tong</a:t>
            </a:r>
            <a:endParaRPr sz="1400"/>
          </a:p>
          <a:p>
            <a:pPr indent="0" lvl="0" marL="0" rtl="0" algn="l">
              <a:spcBef>
                <a:spcPts val="0"/>
              </a:spcBef>
              <a:spcAft>
                <a:spcPts val="0"/>
              </a:spcAft>
              <a:buNone/>
            </a:pPr>
            <a:r>
              <a:rPr lang="en" sz="1400"/>
              <a:t>Fehintola Ogenah</a:t>
            </a:r>
            <a:endParaRPr sz="1400"/>
          </a:p>
          <a:p>
            <a:pPr indent="0" lvl="0" marL="0" rtl="0" algn="l">
              <a:spcBef>
                <a:spcPts val="0"/>
              </a:spcBef>
              <a:spcAft>
                <a:spcPts val="0"/>
              </a:spcAft>
              <a:buNone/>
            </a:pPr>
            <a:r>
              <a:rPr lang="en" sz="1400"/>
              <a:t>Sheikh Hussain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@Code Nation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descr="Website programming and coding. Web development and coding. (provided by Getty Images)" id="268" name="Google Shape;268;p45"/>
          <p:cNvPicPr preferRelativeResize="0"/>
          <p:nvPr/>
        </p:nvPicPr>
        <p:blipFill rotWithShape="1">
          <a:blip r:embed="rId3">
            <a:alphaModFix/>
          </a:blip>
          <a:srcRect b="0" l="11330" r="11330" t="0"/>
          <a:stretch/>
        </p:blipFill>
        <p:spPr>
          <a:xfrm>
            <a:off x="3274676" y="0"/>
            <a:ext cx="5869322" cy="51435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Game</a:t>
            </a:r>
            <a:endParaRPr/>
          </a:p>
        </p:txBody>
      </p:sp>
      <p:sp>
        <p:nvSpPr>
          <p:cNvPr id="86" name="Google Shape;86;p16"/>
          <p:cNvSpPr txBox="1"/>
          <p:nvPr>
            <p:ph idx="1" type="body"/>
          </p:nvPr>
        </p:nvSpPr>
        <p:spPr>
          <a:xfrm>
            <a:off x="4352950" y="43125"/>
            <a:ext cx="4743600" cy="16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Story</a:t>
            </a:r>
            <a:endParaRPr b="1"/>
          </a:p>
          <a:p>
            <a:pPr indent="0" lvl="0" marL="0" rtl="0" algn="l">
              <a:lnSpc>
                <a:spcPct val="100000"/>
              </a:lnSpc>
              <a:spcBef>
                <a:spcPts val="1200"/>
              </a:spcBef>
              <a:spcAft>
                <a:spcPts val="1200"/>
              </a:spcAft>
              <a:buNone/>
            </a:pPr>
            <a:r>
              <a:rPr lang="en" sz="1100"/>
              <a:t>Set in the wilderness, our game is based on a character who has become lost. He goes to forage and scavenge while he completes smaller tasks. Each time he ventures out he is able to do something that impacts his stats. The goal for him is to find another survivor and get out of the wilderness.</a:t>
            </a:r>
            <a:endParaRPr sz="1100"/>
          </a:p>
        </p:txBody>
      </p:sp>
      <p:sp>
        <p:nvSpPr>
          <p:cNvPr id="87" name="Google Shape;87;p16"/>
          <p:cNvSpPr txBox="1"/>
          <p:nvPr>
            <p:ph idx="1" type="body"/>
          </p:nvPr>
        </p:nvSpPr>
        <p:spPr>
          <a:xfrm>
            <a:off x="4352950" y="3246450"/>
            <a:ext cx="4743600" cy="1623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Characters</a:t>
            </a:r>
            <a:endParaRPr b="1"/>
          </a:p>
          <a:p>
            <a:pPr indent="0" lvl="0" marL="0" rtl="0" algn="l">
              <a:spcBef>
                <a:spcPts val="1200"/>
              </a:spcBef>
              <a:spcAft>
                <a:spcPts val="1200"/>
              </a:spcAft>
              <a:buNone/>
            </a:pPr>
            <a:r>
              <a:rPr lang="en"/>
              <a:t>The character in our game is only focused </a:t>
            </a:r>
            <a:r>
              <a:rPr lang="en"/>
              <a:t>around</a:t>
            </a:r>
            <a:r>
              <a:rPr lang="en"/>
              <a:t> the main </a:t>
            </a:r>
            <a:r>
              <a:rPr lang="en"/>
              <a:t>individual</a:t>
            </a:r>
            <a:r>
              <a:rPr lang="en"/>
              <a:t>, we really wanted to stick to the theme of our game idea. However, we do begin to introduce the potential of finding another character early on in the game creating the assumption that you might find someone else. Other than this, The only other characters in the game are the animals that you fight and have the potential to losing to. </a:t>
            </a:r>
            <a:endParaRPr/>
          </a:p>
        </p:txBody>
      </p:sp>
      <p:sp>
        <p:nvSpPr>
          <p:cNvPr id="88" name="Google Shape;88;p16"/>
          <p:cNvSpPr txBox="1"/>
          <p:nvPr>
            <p:ph idx="1" type="body"/>
          </p:nvPr>
        </p:nvSpPr>
        <p:spPr>
          <a:xfrm>
            <a:off x="4352950" y="1524850"/>
            <a:ext cx="4743600" cy="1623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Endings</a:t>
            </a:r>
            <a:endParaRPr b="1"/>
          </a:p>
          <a:p>
            <a:pPr indent="0" lvl="0" marL="0" rtl="0" algn="l">
              <a:spcBef>
                <a:spcPts val="1200"/>
              </a:spcBef>
              <a:spcAft>
                <a:spcPts val="1200"/>
              </a:spcAft>
              <a:buNone/>
            </a:pPr>
            <a:r>
              <a:rPr lang="en"/>
              <a:t>With it being an RPG adventure game, the only real ending for our game is that he has his stats improved for the next day. We want this game to be continued by someone else. However, for our day - we have made it so that certain decisions within the game would unlock mysteries for him to use and then solve which gives it 2 possible endings. One where he unlocks the secret and one where he doesn’t.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
        <p:nvSpPr>
          <p:cNvPr id="94" name="Google Shape;94;p17"/>
          <p:cNvSpPr txBox="1"/>
          <p:nvPr>
            <p:ph idx="1" type="body"/>
          </p:nvPr>
        </p:nvSpPr>
        <p:spPr>
          <a:xfrm>
            <a:off x="4465400" y="137075"/>
            <a:ext cx="4544700" cy="48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Are there any features you have that are unique?</a:t>
            </a:r>
            <a:endParaRPr b="1"/>
          </a:p>
          <a:p>
            <a:pPr indent="0" lvl="0" marL="0" rtl="0" algn="l">
              <a:spcBef>
                <a:spcPts val="1200"/>
              </a:spcBef>
              <a:spcAft>
                <a:spcPts val="0"/>
              </a:spcAft>
              <a:buNone/>
            </a:pPr>
            <a:r>
              <a:rPr lang="en"/>
              <a:t>The key feature of our game that makes it unique is the mystery section we have included throughout our game. In addition to such, the story and the game itself is built so that another person in the </a:t>
            </a:r>
            <a:r>
              <a:rPr lang="en"/>
              <a:t>future who maybe working on the same project at the same institution could further develop our storyline. We wanted to create that open space so it was something that just continues to be developed over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Were there any others you wanted to add?</a:t>
            </a:r>
            <a:endParaRPr b="1"/>
          </a:p>
          <a:p>
            <a:pPr indent="0" lvl="0" marL="0" rtl="0" algn="l">
              <a:spcBef>
                <a:spcPts val="1200"/>
              </a:spcBef>
              <a:spcAft>
                <a:spcPts val="1200"/>
              </a:spcAft>
              <a:buNone/>
            </a:pPr>
            <a:r>
              <a:rPr lang="en"/>
              <a:t>As with all our brainstorming sessions, we always had different ideas. Like placing another character in our storyline but we wanted to ground ourselves to the point that this game should be </a:t>
            </a:r>
            <a:r>
              <a:rPr lang="en"/>
              <a:t>continuous</a:t>
            </a:r>
            <a:r>
              <a:rPr lang="en"/>
              <a:t> and that for our section we’re building the hype around it first. On that thought, we would cancel out some of our idea’s and key </a:t>
            </a:r>
            <a:r>
              <a:rPr lang="en"/>
              <a:t>features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Planning Phase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Planning Phase</a:t>
            </a:r>
            <a:endParaRPr/>
          </a:p>
        </p:txBody>
      </p:sp>
      <p:sp>
        <p:nvSpPr>
          <p:cNvPr id="105" name="Google Shape;105;p19"/>
          <p:cNvSpPr txBox="1"/>
          <p:nvPr>
            <p:ph idx="1" type="body"/>
          </p:nvPr>
        </p:nvSpPr>
        <p:spPr>
          <a:xfrm>
            <a:off x="4465400" y="194775"/>
            <a:ext cx="4530300" cy="478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Research on text-based games</a:t>
            </a:r>
            <a:endParaRPr b="1"/>
          </a:p>
          <a:p>
            <a:pPr indent="0" lvl="0" marL="0" rtl="0" algn="l">
              <a:spcBef>
                <a:spcPts val="1200"/>
              </a:spcBef>
              <a:spcAft>
                <a:spcPts val="0"/>
              </a:spcAft>
              <a:buNone/>
            </a:pPr>
            <a:r>
              <a:rPr lang="en"/>
              <a:t>During this phase of the project, we took a lot at some Python games overall and some text-based games only. This presented us with the idea of what we need our end outcome to look like and what we were making. Some of the games out there play on for hours. We didn’t have enough scope to build something like that, but we needed to achieve the same ‘feel’.</a:t>
            </a:r>
            <a:endParaRPr/>
          </a:p>
          <a:p>
            <a:pPr indent="0" lvl="0" marL="0" rtl="0" algn="l">
              <a:spcBef>
                <a:spcPts val="1200"/>
              </a:spcBef>
              <a:spcAft>
                <a:spcPts val="0"/>
              </a:spcAft>
              <a:buNone/>
            </a:pPr>
            <a:r>
              <a:rPr b="1" lang="en"/>
              <a:t>How did you keep ideas organised?</a:t>
            </a:r>
            <a:endParaRPr b="1"/>
          </a:p>
          <a:p>
            <a:pPr indent="0" lvl="0" marL="0" rtl="0" algn="l">
              <a:spcBef>
                <a:spcPts val="1200"/>
              </a:spcBef>
              <a:spcAft>
                <a:spcPts val="0"/>
              </a:spcAft>
              <a:buNone/>
            </a:pPr>
            <a:r>
              <a:rPr lang="en"/>
              <a:t>We used our Trello board. We wanted to make sure that all the idea’s we came up with were noted down in a place that is accessible by all of us. This would then create a room for inspiration where if a member needed idea’s they could just visit that place. </a:t>
            </a:r>
            <a:endParaRPr/>
          </a:p>
          <a:p>
            <a:pPr indent="0" lvl="0" marL="0" rtl="0" algn="l">
              <a:spcBef>
                <a:spcPts val="1200"/>
              </a:spcBef>
              <a:spcAft>
                <a:spcPts val="0"/>
              </a:spcAft>
              <a:buNone/>
            </a:pPr>
            <a:r>
              <a:rPr b="1" lang="en"/>
              <a:t>How did Trello and Flowcharts help?</a:t>
            </a:r>
            <a:endParaRPr b="1"/>
          </a:p>
          <a:p>
            <a:pPr indent="0" lvl="0" marL="0" rtl="0" algn="l">
              <a:spcBef>
                <a:spcPts val="1200"/>
              </a:spcBef>
              <a:spcAft>
                <a:spcPts val="1200"/>
              </a:spcAft>
              <a:buNone/>
            </a:pPr>
            <a:r>
              <a:rPr lang="en"/>
              <a:t>Trello and Flowcharts were the backbones to this project. However, with our group being so small - it could be said that most just knew where they were anyway. Trello helped keep us organised and track our own progress. The flowcharts gave us the real design of our game which would aim to work towards when it came to coding. Without our flowcharts we would struggle with implementing ideas that </a:t>
            </a:r>
            <a:r>
              <a:rPr lang="en"/>
              <a:t>aren't</a:t>
            </a:r>
            <a:r>
              <a:rPr lang="en"/>
              <a:t> necessary.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a:t>
            </a:r>
            <a:endParaRPr/>
          </a:p>
        </p:txBody>
      </p:sp>
      <p:sp>
        <p:nvSpPr>
          <p:cNvPr id="111" name="Google Shape;111;p20"/>
          <p:cNvSpPr txBox="1"/>
          <p:nvPr>
            <p:ph idx="1" type="body"/>
          </p:nvPr>
        </p:nvSpPr>
        <p:spPr>
          <a:xfrm>
            <a:off x="193725" y="1405150"/>
            <a:ext cx="4108200" cy="355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What ideas did you all have? </a:t>
            </a:r>
            <a:endParaRPr b="1"/>
          </a:p>
          <a:p>
            <a:pPr indent="0" lvl="0" marL="0" rtl="0" algn="l">
              <a:spcBef>
                <a:spcPts val="1200"/>
              </a:spcBef>
              <a:spcAft>
                <a:spcPts val="0"/>
              </a:spcAft>
              <a:buNone/>
            </a:pPr>
            <a:r>
              <a:rPr lang="en"/>
              <a:t>We came up with several different ideas but the ones put forth were either a zombie based game or a survival game as these tend to do well. We had to stick to it being a Python Text-Based Game</a:t>
            </a:r>
            <a:endParaRPr/>
          </a:p>
          <a:p>
            <a:pPr indent="0" lvl="0" marL="0" rtl="0" algn="l">
              <a:spcBef>
                <a:spcPts val="1200"/>
              </a:spcBef>
              <a:spcAft>
                <a:spcPts val="0"/>
              </a:spcAft>
              <a:buNone/>
            </a:pPr>
            <a:r>
              <a:rPr b="1" lang="en"/>
              <a:t>Who came up with them?</a:t>
            </a:r>
            <a:endParaRPr b="1"/>
          </a:p>
          <a:p>
            <a:pPr indent="0" lvl="0" marL="0" rtl="0" algn="l">
              <a:spcBef>
                <a:spcPts val="1200"/>
              </a:spcBef>
              <a:spcAft>
                <a:spcPts val="0"/>
              </a:spcAft>
              <a:buNone/>
            </a:pPr>
            <a:r>
              <a:rPr lang="en"/>
              <a:t>Sheikh did come up with the idea of </a:t>
            </a:r>
            <a:r>
              <a:rPr lang="en"/>
              <a:t>having</a:t>
            </a:r>
            <a:r>
              <a:rPr lang="en"/>
              <a:t> the zombie survivor game as he had already been working on one previously. We still wanted something that was unique to us.</a:t>
            </a:r>
            <a:endParaRPr/>
          </a:p>
          <a:p>
            <a:pPr indent="0" lvl="0" marL="0" rtl="0" algn="l">
              <a:spcBef>
                <a:spcPts val="1200"/>
              </a:spcBef>
              <a:spcAft>
                <a:spcPts val="0"/>
              </a:spcAft>
              <a:buNone/>
            </a:pPr>
            <a:r>
              <a:rPr b="1" lang="en"/>
              <a:t>Why/how did you cancel them out?</a:t>
            </a:r>
            <a:endParaRPr b="1"/>
          </a:p>
          <a:p>
            <a:pPr indent="0" lvl="0" marL="0" rtl="0" algn="l">
              <a:spcBef>
                <a:spcPts val="1200"/>
              </a:spcBef>
              <a:spcAft>
                <a:spcPts val="1200"/>
              </a:spcAft>
              <a:buNone/>
            </a:pPr>
            <a:r>
              <a:rPr lang="en"/>
              <a:t>All the brainstorming sessions gave us ample amounts of idea’s but we knew that the game needed the potential to </a:t>
            </a:r>
            <a:r>
              <a:rPr lang="en"/>
              <a:t>continuously</a:t>
            </a:r>
            <a:r>
              <a:rPr lang="en"/>
              <a:t> run. We saw an example of a Python text-based game which ran for hours. So we wanted to make sure that we would have something similar though we needed to consider our project objective and/also our individual learning curves.</a:t>
            </a:r>
            <a:endParaRPr/>
          </a:p>
        </p:txBody>
      </p:sp>
      <p:sp>
        <p:nvSpPr>
          <p:cNvPr id="112" name="Google Shape;112;p20"/>
          <p:cNvSpPr txBox="1"/>
          <p:nvPr>
            <p:ph idx="1" type="body"/>
          </p:nvPr>
        </p:nvSpPr>
        <p:spPr>
          <a:xfrm>
            <a:off x="4396350" y="1344850"/>
            <a:ext cx="4679700" cy="3677100"/>
          </a:xfrm>
          <a:prstGeom prst="rect">
            <a:avLst/>
          </a:prstGeom>
          <a:solidFill>
            <a:srgbClr val="F3F3F3"/>
          </a:solidFill>
          <a:ln cap="flat" cmpd="sng" w="9525">
            <a:solidFill>
              <a:srgbClr val="000000"/>
            </a:solidFill>
            <a:prstDash val="solid"/>
            <a:round/>
            <a:headEnd len="sm" w="sm" type="none"/>
            <a:tailEnd len="sm" w="sm" type="none"/>
          </a:ln>
          <a:effectLst>
            <a:outerShdw blurRad="100013"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505">
                <a:latin typeface="Delicious Handrawn"/>
                <a:ea typeface="Delicious Handrawn"/>
                <a:cs typeface="Delicious Handrawn"/>
                <a:sym typeface="Delicious Handrawn"/>
              </a:rPr>
              <a:t>IDEAS:</a:t>
            </a:r>
            <a:endParaRPr b="1" sz="15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strike="sngStrike">
                <a:latin typeface="Delicious Handrawn"/>
                <a:ea typeface="Delicious Handrawn"/>
                <a:cs typeface="Delicious Handrawn"/>
                <a:sym typeface="Delicious Handrawn"/>
              </a:rPr>
              <a:t>Zombie Adventure Game - No</a:t>
            </a:r>
            <a:endParaRPr b="1" sz="1205" strike="sngStrike">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a:latin typeface="Delicious Handrawn"/>
                <a:ea typeface="Delicious Handrawn"/>
                <a:cs typeface="Delicious Handrawn"/>
                <a:sym typeface="Delicious Handrawn"/>
              </a:rPr>
              <a:t>X : Survival Game… Yes</a:t>
            </a:r>
            <a:endParaRPr b="1" sz="12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strike="sngStrike">
                <a:latin typeface="Delicious Handrawn"/>
                <a:ea typeface="Delicious Handrawn"/>
                <a:cs typeface="Delicious Handrawn"/>
                <a:sym typeface="Delicious Handrawn"/>
              </a:rPr>
              <a:t>Pictures or ASCII art could be used for death screens, depicting how the player died</a:t>
            </a:r>
            <a:endParaRPr b="1" sz="1205" strike="sngStrike">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a:latin typeface="Delicious Handrawn"/>
                <a:ea typeface="Delicious Handrawn"/>
                <a:cs typeface="Delicious Handrawn"/>
                <a:sym typeface="Delicious Handrawn"/>
              </a:rPr>
              <a:t>? : Chance to miss your attack, different weapons have different 'miss'% - Feature?</a:t>
            </a:r>
            <a:endParaRPr b="1" sz="12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a:latin typeface="Delicious Handrawn"/>
                <a:ea typeface="Delicious Handrawn"/>
                <a:cs typeface="Delicious Handrawn"/>
                <a:sym typeface="Delicious Handrawn"/>
              </a:rPr>
              <a:t>X : One time use items, such as powerful weapons or healing items</a:t>
            </a:r>
            <a:endParaRPr b="1" sz="12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a:latin typeface="Delicious Handrawn"/>
                <a:ea typeface="Delicious Handrawn"/>
                <a:cs typeface="Delicious Handrawn"/>
                <a:sym typeface="Delicious Handrawn"/>
              </a:rPr>
              <a:t>?  : Ability to view and inspect items in your inventory, each with a brief description and stats</a:t>
            </a:r>
            <a:endParaRPr b="1" sz="12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a:latin typeface="Delicious Handrawn"/>
                <a:ea typeface="Delicious Handrawn"/>
                <a:cs typeface="Delicious Handrawn"/>
                <a:sym typeface="Delicious Handrawn"/>
              </a:rPr>
              <a:t>X : Small puzzles to unlock secrets (?) - good idea (chest with pin)</a:t>
            </a:r>
            <a:endParaRPr b="1" sz="1205">
              <a:latin typeface="Delicious Handrawn"/>
              <a:ea typeface="Delicious Handrawn"/>
              <a:cs typeface="Delicious Handrawn"/>
              <a:sym typeface="Delicious Handrawn"/>
            </a:endParaRPr>
          </a:p>
          <a:p>
            <a:pPr indent="0" lvl="0" marL="0" rtl="0" algn="l">
              <a:lnSpc>
                <a:spcPct val="95000"/>
              </a:lnSpc>
              <a:spcBef>
                <a:spcPts val="1200"/>
              </a:spcBef>
              <a:spcAft>
                <a:spcPts val="0"/>
              </a:spcAft>
              <a:buSzPts val="935"/>
              <a:buNone/>
            </a:pPr>
            <a:r>
              <a:rPr b="1" lang="en" sz="1205" strike="sngStrike">
                <a:latin typeface="Delicious Handrawn"/>
                <a:ea typeface="Delicious Handrawn"/>
                <a:cs typeface="Delicious Handrawn"/>
                <a:sym typeface="Delicious Handrawn"/>
              </a:rPr>
              <a:t>Ability to play at night instead of day, this will increase difficulty and change time from PM to AM (?)</a:t>
            </a:r>
            <a:endParaRPr b="1" sz="1205" strike="sngStrike">
              <a:latin typeface="Delicious Handrawn"/>
              <a:ea typeface="Delicious Handrawn"/>
              <a:cs typeface="Delicious Handrawn"/>
              <a:sym typeface="Delicious Handrawn"/>
            </a:endParaRPr>
          </a:p>
          <a:p>
            <a:pPr indent="0" lvl="0" marL="0" rtl="0" algn="l">
              <a:lnSpc>
                <a:spcPct val="95000"/>
              </a:lnSpc>
              <a:spcBef>
                <a:spcPts val="1200"/>
              </a:spcBef>
              <a:spcAft>
                <a:spcPts val="1200"/>
              </a:spcAft>
              <a:buSzPts val="935"/>
              <a:buNone/>
            </a:pPr>
            <a:r>
              <a:rPr b="1" lang="en" sz="1205">
                <a:latin typeface="Delicious Handrawn"/>
                <a:ea typeface="Delicious Handrawn"/>
                <a:cs typeface="Delicious Handrawn"/>
                <a:sym typeface="Delicious Handrawn"/>
              </a:rPr>
              <a:t>X : Simulate the pokemon battle scene</a:t>
            </a:r>
            <a:endParaRPr b="1" sz="1205">
              <a:latin typeface="Delicious Handrawn"/>
              <a:ea typeface="Delicious Handrawn"/>
              <a:cs typeface="Delicious Handrawn"/>
              <a:sym typeface="Delicious Handraw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&amp; Implement Phase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