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9E55B-87C4-4F61-9766-EA9CD4D6482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943FD73-ABD9-4305-BFA4-1AB0FF5F1CEC}">
      <dgm:prSet/>
      <dgm:spPr/>
      <dgm:t>
        <a:bodyPr/>
        <a:lstStyle/>
        <a:p>
          <a:pPr>
            <a:defRPr b="1"/>
          </a:pPr>
          <a:r>
            <a:rPr lang="en-ZA"/>
            <a:t>Not many people in Africa take up insurance </a:t>
          </a:r>
          <a:endParaRPr lang="en-US"/>
        </a:p>
      </dgm:t>
    </dgm:pt>
    <dgm:pt modelId="{2E7BA534-84DE-485E-A0AE-4255EAD3786B}" type="parTrans" cxnId="{A88E743B-D6C4-4E85-BD0C-2AD6B4D75F50}">
      <dgm:prSet/>
      <dgm:spPr/>
      <dgm:t>
        <a:bodyPr/>
        <a:lstStyle/>
        <a:p>
          <a:endParaRPr lang="en-US"/>
        </a:p>
      </dgm:t>
    </dgm:pt>
    <dgm:pt modelId="{A18A5749-D506-4714-887D-61611C52B603}" type="sibTrans" cxnId="{A88E743B-D6C4-4E85-BD0C-2AD6B4D75F50}">
      <dgm:prSet/>
      <dgm:spPr/>
      <dgm:t>
        <a:bodyPr/>
        <a:lstStyle/>
        <a:p>
          <a:endParaRPr lang="en-US"/>
        </a:p>
      </dgm:t>
    </dgm:pt>
    <dgm:pt modelId="{6428B0C9-4592-4CE6-BD43-D5EB936FCC0E}">
      <dgm:prSet/>
      <dgm:spPr/>
      <dgm:t>
        <a:bodyPr/>
        <a:lstStyle/>
        <a:p>
          <a:pPr>
            <a:defRPr b="1"/>
          </a:pPr>
          <a:r>
            <a:rPr lang="en-ZA"/>
            <a:t>Room to grow the industry </a:t>
          </a:r>
          <a:endParaRPr lang="en-US"/>
        </a:p>
      </dgm:t>
    </dgm:pt>
    <dgm:pt modelId="{21FFF25A-1392-4A30-B7B3-F0EF8B25673C}" type="parTrans" cxnId="{413D04EF-3B75-4EDD-92EF-EE1267EC7760}">
      <dgm:prSet/>
      <dgm:spPr/>
      <dgm:t>
        <a:bodyPr/>
        <a:lstStyle/>
        <a:p>
          <a:endParaRPr lang="en-US"/>
        </a:p>
      </dgm:t>
    </dgm:pt>
    <dgm:pt modelId="{C5F1876B-07F4-4AFD-BF9D-96D829EF749E}" type="sibTrans" cxnId="{413D04EF-3B75-4EDD-92EF-EE1267EC7760}">
      <dgm:prSet/>
      <dgm:spPr/>
      <dgm:t>
        <a:bodyPr/>
        <a:lstStyle/>
        <a:p>
          <a:endParaRPr lang="en-US"/>
        </a:p>
      </dgm:t>
    </dgm:pt>
    <dgm:pt modelId="{142F1D57-0933-431E-8A18-52C29EE9F6B3}">
      <dgm:prSet/>
      <dgm:spPr/>
      <dgm:t>
        <a:bodyPr/>
        <a:lstStyle/>
        <a:p>
          <a:pPr>
            <a:defRPr b="1"/>
          </a:pPr>
          <a:r>
            <a:rPr lang="en-ZA"/>
            <a:t>Where can we add value?</a:t>
          </a:r>
          <a:endParaRPr lang="en-US"/>
        </a:p>
      </dgm:t>
    </dgm:pt>
    <dgm:pt modelId="{62C482F5-65F8-4881-8DE0-0CD1F0CAACFE}" type="parTrans" cxnId="{82B04772-92DD-41D4-A0F0-992F340C79E6}">
      <dgm:prSet/>
      <dgm:spPr/>
      <dgm:t>
        <a:bodyPr/>
        <a:lstStyle/>
        <a:p>
          <a:endParaRPr lang="en-US"/>
        </a:p>
      </dgm:t>
    </dgm:pt>
    <dgm:pt modelId="{B889081B-7DE6-47AA-9872-3D539180EE16}" type="sibTrans" cxnId="{82B04772-92DD-41D4-A0F0-992F340C79E6}">
      <dgm:prSet/>
      <dgm:spPr/>
      <dgm:t>
        <a:bodyPr/>
        <a:lstStyle/>
        <a:p>
          <a:endParaRPr lang="en-US"/>
        </a:p>
      </dgm:t>
    </dgm:pt>
    <dgm:pt modelId="{967CE170-2B12-42B7-82D7-DDCA4BA42250}">
      <dgm:prSet/>
      <dgm:spPr/>
      <dgm:t>
        <a:bodyPr/>
        <a:lstStyle/>
        <a:p>
          <a:pPr>
            <a:defRPr b="1"/>
          </a:pPr>
          <a:r>
            <a:rPr lang="en-ZA" dirty="0"/>
            <a:t>Look into the market to see what the problems are </a:t>
          </a:r>
          <a:endParaRPr lang="en-US" dirty="0"/>
        </a:p>
      </dgm:t>
    </dgm:pt>
    <dgm:pt modelId="{67F5A3DA-7896-40D9-A75E-A898510329BB}" type="parTrans" cxnId="{64AB38DF-4DBD-4168-BF9C-53DB7794A9AE}">
      <dgm:prSet/>
      <dgm:spPr/>
      <dgm:t>
        <a:bodyPr/>
        <a:lstStyle/>
        <a:p>
          <a:endParaRPr lang="en-US"/>
        </a:p>
      </dgm:t>
    </dgm:pt>
    <dgm:pt modelId="{45B82C43-F882-45F9-B7C0-BDCBBCBDAE9B}" type="sibTrans" cxnId="{64AB38DF-4DBD-4168-BF9C-53DB7794A9AE}">
      <dgm:prSet/>
      <dgm:spPr/>
      <dgm:t>
        <a:bodyPr/>
        <a:lstStyle/>
        <a:p>
          <a:endParaRPr lang="en-US"/>
        </a:p>
      </dgm:t>
    </dgm:pt>
    <dgm:pt modelId="{A7A1904C-E061-47B5-ACCA-319B9B8F6D34}">
      <dgm:prSet custT="1"/>
      <dgm:spPr/>
      <dgm:t>
        <a:bodyPr/>
        <a:lstStyle/>
        <a:p>
          <a:r>
            <a:rPr lang="en-ZA" sz="1200" dirty="0"/>
            <a:t>Affordability, low average income per day</a:t>
          </a:r>
          <a:endParaRPr lang="en-US" sz="1200" dirty="0"/>
        </a:p>
      </dgm:t>
    </dgm:pt>
    <dgm:pt modelId="{F19B91D7-C0F3-44D4-809F-A9DB66A54EC7}" type="parTrans" cxnId="{66223937-9F06-4619-B599-A6DBE7B90D23}">
      <dgm:prSet/>
      <dgm:spPr/>
      <dgm:t>
        <a:bodyPr/>
        <a:lstStyle/>
        <a:p>
          <a:endParaRPr lang="en-US"/>
        </a:p>
      </dgm:t>
    </dgm:pt>
    <dgm:pt modelId="{CCF62ECD-5D8E-4037-ABC5-8D63DE0612F7}" type="sibTrans" cxnId="{66223937-9F06-4619-B599-A6DBE7B90D23}">
      <dgm:prSet/>
      <dgm:spPr/>
      <dgm:t>
        <a:bodyPr/>
        <a:lstStyle/>
        <a:p>
          <a:endParaRPr lang="en-US"/>
        </a:p>
      </dgm:t>
    </dgm:pt>
    <dgm:pt modelId="{D93CDDE5-4482-44E2-9848-6D99AE5641D4}">
      <dgm:prSet custT="1"/>
      <dgm:spPr/>
      <dgm:t>
        <a:bodyPr/>
        <a:lstStyle/>
        <a:p>
          <a:r>
            <a:rPr lang="en-ZA" sz="1200" dirty="0"/>
            <a:t>Why should we pay for an accident that might not happen (i.e. people are not keen to take up insurance, sceptical)</a:t>
          </a:r>
          <a:endParaRPr lang="en-US" sz="1200" dirty="0"/>
        </a:p>
      </dgm:t>
    </dgm:pt>
    <dgm:pt modelId="{F5C8C53D-E6BB-4D82-861C-E5A36484180C}" type="parTrans" cxnId="{A09CDB1F-6312-4581-91D9-3FC402C77AE6}">
      <dgm:prSet/>
      <dgm:spPr/>
      <dgm:t>
        <a:bodyPr/>
        <a:lstStyle/>
        <a:p>
          <a:endParaRPr lang="en-US"/>
        </a:p>
      </dgm:t>
    </dgm:pt>
    <dgm:pt modelId="{594B798D-BB55-41E1-ABDD-B4966C547EA7}" type="sibTrans" cxnId="{A09CDB1F-6312-4581-91D9-3FC402C77AE6}">
      <dgm:prSet/>
      <dgm:spPr/>
      <dgm:t>
        <a:bodyPr/>
        <a:lstStyle/>
        <a:p>
          <a:endParaRPr lang="en-US"/>
        </a:p>
      </dgm:t>
    </dgm:pt>
    <dgm:pt modelId="{8A320847-403A-478D-BF31-28BAD73B7522}">
      <dgm:prSet custT="1"/>
      <dgm:spPr/>
      <dgm:t>
        <a:bodyPr/>
        <a:lstStyle/>
        <a:p>
          <a:r>
            <a:rPr lang="en-ZA" sz="1200" dirty="0"/>
            <a:t>Who can we target? (which income bracket)</a:t>
          </a:r>
          <a:endParaRPr lang="en-US" sz="1200" dirty="0"/>
        </a:p>
      </dgm:t>
    </dgm:pt>
    <dgm:pt modelId="{518A6A05-11C0-491D-A090-049F5092D8C5}" type="parTrans" cxnId="{464B4F83-79CD-4CDF-8AEB-BC4D4C0C8E0C}">
      <dgm:prSet/>
      <dgm:spPr/>
      <dgm:t>
        <a:bodyPr/>
        <a:lstStyle/>
        <a:p>
          <a:endParaRPr lang="en-US"/>
        </a:p>
      </dgm:t>
    </dgm:pt>
    <dgm:pt modelId="{B36CC36E-AE9B-414C-8262-CB420BEDBA1F}" type="sibTrans" cxnId="{464B4F83-79CD-4CDF-8AEB-BC4D4C0C8E0C}">
      <dgm:prSet/>
      <dgm:spPr/>
      <dgm:t>
        <a:bodyPr/>
        <a:lstStyle/>
        <a:p>
          <a:endParaRPr lang="en-US"/>
        </a:p>
      </dgm:t>
    </dgm:pt>
    <dgm:pt modelId="{7EFF8AA8-CAF7-4D9E-8EF9-C5AED7FCD6D4}" type="pres">
      <dgm:prSet presAssocID="{DC29E55B-87C4-4F61-9766-EA9CD4D6482D}" presName="root" presStyleCnt="0">
        <dgm:presLayoutVars>
          <dgm:dir/>
          <dgm:resizeHandles val="exact"/>
        </dgm:presLayoutVars>
      </dgm:prSet>
      <dgm:spPr/>
    </dgm:pt>
    <dgm:pt modelId="{D81C1F58-3A06-481D-9823-CBE9FCDA45E2}" type="pres">
      <dgm:prSet presAssocID="{8943FD73-ABD9-4305-BFA4-1AB0FF5F1CEC}" presName="compNode" presStyleCnt="0"/>
      <dgm:spPr/>
    </dgm:pt>
    <dgm:pt modelId="{16CAA1E9-93B1-445C-8160-78A174773297}" type="pres">
      <dgm:prSet presAssocID="{8943FD73-ABD9-4305-BFA4-1AB0FF5F1C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A14DC3C-14EC-4C70-B7A7-93A6F77542AB}" type="pres">
      <dgm:prSet presAssocID="{8943FD73-ABD9-4305-BFA4-1AB0FF5F1CEC}" presName="iconSpace" presStyleCnt="0"/>
      <dgm:spPr/>
    </dgm:pt>
    <dgm:pt modelId="{E7FB172F-17FE-4036-96E9-AA4AD9A5B341}" type="pres">
      <dgm:prSet presAssocID="{8943FD73-ABD9-4305-BFA4-1AB0FF5F1CEC}" presName="parTx" presStyleLbl="revTx" presStyleIdx="0" presStyleCnt="8">
        <dgm:presLayoutVars>
          <dgm:chMax val="0"/>
          <dgm:chPref val="0"/>
        </dgm:presLayoutVars>
      </dgm:prSet>
      <dgm:spPr/>
    </dgm:pt>
    <dgm:pt modelId="{7E60C13A-DEC4-4913-8915-6BCE0BF66E7D}" type="pres">
      <dgm:prSet presAssocID="{8943FD73-ABD9-4305-BFA4-1AB0FF5F1CEC}" presName="txSpace" presStyleCnt="0"/>
      <dgm:spPr/>
    </dgm:pt>
    <dgm:pt modelId="{DEAA8855-67D9-4A2B-BA1A-83A06E06803B}" type="pres">
      <dgm:prSet presAssocID="{8943FD73-ABD9-4305-BFA4-1AB0FF5F1CEC}" presName="desTx" presStyleLbl="revTx" presStyleIdx="1" presStyleCnt="8">
        <dgm:presLayoutVars/>
      </dgm:prSet>
      <dgm:spPr/>
    </dgm:pt>
    <dgm:pt modelId="{B3AEBE20-986C-4712-AF0B-DD9612EC494E}" type="pres">
      <dgm:prSet presAssocID="{A18A5749-D506-4714-887D-61611C52B603}" presName="sibTrans" presStyleCnt="0"/>
      <dgm:spPr/>
    </dgm:pt>
    <dgm:pt modelId="{709C2BD5-CCAA-4B0B-9B4A-39EC9B538066}" type="pres">
      <dgm:prSet presAssocID="{6428B0C9-4592-4CE6-BD43-D5EB936FCC0E}" presName="compNode" presStyleCnt="0"/>
      <dgm:spPr/>
    </dgm:pt>
    <dgm:pt modelId="{5BEF649F-F5E1-47C5-952A-29EF3254C459}" type="pres">
      <dgm:prSet presAssocID="{6428B0C9-4592-4CE6-BD43-D5EB936FC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F1DC67-2E32-4D5B-9863-24C1DC03FE99}" type="pres">
      <dgm:prSet presAssocID="{6428B0C9-4592-4CE6-BD43-D5EB936FCC0E}" presName="iconSpace" presStyleCnt="0"/>
      <dgm:spPr/>
    </dgm:pt>
    <dgm:pt modelId="{95E47E50-24D2-4624-8535-7F88B7C1D28A}" type="pres">
      <dgm:prSet presAssocID="{6428B0C9-4592-4CE6-BD43-D5EB936FCC0E}" presName="parTx" presStyleLbl="revTx" presStyleIdx="2" presStyleCnt="8">
        <dgm:presLayoutVars>
          <dgm:chMax val="0"/>
          <dgm:chPref val="0"/>
        </dgm:presLayoutVars>
      </dgm:prSet>
      <dgm:spPr/>
    </dgm:pt>
    <dgm:pt modelId="{7A69BF68-B4FF-4125-82FE-7B6E7877B4E8}" type="pres">
      <dgm:prSet presAssocID="{6428B0C9-4592-4CE6-BD43-D5EB936FCC0E}" presName="txSpace" presStyleCnt="0"/>
      <dgm:spPr/>
    </dgm:pt>
    <dgm:pt modelId="{95629D89-944A-4872-B53F-C99AB236E0BF}" type="pres">
      <dgm:prSet presAssocID="{6428B0C9-4592-4CE6-BD43-D5EB936FCC0E}" presName="desTx" presStyleLbl="revTx" presStyleIdx="3" presStyleCnt="8">
        <dgm:presLayoutVars/>
      </dgm:prSet>
      <dgm:spPr/>
    </dgm:pt>
    <dgm:pt modelId="{1893548C-0112-4B8A-A24A-19979EFA84D1}" type="pres">
      <dgm:prSet presAssocID="{C5F1876B-07F4-4AFD-BF9D-96D829EF749E}" presName="sibTrans" presStyleCnt="0"/>
      <dgm:spPr/>
    </dgm:pt>
    <dgm:pt modelId="{76ECF799-9C8B-42E5-BFCB-1F13C5BCD6A4}" type="pres">
      <dgm:prSet presAssocID="{142F1D57-0933-431E-8A18-52C29EE9F6B3}" presName="compNode" presStyleCnt="0"/>
      <dgm:spPr/>
    </dgm:pt>
    <dgm:pt modelId="{9F319D12-5E4A-46AB-ADCD-F32A7F4BB956}" type="pres">
      <dgm:prSet presAssocID="{142F1D57-0933-431E-8A18-52C29EE9F6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BE79528-F7BF-4EA4-9AA4-C5C45A8958EE}" type="pres">
      <dgm:prSet presAssocID="{142F1D57-0933-431E-8A18-52C29EE9F6B3}" presName="iconSpace" presStyleCnt="0"/>
      <dgm:spPr/>
    </dgm:pt>
    <dgm:pt modelId="{7E3C0F01-E0D3-42FA-8A01-E853C956A6A7}" type="pres">
      <dgm:prSet presAssocID="{142F1D57-0933-431E-8A18-52C29EE9F6B3}" presName="parTx" presStyleLbl="revTx" presStyleIdx="4" presStyleCnt="8">
        <dgm:presLayoutVars>
          <dgm:chMax val="0"/>
          <dgm:chPref val="0"/>
        </dgm:presLayoutVars>
      </dgm:prSet>
      <dgm:spPr/>
    </dgm:pt>
    <dgm:pt modelId="{8A979821-E656-4B86-8588-E700A4E6063B}" type="pres">
      <dgm:prSet presAssocID="{142F1D57-0933-431E-8A18-52C29EE9F6B3}" presName="txSpace" presStyleCnt="0"/>
      <dgm:spPr/>
    </dgm:pt>
    <dgm:pt modelId="{8BC99881-A324-400A-BEF0-E4CCC6B7879E}" type="pres">
      <dgm:prSet presAssocID="{142F1D57-0933-431E-8A18-52C29EE9F6B3}" presName="desTx" presStyleLbl="revTx" presStyleIdx="5" presStyleCnt="8">
        <dgm:presLayoutVars/>
      </dgm:prSet>
      <dgm:spPr/>
    </dgm:pt>
    <dgm:pt modelId="{56B9DF62-6D59-4AFD-BF8A-59A3C7246DDC}" type="pres">
      <dgm:prSet presAssocID="{B889081B-7DE6-47AA-9872-3D539180EE16}" presName="sibTrans" presStyleCnt="0"/>
      <dgm:spPr/>
    </dgm:pt>
    <dgm:pt modelId="{90278C84-75AA-4F86-AB55-A3EDA2F95E13}" type="pres">
      <dgm:prSet presAssocID="{967CE170-2B12-42B7-82D7-DDCA4BA42250}" presName="compNode" presStyleCnt="0"/>
      <dgm:spPr/>
    </dgm:pt>
    <dgm:pt modelId="{68F387D8-E664-47F5-8198-A9FD524BE0E0}" type="pres">
      <dgm:prSet presAssocID="{967CE170-2B12-42B7-82D7-DDCA4BA422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1F3BBF-7C6C-47F5-ACC6-767A6B7EA9F6}" type="pres">
      <dgm:prSet presAssocID="{967CE170-2B12-42B7-82D7-DDCA4BA42250}" presName="iconSpace" presStyleCnt="0"/>
      <dgm:spPr/>
    </dgm:pt>
    <dgm:pt modelId="{FABED95B-1B5B-4584-8C9A-E00B08A213B6}" type="pres">
      <dgm:prSet presAssocID="{967CE170-2B12-42B7-82D7-DDCA4BA42250}" presName="parTx" presStyleLbl="revTx" presStyleIdx="6" presStyleCnt="8">
        <dgm:presLayoutVars>
          <dgm:chMax val="0"/>
          <dgm:chPref val="0"/>
        </dgm:presLayoutVars>
      </dgm:prSet>
      <dgm:spPr/>
    </dgm:pt>
    <dgm:pt modelId="{10EA1B6D-8F7D-428E-85E1-3D4B177606C5}" type="pres">
      <dgm:prSet presAssocID="{967CE170-2B12-42B7-82D7-DDCA4BA42250}" presName="txSpace" presStyleCnt="0"/>
      <dgm:spPr/>
    </dgm:pt>
    <dgm:pt modelId="{B31CF4CA-9ED8-4C5E-99BD-0479AA046D00}" type="pres">
      <dgm:prSet presAssocID="{967CE170-2B12-42B7-82D7-DDCA4BA42250}" presName="desTx" presStyleLbl="revTx" presStyleIdx="7" presStyleCnt="8">
        <dgm:presLayoutVars/>
      </dgm:prSet>
      <dgm:spPr/>
    </dgm:pt>
  </dgm:ptLst>
  <dgm:cxnLst>
    <dgm:cxn modelId="{C1FB6F0B-CE8A-4B2D-9647-62EDFD79BCE0}" type="presOf" srcId="{D93CDDE5-4482-44E2-9848-6D99AE5641D4}" destId="{B31CF4CA-9ED8-4C5E-99BD-0479AA046D00}" srcOrd="0" destOrd="1" presId="urn:microsoft.com/office/officeart/2018/2/layout/IconLabelDescriptionList"/>
    <dgm:cxn modelId="{1681CF0F-7F9B-40AF-AF0A-7E5177CBC9A1}" type="presOf" srcId="{8943FD73-ABD9-4305-BFA4-1AB0FF5F1CEC}" destId="{E7FB172F-17FE-4036-96E9-AA4AD9A5B341}" srcOrd="0" destOrd="0" presId="urn:microsoft.com/office/officeart/2018/2/layout/IconLabelDescriptionList"/>
    <dgm:cxn modelId="{A09CDB1F-6312-4581-91D9-3FC402C77AE6}" srcId="{967CE170-2B12-42B7-82D7-DDCA4BA42250}" destId="{D93CDDE5-4482-44E2-9848-6D99AE5641D4}" srcOrd="1" destOrd="0" parTransId="{F5C8C53D-E6BB-4D82-861C-E5A36484180C}" sibTransId="{594B798D-BB55-41E1-ABDD-B4966C547EA7}"/>
    <dgm:cxn modelId="{1DD2C52E-3FF0-4BE9-B2D3-72C28AE40363}" type="presOf" srcId="{142F1D57-0933-431E-8A18-52C29EE9F6B3}" destId="{7E3C0F01-E0D3-42FA-8A01-E853C956A6A7}" srcOrd="0" destOrd="0" presId="urn:microsoft.com/office/officeart/2018/2/layout/IconLabelDescriptionList"/>
    <dgm:cxn modelId="{66223937-9F06-4619-B599-A6DBE7B90D23}" srcId="{967CE170-2B12-42B7-82D7-DDCA4BA42250}" destId="{A7A1904C-E061-47B5-ACCA-319B9B8F6D34}" srcOrd="0" destOrd="0" parTransId="{F19B91D7-C0F3-44D4-809F-A9DB66A54EC7}" sibTransId="{CCF62ECD-5D8E-4037-ABC5-8D63DE0612F7}"/>
    <dgm:cxn modelId="{1ECE6339-E76C-4669-A85E-1151CCB1B7F2}" type="presOf" srcId="{DC29E55B-87C4-4F61-9766-EA9CD4D6482D}" destId="{7EFF8AA8-CAF7-4D9E-8EF9-C5AED7FCD6D4}" srcOrd="0" destOrd="0" presId="urn:microsoft.com/office/officeart/2018/2/layout/IconLabelDescriptionList"/>
    <dgm:cxn modelId="{A88E743B-D6C4-4E85-BD0C-2AD6B4D75F50}" srcId="{DC29E55B-87C4-4F61-9766-EA9CD4D6482D}" destId="{8943FD73-ABD9-4305-BFA4-1AB0FF5F1CEC}" srcOrd="0" destOrd="0" parTransId="{2E7BA534-84DE-485E-A0AE-4255EAD3786B}" sibTransId="{A18A5749-D506-4714-887D-61611C52B603}"/>
    <dgm:cxn modelId="{209C014E-055B-49BA-9F73-B13D909B1D73}" type="presOf" srcId="{A7A1904C-E061-47B5-ACCA-319B9B8F6D34}" destId="{B31CF4CA-9ED8-4C5E-99BD-0479AA046D00}" srcOrd="0" destOrd="0" presId="urn:microsoft.com/office/officeart/2018/2/layout/IconLabelDescriptionList"/>
    <dgm:cxn modelId="{53356151-EC7C-4E6E-9853-C75B43BFC61A}" type="presOf" srcId="{967CE170-2B12-42B7-82D7-DDCA4BA42250}" destId="{FABED95B-1B5B-4584-8C9A-E00B08A213B6}" srcOrd="0" destOrd="0" presId="urn:microsoft.com/office/officeart/2018/2/layout/IconLabelDescriptionList"/>
    <dgm:cxn modelId="{63FCA651-06B2-4AF0-9043-CB0D4DE8F6C7}" type="presOf" srcId="{6428B0C9-4592-4CE6-BD43-D5EB936FCC0E}" destId="{95E47E50-24D2-4624-8535-7F88B7C1D28A}" srcOrd="0" destOrd="0" presId="urn:microsoft.com/office/officeart/2018/2/layout/IconLabelDescriptionList"/>
    <dgm:cxn modelId="{82B04772-92DD-41D4-A0F0-992F340C79E6}" srcId="{DC29E55B-87C4-4F61-9766-EA9CD4D6482D}" destId="{142F1D57-0933-431E-8A18-52C29EE9F6B3}" srcOrd="2" destOrd="0" parTransId="{62C482F5-65F8-4881-8DE0-0CD1F0CAACFE}" sibTransId="{B889081B-7DE6-47AA-9872-3D539180EE16}"/>
    <dgm:cxn modelId="{57652658-C702-44AA-933E-55ED0D2D37A4}" type="presOf" srcId="{8A320847-403A-478D-BF31-28BAD73B7522}" destId="{B31CF4CA-9ED8-4C5E-99BD-0479AA046D00}" srcOrd="0" destOrd="2" presId="urn:microsoft.com/office/officeart/2018/2/layout/IconLabelDescriptionList"/>
    <dgm:cxn modelId="{464B4F83-79CD-4CDF-8AEB-BC4D4C0C8E0C}" srcId="{967CE170-2B12-42B7-82D7-DDCA4BA42250}" destId="{8A320847-403A-478D-BF31-28BAD73B7522}" srcOrd="2" destOrd="0" parTransId="{518A6A05-11C0-491D-A090-049F5092D8C5}" sibTransId="{B36CC36E-AE9B-414C-8262-CB420BEDBA1F}"/>
    <dgm:cxn modelId="{64AB38DF-4DBD-4168-BF9C-53DB7794A9AE}" srcId="{DC29E55B-87C4-4F61-9766-EA9CD4D6482D}" destId="{967CE170-2B12-42B7-82D7-DDCA4BA42250}" srcOrd="3" destOrd="0" parTransId="{67F5A3DA-7896-40D9-A75E-A898510329BB}" sibTransId="{45B82C43-F882-45F9-B7C0-BDCBBCBDAE9B}"/>
    <dgm:cxn modelId="{413D04EF-3B75-4EDD-92EF-EE1267EC7760}" srcId="{DC29E55B-87C4-4F61-9766-EA9CD4D6482D}" destId="{6428B0C9-4592-4CE6-BD43-D5EB936FCC0E}" srcOrd="1" destOrd="0" parTransId="{21FFF25A-1392-4A30-B7B3-F0EF8B25673C}" sibTransId="{C5F1876B-07F4-4AFD-BF9D-96D829EF749E}"/>
    <dgm:cxn modelId="{D37D18F9-2B32-422A-B6AC-61094A0DED6B}" type="presParOf" srcId="{7EFF8AA8-CAF7-4D9E-8EF9-C5AED7FCD6D4}" destId="{D81C1F58-3A06-481D-9823-CBE9FCDA45E2}" srcOrd="0" destOrd="0" presId="urn:microsoft.com/office/officeart/2018/2/layout/IconLabelDescriptionList"/>
    <dgm:cxn modelId="{FF73EE36-30C7-4BAA-863B-6C667EC61DCC}" type="presParOf" srcId="{D81C1F58-3A06-481D-9823-CBE9FCDA45E2}" destId="{16CAA1E9-93B1-445C-8160-78A174773297}" srcOrd="0" destOrd="0" presId="urn:microsoft.com/office/officeart/2018/2/layout/IconLabelDescriptionList"/>
    <dgm:cxn modelId="{60DEFE72-B90B-4198-B036-44984271BE9E}" type="presParOf" srcId="{D81C1F58-3A06-481D-9823-CBE9FCDA45E2}" destId="{DA14DC3C-14EC-4C70-B7A7-93A6F77542AB}" srcOrd="1" destOrd="0" presId="urn:microsoft.com/office/officeart/2018/2/layout/IconLabelDescriptionList"/>
    <dgm:cxn modelId="{B2A946E9-B164-4ED0-8EEB-EB458CD0B6BC}" type="presParOf" srcId="{D81C1F58-3A06-481D-9823-CBE9FCDA45E2}" destId="{E7FB172F-17FE-4036-96E9-AA4AD9A5B341}" srcOrd="2" destOrd="0" presId="urn:microsoft.com/office/officeart/2018/2/layout/IconLabelDescriptionList"/>
    <dgm:cxn modelId="{53BE1238-77B2-4B5D-8B82-2CD5F6E9D1E8}" type="presParOf" srcId="{D81C1F58-3A06-481D-9823-CBE9FCDA45E2}" destId="{7E60C13A-DEC4-4913-8915-6BCE0BF66E7D}" srcOrd="3" destOrd="0" presId="urn:microsoft.com/office/officeart/2018/2/layout/IconLabelDescriptionList"/>
    <dgm:cxn modelId="{B80DA9B4-E1AA-43DC-9884-A0F1F34CFD12}" type="presParOf" srcId="{D81C1F58-3A06-481D-9823-CBE9FCDA45E2}" destId="{DEAA8855-67D9-4A2B-BA1A-83A06E06803B}" srcOrd="4" destOrd="0" presId="urn:microsoft.com/office/officeart/2018/2/layout/IconLabelDescriptionList"/>
    <dgm:cxn modelId="{2C92132B-7816-4FAB-91F9-5F185D2D7B91}" type="presParOf" srcId="{7EFF8AA8-CAF7-4D9E-8EF9-C5AED7FCD6D4}" destId="{B3AEBE20-986C-4712-AF0B-DD9612EC494E}" srcOrd="1" destOrd="0" presId="urn:microsoft.com/office/officeart/2018/2/layout/IconLabelDescriptionList"/>
    <dgm:cxn modelId="{213F1F01-8000-4F13-A812-F8C9102FF826}" type="presParOf" srcId="{7EFF8AA8-CAF7-4D9E-8EF9-C5AED7FCD6D4}" destId="{709C2BD5-CCAA-4B0B-9B4A-39EC9B538066}" srcOrd="2" destOrd="0" presId="urn:microsoft.com/office/officeart/2018/2/layout/IconLabelDescriptionList"/>
    <dgm:cxn modelId="{CD1F939D-E5E7-4B8C-82C9-F67A227A7B00}" type="presParOf" srcId="{709C2BD5-CCAA-4B0B-9B4A-39EC9B538066}" destId="{5BEF649F-F5E1-47C5-952A-29EF3254C459}" srcOrd="0" destOrd="0" presId="urn:microsoft.com/office/officeart/2018/2/layout/IconLabelDescriptionList"/>
    <dgm:cxn modelId="{AEAEE841-01DF-4BD6-AB04-F29E6B9CCB66}" type="presParOf" srcId="{709C2BD5-CCAA-4B0B-9B4A-39EC9B538066}" destId="{A1F1DC67-2E32-4D5B-9863-24C1DC03FE99}" srcOrd="1" destOrd="0" presId="urn:microsoft.com/office/officeart/2018/2/layout/IconLabelDescriptionList"/>
    <dgm:cxn modelId="{85B42C4C-C3A5-4543-91B4-C6C53FE12693}" type="presParOf" srcId="{709C2BD5-CCAA-4B0B-9B4A-39EC9B538066}" destId="{95E47E50-24D2-4624-8535-7F88B7C1D28A}" srcOrd="2" destOrd="0" presId="urn:microsoft.com/office/officeart/2018/2/layout/IconLabelDescriptionList"/>
    <dgm:cxn modelId="{1409BAE9-763F-4D7E-9E6A-09F630E791B3}" type="presParOf" srcId="{709C2BD5-CCAA-4B0B-9B4A-39EC9B538066}" destId="{7A69BF68-B4FF-4125-82FE-7B6E7877B4E8}" srcOrd="3" destOrd="0" presId="urn:microsoft.com/office/officeart/2018/2/layout/IconLabelDescriptionList"/>
    <dgm:cxn modelId="{BF685C68-3A6F-40C7-BBF3-0FC88F372804}" type="presParOf" srcId="{709C2BD5-CCAA-4B0B-9B4A-39EC9B538066}" destId="{95629D89-944A-4872-B53F-C99AB236E0BF}" srcOrd="4" destOrd="0" presId="urn:microsoft.com/office/officeart/2018/2/layout/IconLabelDescriptionList"/>
    <dgm:cxn modelId="{25B4357B-4427-4229-B23E-D9EA63287B02}" type="presParOf" srcId="{7EFF8AA8-CAF7-4D9E-8EF9-C5AED7FCD6D4}" destId="{1893548C-0112-4B8A-A24A-19979EFA84D1}" srcOrd="3" destOrd="0" presId="urn:microsoft.com/office/officeart/2018/2/layout/IconLabelDescriptionList"/>
    <dgm:cxn modelId="{B6220F82-0549-497C-B0D5-C55B20113F58}" type="presParOf" srcId="{7EFF8AA8-CAF7-4D9E-8EF9-C5AED7FCD6D4}" destId="{76ECF799-9C8B-42E5-BFCB-1F13C5BCD6A4}" srcOrd="4" destOrd="0" presId="urn:microsoft.com/office/officeart/2018/2/layout/IconLabelDescriptionList"/>
    <dgm:cxn modelId="{3DFA0916-9C96-4D7D-89AC-30BF09B18E9A}" type="presParOf" srcId="{76ECF799-9C8B-42E5-BFCB-1F13C5BCD6A4}" destId="{9F319D12-5E4A-46AB-ADCD-F32A7F4BB956}" srcOrd="0" destOrd="0" presId="urn:microsoft.com/office/officeart/2018/2/layout/IconLabelDescriptionList"/>
    <dgm:cxn modelId="{B38B5F6A-FBDD-455D-A1D5-5DA6BABBED26}" type="presParOf" srcId="{76ECF799-9C8B-42E5-BFCB-1F13C5BCD6A4}" destId="{6BE79528-F7BF-4EA4-9AA4-C5C45A8958EE}" srcOrd="1" destOrd="0" presId="urn:microsoft.com/office/officeart/2018/2/layout/IconLabelDescriptionList"/>
    <dgm:cxn modelId="{02A44CC6-BD3F-40AE-9425-FE55EA99E865}" type="presParOf" srcId="{76ECF799-9C8B-42E5-BFCB-1F13C5BCD6A4}" destId="{7E3C0F01-E0D3-42FA-8A01-E853C956A6A7}" srcOrd="2" destOrd="0" presId="urn:microsoft.com/office/officeart/2018/2/layout/IconLabelDescriptionList"/>
    <dgm:cxn modelId="{1D676F0C-0DF2-4D5B-892E-7896412392A3}" type="presParOf" srcId="{76ECF799-9C8B-42E5-BFCB-1F13C5BCD6A4}" destId="{8A979821-E656-4B86-8588-E700A4E6063B}" srcOrd="3" destOrd="0" presId="urn:microsoft.com/office/officeart/2018/2/layout/IconLabelDescriptionList"/>
    <dgm:cxn modelId="{74C089D4-4639-4322-91A3-0AFA9F6CEC21}" type="presParOf" srcId="{76ECF799-9C8B-42E5-BFCB-1F13C5BCD6A4}" destId="{8BC99881-A324-400A-BEF0-E4CCC6B7879E}" srcOrd="4" destOrd="0" presId="urn:microsoft.com/office/officeart/2018/2/layout/IconLabelDescriptionList"/>
    <dgm:cxn modelId="{38785E11-C9F8-4538-AE04-3A8E4AC4603F}" type="presParOf" srcId="{7EFF8AA8-CAF7-4D9E-8EF9-C5AED7FCD6D4}" destId="{56B9DF62-6D59-4AFD-BF8A-59A3C7246DDC}" srcOrd="5" destOrd="0" presId="urn:microsoft.com/office/officeart/2018/2/layout/IconLabelDescriptionList"/>
    <dgm:cxn modelId="{AFBA1BF8-25FB-4501-8FEC-218D534E8824}" type="presParOf" srcId="{7EFF8AA8-CAF7-4D9E-8EF9-C5AED7FCD6D4}" destId="{90278C84-75AA-4F86-AB55-A3EDA2F95E13}" srcOrd="6" destOrd="0" presId="urn:microsoft.com/office/officeart/2018/2/layout/IconLabelDescriptionList"/>
    <dgm:cxn modelId="{45CB27C4-02CA-4A90-AE94-496812416169}" type="presParOf" srcId="{90278C84-75AA-4F86-AB55-A3EDA2F95E13}" destId="{68F387D8-E664-47F5-8198-A9FD524BE0E0}" srcOrd="0" destOrd="0" presId="urn:microsoft.com/office/officeart/2018/2/layout/IconLabelDescriptionList"/>
    <dgm:cxn modelId="{781E849B-1D03-43B0-8CE0-74582318A236}" type="presParOf" srcId="{90278C84-75AA-4F86-AB55-A3EDA2F95E13}" destId="{311F3BBF-7C6C-47F5-ACC6-767A6B7EA9F6}" srcOrd="1" destOrd="0" presId="urn:microsoft.com/office/officeart/2018/2/layout/IconLabelDescriptionList"/>
    <dgm:cxn modelId="{C85EF778-D8FE-4C22-85F8-FD00A01CACDF}" type="presParOf" srcId="{90278C84-75AA-4F86-AB55-A3EDA2F95E13}" destId="{FABED95B-1B5B-4584-8C9A-E00B08A213B6}" srcOrd="2" destOrd="0" presId="urn:microsoft.com/office/officeart/2018/2/layout/IconLabelDescriptionList"/>
    <dgm:cxn modelId="{D13B9580-BDAD-485F-A573-E40F697EF42B}" type="presParOf" srcId="{90278C84-75AA-4F86-AB55-A3EDA2F95E13}" destId="{10EA1B6D-8F7D-428E-85E1-3D4B177606C5}" srcOrd="3" destOrd="0" presId="urn:microsoft.com/office/officeart/2018/2/layout/IconLabelDescriptionList"/>
    <dgm:cxn modelId="{598A4325-3FB0-4622-8EF2-2DF3AF50204E}" type="presParOf" srcId="{90278C84-75AA-4F86-AB55-A3EDA2F95E13}" destId="{B31CF4CA-9ED8-4C5E-99BD-0479AA046D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AA1E9-93B1-445C-8160-78A174773297}">
      <dsp:nvSpPr>
        <dsp:cNvPr id="0" name=""/>
        <dsp:cNvSpPr/>
      </dsp:nvSpPr>
      <dsp:spPr>
        <a:xfrm>
          <a:off x="8092" y="73864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B172F-17FE-4036-96E9-AA4AD9A5B341}">
      <dsp:nvSpPr>
        <dsp:cNvPr id="0" name=""/>
        <dsp:cNvSpPr/>
      </dsp:nvSpPr>
      <dsp:spPr>
        <a:xfrm>
          <a:off x="8092" y="1674337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Not many people in Africa take up insurance </a:t>
          </a:r>
          <a:endParaRPr lang="en-US" sz="1400" kern="1200"/>
        </a:p>
      </dsp:txBody>
      <dsp:txXfrm>
        <a:off x="8092" y="1674337"/>
        <a:ext cx="2320312" cy="391552"/>
      </dsp:txXfrm>
    </dsp:sp>
    <dsp:sp modelId="{DEAA8855-67D9-4A2B-BA1A-83A06E06803B}">
      <dsp:nvSpPr>
        <dsp:cNvPr id="0" name=""/>
        <dsp:cNvSpPr/>
      </dsp:nvSpPr>
      <dsp:spPr>
        <a:xfrm>
          <a:off x="8092" y="2123371"/>
          <a:ext cx="2320312" cy="14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F649F-F5E1-47C5-952A-29EF3254C459}">
      <dsp:nvSpPr>
        <dsp:cNvPr id="0" name=""/>
        <dsp:cNvSpPr/>
      </dsp:nvSpPr>
      <dsp:spPr>
        <a:xfrm>
          <a:off x="2734460" y="738643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E50-24D2-4624-8535-7F88B7C1D28A}">
      <dsp:nvSpPr>
        <dsp:cNvPr id="0" name=""/>
        <dsp:cNvSpPr/>
      </dsp:nvSpPr>
      <dsp:spPr>
        <a:xfrm>
          <a:off x="2734460" y="1674337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Room to grow the industry </a:t>
          </a:r>
          <a:endParaRPr lang="en-US" sz="1400" kern="1200"/>
        </a:p>
      </dsp:txBody>
      <dsp:txXfrm>
        <a:off x="2734460" y="1674337"/>
        <a:ext cx="2320312" cy="391552"/>
      </dsp:txXfrm>
    </dsp:sp>
    <dsp:sp modelId="{95629D89-944A-4872-B53F-C99AB236E0BF}">
      <dsp:nvSpPr>
        <dsp:cNvPr id="0" name=""/>
        <dsp:cNvSpPr/>
      </dsp:nvSpPr>
      <dsp:spPr>
        <a:xfrm>
          <a:off x="2734460" y="2123371"/>
          <a:ext cx="2320312" cy="14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19D12-5E4A-46AB-ADCD-F32A7F4BB956}">
      <dsp:nvSpPr>
        <dsp:cNvPr id="0" name=""/>
        <dsp:cNvSpPr/>
      </dsp:nvSpPr>
      <dsp:spPr>
        <a:xfrm>
          <a:off x="5460827" y="738643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C0F01-E0D3-42FA-8A01-E853C956A6A7}">
      <dsp:nvSpPr>
        <dsp:cNvPr id="0" name=""/>
        <dsp:cNvSpPr/>
      </dsp:nvSpPr>
      <dsp:spPr>
        <a:xfrm>
          <a:off x="5460827" y="1674337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Where can we add value?</a:t>
          </a:r>
          <a:endParaRPr lang="en-US" sz="1400" kern="1200"/>
        </a:p>
      </dsp:txBody>
      <dsp:txXfrm>
        <a:off x="5460827" y="1674337"/>
        <a:ext cx="2320312" cy="391552"/>
      </dsp:txXfrm>
    </dsp:sp>
    <dsp:sp modelId="{8BC99881-A324-400A-BEF0-E4CCC6B7879E}">
      <dsp:nvSpPr>
        <dsp:cNvPr id="0" name=""/>
        <dsp:cNvSpPr/>
      </dsp:nvSpPr>
      <dsp:spPr>
        <a:xfrm>
          <a:off x="5460827" y="2123371"/>
          <a:ext cx="2320312" cy="14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387D8-E664-47F5-8198-A9FD524BE0E0}">
      <dsp:nvSpPr>
        <dsp:cNvPr id="0" name=""/>
        <dsp:cNvSpPr/>
      </dsp:nvSpPr>
      <dsp:spPr>
        <a:xfrm>
          <a:off x="8187194" y="738643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ED95B-1B5B-4584-8C9A-E00B08A213B6}">
      <dsp:nvSpPr>
        <dsp:cNvPr id="0" name=""/>
        <dsp:cNvSpPr/>
      </dsp:nvSpPr>
      <dsp:spPr>
        <a:xfrm>
          <a:off x="8187194" y="1674337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 dirty="0"/>
            <a:t>Look into the market to see what the problems are </a:t>
          </a:r>
          <a:endParaRPr lang="en-US" sz="1400" kern="1200" dirty="0"/>
        </a:p>
      </dsp:txBody>
      <dsp:txXfrm>
        <a:off x="8187194" y="1674337"/>
        <a:ext cx="2320312" cy="391552"/>
      </dsp:txXfrm>
    </dsp:sp>
    <dsp:sp modelId="{B31CF4CA-9ED8-4C5E-99BD-0479AA046D00}">
      <dsp:nvSpPr>
        <dsp:cNvPr id="0" name=""/>
        <dsp:cNvSpPr/>
      </dsp:nvSpPr>
      <dsp:spPr>
        <a:xfrm>
          <a:off x="8187194" y="2123371"/>
          <a:ext cx="2320312" cy="148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Affordability, low average income per day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Why should we pay for an accident that might not happen (i.e. people are not keen to take up insurance, sceptical)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Who can we target? (which income bracket)</a:t>
          </a:r>
          <a:endParaRPr lang="en-US" sz="1200" kern="1200" dirty="0"/>
        </a:p>
      </dsp:txBody>
      <dsp:txXfrm>
        <a:off x="8187194" y="2123371"/>
        <a:ext cx="2320312" cy="1489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10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61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42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627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77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924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0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03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6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9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23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259B-09E6-456A-866E-ABAB7096C19D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44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066DC-A9F3-5DE2-AE79-7D8CF26B413E}"/>
              </a:ext>
            </a:extLst>
          </p:cNvPr>
          <p:cNvSpPr txBox="1"/>
          <p:nvPr/>
        </p:nvSpPr>
        <p:spPr>
          <a:xfrm>
            <a:off x="838200" y="365125"/>
            <a:ext cx="9842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 Statement – Insurance Industry in Africa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428D896-C4B3-9F28-5365-7CCB8DC88C0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1319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Makaira Nair</dc:creator>
  <cp:lastModifiedBy>Makaira Nair</cp:lastModifiedBy>
  <cp:revision>1</cp:revision>
  <dcterms:created xsi:type="dcterms:W3CDTF">2023-11-08T07:26:03Z</dcterms:created>
  <dcterms:modified xsi:type="dcterms:W3CDTF">2023-11-08T07:26:31Z</dcterms:modified>
</cp:coreProperties>
</file>